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475" r:id="rId2"/>
    <p:sldMasterId id="2147486487" r:id="rId3"/>
  </p:sldMasterIdLst>
  <p:notesMasterIdLst>
    <p:notesMasterId r:id="rId48"/>
  </p:notesMasterIdLst>
  <p:handoutMasterIdLst>
    <p:handoutMasterId r:id="rId49"/>
  </p:handoutMasterIdLst>
  <p:sldIdLst>
    <p:sldId id="784" r:id="rId4"/>
    <p:sldId id="1026" r:id="rId5"/>
    <p:sldId id="708" r:id="rId6"/>
    <p:sldId id="715" r:id="rId7"/>
    <p:sldId id="716" r:id="rId8"/>
    <p:sldId id="722" r:id="rId9"/>
    <p:sldId id="723" r:id="rId10"/>
    <p:sldId id="728" r:id="rId11"/>
    <p:sldId id="912" r:id="rId12"/>
    <p:sldId id="938" r:id="rId13"/>
    <p:sldId id="939" r:id="rId14"/>
    <p:sldId id="940" r:id="rId15"/>
    <p:sldId id="941" r:id="rId16"/>
    <p:sldId id="942" r:id="rId17"/>
    <p:sldId id="943" r:id="rId18"/>
    <p:sldId id="893" r:id="rId19"/>
    <p:sldId id="944" r:id="rId20"/>
    <p:sldId id="895" r:id="rId21"/>
    <p:sldId id="945" r:id="rId22"/>
    <p:sldId id="946" r:id="rId23"/>
    <p:sldId id="947" r:id="rId24"/>
    <p:sldId id="948" r:id="rId25"/>
    <p:sldId id="949" r:id="rId26"/>
    <p:sldId id="950" r:id="rId27"/>
    <p:sldId id="951" r:id="rId28"/>
    <p:sldId id="900" r:id="rId29"/>
    <p:sldId id="884" r:id="rId30"/>
    <p:sldId id="885" r:id="rId31"/>
    <p:sldId id="886" r:id="rId32"/>
    <p:sldId id="887" r:id="rId33"/>
    <p:sldId id="904" r:id="rId34"/>
    <p:sldId id="910" r:id="rId35"/>
    <p:sldId id="888" r:id="rId36"/>
    <p:sldId id="1169" r:id="rId37"/>
    <p:sldId id="913" r:id="rId38"/>
    <p:sldId id="883" r:id="rId39"/>
    <p:sldId id="1009" r:id="rId40"/>
    <p:sldId id="889" r:id="rId41"/>
    <p:sldId id="1163" r:id="rId42"/>
    <p:sldId id="936" r:id="rId43"/>
    <p:sldId id="890" r:id="rId44"/>
    <p:sldId id="894" r:id="rId45"/>
    <p:sldId id="891" r:id="rId46"/>
    <p:sldId id="892" r:id="rId47"/>
  </p:sldIdLst>
  <p:sldSz cx="9144000" cy="6858000" type="screen4x3"/>
  <p:notesSz cx="7315200" cy="9601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2"/>
    <p:restoredTop sz="96766"/>
  </p:normalViewPr>
  <p:slideViewPr>
    <p:cSldViewPr>
      <p:cViewPr varScale="1">
        <p:scale>
          <a:sx n="142" d="100"/>
          <a:sy n="142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0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D6FB7B5-9EBD-E540-BF6C-72FE8B8F040E}" type="datetimeFigureOut">
              <a:rPr lang="en-US" altLang="x-none"/>
              <a:pPr/>
              <a:t>10/16/24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4FE0730-6AF0-1A40-9652-7D1ECBC22F5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0601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AE0AEBEE-BFAF-6444-BE8E-CD9D25A2AF0F}" type="datetimeFigureOut">
              <a:rPr lang="en-US" altLang="x-none"/>
              <a:pPr/>
              <a:t>10/16/24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411E171-F03E-E743-9E6D-476D2E81B9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1473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3193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31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70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07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6D67023-F412-D845-BB21-E6580AE12E7A}" type="slidenum">
              <a:rPr lang="en-US" altLang="x-none" sz="1200">
                <a:latin typeface="Times New Roman" charset="0"/>
              </a:rPr>
              <a:pPr eaLnBrk="1" hangingPunct="1"/>
              <a:t>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A030A5C-3EDD-BA42-874F-6C0C1AB8CE3E}" type="slidenum">
              <a:rPr lang="en-US" altLang="x-none" sz="1200">
                <a:solidFill>
                  <a:srgbClr val="000000"/>
                </a:solidFill>
              </a:rPr>
              <a:pPr/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72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1C4763-92F7-9240-9D4D-C603E5936DE3}" type="slidenum">
              <a:rPr lang="en-US" altLang="x-none" sz="1200">
                <a:solidFill>
                  <a:srgbClr val="000000"/>
                </a:solidFill>
              </a:rPr>
              <a:pPr/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179666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8C87C4-74B1-D441-A06F-656F5AFA41AC}" type="slidenum">
              <a:rPr lang="en-US" altLang="x-none" sz="1200">
                <a:solidFill>
                  <a:srgbClr val="000000"/>
                </a:solidFill>
              </a:rPr>
              <a:pPr/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249468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28435-050A-BA4B-A1E1-1C51FAD555DC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22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F4B48-FA34-2B43-AD6C-CFB66698F632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791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B61C4-F7D8-CA4C-8A33-DDDD15CD7008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9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5C97-203B-7E45-AD57-DFA5F69DE0B9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https://httpd.apache.org/docs/2.2/howto/htaccess.html</a:t>
            </a:r>
          </a:p>
        </p:txBody>
      </p:sp>
    </p:spTree>
    <p:extLst>
      <p:ext uri="{BB962C8B-B14F-4D97-AF65-F5344CB8AC3E}">
        <p14:creationId xmlns:p14="http://schemas.microsoft.com/office/powerpoint/2010/main" val="1316950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349D4-0637-0744-868C-013D89CA2202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77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D93DA-6F2E-024F-BD4C-772A1C5B9FD1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26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523B4-989C-6743-947C-31B4AFB6397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8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349128-BA39-C149-A42E-15502011A9D8}" type="slidenum">
              <a:rPr lang="en-US" altLang="x-none" sz="12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336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30508-F43C-1547-B79E-BDBB0B542886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2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30364-3C76-1E4B-9C43-63CAAA28057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372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D5769-7015-FA4C-BDC9-A3EDD4671132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747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0977A-C7DC-5745-B8C0-44B38F6D8F35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x-none">
              <a:latin typeface="Times New Roman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397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ADB4C-6808-B74F-897E-80530078285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15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8C2125-CF5B-9B46-A9E8-E026F7F06DDF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x-none">
                <a:latin typeface="Times New Roman" charset="0"/>
                <a:ea typeface="ＭＳ Ｐゴシック" charset="-128"/>
              </a:rPr>
              <a:t>Typical approaches to reduce latency:</a:t>
            </a:r>
          </a:p>
          <a:p>
            <a:pPr lvl="1"/>
            <a:r>
              <a:rPr lang="en-US" altLang="x-none">
                <a:latin typeface="Times New Roman" charset="0"/>
                <a:ea typeface="ＭＳ Ｐゴシック" charset="-128"/>
              </a:rPr>
              <a:t>parallel TCP connections</a:t>
            </a:r>
          </a:p>
          <a:p>
            <a:pPr lvl="1"/>
            <a:r>
              <a:rPr lang="en-US" altLang="x-none">
                <a:latin typeface="Times New Roman" charset="0"/>
                <a:ea typeface="ＭＳ Ｐゴシック" charset="-128"/>
              </a:rPr>
              <a:t>persistent HTTP</a:t>
            </a:r>
          </a:p>
          <a:p>
            <a:pPr lvl="1"/>
            <a:r>
              <a:rPr lang="en-US" altLang="x-none">
                <a:latin typeface="Times New Roman" charset="0"/>
                <a:ea typeface="ＭＳ Ｐゴシック" charset="-128"/>
              </a:rPr>
              <a:t>cache and conditional GET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386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C3104-E7EA-0640-BEB2-773EA089F5B9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650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9E4C9-8C58-6B4A-B0E0-0C2EEAE7A9F7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702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79C09-EB82-F14F-8167-39B89DC19410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253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2F41B-39FD-D642-B897-3709ADB7930F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4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7D6D0FA-945E-EB4C-9610-D152D5BB1E6C}" type="slidenum">
              <a:rPr lang="en-US" altLang="x-none" sz="1300">
                <a:latin typeface="Calibri" charset="0"/>
              </a:rPr>
              <a:pPr eaLnBrk="1" hangingPunct="1"/>
              <a:t>3</a:t>
            </a:fld>
            <a:endParaRPr lang="en-US" altLang="x-none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A2D2F-3E11-DB41-931D-98154E197778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137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3FC07-EB27-1840-B527-F27B2BB6AFA9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49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CB8C7-40A7-924C-9AEC-558436CE9AE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671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00C97-3259-AB41-8750-D3DBEE328538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510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F27D6-326C-AD45-BB8C-AE2790F30220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3368025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A05E1-B91E-184C-948D-D0CD3DF645E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1969459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F07E8CD-3CC4-384E-A9A8-4AAE579757D0}" type="slidenum">
              <a:rPr lang="en-US" altLang="x-none" sz="1200">
                <a:solidFill>
                  <a:srgbClr val="000000"/>
                </a:solidFill>
              </a:rPr>
              <a:pPr/>
              <a:t>36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x-none" dirty="0">
                <a:latin typeface="Times New Roman" charset="0"/>
                <a:ea typeface="ＭＳ Ｐゴシック" charset="-128"/>
              </a:rPr>
              <a:t>Typical approaches to reduce latency:</a:t>
            </a:r>
          </a:p>
          <a:p>
            <a:pPr lvl="1"/>
            <a:r>
              <a:rPr lang="en-US" altLang="x-none" dirty="0">
                <a:latin typeface="Times New Roman" charset="0"/>
                <a:ea typeface="ＭＳ Ｐゴシック" charset="-128"/>
              </a:rPr>
              <a:t>parallel TCP connections</a:t>
            </a:r>
          </a:p>
          <a:p>
            <a:pPr lvl="1"/>
            <a:r>
              <a:rPr lang="en-US" altLang="x-none" dirty="0">
                <a:latin typeface="Times New Roman" charset="0"/>
                <a:ea typeface="ＭＳ Ｐゴシック" charset="-128"/>
              </a:rPr>
              <a:t>persistent HTTP</a:t>
            </a:r>
          </a:p>
          <a:p>
            <a:pPr lvl="1"/>
            <a:r>
              <a:rPr lang="en-US" altLang="x-none" dirty="0">
                <a:latin typeface="Times New Roman" charset="0"/>
                <a:ea typeface="ＭＳ Ｐゴシック" charset="-128"/>
              </a:rPr>
              <a:t>cache and conditional GET</a:t>
            </a: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566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69E4C9-8C58-6B4A-B0E0-0C2EEAE7A9F7}" type="slidenum">
              <a:rPr lang="en-US" altLang="x-none" sz="1200">
                <a:solidFill>
                  <a:srgbClr val="000000"/>
                </a:solidFill>
              </a:rPr>
              <a:pPr/>
              <a:t>37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6376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8F27D6-326C-AD45-BB8C-AE2790F30220}" type="slidenum">
              <a:rPr lang="en-US" altLang="x-none" sz="1200">
                <a:solidFill>
                  <a:srgbClr val="000000"/>
                </a:solidFill>
              </a:rPr>
              <a:pPr/>
              <a:t>38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4291478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F6A05E1-B91E-184C-948D-D0CD3DF645EB}" type="slidenum">
              <a:rPr lang="en-US" altLang="x-none" sz="1200">
                <a:solidFill>
                  <a:srgbClr val="000000"/>
                </a:solidFill>
              </a:rPr>
              <a:pPr/>
              <a:t>39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368970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A46E7FE-6536-5A45-A596-A1C14D4EA916}" type="slidenum">
              <a:rPr lang="en-US" altLang="x-none" sz="1200">
                <a:solidFill>
                  <a:srgbClr val="000000"/>
                </a:solidFill>
              </a:rPr>
              <a:pPr/>
              <a:t>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131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654443F-14EE-9544-9DA7-99817604029C}" type="slidenum">
              <a:rPr lang="en-US" altLang="x-none" sz="1200">
                <a:solidFill>
                  <a:srgbClr val="000000"/>
                </a:solidFill>
              </a:rPr>
              <a:pPr/>
              <a:t>41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006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6F28C-3FC2-9C43-A887-9B01890E43E5}" type="slidenum">
              <a:rPr lang="en-US" altLang="x-none" sz="1200">
                <a:solidFill>
                  <a:srgbClr val="000000"/>
                </a:solidFill>
              </a:rPr>
              <a:pPr/>
              <a:t>42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8844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5163D1-3F58-414E-A869-63AE766D6EBB}" type="slidenum">
              <a:rPr lang="en-US" altLang="x-none" sz="1200">
                <a:solidFill>
                  <a:srgbClr val="000000"/>
                </a:solidFill>
              </a:rPr>
              <a:pPr/>
              <a:t>43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759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58ED61-2A89-7645-8056-338B818DA869}" type="slidenum">
              <a:rPr lang="en-US" altLang="x-none" sz="1200">
                <a:solidFill>
                  <a:srgbClr val="000000"/>
                </a:solidFill>
              </a:rPr>
              <a:pPr/>
              <a:t>44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65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61E921-765A-EC47-A169-C5ACFBA0F6A1}" type="slidenum">
              <a:rPr lang="en-US" altLang="x-none" sz="1200">
                <a:solidFill>
                  <a:srgbClr val="000000"/>
                </a:solidFill>
              </a:rPr>
              <a:pPr/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98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39E3AE-B9BF-5D45-AC39-6EC2CD209F60}" type="slidenum">
              <a:rPr lang="en-US" altLang="x-none" sz="1200">
                <a:solidFill>
                  <a:srgbClr val="000000"/>
                </a:solidFill>
              </a:rPr>
              <a:pPr/>
              <a:t>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87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8A1AF3-4453-CA4E-921B-FC5E9B817DD1}" type="slidenum">
              <a:rPr lang="en-US" altLang="x-none" sz="1200">
                <a:solidFill>
                  <a:srgbClr val="000000"/>
                </a:solidFill>
              </a:rPr>
              <a:pPr/>
              <a:t>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66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64EDCFA-D3BF-1E43-AD53-4464C56DA738}" type="slidenum">
              <a:rPr lang="en-US" altLang="x-none" sz="1200">
                <a:solidFill>
                  <a:srgbClr val="000000"/>
                </a:solidFill>
              </a:rPr>
              <a:pPr/>
              <a:t>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19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9E3F08-1B0B-5C42-B9C3-822275412AEB}" type="slidenum">
              <a:rPr lang="en-US" altLang="x-none" sz="1200">
                <a:solidFill>
                  <a:srgbClr val="000000"/>
                </a:solidFill>
              </a:rPr>
              <a:pPr/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78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8" y="2129656"/>
            <a:ext cx="7771132" cy="1470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7" y="3886940"/>
            <a:ext cx="6401434" cy="1752530"/>
          </a:xfrm>
        </p:spPr>
        <p:txBody>
          <a:bodyPr/>
          <a:lstStyle>
            <a:lvl1pPr marL="0" indent="0" algn="ctr">
              <a:buNone/>
              <a:defRPr/>
            </a:lvl1pPr>
            <a:lvl2pPr marL="455860" indent="0" algn="ctr">
              <a:buNone/>
              <a:defRPr/>
            </a:lvl2pPr>
            <a:lvl3pPr marL="911722" indent="0" algn="ctr">
              <a:buNone/>
              <a:defRPr/>
            </a:lvl3pPr>
            <a:lvl4pPr marL="1367583" indent="0" algn="ctr">
              <a:buNone/>
              <a:defRPr/>
            </a:lvl4pPr>
            <a:lvl5pPr marL="1823446" indent="0" algn="ctr">
              <a:buNone/>
              <a:defRPr/>
            </a:lvl5pPr>
            <a:lvl6pPr marL="2279306" indent="0" algn="ctr">
              <a:buNone/>
              <a:defRPr/>
            </a:lvl6pPr>
            <a:lvl7pPr marL="2735167" indent="0" algn="ctr">
              <a:buNone/>
              <a:defRPr/>
            </a:lvl7pPr>
            <a:lvl8pPr marL="3191028" indent="0" algn="ctr">
              <a:buNone/>
              <a:defRPr/>
            </a:lvl8pPr>
            <a:lvl9pPr marL="36468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3106-869E-BD47-B0CE-63CEA5CBFC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77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F7BDB-8B70-AF49-A319-6CC881E2C0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23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3400" y="228191"/>
            <a:ext cx="1941991" cy="6019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674" y="228191"/>
            <a:ext cx="5678538" cy="6019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8D67-34E2-5C46-AE8E-AA8909A320A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231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228178"/>
            <a:ext cx="7772718" cy="1144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9E364-467F-1345-B39E-770C71BC256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873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1E1C57C1-1FFB-6644-BC18-6AD993EE61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F7D0EFB2-9129-5843-ACEC-231FCF9C3FB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ACB955DE-AB02-7046-8632-E8B50EE4EB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BBCC0B70-F577-BD47-B174-4243E4CA940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53A0065-E774-FD46-A489-FFC2447B6E8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852C93CA-3F19-9F4C-9816-863D8F83840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09CCAA0-2845-A24F-87D9-33CC5C0C39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66F9E-7D57-F84D-B619-AE9C647FA2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17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A24BE1A5-5A4B-9848-B4E1-3A439D1110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9A57C70-9C2B-5145-A116-4E563CAE25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86678F19-C6BA-9F48-B516-AA81F8DCEE6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54CBFB67-2250-3F4C-ADCA-AD957834E8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8D23-F2F3-A249-B664-3BDB8F7EC64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7266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2A58B-E6AC-5C4D-8014-CAF2E63C5E3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55342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86685-B00D-E549-9151-54606E2E95C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106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6057B-46B1-BE4B-9474-B57F716CCE5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7377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B6E8-5127-974A-9153-6AB2B183903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4419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DE59-ED7F-544F-8195-F64E96481FC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33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6" y="4406678"/>
            <a:ext cx="7771132" cy="13627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6" y="2906107"/>
            <a:ext cx="7771132" cy="15005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60" indent="0">
              <a:buNone/>
              <a:defRPr sz="1800"/>
            </a:lvl2pPr>
            <a:lvl3pPr marL="911722" indent="0">
              <a:buNone/>
              <a:defRPr sz="1600"/>
            </a:lvl3pPr>
            <a:lvl4pPr marL="1367583" indent="0">
              <a:buNone/>
              <a:defRPr sz="1400"/>
            </a:lvl4pPr>
            <a:lvl5pPr marL="1823446" indent="0">
              <a:buNone/>
              <a:defRPr sz="1400"/>
            </a:lvl5pPr>
            <a:lvl6pPr marL="2279306" indent="0">
              <a:buNone/>
              <a:defRPr sz="1400"/>
            </a:lvl6pPr>
            <a:lvl7pPr marL="2735167" indent="0">
              <a:buNone/>
              <a:defRPr sz="1400"/>
            </a:lvl7pPr>
            <a:lvl8pPr marL="3191028" indent="0">
              <a:buNone/>
              <a:defRPr sz="1400"/>
            </a:lvl8pPr>
            <a:lvl9pPr marL="364689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720A-A9EE-6D40-9A1A-C08B48151D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60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D3D9C-7B51-B047-8A2C-5D61997F22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7279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388E9-D9A7-C144-B220-2C1599083CB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9101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EF8F6-D4D4-204A-AC29-EE67BB55313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299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B7DA5-2D09-2A48-9E64-0F2B433CEB3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7649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0DEA4-2189-D845-891C-627E64418D7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148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C282E-E86E-A34F-AC3B-7E93D9E08F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72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4131"/>
            <a:ext cx="8230868" cy="1144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66" y="1535444"/>
            <a:ext cx="4040926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6" y="2175609"/>
            <a:ext cx="4040926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4" y="1535444"/>
            <a:ext cx="4042510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4" y="2175609"/>
            <a:ext cx="4042510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75ED-2F6F-7D40-B80B-A4570B103D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363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0D01-EA77-4F4A-AEAC-088C1657FB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0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15DF-872A-B548-A2A9-88D714A38F5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480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2559"/>
            <a:ext cx="3008896" cy="11630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62" y="272559"/>
            <a:ext cx="5112586" cy="5853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66" y="1435617"/>
            <a:ext cx="3008896" cy="4690314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13F1-317C-3C44-93D8-A843E5C990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9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3" y="4801234"/>
            <a:ext cx="5485132" cy="565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3" y="613228"/>
            <a:ext cx="5485132" cy="4115116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2" indent="0">
              <a:buNone/>
              <a:defRPr sz="2400"/>
            </a:lvl3pPr>
            <a:lvl4pPr marL="1367583" indent="0">
              <a:buNone/>
              <a:defRPr sz="2000"/>
            </a:lvl4pPr>
            <a:lvl5pPr marL="1823446" indent="0">
              <a:buNone/>
              <a:defRPr sz="2000"/>
            </a:lvl5pPr>
            <a:lvl6pPr marL="2279306" indent="0">
              <a:buNone/>
              <a:defRPr sz="2000"/>
            </a:lvl6pPr>
            <a:lvl7pPr marL="2735167" indent="0">
              <a:buNone/>
              <a:defRPr sz="2000"/>
            </a:lvl7pPr>
            <a:lvl8pPr marL="3191028" indent="0">
              <a:buNone/>
              <a:defRPr sz="2000"/>
            </a:lvl8pPr>
            <a:lvl9pPr marL="364689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3" y="5366924"/>
            <a:ext cx="5485132" cy="804959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5745-35E0-A84E-9838-9BE6CAD6E26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551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4" tIns="45654" rIns="91294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4" tIns="45654" rIns="91294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168" tIns="45577" rIns="91168" bIns="455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endParaRPr lang="en-US" altLang="x-none"/>
          </a:p>
        </p:txBody>
      </p: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ctr" defTabSz="913276" eaLnBrk="1" hangingPunct="1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D1285A3A-EB13-EE4C-896D-E6470668685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6" r:id="rId1"/>
    <p:sldLayoutId id="2147486437" r:id="rId2"/>
    <p:sldLayoutId id="2147486438" r:id="rId3"/>
    <p:sldLayoutId id="2147486439" r:id="rId4"/>
    <p:sldLayoutId id="2147486440" r:id="rId5"/>
    <p:sldLayoutId id="2147486441" r:id="rId6"/>
    <p:sldLayoutId id="2147486442" r:id="rId7"/>
    <p:sldLayoutId id="2147486443" r:id="rId8"/>
    <p:sldLayoutId id="2147486444" r:id="rId9"/>
    <p:sldLayoutId id="2147486445" r:id="rId10"/>
    <p:sldLayoutId id="2147486446" r:id="rId11"/>
    <p:sldLayoutId id="21474864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5860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1722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67583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3446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0403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66262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2124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77987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7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64B718F-3730-9844-8A29-988FC194D1C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4342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/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77" r:id="rId2"/>
    <p:sldLayoutId id="2147486478" r:id="rId3"/>
    <p:sldLayoutId id="2147486479" r:id="rId4"/>
    <p:sldLayoutId id="2147486480" r:id="rId5"/>
    <p:sldLayoutId id="2147486481" r:id="rId6"/>
    <p:sldLayoutId id="2147486482" r:id="rId7"/>
    <p:sldLayoutId id="2147486483" r:id="rId8"/>
    <p:sldLayoutId id="2147486484" r:id="rId9"/>
    <p:sldLayoutId id="2147486485" r:id="rId10"/>
    <p:sldLayoutId id="21474864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D13917-9D7C-BA4F-B0ED-A05CE683F14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18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8" r:id="rId1"/>
    <p:sldLayoutId id="2147486489" r:id="rId2"/>
    <p:sldLayoutId id="2147486490" r:id="rId3"/>
    <p:sldLayoutId id="2147486491" r:id="rId4"/>
    <p:sldLayoutId id="2147486492" r:id="rId5"/>
    <p:sldLayoutId id="2147486493" r:id="rId6"/>
    <p:sldLayoutId id="2147486494" r:id="rId7"/>
    <p:sldLayoutId id="2147486495" r:id="rId8"/>
    <p:sldLayoutId id="2147486496" r:id="rId9"/>
    <p:sldLayoutId id="2147486497" r:id="rId10"/>
    <p:sldLayoutId id="21474864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yale.edu/cgi-bin/ureserve.p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d.apache.org/docs/2.2/howto/htacces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mall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chool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28000" cy="2228850"/>
          </a:xfrm>
        </p:spPr>
        <p:txBody>
          <a:bodyPr/>
          <a:lstStyle/>
          <a:p>
            <a:pPr algn="ctr"/>
            <a:r>
              <a:rPr lang="en-US" altLang="x-none" sz="3200" dirty="0">
                <a:ea typeface="ＭＳ Ｐゴシック" charset="-128"/>
              </a:rPr>
              <a:t>Network Applications: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HTTP/1.1/2</a:t>
            </a:r>
            <a:r>
              <a:rPr lang="en-US" altLang="zh-CN" sz="3200" dirty="0">
                <a:ea typeface="ＭＳ Ｐゴシック" charset="-128"/>
              </a:rPr>
              <a:t>;</a:t>
            </a:r>
            <a:r>
              <a:rPr lang="en-US" altLang="x-none" sz="3200" dirty="0">
                <a:ea typeface="ＭＳ Ｐゴシック" charset="-128"/>
              </a:rPr>
              <a:t> Operational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106-869E-BD47-B0CE-63CEA5CBFCD2}" type="slidenum">
              <a:rPr lang="en-US" altLang="x-none" smtClean="0"/>
              <a:pPr/>
              <a:t>1</a:t>
            </a:fld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D5284-182D-D442-8F39-A91D0058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kern="0" dirty="0">
                <a:ea typeface="ＭＳ Ｐゴシック" charset="-128"/>
              </a:rPr>
              <a:t>Qi</a:t>
            </a:r>
            <a:r>
              <a:rPr lang="en-US" altLang="zh-CN" b="1" kern="0" dirty="0">
                <a:ea typeface="ＭＳ Ｐゴシック" charset="-128"/>
              </a:rPr>
              <a:t>ao</a:t>
            </a:r>
            <a:r>
              <a:rPr lang="zh-CN" altLang="en-US" b="1" kern="0" dirty="0">
                <a:ea typeface="ＭＳ Ｐゴシック" charset="-128"/>
              </a:rPr>
              <a:t> </a:t>
            </a:r>
            <a:r>
              <a:rPr lang="en-US" altLang="zh-CN" b="1" kern="0" dirty="0">
                <a:ea typeface="ＭＳ Ｐゴシック" charset="-128"/>
              </a:rPr>
              <a:t>Xiang</a:t>
            </a:r>
            <a:r>
              <a:rPr lang="en-US" altLang="zh-CN" kern="0" dirty="0">
                <a:ea typeface="ＭＳ Ｐゴシック" charset="-128"/>
              </a:rPr>
              <a:t>,</a:t>
            </a:r>
            <a:r>
              <a:rPr lang="zh-CN" altLang="en-US" kern="0" dirty="0">
                <a:ea typeface="ＭＳ Ｐゴシック" charset="-128"/>
              </a:rPr>
              <a:t> </a:t>
            </a:r>
            <a:r>
              <a:rPr lang="en-US" altLang="zh-CN" kern="0" dirty="0" err="1">
                <a:ea typeface="ＭＳ Ｐゴシック" charset="-128"/>
              </a:rPr>
              <a:t>Congming</a:t>
            </a:r>
            <a:r>
              <a:rPr lang="zh-CN" altLang="en-US" kern="0" dirty="0">
                <a:ea typeface="ＭＳ Ｐゴシック" charset="-128"/>
              </a:rPr>
              <a:t> </a:t>
            </a:r>
            <a:r>
              <a:rPr lang="en-US" altLang="zh-CN" kern="0" dirty="0">
                <a:ea typeface="ＭＳ Ｐゴシック" charset="-128"/>
              </a:rPr>
              <a:t>Gao</a:t>
            </a:r>
            <a:endParaRPr lang="en-US" altLang="x-none" kern="0" dirty="0">
              <a:ea typeface="ＭＳ Ｐゴシック" charset="-128"/>
            </a:endParaRPr>
          </a:p>
          <a:p>
            <a:pPr lvl="1"/>
            <a:endParaRPr lang="en-US" altLang="x-none" kern="0" dirty="0">
              <a:ea typeface="ＭＳ Ｐゴシック" charset="-128"/>
            </a:endParaRPr>
          </a:p>
          <a:p>
            <a:pPr lvl="1"/>
            <a:r>
              <a:rPr lang="en-US" altLang="x-none" kern="0" dirty="0">
                <a:ea typeface="ＭＳ Ｐゴシック" charset="-128"/>
              </a:rPr>
              <a:t>https://</a:t>
            </a:r>
            <a:r>
              <a:rPr lang="en-US" altLang="x-none" kern="0" dirty="0" err="1">
                <a:ea typeface="ＭＳ Ｐゴシック" charset="-128"/>
              </a:rPr>
              <a:t>sngr</a:t>
            </a:r>
            <a:r>
              <a:rPr lang="en-US" altLang="zh-CN" kern="0" dirty="0" err="1">
                <a:ea typeface="ＭＳ Ｐゴシック" charset="-128"/>
              </a:rPr>
              <a:t>oup.org.cn</a:t>
            </a:r>
            <a:r>
              <a:rPr lang="en-US" altLang="x-none" kern="0" dirty="0">
                <a:ea typeface="ＭＳ Ｐゴシック" charset="-128"/>
              </a:rPr>
              <a:t>/courses/cnns-xmuf2</a:t>
            </a:r>
            <a:r>
              <a:rPr lang="en-US" altLang="zh-CN" kern="0" dirty="0">
                <a:ea typeface="ＭＳ Ｐゴシック" charset="-128"/>
              </a:rPr>
              <a:t>4</a:t>
            </a:r>
            <a:r>
              <a:rPr lang="en-US" altLang="x-none" kern="0" dirty="0">
                <a:ea typeface="ＭＳ Ｐゴシック" charset="-128"/>
              </a:rPr>
              <a:t>/</a:t>
            </a:r>
            <a:r>
              <a:rPr lang="en-US" altLang="x-none" kern="0" dirty="0" err="1">
                <a:ea typeface="ＭＳ Ｐゴシック" charset="-128"/>
              </a:rPr>
              <a:t>index.shtml</a:t>
            </a:r>
            <a:endParaRPr lang="en-US" altLang="x-none" sz="2800" kern="0" dirty="0">
              <a:ea typeface="ＭＳ Ｐゴシック" charset="-128"/>
            </a:endParaRPr>
          </a:p>
          <a:p>
            <a:pPr lvl="1"/>
            <a:endParaRPr lang="en-US" altLang="x-none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10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zh-CN" sz="2400" kern="0" dirty="0">
                <a:ea typeface="宋体" charset="-122"/>
              </a:rPr>
              <a:t>15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24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BE2EF-29A6-1742-A47D-707EE1AFD00F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6A0BA4-5A87-2949-97A4-46E80F7A7FCE}" type="slidenum">
              <a:rPr lang="en-US" altLang="x-none" sz="1400">
                <a:solidFill>
                  <a:srgbClr val="000000"/>
                </a:solidFill>
              </a:rPr>
              <a:pPr/>
              <a:t>10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Dynamic Content Pages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zh-CN" dirty="0">
                <a:ea typeface="宋体" charset="0"/>
                <a:cs typeface="宋体" charset="0"/>
              </a:rPr>
              <a:t>There are multiple approaches to make dynamic web pages: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zh-CN" sz="2800" dirty="0">
                <a:ea typeface="宋体" charset="0"/>
                <a:cs typeface="宋体" charset="0"/>
              </a:rPr>
              <a:t>Embed code into pages (</a:t>
            </a:r>
            <a:r>
              <a:rPr lang="en-US" altLang="zh-CN" sz="2800" dirty="0">
                <a:solidFill>
                  <a:srgbClr val="FF0000"/>
                </a:solidFill>
                <a:ea typeface="宋体" charset="0"/>
                <a:cs typeface="宋体" charset="0"/>
              </a:rPr>
              <a:t>server side include</a:t>
            </a:r>
            <a:r>
              <a:rPr lang="en-US" altLang="zh-CN" sz="2800" dirty="0"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http server includes an interpreter for the type of pages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ea typeface="宋体" charset="0"/>
                <a:cs typeface="宋体" charset="0"/>
              </a:rPr>
              <a:t>Invoke external programs (http server is agnostic to the external program execution)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E.g.,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Common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Gateway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Interface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CGI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)</a:t>
            </a:r>
            <a:endParaRPr lang="en-US" sz="1600" dirty="0">
              <a:solidFill>
                <a:srgbClr val="FF0000"/>
              </a:solidFill>
              <a:ea typeface="宋体" charset="0"/>
              <a:cs typeface="宋体" charset="0"/>
            </a:endParaRPr>
          </a:p>
          <a:p>
            <a:pPr marL="457200" lvl="1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	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http://www.cs.yale.edu/index.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s</a:t>
            </a:r>
            <a:r>
              <a:rPr lang="en-US" sz="2000" dirty="0">
                <a:latin typeface="Courier New" charset="0"/>
                <a:cs typeface="Courier New" charset="0"/>
              </a:rPr>
              <a:t>html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http://www.cs.yale.edu/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cgi-bin/ureserve.pl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http://www.google.com/search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?q=Yale&amp;sourceid=chrome</a:t>
            </a:r>
          </a:p>
          <a:p>
            <a:pPr marL="0" indent="0">
              <a:buFont typeface="ZapfDingbats" charset="0"/>
              <a:buNone/>
              <a:defRPr/>
            </a:pPr>
            <a:endParaRPr lang="en-US" sz="2400" dirty="0">
              <a:latin typeface="Courier New" charset="0"/>
              <a:cs typeface="Courier New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930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82C54-FE19-4645-BB5A-FB268E1EC292}" type="slidenum">
              <a:rPr lang="en-US" altLang="x-none" sz="1400">
                <a:solidFill>
                  <a:srgbClr val="000000"/>
                </a:solidFill>
              </a:rPr>
              <a:pPr/>
              <a:t>11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宋体" charset="-122"/>
              </a:rPr>
              <a:t>Example SSI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See </a:t>
            </a:r>
            <a:r>
              <a:rPr lang="en-US" altLang="x-none" dirty="0">
                <a:ea typeface="ＭＳ Ｐゴシック" charset="-128"/>
              </a:rPr>
              <a:t>programming/examples-java-socket/</a:t>
            </a:r>
            <a:r>
              <a:rPr lang="en-US" altLang="x-none" dirty="0" err="1">
                <a:ea typeface="ＭＳ Ｐゴシック" charset="-128"/>
              </a:rPr>
              <a:t>BasicWebServer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ssi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zh-CN" dirty="0" err="1">
                <a:ea typeface="宋体" charset="-122"/>
              </a:rPr>
              <a:t>index.shtml</a:t>
            </a:r>
            <a:r>
              <a:rPr lang="en-US" altLang="zh-CN" dirty="0">
                <a:ea typeface="宋体" charset="-122"/>
              </a:rPr>
              <a:t>, </a:t>
            </a:r>
            <a:r>
              <a:rPr lang="en-US" altLang="zh-CN" dirty="0" err="1">
                <a:ea typeface="宋体" charset="-122"/>
              </a:rPr>
              <a:t>header.shtml</a:t>
            </a:r>
            <a:r>
              <a:rPr lang="en-US" altLang="zh-CN" dirty="0">
                <a:ea typeface="宋体" charset="-122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85801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0C082F-B7C6-3B4E-BF8F-88E3053389D0}" type="slidenum">
              <a:rPr lang="en-US" altLang="x-none" sz="1400">
                <a:solidFill>
                  <a:srgbClr val="000000"/>
                </a:solidFill>
              </a:rPr>
              <a:pPr/>
              <a:t>12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宋体" charset="-122"/>
              </a:rPr>
              <a:t>Example SSI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See </a:t>
            </a:r>
            <a:r>
              <a:rPr lang="en-US" altLang="x-none" dirty="0">
                <a:ea typeface="ＭＳ Ｐゴシック" charset="-128"/>
              </a:rPr>
              <a:t>programming/examples-java-socket/</a:t>
            </a:r>
            <a:r>
              <a:rPr lang="en-US" altLang="x-none" dirty="0" err="1">
                <a:ea typeface="ＭＳ Ｐゴシック" charset="-128"/>
              </a:rPr>
              <a:t>BasicWebServer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ssi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zh-CN" dirty="0" err="1">
                <a:ea typeface="宋体" charset="-122"/>
              </a:rPr>
              <a:t>index.shtml</a:t>
            </a:r>
            <a:r>
              <a:rPr lang="en-US" altLang="zh-CN" dirty="0">
                <a:ea typeface="宋体" charset="-122"/>
              </a:rPr>
              <a:t>, </a:t>
            </a:r>
            <a:r>
              <a:rPr lang="en-US" altLang="zh-CN" dirty="0" err="1">
                <a:ea typeface="宋体" charset="-122"/>
              </a:rPr>
              <a:t>header.shtml</a:t>
            </a:r>
            <a:r>
              <a:rPr lang="en-US" altLang="zh-CN" dirty="0">
                <a:ea typeface="宋体" charset="-122"/>
              </a:rPr>
              <a:t>, …</a:t>
            </a: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To enable </a:t>
            </a:r>
            <a:r>
              <a:rPr lang="en-US" altLang="zh-CN" dirty="0" err="1">
                <a:ea typeface="宋体" charset="-122"/>
              </a:rPr>
              <a:t>ssi</a:t>
            </a:r>
            <a:r>
              <a:rPr lang="en-US" altLang="zh-CN" dirty="0">
                <a:ea typeface="宋体" charset="-122"/>
              </a:rPr>
              <a:t>, need configuration to tell the web server (see </a:t>
            </a:r>
            <a:r>
              <a:rPr lang="en-US" altLang="zh-CN" dirty="0" err="1">
                <a:ea typeface="宋体" charset="-122"/>
              </a:rPr>
              <a:t>conf</a:t>
            </a:r>
            <a:r>
              <a:rPr lang="en-US" altLang="zh-CN" dirty="0">
                <a:ea typeface="宋体" charset="-122"/>
              </a:rPr>
              <a:t>/apache-</a:t>
            </a:r>
            <a:r>
              <a:rPr lang="en-US" altLang="zh-CN" dirty="0" err="1">
                <a:ea typeface="宋体" charset="-122"/>
              </a:rPr>
              <a:t>htaccess</a:t>
            </a:r>
            <a:r>
              <a:rPr lang="en-US" altLang="zh-CN" dirty="0">
                <a:ea typeface="宋体" charset="-122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  <a:hlinkClick r:id="rId3"/>
              </a:rPr>
              <a:t>https://httpd.apache.org/docs/2.2/howto/htaccess.html</a:t>
            </a:r>
            <a:r>
              <a:rPr lang="en-US" altLang="zh-CN" dirty="0">
                <a:ea typeface="宋体" charset="-122"/>
              </a:rPr>
              <a:t> (Server Side Includes example)</a:t>
            </a:r>
          </a:p>
        </p:txBody>
      </p:sp>
    </p:spTree>
    <p:extLst>
      <p:ext uri="{BB962C8B-B14F-4D97-AF65-F5344CB8AC3E}">
        <p14:creationId xmlns:p14="http://schemas.microsoft.com/office/powerpoint/2010/main" val="260446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034F0-68AB-FC46-80F5-4CCD92852673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CGI: Invoking External Programs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>
                <a:ea typeface="宋体" charset="-122"/>
              </a:rPr>
              <a:t>Two issues</a:t>
            </a:r>
          </a:p>
          <a:p>
            <a:endParaRPr lang="en-US" altLang="zh-CN" sz="3200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Input: Pass HTTP request parameters to the external program</a:t>
            </a:r>
          </a:p>
          <a:p>
            <a:pPr lvl="1"/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Output: Redirect external program output to socket</a:t>
            </a:r>
          </a:p>
        </p:txBody>
      </p:sp>
    </p:spTree>
    <p:extLst>
      <p:ext uri="{BB962C8B-B14F-4D97-AF65-F5344CB8AC3E}">
        <p14:creationId xmlns:p14="http://schemas.microsoft.com/office/powerpoint/2010/main" val="7991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096F1-669D-9247-837A-307943282BE5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Example: Typical CGI Implementation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Starts the executable as a child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Passes HTTP request as environment variables </a:t>
            </a:r>
          </a:p>
          <a:p>
            <a:pPr lvl="2"/>
            <a:r>
              <a:rPr lang="en-US" altLang="x-none" dirty="0">
                <a:latin typeface="Courier New" charset="0"/>
                <a:ea typeface="ＭＳ Ｐゴシック" charset="-128"/>
              </a:rPr>
              <a:t>http://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httpd.apache.org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/docs/2.2/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env.html</a:t>
            </a:r>
            <a:endParaRPr lang="en-US" altLang="x-none" dirty="0">
              <a:latin typeface="Courier New" charset="0"/>
              <a:ea typeface="ＭＳ Ｐゴシック" charset="-128"/>
            </a:endParaRPr>
          </a:p>
          <a:p>
            <a:pPr lvl="2"/>
            <a:r>
              <a:rPr lang="en-US" altLang="x-none" dirty="0">
                <a:ea typeface="ＭＳ Ｐゴシック" charset="-128"/>
              </a:rPr>
              <a:t>CGI standard: http://</a:t>
            </a:r>
            <a:r>
              <a:rPr lang="en-US" altLang="x-none" dirty="0" err="1">
                <a:ea typeface="ＭＳ Ｐゴシック" charset="-128"/>
              </a:rPr>
              <a:t>www.ietf.org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rfc</a:t>
            </a:r>
            <a:r>
              <a:rPr lang="en-US" altLang="x-none" dirty="0">
                <a:ea typeface="ＭＳ Ｐゴシック" charset="-128"/>
              </a:rPr>
              <a:t>/rfc3875</a:t>
            </a:r>
          </a:p>
          <a:p>
            <a:pPr lvl="2"/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Redirects input/output of the child process to the socket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93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BEF45-8C32-234C-8A50-41B59EA0A9F2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Example: CGI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Example: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/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GET /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search?q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=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Yale&amp;sourceid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=chrome HTTP/1.0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setup environment variables, in particular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$QUERY_STRING=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q=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Yale&amp;sourceid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=chrome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start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search</a:t>
            </a:r>
            <a:r>
              <a:rPr lang="en-US" altLang="x-none" sz="2000" dirty="0">
                <a:ea typeface="ＭＳ Ｐゴシック" charset="-128"/>
              </a:rPr>
              <a:t> and redirect its input/output</a:t>
            </a:r>
          </a:p>
        </p:txBody>
      </p:sp>
      <p:sp>
        <p:nvSpPr>
          <p:cNvPr id="84996" name="Rectangle 1"/>
          <p:cNvSpPr>
            <a:spLocks noChangeArrowheads="1"/>
          </p:cNvSpPr>
          <p:nvPr/>
        </p:nvSpPr>
        <p:spPr bwMode="auto">
          <a:xfrm>
            <a:off x="538163" y="5726113"/>
            <a:ext cx="794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https://docs.oracle.com/javase/7/docs/api/java/lang/ProcessBuilder.html</a:t>
            </a:r>
            <a:b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endParaRPr kumimoji="0" lang="en-US" altLang="x-non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3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1B838-2E5B-564D-80C7-67DFFF2D4EA3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Example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425575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1800" dirty="0">
                <a:ea typeface="宋体" charset="-122"/>
              </a:rPr>
              <a:t>http://172.28.229.215/BasicWebServer/cgi/price.cgi?appl</a:t>
            </a:r>
          </a:p>
        </p:txBody>
      </p:sp>
      <p:sp>
        <p:nvSpPr>
          <p:cNvPr id="87044" name="Rectangle 1"/>
          <p:cNvSpPr>
            <a:spLocks noChangeArrowheads="1"/>
          </p:cNvSpPr>
          <p:nvPr/>
        </p:nvSpPr>
        <p:spPr bwMode="auto">
          <a:xfrm>
            <a:off x="1662113" y="2220913"/>
            <a:ext cx="5810250" cy="45243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#!/usr/bin/perl -w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$company = $ENV{'QUERY_STRING'};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print "Content-Type: text/html\r\n";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print "\r\n";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print "&lt;html&gt;";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print "&lt;h1&gt;Hello! The price is ";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if ($company =~ /appl/)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 my $var_rand = rand();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 print 450 + 10 * $var_rand;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} else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 print "150";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print "&lt;/h1&gt;";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print "&lt;/html&gt;";</a:t>
            </a:r>
          </a:p>
        </p:txBody>
      </p:sp>
      <p:sp>
        <p:nvSpPr>
          <p:cNvPr id="87045" name="Rectangle 1"/>
          <p:cNvSpPr>
            <a:spLocks noChangeArrowheads="1"/>
          </p:cNvSpPr>
          <p:nvPr/>
        </p:nvSpPr>
        <p:spPr bwMode="auto">
          <a:xfrm>
            <a:off x="2789238" y="0"/>
            <a:ext cx="6354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https://httpd.apache.org/docs/2.2/howto/htaccess.html </a:t>
            </a:r>
            <a:b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(CGI Example)</a:t>
            </a:r>
          </a:p>
        </p:txBody>
      </p:sp>
    </p:spTree>
    <p:extLst>
      <p:ext uri="{BB962C8B-B14F-4D97-AF65-F5344CB8AC3E}">
        <p14:creationId xmlns:p14="http://schemas.microsoft.com/office/powerpoint/2010/main" val="418397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DEDF5-57F6-5041-BFD8-512ED283ADE1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Client Using Dynamic Pages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See </a:t>
            </a:r>
            <a:r>
              <a:rPr lang="en-US" altLang="x-none" dirty="0" err="1">
                <a:ea typeface="ＭＳ Ｐゴシック" charset="-128"/>
              </a:rPr>
              <a:t>ajax.html</a:t>
            </a:r>
            <a:r>
              <a:rPr lang="en-US" altLang="x-none" dirty="0">
                <a:ea typeface="ＭＳ Ｐゴシック" charset="-128"/>
              </a:rPr>
              <a:t> and </a:t>
            </a:r>
            <a:r>
              <a:rPr lang="en-US" altLang="x-none" dirty="0" err="1">
                <a:ea typeface="ＭＳ Ｐゴシック" charset="-128"/>
              </a:rPr>
              <a:t>wireshark</a:t>
            </a:r>
            <a:r>
              <a:rPr lang="en-US" altLang="x-none" dirty="0">
                <a:ea typeface="ＭＳ Ｐゴシック" charset="-128"/>
              </a:rPr>
              <a:t> for client code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063" y="2540000"/>
            <a:ext cx="78390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http://172.28.229.215/BasicWebServer/cgi/ajax.html</a:t>
            </a:r>
          </a:p>
        </p:txBody>
      </p:sp>
    </p:spTree>
    <p:extLst>
      <p:ext uri="{BB962C8B-B14F-4D97-AF65-F5344CB8AC3E}">
        <p14:creationId xmlns:p14="http://schemas.microsoft.com/office/powerpoint/2010/main" val="339602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07BF6-C3C5-014D-A5BA-E6E94C032058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Discussions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What features are missing in HTTP that we have covered so far?</a:t>
            </a:r>
          </a:p>
        </p:txBody>
      </p:sp>
    </p:spTree>
    <p:extLst>
      <p:ext uri="{BB962C8B-B14F-4D97-AF65-F5344CB8AC3E}">
        <p14:creationId xmlns:p14="http://schemas.microsoft.com/office/powerpoint/2010/main" val="359838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75625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 POST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0101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If an HTML page contains forms or parameter too large, they are sent using POST and encoded in message body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15F6E-4AC9-C647-814F-ED6B1D7705B5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93188" name="Picture 3" descr="HTTPrequ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767013"/>
            <a:ext cx="75120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55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05C9F4C-E23D-5D48-A325-7F9E6EEC2C72}" type="slidenum">
              <a:rPr lang="en-US" altLang="x-none" sz="14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altLang="x-none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宋体" charset="-122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HTTP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bg2"/>
                </a:solidFill>
                <a:ea typeface="宋体" charset="-122"/>
              </a:rPr>
              <a:t>Basic</a:t>
            </a:r>
            <a:r>
              <a:rPr lang="zh-CN" altLang="en-US" dirty="0">
                <a:solidFill>
                  <a:schemeClr val="bg2"/>
                </a:solidFill>
                <a:ea typeface="宋体" charset="-122"/>
              </a:rPr>
              <a:t> </a:t>
            </a:r>
            <a:r>
              <a:rPr lang="en-US" altLang="zh-CN" dirty="0">
                <a:solidFill>
                  <a:schemeClr val="bg2"/>
                </a:solidFill>
                <a:ea typeface="宋体" charset="-122"/>
              </a:rPr>
              <a:t>design:</a:t>
            </a:r>
            <a:r>
              <a:rPr lang="zh-CN" altLang="en-US" dirty="0">
                <a:solidFill>
                  <a:schemeClr val="bg2"/>
                </a:solidFill>
                <a:ea typeface="宋体" charset="-122"/>
              </a:rPr>
              <a:t> </a:t>
            </a:r>
            <a:r>
              <a:rPr lang="en-US" altLang="zh-CN" dirty="0">
                <a:solidFill>
                  <a:schemeClr val="bg2"/>
                </a:solidFill>
                <a:ea typeface="宋体" charset="-122"/>
              </a:rPr>
              <a:t>HTTP</a:t>
            </a:r>
            <a:r>
              <a:rPr lang="zh-CN" altLang="en-US" dirty="0">
                <a:solidFill>
                  <a:schemeClr val="bg2"/>
                </a:solidFill>
                <a:ea typeface="宋体" charset="-122"/>
              </a:rPr>
              <a:t> </a:t>
            </a:r>
            <a:r>
              <a:rPr lang="en-US" altLang="zh-CN" dirty="0">
                <a:solidFill>
                  <a:schemeClr val="bg2"/>
                </a:solidFill>
                <a:ea typeface="宋体" charset="-122"/>
              </a:rPr>
              <a:t>1.0</a:t>
            </a:r>
            <a:endParaRPr lang="en-US" altLang="x-none" dirty="0">
              <a:solidFill>
                <a:schemeClr val="bg2"/>
              </a:solidFill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HTTP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"acceleration"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Operational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14023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75625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 POST Example</a:t>
            </a:r>
          </a:p>
        </p:txBody>
      </p:sp>
      <p:sp>
        <p:nvSpPr>
          <p:cNvPr id="952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38D91-964C-3746-936B-7B62DA48CDAB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5235" name="Rectangle 1"/>
          <p:cNvSpPr>
            <a:spLocks noChangeArrowheads="1"/>
          </p:cNvSpPr>
          <p:nvPr/>
        </p:nvSpPr>
        <p:spPr bwMode="auto">
          <a:xfrm>
            <a:off x="663575" y="1909763"/>
            <a:ext cx="7521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POST /path/script.cgi HTTP/1.0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User-Agent: MyAgent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Content-Type: application/x-www-form-urlencoded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Content-Length: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item1=A&amp;item2=B</a:t>
            </a:r>
          </a:p>
        </p:txBody>
      </p:sp>
      <p:sp>
        <p:nvSpPr>
          <p:cNvPr id="3" name="Rectangle 2"/>
          <p:cNvSpPr/>
          <p:nvPr/>
        </p:nvSpPr>
        <p:spPr>
          <a:xfrm>
            <a:off x="639763" y="5549900"/>
            <a:ext cx="8488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Example using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nc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programming/examples-java-socket/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BasicWebServer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nc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3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0577B-8316-2C49-89E0-D87AAD9FD622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28600"/>
            <a:ext cx="77724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Stateful User-server Interaction: Cookies</a:t>
            </a:r>
            <a:endParaRPr lang="en-US" altLang="x-none" sz="3600">
              <a:ea typeface="ＭＳ Ｐゴシック" charset="-12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3600450" cy="43053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zh-CN" sz="2000" dirty="0">
                <a:ea typeface="宋体" charset="-122"/>
              </a:rPr>
              <a:t>Goal: no explicit application level session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S</a:t>
            </a:r>
            <a:r>
              <a:rPr lang="en-US" altLang="x-none" sz="2000" dirty="0">
                <a:ea typeface="ＭＳ Ｐゴシック" charset="-128"/>
              </a:rPr>
              <a:t>erver sends </a:t>
            </a:r>
            <a:r>
              <a:rPr lang="ja-JP" altLang="en-US" sz="2000">
                <a:ea typeface="ＭＳ Ｐゴシック" charset="-128"/>
              </a:rPr>
              <a:t>“</a:t>
            </a:r>
            <a:r>
              <a:rPr lang="en-US" altLang="ja-JP" sz="2000" dirty="0">
                <a:ea typeface="ＭＳ Ｐゴシック" charset="-128"/>
              </a:rPr>
              <a:t>cookie</a:t>
            </a:r>
            <a:r>
              <a:rPr lang="ja-JP" altLang="en-US" sz="2000">
                <a:ea typeface="ＭＳ Ｐゴシック" charset="-128"/>
              </a:rPr>
              <a:t>”</a:t>
            </a:r>
            <a:r>
              <a:rPr lang="en-US" altLang="ja-JP" sz="2000" dirty="0">
                <a:ea typeface="ＭＳ Ｐゴシック" charset="-128"/>
              </a:rPr>
              <a:t> to client in response </a:t>
            </a:r>
            <a:r>
              <a:rPr lang="en-US" altLang="ja-JP" sz="2000" dirty="0" err="1">
                <a:ea typeface="ＭＳ Ｐゴシック" charset="-128"/>
              </a:rPr>
              <a:t>msg</a:t>
            </a:r>
            <a:endParaRPr lang="en-US" altLang="ja-JP" sz="2000" dirty="0">
              <a:solidFill>
                <a:srgbClr val="FF0000"/>
              </a:solidFill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Set-cookie: 1678453</a:t>
            </a:r>
            <a:endParaRPr lang="en-US" altLang="x-none" sz="18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C</a:t>
            </a:r>
            <a:r>
              <a:rPr lang="en-US" altLang="x-none" sz="2000" dirty="0">
                <a:ea typeface="ＭＳ Ｐゴシック" charset="-128"/>
              </a:rPr>
              <a:t>lient presents cookie in later requests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Cookie: 1678453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S</a:t>
            </a:r>
            <a:r>
              <a:rPr lang="en-US" altLang="x-none" sz="2000" dirty="0">
                <a:ea typeface="ＭＳ Ｐゴシック" charset="-128"/>
              </a:rPr>
              <a:t>erver matches presented-cookie with server-stored info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authentication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remembering user preferences, previous choices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4267200" y="197167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876675" y="143668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client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server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505325" y="1971675"/>
            <a:ext cx="26860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4511675" y="1955800"/>
            <a:ext cx="2681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usual http request msg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H="1">
            <a:off x="4295775" y="24193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29150" y="2392363"/>
            <a:ext cx="2505075" cy="55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549775" y="2355850"/>
            <a:ext cx="26431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usual http response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Set-cookie: #</a:t>
            </a: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4276725" y="35623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7293" name="Group 13"/>
          <p:cNvGrpSpPr>
            <a:grpSpLocks/>
          </p:cNvGrpSpPr>
          <p:nvPr/>
        </p:nvGrpSpPr>
        <p:grpSpPr bwMode="auto">
          <a:xfrm>
            <a:off x="4540250" y="3365500"/>
            <a:ext cx="2681288" cy="671513"/>
            <a:chOff x="3124" y="2762"/>
            <a:chExt cx="1689" cy="423"/>
          </a:xfrm>
        </p:grpSpPr>
        <p:sp>
          <p:nvSpPr>
            <p:cNvPr id="97308" name="Rectangle 14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7309" name="Text Box 15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Cookie: #</a:t>
              </a:r>
            </a:p>
          </p:txBody>
        </p:sp>
      </p:grpSp>
      <p:sp>
        <p:nvSpPr>
          <p:cNvPr id="97294" name="Line 16"/>
          <p:cNvSpPr>
            <a:spLocks noChangeShapeType="1"/>
          </p:cNvSpPr>
          <p:nvPr/>
        </p:nvSpPr>
        <p:spPr bwMode="auto">
          <a:xfrm flipH="1">
            <a:off x="4267200" y="40481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7295" name="Group 17"/>
          <p:cNvGrpSpPr>
            <a:grpSpLocks/>
          </p:cNvGrpSpPr>
          <p:nvPr/>
        </p:nvGrpSpPr>
        <p:grpSpPr bwMode="auto">
          <a:xfrm>
            <a:off x="4483100" y="4079875"/>
            <a:ext cx="2767013" cy="366713"/>
            <a:chOff x="3268" y="2846"/>
            <a:chExt cx="1743" cy="231"/>
          </a:xfrm>
        </p:grpSpPr>
        <p:sp>
          <p:nvSpPr>
            <p:cNvPr id="97306" name="Rectangle 18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7307" name="Text Box 19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response msg</a:t>
              </a:r>
            </a:p>
          </p:txBody>
        </p:sp>
      </p:grpSp>
      <p:sp>
        <p:nvSpPr>
          <p:cNvPr id="97296" name="Line 20"/>
          <p:cNvSpPr>
            <a:spLocks noChangeShapeType="1"/>
          </p:cNvSpPr>
          <p:nvPr/>
        </p:nvSpPr>
        <p:spPr bwMode="auto">
          <a:xfrm>
            <a:off x="4248150" y="50482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7297" name="Group 21"/>
          <p:cNvGrpSpPr>
            <a:grpSpLocks/>
          </p:cNvGrpSpPr>
          <p:nvPr/>
        </p:nvGrpSpPr>
        <p:grpSpPr bwMode="auto">
          <a:xfrm>
            <a:off x="4521200" y="4870450"/>
            <a:ext cx="2681288" cy="671513"/>
            <a:chOff x="3124" y="2762"/>
            <a:chExt cx="1689" cy="423"/>
          </a:xfrm>
        </p:grpSpPr>
        <p:sp>
          <p:nvSpPr>
            <p:cNvPr id="97304" name="Rectangle 22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7305" name="Text Box 23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Cookie: #</a:t>
              </a:r>
            </a:p>
          </p:txBody>
        </p:sp>
      </p:grpSp>
      <p:sp>
        <p:nvSpPr>
          <p:cNvPr id="97298" name="Line 24"/>
          <p:cNvSpPr>
            <a:spLocks noChangeShapeType="1"/>
          </p:cNvSpPr>
          <p:nvPr/>
        </p:nvSpPr>
        <p:spPr bwMode="auto">
          <a:xfrm flipH="1">
            <a:off x="4276725" y="5543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7299" name="Group 25"/>
          <p:cNvGrpSpPr>
            <a:grpSpLocks/>
          </p:cNvGrpSpPr>
          <p:nvPr/>
        </p:nvGrpSpPr>
        <p:grpSpPr bwMode="auto">
          <a:xfrm>
            <a:off x="4492625" y="5575300"/>
            <a:ext cx="2767013" cy="366713"/>
            <a:chOff x="3268" y="2846"/>
            <a:chExt cx="1743" cy="231"/>
          </a:xfrm>
        </p:grpSpPr>
        <p:sp>
          <p:nvSpPr>
            <p:cNvPr id="97302" name="Rectangle 26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7303" name="Text Box 27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response msg</a:t>
              </a:r>
            </a:p>
          </p:txBody>
        </p:sp>
      </p:grpSp>
      <p:sp>
        <p:nvSpPr>
          <p:cNvPr id="97300" name="Text Box 28"/>
          <p:cNvSpPr txBox="1">
            <a:spLocks noChangeArrowheads="1"/>
          </p:cNvSpPr>
          <p:nvPr/>
        </p:nvSpPr>
        <p:spPr bwMode="auto">
          <a:xfrm>
            <a:off x="7624763" y="3522663"/>
            <a:ext cx="1116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cookie-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specific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action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7301" name="Text Box 29"/>
          <p:cNvSpPr txBox="1">
            <a:spLocks noChangeArrowheads="1"/>
          </p:cNvSpPr>
          <p:nvPr/>
        </p:nvSpPr>
        <p:spPr bwMode="auto">
          <a:xfrm>
            <a:off x="7672388" y="4999038"/>
            <a:ext cx="1116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cookie-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specific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action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18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74BEC-C5A7-B240-A9CB-E1B9490E5252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Authentication of Client Request</a:t>
            </a:r>
            <a:endParaRPr lang="en-US" altLang="x-none" sz="3600">
              <a:ea typeface="ＭＳ Ｐゴシック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86225" cy="43053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Authentication goal:</a:t>
            </a:r>
            <a:r>
              <a:rPr lang="en-US" altLang="x-none" sz="2000" dirty="0">
                <a:ea typeface="ＭＳ Ｐゴシック" charset="-128"/>
              </a:rPr>
              <a:t> control access to server documents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stateless:</a:t>
            </a:r>
            <a:r>
              <a:rPr lang="en-US" altLang="x-none" sz="2000" dirty="0">
                <a:ea typeface="ＭＳ Ｐゴシック" charset="-128"/>
              </a:rPr>
              <a:t> client must present authorization in each request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authorization: typically name, password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Authorization:</a:t>
            </a:r>
            <a:r>
              <a:rPr lang="en-US" altLang="x-none" sz="2000" dirty="0">
                <a:ea typeface="ＭＳ Ｐゴシック" charset="-128"/>
              </a:rPr>
              <a:t> header line in request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if no authorization presented, server refuses access, sends</a:t>
            </a:r>
          </a:p>
          <a:p>
            <a:pPr lvl="2">
              <a:buFontTx/>
              <a:buNone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WWW-authenticate:</a:t>
            </a:r>
            <a:r>
              <a:rPr lang="en-US" altLang="x-none" sz="1800" dirty="0">
                <a:ea typeface="ＭＳ Ｐゴシック" charset="-128"/>
              </a:rPr>
              <a:t> </a:t>
            </a:r>
          </a:p>
          <a:p>
            <a:pPr lvl="2">
              <a:buFontTx/>
              <a:buNone/>
            </a:pPr>
            <a:r>
              <a:rPr lang="en-US" altLang="x-none" dirty="0">
                <a:ea typeface="ＭＳ Ｐゴシック" charset="-128"/>
              </a:rPr>
              <a:t>header line in response</a:t>
            </a:r>
            <a:endParaRPr lang="en-US" altLang="x-none" sz="1800" dirty="0">
              <a:ea typeface="ＭＳ Ｐゴシック" charset="-128"/>
            </a:endParaRPr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4800600" y="19907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4410075" y="14557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client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server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9335" name="Rectangle 9"/>
          <p:cNvSpPr>
            <a:spLocks noChangeArrowheads="1"/>
          </p:cNvSpPr>
          <p:nvPr/>
        </p:nvSpPr>
        <p:spPr bwMode="auto">
          <a:xfrm>
            <a:off x="5038725" y="1990725"/>
            <a:ext cx="26860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045075" y="1974850"/>
            <a:ext cx="2681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usual http request msg</a:t>
            </a:r>
          </a:p>
        </p:txBody>
      </p:sp>
      <p:sp>
        <p:nvSpPr>
          <p:cNvPr id="99337" name="Line 11"/>
          <p:cNvSpPr>
            <a:spLocks noChangeShapeType="1"/>
          </p:cNvSpPr>
          <p:nvPr/>
        </p:nvSpPr>
        <p:spPr bwMode="auto">
          <a:xfrm flipH="1">
            <a:off x="4829175" y="243840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8" name="Rectangle 13"/>
          <p:cNvSpPr>
            <a:spLocks noChangeArrowheads="1"/>
          </p:cNvSpPr>
          <p:nvPr/>
        </p:nvSpPr>
        <p:spPr bwMode="auto">
          <a:xfrm>
            <a:off x="5162550" y="2411413"/>
            <a:ext cx="2505075" cy="55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9" name="Text Box 14"/>
          <p:cNvSpPr txBox="1">
            <a:spLocks noChangeArrowheads="1"/>
          </p:cNvSpPr>
          <p:nvPr/>
        </p:nvSpPr>
        <p:spPr bwMode="auto">
          <a:xfrm>
            <a:off x="5083175" y="2374900"/>
            <a:ext cx="2643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401: authorization req.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WWW-authenticate: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9340" name="Line 16"/>
          <p:cNvSpPr>
            <a:spLocks noChangeShapeType="1"/>
          </p:cNvSpPr>
          <p:nvPr/>
        </p:nvSpPr>
        <p:spPr bwMode="auto">
          <a:xfrm>
            <a:off x="4810125" y="358140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9341" name="Group 20"/>
          <p:cNvGrpSpPr>
            <a:grpSpLocks/>
          </p:cNvGrpSpPr>
          <p:nvPr/>
        </p:nvGrpSpPr>
        <p:grpSpPr bwMode="auto">
          <a:xfrm>
            <a:off x="5073650" y="3384550"/>
            <a:ext cx="2681288" cy="641350"/>
            <a:chOff x="3124" y="2762"/>
            <a:chExt cx="1689" cy="404"/>
          </a:xfrm>
        </p:grpSpPr>
        <p:sp>
          <p:nvSpPr>
            <p:cNvPr id="99359" name="Rectangle 19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60" name="Text Box 18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+ </a:t>
              </a: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Authorization:line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99342" name="Line 21"/>
          <p:cNvSpPr>
            <a:spLocks noChangeShapeType="1"/>
          </p:cNvSpPr>
          <p:nvPr/>
        </p:nvSpPr>
        <p:spPr bwMode="auto">
          <a:xfrm flipH="1">
            <a:off x="4800600" y="406717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9343" name="Group 24"/>
          <p:cNvGrpSpPr>
            <a:grpSpLocks/>
          </p:cNvGrpSpPr>
          <p:nvPr/>
        </p:nvGrpSpPr>
        <p:grpSpPr bwMode="auto">
          <a:xfrm>
            <a:off x="5016500" y="4098925"/>
            <a:ext cx="2767013" cy="366713"/>
            <a:chOff x="3268" y="2846"/>
            <a:chExt cx="1743" cy="231"/>
          </a:xfrm>
        </p:grpSpPr>
        <p:sp>
          <p:nvSpPr>
            <p:cNvPr id="99357" name="Rectangle 22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8" name="Text Box 23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response msg</a:t>
              </a:r>
            </a:p>
          </p:txBody>
        </p:sp>
      </p:grpSp>
      <p:sp>
        <p:nvSpPr>
          <p:cNvPr id="99344" name="Line 25"/>
          <p:cNvSpPr>
            <a:spLocks noChangeShapeType="1"/>
          </p:cNvSpPr>
          <p:nvPr/>
        </p:nvSpPr>
        <p:spPr bwMode="auto">
          <a:xfrm>
            <a:off x="4781550" y="506730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9345" name="Group 26"/>
          <p:cNvGrpSpPr>
            <a:grpSpLocks/>
          </p:cNvGrpSpPr>
          <p:nvPr/>
        </p:nvGrpSpPr>
        <p:grpSpPr bwMode="auto">
          <a:xfrm>
            <a:off x="5054600" y="4889500"/>
            <a:ext cx="2681288" cy="641350"/>
            <a:chOff x="3124" y="2762"/>
            <a:chExt cx="1689" cy="404"/>
          </a:xfrm>
        </p:grpSpPr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+ </a:t>
              </a: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Authorization:line</a:t>
              </a:r>
            </a:p>
          </p:txBody>
        </p:sp>
      </p:grpSp>
      <p:sp>
        <p:nvSpPr>
          <p:cNvPr id="99346" name="Line 29"/>
          <p:cNvSpPr>
            <a:spLocks noChangeShapeType="1"/>
          </p:cNvSpPr>
          <p:nvPr/>
        </p:nvSpPr>
        <p:spPr bwMode="auto">
          <a:xfrm flipH="1">
            <a:off x="4810125" y="556260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9347" name="Group 30"/>
          <p:cNvGrpSpPr>
            <a:grpSpLocks/>
          </p:cNvGrpSpPr>
          <p:nvPr/>
        </p:nvGrpSpPr>
        <p:grpSpPr bwMode="auto">
          <a:xfrm>
            <a:off x="5026025" y="5594350"/>
            <a:ext cx="2767013" cy="366713"/>
            <a:chOff x="3268" y="2846"/>
            <a:chExt cx="1743" cy="231"/>
          </a:xfrm>
        </p:grpSpPr>
        <p:sp>
          <p:nvSpPr>
            <p:cNvPr id="99353" name="Rectangle 31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4" name="Text Box 32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usual http response msg</a:t>
              </a:r>
            </a:p>
          </p:txBody>
        </p:sp>
      </p:grpSp>
      <p:sp>
        <p:nvSpPr>
          <p:cNvPr id="99348" name="Line 34"/>
          <p:cNvSpPr>
            <a:spLocks noChangeShapeType="1"/>
          </p:cNvSpPr>
          <p:nvPr/>
        </p:nvSpPr>
        <p:spPr bwMode="auto">
          <a:xfrm>
            <a:off x="8467725" y="2019300"/>
            <a:ext cx="0" cy="4143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99349" name="Group 37"/>
          <p:cNvGrpSpPr>
            <a:grpSpLocks/>
          </p:cNvGrpSpPr>
          <p:nvPr/>
        </p:nvGrpSpPr>
        <p:grpSpPr bwMode="auto">
          <a:xfrm>
            <a:off x="8115300" y="5503863"/>
            <a:ext cx="711200" cy="396875"/>
            <a:chOff x="4986" y="3503"/>
            <a:chExt cx="448" cy="250"/>
          </a:xfrm>
        </p:grpSpPr>
        <p:sp>
          <p:nvSpPr>
            <p:cNvPr id="99351" name="Rectangle 36"/>
            <p:cNvSpPr>
              <a:spLocks noChangeArrowheads="1"/>
            </p:cNvSpPr>
            <p:nvPr/>
          </p:nvSpPr>
          <p:spPr bwMode="auto">
            <a:xfrm>
              <a:off x="5040" y="3564"/>
              <a:ext cx="36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2" name="Text Box 35"/>
            <p:cNvSpPr txBox="1">
              <a:spLocks noChangeArrowheads="1"/>
            </p:cNvSpPr>
            <p:nvPr/>
          </p:nvSpPr>
          <p:spPr bwMode="auto">
            <a:xfrm>
              <a:off x="4986" y="3503"/>
              <a:ext cx="4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time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99350" name="Text Box 39"/>
          <p:cNvSpPr txBox="1">
            <a:spLocks noChangeArrowheads="1"/>
          </p:cNvSpPr>
          <p:nvPr/>
        </p:nvSpPr>
        <p:spPr bwMode="auto">
          <a:xfrm>
            <a:off x="146050" y="5999163"/>
            <a:ext cx="5735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Browser caches name &amp; password 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that user does not have to repeatedly enter it.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1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DB47E-C18E-784F-8B66-98B048CB0640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Example: Amazon S3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Amazon S3 API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http://</a:t>
            </a:r>
            <a:r>
              <a:rPr lang="en-US" altLang="x-none" dirty="0" err="1">
                <a:ea typeface="ＭＳ Ｐゴシック" charset="-128"/>
              </a:rPr>
              <a:t>docs.aws.amazon.com</a:t>
            </a:r>
            <a:r>
              <a:rPr lang="en-US" altLang="x-none" dirty="0">
                <a:ea typeface="ＭＳ Ｐゴシック" charset="-128"/>
              </a:rPr>
              <a:t>/AmazonS3/latest/API/</a:t>
            </a:r>
            <a:r>
              <a:rPr lang="en-US" altLang="x-none" dirty="0" err="1">
                <a:ea typeface="ＭＳ Ｐゴシック" charset="-128"/>
              </a:rPr>
              <a:t>APIRest.html</a:t>
            </a:r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18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D23C3-C452-624D-8843-AEC7E7B09FD7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5334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as the Thin Waist</a:t>
            </a:r>
          </a:p>
        </p:txBody>
      </p:sp>
      <p:cxnSp>
        <p:nvCxnSpPr>
          <p:cNvPr id="103427" name="Straight Connector 23"/>
          <p:cNvCxnSpPr>
            <a:cxnSpLocks noChangeShapeType="1"/>
          </p:cNvCxnSpPr>
          <p:nvPr/>
        </p:nvCxnSpPr>
        <p:spPr bwMode="auto">
          <a:xfrm>
            <a:off x="1635125" y="3435350"/>
            <a:ext cx="6884988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428" name="Group 32"/>
          <p:cNvGrpSpPr>
            <a:grpSpLocks/>
          </p:cNvGrpSpPr>
          <p:nvPr/>
        </p:nvGrpSpPr>
        <p:grpSpPr bwMode="auto">
          <a:xfrm>
            <a:off x="2514600" y="1966913"/>
            <a:ext cx="3124200" cy="3748087"/>
            <a:chOff x="2514600" y="1967359"/>
            <a:chExt cx="3124200" cy="3747641"/>
          </a:xfrm>
        </p:grpSpPr>
        <p:sp>
          <p:nvSpPr>
            <p:cNvPr id="103429" name="Freeform 6"/>
            <p:cNvSpPr>
              <a:spLocks/>
            </p:cNvSpPr>
            <p:nvPr/>
          </p:nvSpPr>
          <p:spPr bwMode="auto">
            <a:xfrm>
              <a:off x="2514600" y="19812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3430" name="Freeform 7"/>
            <p:cNvSpPr>
              <a:spLocks/>
            </p:cNvSpPr>
            <p:nvPr/>
          </p:nvSpPr>
          <p:spPr bwMode="auto">
            <a:xfrm>
              <a:off x="4559300" y="19812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3431" name="Line 8"/>
            <p:cNvSpPr>
              <a:spLocks noChangeShapeType="1"/>
            </p:cNvSpPr>
            <p:nvPr/>
          </p:nvSpPr>
          <p:spPr bwMode="auto">
            <a:xfrm>
              <a:off x="3505200" y="34290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3432" name="Line 9"/>
            <p:cNvSpPr>
              <a:spLocks noChangeShapeType="1"/>
            </p:cNvSpPr>
            <p:nvPr/>
          </p:nvSpPr>
          <p:spPr bwMode="auto">
            <a:xfrm>
              <a:off x="3429000" y="4038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3433" name="Text Box 10"/>
            <p:cNvSpPr txBox="1">
              <a:spLocks noChangeArrowheads="1"/>
            </p:cNvSpPr>
            <p:nvPr/>
          </p:nvSpPr>
          <p:spPr bwMode="auto">
            <a:xfrm>
              <a:off x="3562341" y="3470275"/>
              <a:ext cx="954107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HTTP</a:t>
              </a:r>
            </a:p>
          </p:txBody>
        </p:sp>
        <p:sp>
          <p:nvSpPr>
            <p:cNvPr id="103434" name="Text Box 11"/>
            <p:cNvSpPr txBox="1">
              <a:spLocks noChangeArrowheads="1"/>
            </p:cNvSpPr>
            <p:nvPr/>
          </p:nvSpPr>
          <p:spPr bwMode="auto">
            <a:xfrm>
              <a:off x="2673925" y="5334005"/>
              <a:ext cx="952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Ethernet</a:t>
              </a:r>
            </a:p>
          </p:txBody>
        </p:sp>
        <p:sp>
          <p:nvSpPr>
            <p:cNvPr id="103435" name="Text Box 12"/>
            <p:cNvSpPr txBox="1">
              <a:spLocks noChangeArrowheads="1"/>
            </p:cNvSpPr>
            <p:nvPr/>
          </p:nvSpPr>
          <p:spPr bwMode="auto">
            <a:xfrm>
              <a:off x="4342815" y="5334005"/>
              <a:ext cx="11528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Cable/DSL</a:t>
              </a:r>
            </a:p>
          </p:txBody>
        </p:sp>
        <p:sp>
          <p:nvSpPr>
            <p:cNvPr id="103436" name="Text Box 13"/>
            <p:cNvSpPr txBox="1">
              <a:spLocks noChangeArrowheads="1"/>
            </p:cNvSpPr>
            <p:nvPr/>
          </p:nvSpPr>
          <p:spPr bwMode="auto">
            <a:xfrm>
              <a:off x="3546760" y="5334005"/>
              <a:ext cx="931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Wireless</a:t>
              </a:r>
            </a:p>
          </p:txBody>
        </p:sp>
        <p:sp>
          <p:nvSpPr>
            <p:cNvPr id="103437" name="Text Box 14"/>
            <p:cNvSpPr txBox="1">
              <a:spLocks noChangeArrowheads="1"/>
            </p:cNvSpPr>
            <p:nvPr/>
          </p:nvSpPr>
          <p:spPr bwMode="auto">
            <a:xfrm>
              <a:off x="3320345" y="4523111"/>
              <a:ext cx="5889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TCP</a:t>
              </a:r>
            </a:p>
          </p:txBody>
        </p:sp>
        <p:sp>
          <p:nvSpPr>
            <p:cNvPr id="103438" name="Text Box 15"/>
            <p:cNvSpPr txBox="1">
              <a:spLocks noChangeArrowheads="1"/>
            </p:cNvSpPr>
            <p:nvPr/>
          </p:nvSpPr>
          <p:spPr bwMode="auto">
            <a:xfrm>
              <a:off x="4115682" y="4540750"/>
              <a:ext cx="600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UDP</a:t>
              </a:r>
            </a:p>
          </p:txBody>
        </p:sp>
        <p:sp>
          <p:nvSpPr>
            <p:cNvPr id="103439" name="Line 21"/>
            <p:cNvSpPr>
              <a:spLocks noChangeShapeType="1"/>
            </p:cNvSpPr>
            <p:nvPr/>
          </p:nvSpPr>
          <p:spPr bwMode="auto">
            <a:xfrm>
              <a:off x="2514600" y="57150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3440" name="Group 31"/>
            <p:cNvGrpSpPr>
              <a:grpSpLocks/>
            </p:cNvGrpSpPr>
            <p:nvPr/>
          </p:nvGrpSpPr>
          <p:grpSpPr bwMode="auto">
            <a:xfrm>
              <a:off x="2604654" y="1967359"/>
              <a:ext cx="2971800" cy="380063"/>
              <a:chOff x="2604654" y="1967359"/>
              <a:chExt cx="2971800" cy="380063"/>
            </a:xfrm>
          </p:grpSpPr>
          <p:sp>
            <p:nvSpPr>
              <p:cNvPr id="103441" name="Text Box 17"/>
              <p:cNvSpPr txBox="1">
                <a:spLocks noChangeArrowheads="1"/>
              </p:cNvSpPr>
              <p:nvPr/>
            </p:nvSpPr>
            <p:spPr bwMode="auto">
              <a:xfrm>
                <a:off x="2692525" y="1995054"/>
                <a:ext cx="1006806" cy="3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-128"/>
                    <a:cs typeface="+mn-cs"/>
                  </a:rPr>
                  <a:t>WebMail</a:t>
                </a:r>
              </a:p>
            </p:txBody>
          </p:sp>
          <p:sp>
            <p:nvSpPr>
              <p:cNvPr id="103442" name="Text Box 19"/>
              <p:cNvSpPr txBox="1">
                <a:spLocks noChangeArrowheads="1"/>
              </p:cNvSpPr>
              <p:nvPr/>
            </p:nvSpPr>
            <p:spPr bwMode="auto">
              <a:xfrm>
                <a:off x="3979778" y="2008908"/>
                <a:ext cx="1178127" cy="3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-128"/>
                    <a:cs typeface="+mn-cs"/>
                  </a:rPr>
                  <a:t>WebApp</a:t>
                </a:r>
                <a:r>
                  <a:rPr kumimoji="0" lang="is-IS" altLang="x-none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-128"/>
                    <a:cs typeface="+mn-cs"/>
                  </a:rPr>
                  <a:t>…</a:t>
                </a:r>
                <a:endPara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3443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754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54935-F892-D145-A15C-E7D94DF637DC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63525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Protocol Flow of Basic HTTP/1.0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761841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&gt;= 2 RTTs per object: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TCP handshake --- 1 RTT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client request and s</a:t>
            </a:r>
            <a:r>
              <a:rPr lang="en-US" altLang="x-none" dirty="0">
                <a:ea typeface="ＭＳ Ｐゴシック" charset="-128"/>
              </a:rPr>
              <a:t>erver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responds --- at least 1 RTT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(if object can be contained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in one packet)</a:t>
            </a:r>
          </a:p>
        </p:txBody>
      </p:sp>
      <p:sp>
        <p:nvSpPr>
          <p:cNvPr id="105476" name="Line 10"/>
          <p:cNvSpPr>
            <a:spLocks noChangeShapeType="1"/>
          </p:cNvSpPr>
          <p:nvPr/>
        </p:nvSpPr>
        <p:spPr bwMode="auto">
          <a:xfrm>
            <a:off x="8464550" y="1401763"/>
            <a:ext cx="3175" cy="5456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5477" name="Line 10"/>
          <p:cNvSpPr>
            <a:spLocks noChangeShapeType="1"/>
          </p:cNvSpPr>
          <p:nvPr/>
        </p:nvSpPr>
        <p:spPr bwMode="auto">
          <a:xfrm>
            <a:off x="5773738" y="1387475"/>
            <a:ext cx="1587" cy="5294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45163" y="1550988"/>
            <a:ext cx="2782887" cy="2289175"/>
            <a:chOff x="5745163" y="1550988"/>
            <a:chExt cx="2782887" cy="2289175"/>
          </a:xfrm>
        </p:grpSpPr>
        <p:sp>
          <p:nvSpPr>
            <p:cNvPr id="105488" name="Line 28"/>
            <p:cNvSpPr>
              <a:spLocks noChangeShapeType="1"/>
            </p:cNvSpPr>
            <p:nvPr/>
          </p:nvSpPr>
          <p:spPr bwMode="auto">
            <a:xfrm>
              <a:off x="5791200" y="1662113"/>
              <a:ext cx="2736850" cy="530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9" name="Line 28"/>
            <p:cNvSpPr>
              <a:spLocks noChangeShapeType="1"/>
            </p:cNvSpPr>
            <p:nvPr/>
          </p:nvSpPr>
          <p:spPr bwMode="auto">
            <a:xfrm>
              <a:off x="5778500" y="2632075"/>
              <a:ext cx="2735263" cy="528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90" name="Line 28"/>
            <p:cNvSpPr>
              <a:spLocks noChangeShapeType="1"/>
            </p:cNvSpPr>
            <p:nvPr/>
          </p:nvSpPr>
          <p:spPr bwMode="auto">
            <a:xfrm flipH="1">
              <a:off x="5745163" y="2192338"/>
              <a:ext cx="2706687" cy="438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91" name="Line 28"/>
            <p:cNvSpPr>
              <a:spLocks noChangeShapeType="1"/>
            </p:cNvSpPr>
            <p:nvPr/>
          </p:nvSpPr>
          <p:spPr bwMode="auto">
            <a:xfrm flipH="1">
              <a:off x="5775325" y="3189288"/>
              <a:ext cx="2706688" cy="650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92" name="Rectangle 1"/>
            <p:cNvSpPr>
              <a:spLocks noChangeArrowheads="1"/>
            </p:cNvSpPr>
            <p:nvPr/>
          </p:nvSpPr>
          <p:spPr bwMode="auto">
            <a:xfrm rot="711532">
              <a:off x="6426200" y="1550988"/>
              <a:ext cx="11604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TCP SYN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93" name="Rectangle 12"/>
            <p:cNvSpPr>
              <a:spLocks noChangeArrowheads="1"/>
            </p:cNvSpPr>
            <p:nvPr/>
          </p:nvSpPr>
          <p:spPr bwMode="auto">
            <a:xfrm rot="711532">
              <a:off x="6137275" y="2581275"/>
              <a:ext cx="21939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TCP/ACK; HTTP GET</a:t>
              </a:r>
              <a:endPara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94" name="Rectangle 13"/>
            <p:cNvSpPr>
              <a:spLocks noChangeArrowheads="1"/>
            </p:cNvSpPr>
            <p:nvPr/>
          </p:nvSpPr>
          <p:spPr bwMode="auto">
            <a:xfrm rot="-643000">
              <a:off x="6402388" y="2081213"/>
              <a:ext cx="11191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TCP ACK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95" name="Rectangle 14"/>
            <p:cNvSpPr>
              <a:spLocks noChangeArrowheads="1"/>
            </p:cNvSpPr>
            <p:nvPr/>
          </p:nvSpPr>
          <p:spPr bwMode="auto">
            <a:xfrm rot="-643000">
              <a:off x="6415088" y="3109913"/>
              <a:ext cx="1247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base page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46750" y="3941763"/>
            <a:ext cx="2782888" cy="2287587"/>
            <a:chOff x="5746750" y="3941763"/>
            <a:chExt cx="2782888" cy="2287587"/>
          </a:xfrm>
        </p:grpSpPr>
        <p:sp>
          <p:nvSpPr>
            <p:cNvPr id="105480" name="Line 28"/>
            <p:cNvSpPr>
              <a:spLocks noChangeShapeType="1"/>
            </p:cNvSpPr>
            <p:nvPr/>
          </p:nvSpPr>
          <p:spPr bwMode="auto">
            <a:xfrm>
              <a:off x="5792788" y="4052888"/>
              <a:ext cx="2736850" cy="528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1" name="Line 28"/>
            <p:cNvSpPr>
              <a:spLocks noChangeShapeType="1"/>
            </p:cNvSpPr>
            <p:nvPr/>
          </p:nvSpPr>
          <p:spPr bwMode="auto">
            <a:xfrm>
              <a:off x="5778500" y="5021263"/>
              <a:ext cx="2736850" cy="530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2" name="Line 28"/>
            <p:cNvSpPr>
              <a:spLocks noChangeShapeType="1"/>
            </p:cNvSpPr>
            <p:nvPr/>
          </p:nvSpPr>
          <p:spPr bwMode="auto">
            <a:xfrm flipH="1">
              <a:off x="5746750" y="4581525"/>
              <a:ext cx="2706688" cy="438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3" name="Line 28"/>
            <p:cNvSpPr>
              <a:spLocks noChangeShapeType="1"/>
            </p:cNvSpPr>
            <p:nvPr/>
          </p:nvSpPr>
          <p:spPr bwMode="auto">
            <a:xfrm flipH="1">
              <a:off x="5776913" y="5580063"/>
              <a:ext cx="2706687" cy="6492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4" name="Rectangle 19"/>
            <p:cNvSpPr>
              <a:spLocks noChangeArrowheads="1"/>
            </p:cNvSpPr>
            <p:nvPr/>
          </p:nvSpPr>
          <p:spPr bwMode="auto">
            <a:xfrm rot="711532">
              <a:off x="6427788" y="3941763"/>
              <a:ext cx="1160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TCP SYN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5" name="Rectangle 20"/>
            <p:cNvSpPr>
              <a:spLocks noChangeArrowheads="1"/>
            </p:cNvSpPr>
            <p:nvPr/>
          </p:nvSpPr>
          <p:spPr bwMode="auto">
            <a:xfrm rot="711532">
              <a:off x="6138863" y="4970463"/>
              <a:ext cx="2193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TCP/ACK; HTTP GET</a:t>
              </a:r>
              <a:endPara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6" name="Rectangle 21"/>
            <p:cNvSpPr>
              <a:spLocks noChangeArrowheads="1"/>
            </p:cNvSpPr>
            <p:nvPr/>
          </p:nvSpPr>
          <p:spPr bwMode="auto">
            <a:xfrm rot="-643000">
              <a:off x="6403975" y="4471988"/>
              <a:ext cx="11191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TCP ACK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7" name="Rectangle 22"/>
            <p:cNvSpPr>
              <a:spLocks noChangeArrowheads="1"/>
            </p:cNvSpPr>
            <p:nvPr/>
          </p:nvSpPr>
          <p:spPr bwMode="auto">
            <a:xfrm rot="-643000">
              <a:off x="6556375" y="5561013"/>
              <a:ext cx="968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image 1</a:t>
              </a:r>
              <a:endPara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3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41C75-7C0F-B549-B56D-14657FA30611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HTTP/1.0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HTTP “acceleration”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722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91D4D-34C0-254F-A831-9C5B6D2B3998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259762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Substantial Efforts to Speedup Basic HTTP/1.0</a:t>
            </a:r>
            <a:endParaRPr lang="en-US" altLang="x-none" sz="2800">
              <a:ea typeface="ＭＳ Ｐゴシック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1387475"/>
            <a:ext cx="8676120" cy="3625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the number of objects fetched [Browser cache]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data volume [Compression of data]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Header compression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Reduce the latency to the server to fetch the content [Proxy cache]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Remove the extra RTTs to fetch an object [Persistent HTTP, aka HTTP/1.1]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Increase concurrency [Multiple TCP connections]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Asynchronous fetch (multiple streams) using a single TCP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 push [HTTP/2]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2" y="5666959"/>
            <a:ext cx="4497093" cy="7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D8351-ACB8-0346-948F-9724DD0416AF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250238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Browser Cache and Conditional GET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90675"/>
            <a:ext cx="3886200" cy="43053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Goal:</a:t>
            </a:r>
            <a:r>
              <a:rPr lang="en-US" altLang="x-none" sz="2000" dirty="0">
                <a:ea typeface="ＭＳ Ｐゴシック" charset="-128"/>
              </a:rPr>
              <a:t> don</a:t>
            </a:r>
            <a:r>
              <a:rPr lang="ja-JP" altLang="en-US" sz="2000">
                <a:ea typeface="ＭＳ Ｐゴシック" charset="-128"/>
              </a:rPr>
              <a:t>’</a:t>
            </a:r>
            <a:r>
              <a:rPr lang="en-US" altLang="ja-JP" sz="2000" dirty="0">
                <a:ea typeface="ＭＳ Ｐゴシック" charset="-128"/>
              </a:rPr>
              <a:t>t send object if client has up-to-date stored (cached) version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client: specify date of cached copy in http request</a:t>
            </a:r>
          </a:p>
          <a:p>
            <a:pPr lvl="1">
              <a:buFont typeface="ZapfDingbats" charset="0"/>
              <a:buNone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If-modified-since: &lt;date&gt;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server: response contains no object if cached copy up-to-date: </a:t>
            </a:r>
          </a:p>
          <a:p>
            <a:pPr lvl="1">
              <a:buFont typeface="ZapfDingbats" charset="0"/>
              <a:buNone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HTTP/1.0 304 Not Modified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76675" y="143668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client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server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14850" y="2114550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21200" y="2098675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request msg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If-modified-since: &lt;date&gt;</a:t>
            </a:r>
            <a:endParaRPr kumimoji="0" lang="en-US" altLang="x-non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4502150" y="2974975"/>
            <a:ext cx="2643188" cy="855663"/>
            <a:chOff x="2698" y="2036"/>
            <a:chExt cx="1665" cy="539"/>
          </a:xfrm>
        </p:grpSpPr>
        <p:sp>
          <p:nvSpPr>
            <p:cNvPr id="44052" name="Rectangle 11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4053" name="Text Box 12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HTTP/1.0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304 Not Modified</a:t>
              </a:r>
              <a:endPara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7585075" y="2360613"/>
            <a:ext cx="1223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object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not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modified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6" name="Rectangle 16"/>
          <p:cNvSpPr>
            <a:spLocks noChangeArrowheads="1"/>
          </p:cNvSpPr>
          <p:nvPr/>
        </p:nvSpPr>
        <p:spPr bwMode="auto">
          <a:xfrm>
            <a:off x="4581525" y="4467225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4587875" y="4451350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request msg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If-modified-since: &lt;date&gt;</a:t>
            </a:r>
            <a:endParaRPr kumimoji="0" lang="en-US" altLang="x-non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9" name="Rectangle 19"/>
          <p:cNvSpPr>
            <a:spLocks noChangeArrowheads="1"/>
          </p:cNvSpPr>
          <p:nvPr/>
        </p:nvSpPr>
        <p:spPr bwMode="auto">
          <a:xfrm>
            <a:off x="4667250" y="5383213"/>
            <a:ext cx="2505075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4568825" y="5327650"/>
            <a:ext cx="26431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response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HTTP/1.1 200 OK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&lt;data&gt;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7651750" y="480853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object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modified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657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B6D0A-EACE-1F46-945B-E7013338CCBB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Web Caches (Proxy)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00075" y="1428750"/>
            <a:ext cx="720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0"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Goal: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satisfy client request without involving origin server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46538" y="2187431"/>
            <a:ext cx="5374698" cy="4387994"/>
            <a:chOff x="1746538" y="2187431"/>
            <a:chExt cx="4570413" cy="3914775"/>
          </a:xfrm>
        </p:grpSpPr>
        <p:graphicFrame>
          <p:nvGraphicFramePr>
            <p:cNvPr id="4608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806863" y="3011343"/>
            <a:ext cx="515938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55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460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863" y="3011343"/>
                          <a:ext cx="515938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46538" y="3424093"/>
              <a:ext cx="714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client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aphicFrame>
          <p:nvGraphicFramePr>
            <p:cNvPr id="46087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871951" y="4881418"/>
            <a:ext cx="51593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56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4608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1951" y="4881418"/>
                          <a:ext cx="515937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3627726" y="2830368"/>
              <a:ext cx="9556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Proxy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server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>
              <a:off x="3853151" y="3611418"/>
              <a:ext cx="346075" cy="742950"/>
              <a:chOff x="4180" y="783"/>
              <a:chExt cx="150" cy="307"/>
            </a:xfrm>
          </p:grpSpPr>
          <p:sp>
            <p:nvSpPr>
              <p:cNvPr id="46127" name="AutoShape 1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8" name="Rectangle 1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9" name="Rectangle 1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0" name="AutoShape 1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1" name="Line 1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2" name="Line 1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3" name="Rectangle 1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4" name="Rectangle 1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090" name="Line 18"/>
            <p:cNvSpPr>
              <a:spLocks noChangeShapeType="1"/>
            </p:cNvSpPr>
            <p:nvPr/>
          </p:nvSpPr>
          <p:spPr bwMode="auto">
            <a:xfrm>
              <a:off x="2368838" y="3200256"/>
              <a:ext cx="1428750" cy="668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1" name="Line 19"/>
            <p:cNvSpPr>
              <a:spLocks noChangeShapeType="1"/>
            </p:cNvSpPr>
            <p:nvPr/>
          </p:nvSpPr>
          <p:spPr bwMode="auto">
            <a:xfrm flipH="1" flipV="1">
              <a:off x="2406938" y="3339956"/>
              <a:ext cx="1350963" cy="627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2" name="Line 20"/>
            <p:cNvSpPr>
              <a:spLocks noChangeShapeType="1"/>
            </p:cNvSpPr>
            <p:nvPr/>
          </p:nvSpPr>
          <p:spPr bwMode="auto">
            <a:xfrm flipV="1">
              <a:off x="2362488" y="4151168"/>
              <a:ext cx="1401763" cy="7604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3" name="Line 21"/>
            <p:cNvSpPr>
              <a:spLocks noChangeShapeType="1"/>
            </p:cNvSpPr>
            <p:nvPr/>
          </p:nvSpPr>
          <p:spPr bwMode="auto">
            <a:xfrm flipH="1">
              <a:off x="2413288" y="4238481"/>
              <a:ext cx="1403350" cy="7858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4" name="Text Box 22"/>
            <p:cNvSpPr txBox="1">
              <a:spLocks noChangeArrowheads="1"/>
            </p:cNvSpPr>
            <p:nvPr/>
          </p:nvSpPr>
          <p:spPr bwMode="auto">
            <a:xfrm>
              <a:off x="1902113" y="5340206"/>
              <a:ext cx="714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client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5" name="Text Box 23"/>
            <p:cNvSpPr txBox="1">
              <a:spLocks noChangeArrowheads="1"/>
            </p:cNvSpPr>
            <p:nvPr/>
          </p:nvSpPr>
          <p:spPr bwMode="auto">
            <a:xfrm rot="1422049">
              <a:off x="2451388" y="3251056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6" name="Text Box 24"/>
            <p:cNvSpPr txBox="1">
              <a:spLocks noChangeArrowheads="1"/>
            </p:cNvSpPr>
            <p:nvPr/>
          </p:nvSpPr>
          <p:spPr bwMode="auto">
            <a:xfrm rot="19907361">
              <a:off x="2229138" y="4255943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7" name="Text Box 25"/>
            <p:cNvSpPr txBox="1">
              <a:spLocks noChangeArrowheads="1"/>
            </p:cNvSpPr>
            <p:nvPr/>
          </p:nvSpPr>
          <p:spPr bwMode="auto">
            <a:xfrm rot="1411598">
              <a:off x="2267238" y="3617768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8" name="Text Box 26"/>
            <p:cNvSpPr txBox="1">
              <a:spLocks noChangeArrowheads="1"/>
            </p:cNvSpPr>
            <p:nvPr/>
          </p:nvSpPr>
          <p:spPr bwMode="auto">
            <a:xfrm rot="19862217">
              <a:off x="2435513" y="4575031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46099" name="Group 27"/>
            <p:cNvGrpSpPr>
              <a:grpSpLocks/>
            </p:cNvGrpSpPr>
            <p:nvPr/>
          </p:nvGrpSpPr>
          <p:grpSpPr bwMode="auto">
            <a:xfrm>
              <a:off x="5777201" y="2820843"/>
              <a:ext cx="346075" cy="742950"/>
              <a:chOff x="4180" y="783"/>
              <a:chExt cx="150" cy="307"/>
            </a:xfrm>
          </p:grpSpPr>
          <p:sp>
            <p:nvSpPr>
              <p:cNvPr id="46119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0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1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2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3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4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5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6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46100" name="Group 36"/>
            <p:cNvGrpSpPr>
              <a:grpSpLocks/>
            </p:cNvGrpSpPr>
            <p:nvPr/>
          </p:nvGrpSpPr>
          <p:grpSpPr bwMode="auto">
            <a:xfrm>
              <a:off x="5777201" y="4725843"/>
              <a:ext cx="346075" cy="742950"/>
              <a:chOff x="4180" y="783"/>
              <a:chExt cx="150" cy="307"/>
            </a:xfrm>
          </p:grpSpPr>
          <p:sp>
            <p:nvSpPr>
              <p:cNvPr id="46111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2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4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5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7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101" name="Line 45"/>
            <p:cNvSpPr>
              <a:spLocks noChangeShapeType="1"/>
            </p:cNvSpPr>
            <p:nvPr/>
          </p:nvSpPr>
          <p:spPr bwMode="auto">
            <a:xfrm flipV="1">
              <a:off x="4296063" y="3151043"/>
              <a:ext cx="1401763" cy="7604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2" name="Line 46"/>
            <p:cNvSpPr>
              <a:spLocks noChangeShapeType="1"/>
            </p:cNvSpPr>
            <p:nvPr/>
          </p:nvSpPr>
          <p:spPr bwMode="auto">
            <a:xfrm flipH="1">
              <a:off x="4346863" y="3238356"/>
              <a:ext cx="1403350" cy="7858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3" name="Text Box 47"/>
            <p:cNvSpPr txBox="1">
              <a:spLocks noChangeArrowheads="1"/>
            </p:cNvSpPr>
            <p:nvPr/>
          </p:nvSpPr>
          <p:spPr bwMode="auto">
            <a:xfrm rot="19907361">
              <a:off x="4162713" y="3255818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4" name="Text Box 48"/>
            <p:cNvSpPr txBox="1">
              <a:spLocks noChangeArrowheads="1"/>
            </p:cNvSpPr>
            <p:nvPr/>
          </p:nvSpPr>
          <p:spPr bwMode="auto">
            <a:xfrm rot="19862217">
              <a:off x="4369088" y="3574906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5" name="Line 49"/>
            <p:cNvSpPr>
              <a:spLocks noChangeShapeType="1"/>
            </p:cNvSpPr>
            <p:nvPr/>
          </p:nvSpPr>
          <p:spPr bwMode="auto">
            <a:xfrm>
              <a:off x="4254788" y="4314681"/>
              <a:ext cx="1428750" cy="668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6" name="Line 50"/>
            <p:cNvSpPr>
              <a:spLocks noChangeShapeType="1"/>
            </p:cNvSpPr>
            <p:nvPr/>
          </p:nvSpPr>
          <p:spPr bwMode="auto">
            <a:xfrm flipH="1" flipV="1">
              <a:off x="4292888" y="4454381"/>
              <a:ext cx="1350963" cy="627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7" name="Text Box 51"/>
            <p:cNvSpPr txBox="1">
              <a:spLocks noChangeArrowheads="1"/>
            </p:cNvSpPr>
            <p:nvPr/>
          </p:nvSpPr>
          <p:spPr bwMode="auto">
            <a:xfrm rot="1422049">
              <a:off x="4337338" y="4365481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8" name="Text Box 52"/>
            <p:cNvSpPr txBox="1">
              <a:spLocks noChangeArrowheads="1"/>
            </p:cNvSpPr>
            <p:nvPr/>
          </p:nvSpPr>
          <p:spPr bwMode="auto">
            <a:xfrm rot="1411598">
              <a:off x="4153188" y="4732193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9" name="Text Box 53"/>
            <p:cNvSpPr txBox="1">
              <a:spLocks noChangeArrowheads="1"/>
            </p:cNvSpPr>
            <p:nvPr/>
          </p:nvSpPr>
          <p:spPr bwMode="auto">
            <a:xfrm>
              <a:off x="5488276" y="5521181"/>
              <a:ext cx="800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origin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server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10" name="Text Box 54"/>
            <p:cNvSpPr txBox="1">
              <a:spLocks noChangeArrowheads="1"/>
            </p:cNvSpPr>
            <p:nvPr/>
          </p:nvSpPr>
          <p:spPr bwMode="auto">
            <a:xfrm>
              <a:off x="5516851" y="2187431"/>
              <a:ext cx="800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origin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server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11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Admin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Lab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</a:t>
            </a:r>
            <a:r>
              <a:rPr lang="en-US" altLang="x-none" dirty="0">
                <a:ea typeface="ＭＳ Ｐゴシック" charset="-128"/>
              </a:rPr>
              <a:t>ssignment </a:t>
            </a:r>
            <a:r>
              <a:rPr lang="en-US" altLang="zh-CN" dirty="0">
                <a:ea typeface="ＭＳ Ｐゴシック" charset="-128"/>
              </a:rPr>
              <a:t>2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due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Oct.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18</a:t>
            </a:r>
            <a:endParaRPr lang="en-US" altLang="x-none" dirty="0">
              <a:ea typeface="ＭＳ Ｐゴシック" charset="-128"/>
            </a:endParaRPr>
          </a:p>
          <a:p>
            <a:pPr lvl="1"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1750" y="6324600"/>
            <a:ext cx="3956050" cy="4556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50EE2C-3DCF-104F-AE91-B1E21EDE6A8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A03F0-EC57-C349-B495-635BF003C2F7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Two Types of Proxies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373188"/>
            <a:ext cx="70881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874963" y="160338"/>
            <a:ext cx="6126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http://www.celinio.net/techblog/?p=1027</a:t>
            </a:r>
          </a:p>
        </p:txBody>
      </p:sp>
      <p:sp>
        <p:nvSpPr>
          <p:cNvPr id="2" name="Rectangle 1"/>
          <p:cNvSpPr/>
          <p:nvPr/>
        </p:nvSpPr>
        <p:spPr>
          <a:xfrm>
            <a:off x="-77499" y="3470702"/>
            <a:ext cx="1745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Typically </a:t>
            </a:r>
            <a:b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in the same network as</a:t>
            </a:r>
            <a:b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the client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5820" y="3829340"/>
            <a:ext cx="224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Typically in the same network as the server</a:t>
            </a:r>
            <a:endParaRPr kumimoji="0" lang="en-US" altLang="x-non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0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25A3D-0C9A-FF42-A781-4777F2A0B701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Benefits of Forward Proxy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Assume:</a:t>
            </a:r>
            <a:r>
              <a:rPr lang="en-US" altLang="x-none" sz="2400" dirty="0">
                <a:ea typeface="ＭＳ Ｐゴシック" charset="-128"/>
              </a:rPr>
              <a:t> cache is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close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to client (e.g., in same network)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smaller response time: cache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closer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to client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decrease traffic to distant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link out of institutional/local ISP network often is bottleneck  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50281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2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3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4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5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6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7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8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2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50273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4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5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6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7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8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9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0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3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50265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6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7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8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9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0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1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2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4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5025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50249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0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1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2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3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4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5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6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50186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origin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servers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8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8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8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9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9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5019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50236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37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38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39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40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0241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246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7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8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5024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193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public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Internet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94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50195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9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5019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0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50196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7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1"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50197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2"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50198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9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0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1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2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3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4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50205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50226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0227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50228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9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0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1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2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3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4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5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50206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50213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4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5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6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7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0218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223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4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5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50219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220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1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2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207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8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9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institutional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network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10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10 Mbps LAN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11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1.5 Mbps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access link</a:t>
            </a:r>
            <a:endParaRPr kumimoji="0" lang="en-US" altLang="x-none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12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institutional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cache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8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6820C-97E9-1945-8E98-AE5AD8AAE9BF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No Free Lunch: </a:t>
            </a:r>
            <a:r>
              <a:rPr lang="en-US" altLang="zh-CN" sz="2800">
                <a:ea typeface="ＭＳ Ｐゴシック" charset="-128"/>
              </a:rPr>
              <a:t>Problems of </a:t>
            </a:r>
            <a:r>
              <a:rPr lang="en-US" altLang="x-none" sz="2800">
                <a:ea typeface="ＭＳ Ｐゴシック" charset="-128"/>
              </a:rPr>
              <a:t>Web Caching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The major issue of web caching is how to maintain consistency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Two ways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p</a:t>
            </a:r>
            <a:r>
              <a:rPr lang="en-US" altLang="x-none" dirty="0">
                <a:ea typeface="ＭＳ Ｐゴシック" charset="-128"/>
              </a:rPr>
              <a:t>ull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Web caches periodically pull the web server to see if a document is modified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p</a:t>
            </a:r>
            <a:r>
              <a:rPr lang="en-US" altLang="x-none" dirty="0">
                <a:ea typeface="ＭＳ Ｐゴシック" charset="-128"/>
              </a:rPr>
              <a:t>ush</a:t>
            </a:r>
          </a:p>
          <a:p>
            <a:pPr lvl="2"/>
            <a:r>
              <a:rPr lang="en-US" altLang="zh-CN" dirty="0">
                <a:ea typeface="ＭＳ Ｐゴシック" charset="-128"/>
              </a:rPr>
              <a:t>w</a:t>
            </a:r>
            <a:r>
              <a:rPr lang="en-US" altLang="x-none" dirty="0">
                <a:ea typeface="ＭＳ Ｐゴシック" charset="-128"/>
              </a:rPr>
              <a:t>henever a server gives a copy of a web page to a web cache, they sign a lease with an expiration time; if the web page is modified before the lease, the server notifies the cache</a:t>
            </a:r>
          </a:p>
        </p:txBody>
      </p:sp>
    </p:spTree>
    <p:extLst>
      <p:ext uri="{BB962C8B-B14F-4D97-AF65-F5344CB8AC3E}">
        <p14:creationId xmlns:p14="http://schemas.microsoft.com/office/powerpoint/2010/main" val="38509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7FCA2-C709-AF40-8B3D-68392155874D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374650"/>
            <a:ext cx="8377291" cy="838200"/>
          </a:xfrm>
        </p:spPr>
        <p:txBody>
          <a:bodyPr/>
          <a:lstStyle/>
          <a:p>
            <a:r>
              <a:rPr lang="en-US" altLang="x-none" sz="2800" dirty="0">
                <a:ea typeface="ＭＳ Ｐゴシック" charset="-128"/>
              </a:rPr>
              <a:t>HTTP/1.1: Persistent (</a:t>
            </a:r>
            <a:r>
              <a:rPr lang="en-US" altLang="x-none" sz="2800" dirty="0" err="1">
                <a:ea typeface="ＭＳ Ｐゴシック" charset="-128"/>
              </a:rPr>
              <a:t>keepalive</a:t>
            </a:r>
            <a:r>
              <a:rPr lang="en-US" altLang="x-none" sz="2800" dirty="0">
                <a:ea typeface="ＭＳ Ｐゴシック" charset="-128"/>
              </a:rPr>
              <a:t>/pipelining) HTTP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482725"/>
            <a:ext cx="7632700" cy="51228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 HTTP/1.0 allows a single request outstanding, while HTTP/1.1 allows request pipelining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O</a:t>
            </a:r>
            <a:r>
              <a:rPr lang="en-US" altLang="x-none" dirty="0">
                <a:ea typeface="ＭＳ Ｐゴシック" charset="-128"/>
              </a:rPr>
              <a:t>n same TCP connection: server parses request, responds, parses new request,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C</a:t>
            </a:r>
            <a:r>
              <a:rPr lang="en-US" altLang="x-none" dirty="0">
                <a:ea typeface="ＭＳ Ｐゴシック" charset="-128"/>
              </a:rPr>
              <a:t>lient sends requests for all referenced objects as soon as it receives base HTML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Benefit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 F</a:t>
            </a:r>
            <a:r>
              <a:rPr lang="en-US" altLang="x-none" dirty="0">
                <a:ea typeface="ＭＳ Ｐゴシック" charset="-128"/>
              </a:rPr>
              <a:t>ewer RTTs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See Joshua </a:t>
            </a:r>
            <a:r>
              <a:rPr lang="en-US" altLang="x-none" dirty="0" err="1">
                <a:ea typeface="ＭＳ Ｐゴシック" charset="-128"/>
              </a:rPr>
              <a:t>Graessley</a:t>
            </a:r>
            <a:r>
              <a:rPr lang="en-US" altLang="x-none" dirty="0">
                <a:ea typeface="ＭＳ Ｐゴシック" charset="-128"/>
              </a:rPr>
              <a:t> WWDC 2012 talk: 3x within iTunes</a:t>
            </a:r>
          </a:p>
        </p:txBody>
      </p:sp>
    </p:spTree>
    <p:extLst>
      <p:ext uri="{BB962C8B-B14F-4D97-AF65-F5344CB8AC3E}">
        <p14:creationId xmlns:p14="http://schemas.microsoft.com/office/powerpoint/2010/main" val="326941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19C22-AD89-DA42-A009-C5A9398334E9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HTTP/1.0, Keep-Alive, Pipelining</a:t>
            </a:r>
            <a:endParaRPr lang="en-US" altLang="x-none" sz="4400">
              <a:ea typeface="ＭＳ Ｐゴシック" charset="-128"/>
            </a:endParaRPr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57325"/>
            <a:ext cx="374015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9700"/>
            <a:ext cx="3059113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240213"/>
            <a:ext cx="32654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1474788" y="6456363"/>
            <a:ext cx="715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Source: http://chimera.labs.oreilly.com/books/1230000000545/ch11.html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7591926" y="4051364"/>
            <a:ext cx="1440949" cy="612648"/>
          </a:xfrm>
          <a:prstGeom prst="wedgeRectCallout">
            <a:avLst>
              <a:gd name="adj1" fmla="val -57572"/>
              <a:gd name="adj2" fmla="val 1960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Is this the best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we can do?</a:t>
            </a:r>
          </a:p>
        </p:txBody>
      </p:sp>
    </p:spTree>
    <p:extLst>
      <p:ext uri="{BB962C8B-B14F-4D97-AF65-F5344CB8AC3E}">
        <p14:creationId xmlns:p14="http://schemas.microsoft.com/office/powerpoint/2010/main" val="10674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5B780-4ACE-B141-B74C-62CAFC73AD23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428037" cy="8382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HTTP/2 Basic Idea: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Remove Head-of-Line Blocking in HTTP/1.1</a:t>
            </a:r>
            <a:endParaRPr lang="en-US" altLang="x-none" sz="44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70110"/>
            <a:ext cx="735806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0" y="6550025"/>
            <a:ext cx="7158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Source: http://</a:t>
            </a:r>
            <a:r>
              <a:rPr kumimoji="0" lang="en-US" altLang="x-non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chimera.labs.oreilly.com</a:t>
            </a:r>
            <a:r>
              <a:rPr kumimoji="0" lang="en-US" altLang="x-non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/books/1230000000545/ch11.html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975" y="6088360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Demo: https://http2.akamai.com/demo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179127" y="1577902"/>
            <a:ext cx="2853747" cy="1336259"/>
          </a:xfrm>
          <a:prstGeom prst="wedgeRectCallout">
            <a:avLst>
              <a:gd name="adj1" fmla="val -63818"/>
              <a:gd name="adj2" fmla="val 1587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Data flows for sequential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to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parallel: two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requests must be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concurrent.</a:t>
            </a:r>
          </a:p>
        </p:txBody>
      </p:sp>
    </p:spTree>
    <p:extLst>
      <p:ext uri="{BB962C8B-B14F-4D97-AF65-F5344CB8AC3E}">
        <p14:creationId xmlns:p14="http://schemas.microsoft.com/office/powerpoint/2010/main" val="17547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291DA5-DB3B-534C-9772-7FA5EF8C3834}" type="slidenum">
              <a:rPr lang="en-US" altLang="x-none" sz="1400">
                <a:solidFill>
                  <a:srgbClr val="000000"/>
                </a:solidFill>
              </a:rPr>
              <a:pPr/>
              <a:t>36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63525"/>
            <a:ext cx="7772400" cy="838200"/>
          </a:xfrm>
        </p:spPr>
        <p:txBody>
          <a:bodyPr/>
          <a:lstStyle/>
          <a:p>
            <a:r>
              <a:rPr lang="en-US" altLang="zh-CN" sz="3200" dirty="0">
                <a:ea typeface="ＭＳ Ｐゴシック" charset="-128"/>
              </a:rPr>
              <a:t>Recap: Latency of Basic HTTP/1.0</a:t>
            </a:r>
            <a:endParaRPr lang="en-US" altLang="x-none" sz="4400" dirty="0">
              <a:ea typeface="ＭＳ Ｐゴシック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761841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&gt;= 2 RTTs per object: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TCP handshake --- 1 RTT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client request and s</a:t>
            </a:r>
            <a:r>
              <a:rPr lang="en-US" altLang="x-none" dirty="0">
                <a:ea typeface="ＭＳ Ｐゴシック" charset="-128"/>
              </a:rPr>
              <a:t>erver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responds --- at least 1 RTT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(if object can be contained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in one packet)</a:t>
            </a:r>
          </a:p>
        </p:txBody>
      </p:sp>
      <p:sp>
        <p:nvSpPr>
          <p:cNvPr id="37892" name="Line 10"/>
          <p:cNvSpPr>
            <a:spLocks noChangeShapeType="1"/>
          </p:cNvSpPr>
          <p:nvPr/>
        </p:nvSpPr>
        <p:spPr bwMode="auto">
          <a:xfrm>
            <a:off x="8464550" y="1401763"/>
            <a:ext cx="3175" cy="5456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3" name="Line 10"/>
          <p:cNvSpPr>
            <a:spLocks noChangeShapeType="1"/>
          </p:cNvSpPr>
          <p:nvPr/>
        </p:nvSpPr>
        <p:spPr bwMode="auto">
          <a:xfrm>
            <a:off x="5773738" y="1387475"/>
            <a:ext cx="1587" cy="5294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7894" name="Group 1"/>
          <p:cNvGrpSpPr>
            <a:grpSpLocks/>
          </p:cNvGrpSpPr>
          <p:nvPr/>
        </p:nvGrpSpPr>
        <p:grpSpPr bwMode="auto">
          <a:xfrm>
            <a:off x="5745163" y="1550988"/>
            <a:ext cx="2782887" cy="2289175"/>
            <a:chOff x="5745163" y="1550988"/>
            <a:chExt cx="2782887" cy="2289175"/>
          </a:xfrm>
        </p:grpSpPr>
        <p:sp>
          <p:nvSpPr>
            <p:cNvPr id="37904" name="Line 28"/>
            <p:cNvSpPr>
              <a:spLocks noChangeShapeType="1"/>
            </p:cNvSpPr>
            <p:nvPr/>
          </p:nvSpPr>
          <p:spPr bwMode="auto">
            <a:xfrm>
              <a:off x="5791200" y="1662113"/>
              <a:ext cx="2736850" cy="530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5" name="Line 28"/>
            <p:cNvSpPr>
              <a:spLocks noChangeShapeType="1"/>
            </p:cNvSpPr>
            <p:nvPr/>
          </p:nvSpPr>
          <p:spPr bwMode="auto">
            <a:xfrm>
              <a:off x="5778500" y="2632075"/>
              <a:ext cx="2735263" cy="528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6" name="Line 28"/>
            <p:cNvSpPr>
              <a:spLocks noChangeShapeType="1"/>
            </p:cNvSpPr>
            <p:nvPr/>
          </p:nvSpPr>
          <p:spPr bwMode="auto">
            <a:xfrm flipH="1">
              <a:off x="5745163" y="2192338"/>
              <a:ext cx="2706687" cy="438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7" name="Line 28"/>
            <p:cNvSpPr>
              <a:spLocks noChangeShapeType="1"/>
            </p:cNvSpPr>
            <p:nvPr/>
          </p:nvSpPr>
          <p:spPr bwMode="auto">
            <a:xfrm flipH="1">
              <a:off x="5775325" y="3189288"/>
              <a:ext cx="2706688" cy="650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8" name="Rectangle 1"/>
            <p:cNvSpPr>
              <a:spLocks noChangeArrowheads="1"/>
            </p:cNvSpPr>
            <p:nvPr/>
          </p:nvSpPr>
          <p:spPr bwMode="auto">
            <a:xfrm rot="711532">
              <a:off x="6426200" y="1550988"/>
              <a:ext cx="11604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omic Sans MS" charset="0"/>
                </a:rPr>
                <a:t>TCP SYN</a:t>
              </a:r>
              <a:endParaRPr lang="en-US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37909" name="Rectangle 12"/>
            <p:cNvSpPr>
              <a:spLocks noChangeArrowheads="1"/>
            </p:cNvSpPr>
            <p:nvPr/>
          </p:nvSpPr>
          <p:spPr bwMode="auto">
            <a:xfrm rot="711532">
              <a:off x="6137275" y="2581275"/>
              <a:ext cx="21939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Comic Sans MS" charset="0"/>
                </a:rPr>
                <a:t>TCP/ACK; HTTP GET</a:t>
              </a:r>
              <a:endParaRPr lang="en-US" altLang="x-none" sz="1600">
                <a:solidFill>
                  <a:srgbClr val="000000"/>
                </a:solidFill>
              </a:endParaRPr>
            </a:p>
          </p:txBody>
        </p:sp>
        <p:sp>
          <p:nvSpPr>
            <p:cNvPr id="37910" name="Rectangle 13"/>
            <p:cNvSpPr>
              <a:spLocks noChangeArrowheads="1"/>
            </p:cNvSpPr>
            <p:nvPr/>
          </p:nvSpPr>
          <p:spPr bwMode="auto">
            <a:xfrm rot="-643000">
              <a:off x="6402388" y="2081213"/>
              <a:ext cx="11191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omic Sans MS" charset="0"/>
                </a:rPr>
                <a:t>TCP ACK</a:t>
              </a:r>
              <a:endParaRPr lang="en-US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37911" name="Rectangle 14"/>
            <p:cNvSpPr>
              <a:spLocks noChangeArrowheads="1"/>
            </p:cNvSpPr>
            <p:nvPr/>
          </p:nvSpPr>
          <p:spPr bwMode="auto">
            <a:xfrm rot="-643000">
              <a:off x="6415088" y="3109913"/>
              <a:ext cx="1247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omic Sans MS" charset="0"/>
                </a:rPr>
                <a:t>base page</a:t>
              </a:r>
              <a:endParaRPr lang="en-US" altLang="x-none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895" name="Group 2"/>
          <p:cNvGrpSpPr>
            <a:grpSpLocks/>
          </p:cNvGrpSpPr>
          <p:nvPr/>
        </p:nvGrpSpPr>
        <p:grpSpPr bwMode="auto">
          <a:xfrm>
            <a:off x="5746750" y="3941763"/>
            <a:ext cx="2782888" cy="2287587"/>
            <a:chOff x="5746750" y="3941763"/>
            <a:chExt cx="2782888" cy="2287587"/>
          </a:xfrm>
        </p:grpSpPr>
        <p:sp>
          <p:nvSpPr>
            <p:cNvPr id="37896" name="Line 28"/>
            <p:cNvSpPr>
              <a:spLocks noChangeShapeType="1"/>
            </p:cNvSpPr>
            <p:nvPr/>
          </p:nvSpPr>
          <p:spPr bwMode="auto">
            <a:xfrm>
              <a:off x="5792788" y="4052888"/>
              <a:ext cx="2736850" cy="528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7" name="Line 28"/>
            <p:cNvSpPr>
              <a:spLocks noChangeShapeType="1"/>
            </p:cNvSpPr>
            <p:nvPr/>
          </p:nvSpPr>
          <p:spPr bwMode="auto">
            <a:xfrm>
              <a:off x="5778500" y="5021263"/>
              <a:ext cx="2736850" cy="530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8" name="Line 28"/>
            <p:cNvSpPr>
              <a:spLocks noChangeShapeType="1"/>
            </p:cNvSpPr>
            <p:nvPr/>
          </p:nvSpPr>
          <p:spPr bwMode="auto">
            <a:xfrm flipH="1">
              <a:off x="5746750" y="4581525"/>
              <a:ext cx="2706688" cy="438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9" name="Line 28"/>
            <p:cNvSpPr>
              <a:spLocks noChangeShapeType="1"/>
            </p:cNvSpPr>
            <p:nvPr/>
          </p:nvSpPr>
          <p:spPr bwMode="auto">
            <a:xfrm flipH="1">
              <a:off x="5776913" y="5580063"/>
              <a:ext cx="2706687" cy="6492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0" name="Rectangle 19"/>
            <p:cNvSpPr>
              <a:spLocks noChangeArrowheads="1"/>
            </p:cNvSpPr>
            <p:nvPr/>
          </p:nvSpPr>
          <p:spPr bwMode="auto">
            <a:xfrm rot="711532">
              <a:off x="6427788" y="3941763"/>
              <a:ext cx="1160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omic Sans MS" charset="0"/>
                </a:rPr>
                <a:t>TCP SYN</a:t>
              </a:r>
              <a:endParaRPr lang="en-US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37901" name="Rectangle 20"/>
            <p:cNvSpPr>
              <a:spLocks noChangeArrowheads="1"/>
            </p:cNvSpPr>
            <p:nvPr/>
          </p:nvSpPr>
          <p:spPr bwMode="auto">
            <a:xfrm rot="711532">
              <a:off x="6138863" y="4970463"/>
              <a:ext cx="2193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Comic Sans MS" charset="0"/>
                </a:rPr>
                <a:t>TCP/ACK; HTTP GET</a:t>
              </a:r>
              <a:endParaRPr lang="en-US" altLang="x-none" sz="1600">
                <a:solidFill>
                  <a:srgbClr val="000000"/>
                </a:solidFill>
              </a:endParaRPr>
            </a:p>
          </p:txBody>
        </p:sp>
        <p:sp>
          <p:nvSpPr>
            <p:cNvPr id="37902" name="Rectangle 21"/>
            <p:cNvSpPr>
              <a:spLocks noChangeArrowheads="1"/>
            </p:cNvSpPr>
            <p:nvPr/>
          </p:nvSpPr>
          <p:spPr bwMode="auto">
            <a:xfrm rot="-643000">
              <a:off x="6403975" y="4471988"/>
              <a:ext cx="11191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omic Sans MS" charset="0"/>
                </a:rPr>
                <a:t>TCP ACK</a:t>
              </a:r>
              <a:endParaRPr lang="en-US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37903" name="Rectangle 22"/>
            <p:cNvSpPr>
              <a:spLocks noChangeArrowheads="1"/>
            </p:cNvSpPr>
            <p:nvPr/>
          </p:nvSpPr>
          <p:spPr bwMode="auto">
            <a:xfrm rot="-643000">
              <a:off x="6556375" y="5561013"/>
              <a:ext cx="968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omic Sans MS" charset="0"/>
                </a:rPr>
                <a:t>image 1</a:t>
              </a:r>
              <a:endParaRPr lang="en-US" altLang="x-none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D091D4D-34C0-254F-A831-9C5B6D2B3998}" type="slidenum">
              <a:rPr lang="en-US" altLang="x-none" sz="1400">
                <a:solidFill>
                  <a:srgbClr val="000000"/>
                </a:solidFill>
              </a:rPr>
              <a:pPr/>
              <a:t>37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374650"/>
            <a:ext cx="8529637" cy="838200"/>
          </a:xfrm>
        </p:spPr>
        <p:txBody>
          <a:bodyPr/>
          <a:lstStyle/>
          <a:p>
            <a:r>
              <a:rPr lang="en-US" altLang="zh-CN" sz="2800" dirty="0">
                <a:ea typeface="ＭＳ Ｐゴシック" charset="-128"/>
              </a:rPr>
              <a:t>Recap: Substantial Efforts to Speedup HTTP/1.0</a:t>
            </a:r>
            <a:endParaRPr lang="en-US" altLang="x-none" sz="2800" dirty="0">
              <a:ea typeface="ＭＳ Ｐゴシック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1387475"/>
            <a:ext cx="8676120" cy="3625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the number of objects fetched [Browser cache]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data volume [Compression of data]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Header compression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Reduce the latency to the server to fetch the content [Proxy cache]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Remove the extra RTTs to fetch an object [Persistent HTTP, aka HTTP/1.1]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Increase concurrency [Multiple TCP connections]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Asynchronous fetch (multiple streams) using a single TCP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 push [HTTP/2]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2" y="5666959"/>
            <a:ext cx="4497093" cy="7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67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DB19C22-AD89-DA42-A009-C5A9398334E9}" type="slidenum">
              <a:rPr lang="en-US" altLang="x-none" sz="1400">
                <a:solidFill>
                  <a:srgbClr val="000000"/>
                </a:solidFill>
              </a:rPr>
              <a:pPr/>
              <a:t>38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 dirty="0">
                <a:ea typeface="ＭＳ Ｐゴシック" charset="-128"/>
              </a:rPr>
              <a:t>Recap:</a:t>
            </a:r>
            <a:r>
              <a:rPr lang="zh-CN" altLang="en-US" sz="3200" dirty="0">
                <a:ea typeface="ＭＳ Ｐゴシック" charset="-128"/>
              </a:rPr>
              <a:t> </a:t>
            </a:r>
            <a:r>
              <a:rPr lang="en-US" altLang="x-none" sz="3200" dirty="0">
                <a:ea typeface="ＭＳ Ｐゴシック" charset="-128"/>
              </a:rPr>
              <a:t>HTTP/1.0, Keep-Alive, Pipelining</a:t>
            </a:r>
            <a:endParaRPr lang="en-US" altLang="x-none" sz="4400" dirty="0">
              <a:ea typeface="ＭＳ Ｐゴシック" charset="-128"/>
            </a:endParaRPr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57325"/>
            <a:ext cx="374015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9700"/>
            <a:ext cx="3059113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240213"/>
            <a:ext cx="32654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1474788" y="6456363"/>
            <a:ext cx="715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400" i="1"/>
              <a:t>Source: http://chimera.labs.oreilly.com/books/1230000000545/ch11.html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7591926" y="4051364"/>
            <a:ext cx="1440949" cy="612648"/>
          </a:xfrm>
          <a:prstGeom prst="wedgeRectCallout">
            <a:avLst>
              <a:gd name="adj1" fmla="val -57572"/>
              <a:gd name="adj2" fmla="val 1960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 this the best </a:t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 can do?</a:t>
            </a:r>
          </a:p>
        </p:txBody>
      </p:sp>
    </p:spTree>
    <p:extLst>
      <p:ext uri="{BB962C8B-B14F-4D97-AF65-F5344CB8AC3E}">
        <p14:creationId xmlns:p14="http://schemas.microsoft.com/office/powerpoint/2010/main" val="21904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D5B780-4ACE-B141-B74C-62CAFC73AD23}" type="slidenum">
              <a:rPr lang="en-US" altLang="x-none" sz="1400">
                <a:solidFill>
                  <a:srgbClr val="000000"/>
                </a:solidFill>
              </a:rPr>
              <a:pPr/>
              <a:t>39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428037" cy="8382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HTTP/2 Basic Idea: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Remove Head-of-Line Blocking in HTTP/1.1</a:t>
            </a:r>
            <a:endParaRPr lang="en-US" altLang="x-none" sz="44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70110"/>
            <a:ext cx="735806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0" y="6550025"/>
            <a:ext cx="7158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i="1" dirty="0"/>
              <a:t>Source: http://</a:t>
            </a:r>
            <a:r>
              <a:rPr lang="en-US" altLang="x-none" sz="1400" i="1" dirty="0" err="1"/>
              <a:t>chimera.labs.oreilly.com</a:t>
            </a:r>
            <a:r>
              <a:rPr lang="en-US" altLang="x-none" sz="1400" i="1" dirty="0"/>
              <a:t>/books/1230000000545/ch11.html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975" y="6088360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Demo: https://http2.akamai.com/demo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179127" y="1577902"/>
            <a:ext cx="2853747" cy="1336259"/>
          </a:xfrm>
          <a:prstGeom prst="wedgeRectCallout">
            <a:avLst>
              <a:gd name="adj1" fmla="val -63818"/>
              <a:gd name="adj2" fmla="val 1587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flows for sequential </a:t>
            </a: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to </a:t>
            </a:r>
            <a:b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parallel: two</a:t>
            </a:r>
            <a:b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requests must be </a:t>
            </a:r>
            <a:b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concurrent.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A06AE9-4F27-0B4C-B125-486C92D2C0B0}" type="slidenum">
              <a:rPr lang="en-US" altLang="x-none" sz="1400">
                <a:solidFill>
                  <a:srgbClr val="000000"/>
                </a:solidFill>
              </a:rPr>
              <a:pPr/>
              <a:t>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Rec</a:t>
            </a:r>
            <a:r>
              <a:rPr lang="en-US" altLang="zh-CN" sz="3600" dirty="0">
                <a:ea typeface="ＭＳ Ｐゴシック" charset="-128"/>
              </a:rPr>
              <a:t>ap:</a:t>
            </a:r>
            <a:r>
              <a:rPr lang="zh-CN" altLang="en-US" sz="3600" dirty="0">
                <a:ea typeface="ＭＳ Ｐゴシック" charset="-128"/>
              </a:rPr>
              <a:t> </a:t>
            </a:r>
            <a:r>
              <a:rPr lang="en-US" altLang="x-none" sz="3600" dirty="0">
                <a:ea typeface="ＭＳ Ｐゴシック" charset="-128"/>
              </a:rPr>
              <a:t>From Opaque Files to Web Pages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264025" cy="4886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Web page: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authored in HTML</a:t>
            </a:r>
            <a:endParaRPr lang="en-US" altLang="ja-JP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addressed by a URL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URL has two components: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>
                <a:latin typeface="Comic Sans MS" charset="0"/>
              </a:rPr>
              <a:t>host name, port number and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>
                <a:latin typeface="Comic Sans MS" charset="0"/>
              </a:rPr>
              <a:t>path name</a:t>
            </a:r>
            <a:endParaRPr lang="en-US" sz="2800" dirty="0">
              <a:latin typeface="Comic Sans MS" charset="0"/>
            </a:endParaRPr>
          </a:p>
          <a:p>
            <a:pPr marL="0" indent="0">
              <a:lnSpc>
                <a:spcPct val="90000"/>
              </a:lnSpc>
              <a:buFont typeface="ZapfDingbats" charset="0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Most Web pages consist of: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base HTML page, and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several referenced objects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90525" y="3908425"/>
            <a:ext cx="4381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 b="1" dirty="0">
                <a:solidFill>
                  <a:srgbClr val="33CCCC"/>
                </a:solidFill>
                <a:latin typeface="Courier New" charset="0"/>
              </a:rPr>
              <a:t>http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://qiaoxiang.me:</a:t>
            </a:r>
            <a:r>
              <a:rPr lang="en-US" altLang="x-none" sz="1600" b="1" dirty="0">
                <a:solidFill>
                  <a:srgbClr val="00CC99"/>
                </a:solidFill>
                <a:latin typeface="Courier New" charset="0"/>
              </a:rPr>
              <a:t>80</a:t>
            </a:r>
            <a:r>
              <a:rPr lang="en-US" altLang="x-none" sz="1600" b="1" dirty="0">
                <a:solidFill>
                  <a:srgbClr val="3333CC"/>
                </a:solidFill>
                <a:latin typeface="Courier New" charset="0"/>
              </a:rPr>
              <a:t>/</a:t>
            </a:r>
            <a:r>
              <a:rPr lang="en-US" altLang="x-none" sz="1600" b="1" dirty="0" err="1">
                <a:solidFill>
                  <a:srgbClr val="3333CC"/>
                </a:solidFill>
                <a:latin typeface="Courier New" charset="0"/>
              </a:rPr>
              <a:t>index.html</a:t>
            </a:r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1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378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8605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705350" y="2455863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User agent:</a:t>
            </a:r>
            <a:br>
              <a:rPr lang="en-US" altLang="x-none" sz="16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Explorer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7895" name="Object 8"/>
          <p:cNvGraphicFramePr>
            <a:graphicFrameLocks noChangeAspect="1"/>
          </p:cNvGraphicFramePr>
          <p:nvPr/>
        </p:nvGraphicFramePr>
        <p:xfrm>
          <a:off x="5019675" y="455612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2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378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55612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7491413" y="3836988"/>
            <a:ext cx="1382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Server 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running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Apache Web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37897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37908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09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0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1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5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37898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23"/>
          <p:cNvSpPr txBox="1">
            <a:spLocks noChangeArrowheads="1"/>
          </p:cNvSpPr>
          <p:nvPr/>
        </p:nvSpPr>
        <p:spPr bwMode="auto">
          <a:xfrm>
            <a:off x="4933950" y="5218113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User agent: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Firefox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3" name="Text Box 24"/>
          <p:cNvSpPr txBox="1">
            <a:spLocks noChangeArrowheads="1"/>
          </p:cNvSpPr>
          <p:nvPr/>
        </p:nvSpPr>
        <p:spPr bwMode="auto">
          <a:xfrm rot="1422049">
            <a:off x="6156325" y="2293938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request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4" name="Text Box 25"/>
          <p:cNvSpPr txBox="1">
            <a:spLocks noChangeArrowheads="1"/>
          </p:cNvSpPr>
          <p:nvPr/>
        </p:nvSpPr>
        <p:spPr bwMode="auto">
          <a:xfrm rot="-1692639">
            <a:off x="5946775" y="3789363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request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5" name="Text Box 26"/>
          <p:cNvSpPr txBox="1">
            <a:spLocks noChangeArrowheads="1"/>
          </p:cNvSpPr>
          <p:nvPr/>
        </p:nvSpPr>
        <p:spPr bwMode="auto">
          <a:xfrm rot="1411598">
            <a:off x="5969000" y="2741613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response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6" name="Text Box 28"/>
          <p:cNvSpPr txBox="1">
            <a:spLocks noChangeArrowheads="1"/>
          </p:cNvSpPr>
          <p:nvPr/>
        </p:nvSpPr>
        <p:spPr bwMode="auto">
          <a:xfrm rot="-1737783">
            <a:off x="6149975" y="4122738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response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7" name="Rectangle 2"/>
          <p:cNvSpPr>
            <a:spLocks noChangeArrowheads="1"/>
          </p:cNvSpPr>
          <p:nvPr/>
        </p:nvSpPr>
        <p:spPr bwMode="auto">
          <a:xfrm>
            <a:off x="4406900" y="5826125"/>
            <a:ext cx="4572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x-none" sz="1800">
                <a:latin typeface="Comic Sans MS" charset="0"/>
              </a:rPr>
              <a:t>The Web pages are requested through HTTP: hypertext transfer protocol</a:t>
            </a:r>
          </a:p>
        </p:txBody>
      </p:sp>
    </p:spTree>
    <p:extLst>
      <p:ext uri="{BB962C8B-B14F-4D97-AF65-F5344CB8AC3E}">
        <p14:creationId xmlns:p14="http://schemas.microsoft.com/office/powerpoint/2010/main" val="2476229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HTTP/2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399" y="1423416"/>
            <a:ext cx="8499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export SSLKEYLOGFILE=/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keylog.txt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Start Chrome, e.g.</a:t>
            </a:r>
            <a:r>
              <a:rPr lang="en-US" altLang="zh-CN" dirty="0"/>
              <a:t>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Mac:</a:t>
            </a:r>
            <a:r>
              <a:rPr lang="zh-CN" altLang="en-US" dirty="0"/>
              <a:t> </a:t>
            </a:r>
            <a:r>
              <a:rPr lang="en-US" dirty="0"/>
              <a:t>/Applications/Google </a:t>
            </a:r>
            <a:r>
              <a:rPr lang="en-US" dirty="0" err="1"/>
              <a:t>Chrome.app</a:t>
            </a:r>
            <a:r>
              <a:rPr lang="en-US" dirty="0"/>
              <a:t>/Contents/MacOS/Google Chrome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Ubuntu:</a:t>
            </a:r>
            <a:r>
              <a:rPr lang="zh-CN" altLang="en-US" dirty="0"/>
              <a:t> </a:t>
            </a:r>
            <a:r>
              <a:rPr lang="en-US" altLang="zh-CN" dirty="0" err="1"/>
              <a:t>firefox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Visit HTTP/2 pages, such as </a:t>
            </a:r>
            <a:r>
              <a:rPr lang="en-US" altLang="zh-CN" dirty="0">
                <a:solidFill>
                  <a:schemeClr val="accent2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https://www.tmall.com</a:t>
            </a:r>
            <a:r>
              <a:rPr lang="zh-CN" altLang="en-US" dirty="0">
                <a:solidFill>
                  <a:schemeClr val="accent2"/>
                </a:solidFill>
                <a:ea typeface="ＭＳ Ｐゴシック" charset="-128"/>
              </a:rPr>
              <a:t> </a:t>
            </a:r>
            <a:endParaRPr lang="en-US" altLang="zh-CN" dirty="0">
              <a:solidFill>
                <a:schemeClr val="accent2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Wireshark:</a:t>
            </a:r>
            <a:r>
              <a:rPr lang="zh-CN" altLang="en-US" dirty="0">
                <a:ea typeface="ＭＳ Ｐゴシック" charset="-128"/>
              </a:rPr>
              <a:t> </a:t>
            </a:r>
            <a:endParaRPr lang="en-US" altLang="zh-CN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Mac: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Wireshark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preferences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protocol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TSL</a:t>
            </a:r>
          </a:p>
          <a:p>
            <a:pPr marL="457200" lvl="1" indent="0">
              <a:buNone/>
            </a:pPr>
            <a:r>
              <a:rPr lang="en-US" altLang="zh-CN" dirty="0">
                <a:ea typeface="ＭＳ Ｐゴシック" charset="-128"/>
              </a:rPr>
              <a:t>		(pre)-master-secret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log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file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name</a:t>
            </a:r>
            <a:r>
              <a:rPr lang="zh-CN" altLang="en-US" dirty="0">
                <a:ea typeface="ＭＳ Ｐゴシック" charset="-128"/>
              </a:rPr>
              <a:t> </a:t>
            </a:r>
            <a:endParaRPr lang="en-US" altLang="zh-CN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Ubuntu: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edit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perferences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protocol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SSL</a:t>
            </a:r>
          </a:p>
          <a:p>
            <a:pPr marL="457200" lvl="1" indent="0">
              <a:buNone/>
            </a:pPr>
            <a:r>
              <a:rPr lang="en-US" altLang="zh-CN" dirty="0">
                <a:ea typeface="ＭＳ Ｐゴシック" charset="-128"/>
              </a:rPr>
              <a:t>		(pre)-master-secret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log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file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36057B-46B1-BE4B-9474-B57F716CCE5E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04710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0532980-6C7A-F649-A32A-BDC1C5F74736}" type="slidenum">
              <a:rPr lang="en-US" altLang="x-none" sz="1400">
                <a:solidFill>
                  <a:srgbClr val="000000"/>
                </a:solidFill>
              </a:rPr>
              <a:pPr/>
              <a:t>41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 dirty="0">
                <a:ea typeface="ＭＳ Ｐゴシック" charset="-128"/>
              </a:rPr>
              <a:t>HTTP/2 Design: Multi-Streams</a:t>
            </a:r>
            <a:endParaRPr lang="en-US" altLang="x-none" sz="2800" dirty="0">
              <a:ea typeface="ＭＳ Ｐゴシック" charset="-128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088067" y="6396038"/>
            <a:ext cx="430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https://</a:t>
            </a:r>
            <a:r>
              <a:rPr lang="en-US" altLang="x-none" dirty="0" err="1"/>
              <a:t>tools.ietf.org</a:t>
            </a:r>
            <a:r>
              <a:rPr lang="en-US" altLang="x-none" dirty="0"/>
              <a:t>/html/rfc7540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8975"/>
            <a:ext cx="914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350" y="5795963"/>
            <a:ext cx="301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latin typeface="Comic Sans MS" charset="0"/>
              </a:rPr>
              <a:t>HTTP/2 Binary Framing</a:t>
            </a:r>
            <a:endParaRPr lang="en-US" altLang="x-none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C9045E-F716-5B48-988B-9F640CD4C199}"/>
              </a:ext>
            </a:extLst>
          </p:cNvPr>
          <p:cNvSpPr/>
          <p:nvPr/>
        </p:nvSpPr>
        <p:spPr>
          <a:xfrm>
            <a:off x="89384" y="6411004"/>
            <a:ext cx="2821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hpbn.co</a:t>
            </a:r>
            <a:r>
              <a:rPr lang="en-US" dirty="0"/>
              <a:t>/http2/</a:t>
            </a:r>
          </a:p>
        </p:txBody>
      </p:sp>
    </p:spTree>
    <p:extLst>
      <p:ext uri="{BB962C8B-B14F-4D97-AF65-F5344CB8AC3E}">
        <p14:creationId xmlns:p14="http://schemas.microsoft.com/office/powerpoint/2010/main" val="10187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64CFECC-9AC3-A847-ACDD-BF21368124C1}" type="slidenum">
              <a:rPr lang="en-US" altLang="x-none" sz="1400">
                <a:solidFill>
                  <a:srgbClr val="000000"/>
                </a:solidFill>
              </a:rPr>
              <a:pPr/>
              <a:t>42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HTTP/2 Header Compression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686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144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48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E687311-802A-004A-B7A5-A32E1F0A53F5}" type="slidenum">
              <a:rPr lang="en-US" altLang="x-none" sz="1400">
                <a:solidFill>
                  <a:srgbClr val="000000"/>
                </a:solidFill>
              </a:rPr>
              <a:pPr/>
              <a:t>43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HTTP/2 Stream Dependency and Weights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78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FAD659-18B2-C749-AE69-4D749556652A}" type="slidenum">
              <a:rPr lang="en-US" altLang="x-none" sz="1400">
                <a:solidFill>
                  <a:srgbClr val="000000"/>
                </a:solidFill>
              </a:rPr>
              <a:pPr/>
              <a:t>44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HTTP/2 Server Push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5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EE66103-8595-B74E-BC0F-2985637BCD2C}" type="slidenum">
              <a:rPr lang="en-US" altLang="x-none" sz="1400">
                <a:solidFill>
                  <a:srgbClr val="000000"/>
                </a:solidFill>
              </a:rPr>
              <a:pPr/>
              <a:t>5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ＭＳ Ｐゴシック" charset="-128"/>
              </a:rPr>
              <a:t>Recap:</a:t>
            </a:r>
            <a:r>
              <a:rPr lang="zh-CN" altLang="en-US" sz="3600" dirty="0">
                <a:ea typeface="ＭＳ Ｐゴシック" charset="-128"/>
              </a:rPr>
              <a:t> </a:t>
            </a:r>
            <a:r>
              <a:rPr lang="en-US" altLang="x-none" sz="3600" dirty="0">
                <a:ea typeface="ＭＳ Ｐゴシック" charset="-128"/>
              </a:rPr>
              <a:t>HTTP </a:t>
            </a:r>
            <a:r>
              <a:rPr lang="en-US" altLang="zh-CN" sz="3600" dirty="0">
                <a:ea typeface="宋体" charset="-122"/>
              </a:rPr>
              <a:t>1.0</a:t>
            </a:r>
            <a:r>
              <a:rPr lang="en-US" altLang="x-none" sz="3600" dirty="0">
                <a:ea typeface="ＭＳ Ｐゴシック" charset="-128"/>
              </a:rPr>
              <a:t> Message Flow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73988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S</a:t>
            </a: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erver waits for requests from clients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</a:t>
            </a:r>
            <a:r>
              <a:rPr lang="en-US" altLang="x-none" sz="2400" dirty="0">
                <a:ea typeface="ＭＳ Ｐゴシック" charset="-128"/>
              </a:rPr>
              <a:t>lient initiates TCP connection (creates socket) to server, port 80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solidFill>
                  <a:schemeClr val="accent2"/>
                </a:solidFill>
                <a:ea typeface="宋体" charset="-122"/>
              </a:rPr>
              <a:t>Client sends request for a document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solidFill>
                  <a:schemeClr val="accent2"/>
                </a:solidFill>
                <a:ea typeface="ＭＳ Ｐゴシック" charset="-128"/>
              </a:rPr>
              <a:t>Web server </a:t>
            </a:r>
            <a:r>
              <a:rPr lang="en-US" altLang="zh-CN" sz="2400" dirty="0">
                <a:solidFill>
                  <a:schemeClr val="accent2"/>
                </a:solidFill>
                <a:ea typeface="宋体" charset="-122"/>
              </a:rPr>
              <a:t>sends back the document</a:t>
            </a:r>
            <a:endParaRPr lang="en-US" altLang="x-none" sz="2400" dirty="0">
              <a:solidFill>
                <a:schemeClr val="accent2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TCP connection closed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Client parses the document to find embedded  objects (images)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repeat above for each image</a:t>
            </a:r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0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23ED5F3-A7CE-2442-862A-613F799D46B6}" type="slidenum">
              <a:rPr lang="en-US" altLang="x-none" sz="1400">
                <a:solidFill>
                  <a:srgbClr val="000000"/>
                </a:solidFill>
              </a:rPr>
              <a:pPr/>
              <a:t>6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28600"/>
            <a:ext cx="837565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HTTP </a:t>
            </a:r>
            <a:r>
              <a:rPr lang="en-US" altLang="zh-CN" sz="3600">
                <a:ea typeface="宋体" charset="-122"/>
              </a:rPr>
              <a:t>Request</a:t>
            </a:r>
            <a:r>
              <a:rPr lang="en-US" altLang="x-none" sz="3600">
                <a:ea typeface="ＭＳ Ｐゴシック" charset="-128"/>
              </a:rPr>
              <a:t> Message</a:t>
            </a:r>
            <a:r>
              <a:rPr lang="en-US" altLang="zh-CN" sz="3600">
                <a:ea typeface="宋体" charset="-122"/>
              </a:rPr>
              <a:t> Example: GET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662238" y="2659063"/>
            <a:ext cx="64944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GET /somedir/page.html HTTP/1.0</a:t>
            </a:r>
            <a:br>
              <a:rPr lang="en-US" altLang="x-none" sz="20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Host: 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  <a:hlinkClick r:id="rId3"/>
              </a:rPr>
              <a:t>www.somechool.edu</a:t>
            </a:r>
            <a:br>
              <a:rPr lang="en-US" altLang="x-none" sz="20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Connection: close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User-agent: Mozilla/4.0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Accept: text/html, image/gif, image/jpeg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Accept-language: en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  <a:p>
            <a:pPr algn="l"/>
            <a:r>
              <a:rPr lang="en-US" altLang="x-none" sz="2000">
                <a:solidFill>
                  <a:srgbClr val="000000"/>
                </a:solidFill>
                <a:latin typeface="Arial" charset="0"/>
              </a:rPr>
              <a:t>(extra carriage return, line feed)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-125413" y="1624013"/>
            <a:ext cx="26495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request line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(GET, POST,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HEAD, PUT, </a:t>
            </a:r>
            <a:br>
              <a:rPr lang="en-US" altLang="x-none" sz="2000">
                <a:solidFill>
                  <a:srgbClr val="3333CC"/>
                </a:solidFill>
                <a:latin typeface="Comic Sans MS" charset="0"/>
              </a:rPr>
            </a:br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DELETE, </a:t>
            </a:r>
            <a:br>
              <a:rPr lang="en-US" altLang="x-none" sz="2000">
                <a:solidFill>
                  <a:srgbClr val="3333CC"/>
                </a:solidFill>
                <a:latin typeface="Comic Sans MS" charset="0"/>
              </a:rPr>
            </a:br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TRACE … commands)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9750" y="2528888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>
            <a:off x="2703513" y="3044825"/>
            <a:ext cx="249237" cy="1428750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709738" y="3470275"/>
            <a:ext cx="101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header</a:t>
            </a:r>
          </a:p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 lines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1933575" y="4795838"/>
            <a:ext cx="793750" cy="27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0663" y="4422775"/>
            <a:ext cx="2178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Carriage return,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line feed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indicates end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of message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0100" y="1463675"/>
            <a:ext cx="5438775" cy="1636713"/>
            <a:chOff x="3340693" y="1463261"/>
            <a:chExt cx="5437940" cy="1637499"/>
          </a:xfrm>
        </p:grpSpPr>
        <p:sp>
          <p:nvSpPr>
            <p:cNvPr id="58385" name="Text Box 4"/>
            <p:cNvSpPr txBox="1">
              <a:spLocks noChangeArrowheads="1"/>
            </p:cNvSpPr>
            <p:nvPr/>
          </p:nvSpPr>
          <p:spPr bwMode="auto">
            <a:xfrm>
              <a:off x="5657216" y="1463261"/>
              <a:ext cx="3121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3333CC"/>
                  </a:solidFill>
                  <a:latin typeface="Comic Sans MS" charset="0"/>
                </a:rPr>
                <a:t>Virtual host multiplexing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8386" name="Line 5"/>
            <p:cNvSpPr>
              <a:spLocks noChangeShapeType="1"/>
            </p:cNvSpPr>
            <p:nvPr/>
          </p:nvSpPr>
          <p:spPr bwMode="auto">
            <a:xfrm flipH="1">
              <a:off x="3340693" y="1811702"/>
              <a:ext cx="2534186" cy="128905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97538" y="4256088"/>
            <a:ext cx="2894012" cy="1558925"/>
            <a:chOff x="5590842" y="305276"/>
            <a:chExt cx="2893620" cy="1558095"/>
          </a:xfrm>
        </p:grpSpPr>
        <p:sp>
          <p:nvSpPr>
            <p:cNvPr id="58383" name="Text Box 4"/>
            <p:cNvSpPr txBox="1">
              <a:spLocks noChangeArrowheads="1"/>
            </p:cNvSpPr>
            <p:nvPr/>
          </p:nvSpPr>
          <p:spPr bwMode="auto">
            <a:xfrm>
              <a:off x="5951397" y="1463261"/>
              <a:ext cx="25330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3333CC"/>
                  </a:solidFill>
                  <a:latin typeface="Comic Sans MS" charset="0"/>
                </a:rPr>
                <a:t>Content negotiation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8384" name="Line 5"/>
            <p:cNvSpPr>
              <a:spLocks noChangeShapeType="1"/>
            </p:cNvSpPr>
            <p:nvPr/>
          </p:nvSpPr>
          <p:spPr bwMode="auto">
            <a:xfrm flipH="1" flipV="1">
              <a:off x="5590842" y="305276"/>
              <a:ext cx="686445" cy="12929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34013" y="3255963"/>
            <a:ext cx="3819525" cy="400050"/>
            <a:chOff x="4603269" y="1463261"/>
            <a:chExt cx="3819359" cy="400110"/>
          </a:xfrm>
        </p:grpSpPr>
        <p:sp>
          <p:nvSpPr>
            <p:cNvPr id="58381" name="Text Box 4"/>
            <p:cNvSpPr txBox="1">
              <a:spLocks noChangeArrowheads="1"/>
            </p:cNvSpPr>
            <p:nvPr/>
          </p:nvSpPr>
          <p:spPr bwMode="auto">
            <a:xfrm>
              <a:off x="5401774" y="1463261"/>
              <a:ext cx="30208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3333CC"/>
                  </a:solidFill>
                  <a:latin typeface="Comic Sans MS" charset="0"/>
                </a:rPr>
                <a:t>Connection management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8382" name="Line 5"/>
            <p:cNvSpPr>
              <a:spLocks noChangeShapeType="1"/>
            </p:cNvSpPr>
            <p:nvPr/>
          </p:nvSpPr>
          <p:spPr bwMode="auto">
            <a:xfrm flipH="1">
              <a:off x="4603269" y="1664677"/>
              <a:ext cx="809623" cy="7862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68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4AD2F02-236E-684A-AF8B-E4EEB25BF505}" type="slidenum">
              <a:rPr lang="en-US" altLang="x-none" sz="1400">
                <a:solidFill>
                  <a:srgbClr val="000000"/>
                </a:solidFill>
              </a:rPr>
              <a:pPr/>
              <a:t>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HTTP Response</a:t>
            </a:r>
            <a:r>
              <a:rPr lang="en-US" altLang="zh-CN">
                <a:ea typeface="宋体" charset="-122"/>
              </a:rPr>
              <a:t> Message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181350" y="1987550"/>
            <a:ext cx="58229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HTTP/1.0 200 OK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Date: Wed, 23 Jan 2008 12:00:15 GMT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Server: Apache/1.3.0 (Unix)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Last-Modified: Mon, 22 Jun 1998 …...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Content-Length: 6821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Content-Type: text/html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data data data data data ...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54063" y="1408113"/>
            <a:ext cx="1900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status line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(protocol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status code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status phrase)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295525" y="1914525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Freeform 6"/>
          <p:cNvSpPr>
            <a:spLocks/>
          </p:cNvSpPr>
          <p:nvPr/>
        </p:nvSpPr>
        <p:spPr bwMode="auto">
          <a:xfrm>
            <a:off x="3095625" y="2276475"/>
            <a:ext cx="257175" cy="16383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005013" y="3017838"/>
            <a:ext cx="101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header</a:t>
            </a:r>
          </a:p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 lines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2190750" y="4381500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38200" y="4360863"/>
            <a:ext cx="1406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data, e.g.,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requested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html file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2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Basic HTTP Server Workflow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68610" name="Group 19"/>
          <p:cNvGrpSpPr>
            <a:grpSpLocks/>
          </p:cNvGrpSpPr>
          <p:nvPr/>
        </p:nvGrpSpPr>
        <p:grpSpPr bwMode="auto">
          <a:xfrm>
            <a:off x="4803775" y="1501775"/>
            <a:ext cx="3375025" cy="4386263"/>
            <a:chOff x="427" y="1018"/>
            <a:chExt cx="2126" cy="2763"/>
          </a:xfrm>
        </p:grpSpPr>
        <p:sp>
          <p:nvSpPr>
            <p:cNvPr id="68628" name="Rectangle 7"/>
            <p:cNvSpPr>
              <a:spLocks noChangeArrowheads="1"/>
            </p:cNvSpPr>
            <p:nvPr/>
          </p:nvSpPr>
          <p:spPr bwMode="auto">
            <a:xfrm>
              <a:off x="500" y="1334"/>
              <a:ext cx="2053" cy="2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8629" name="Text Box 8"/>
            <p:cNvSpPr txBox="1">
              <a:spLocks noChangeArrowheads="1"/>
            </p:cNvSpPr>
            <p:nvPr/>
          </p:nvSpPr>
          <p:spPr bwMode="auto">
            <a:xfrm>
              <a:off x="427" y="1215"/>
              <a:ext cx="7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TCP socket space</a:t>
              </a:r>
            </a:p>
          </p:txBody>
        </p:sp>
        <p:grpSp>
          <p:nvGrpSpPr>
            <p:cNvPr id="68630" name="Group 9"/>
            <p:cNvGrpSpPr>
              <a:grpSpLocks/>
            </p:cNvGrpSpPr>
            <p:nvPr/>
          </p:nvGrpSpPr>
          <p:grpSpPr bwMode="auto">
            <a:xfrm>
              <a:off x="558" y="1436"/>
              <a:ext cx="1928" cy="605"/>
              <a:chOff x="625" y="1436"/>
              <a:chExt cx="1786" cy="576"/>
            </a:xfrm>
          </p:grpSpPr>
          <p:sp>
            <p:nvSpPr>
              <p:cNvPr id="68638" name="Rectangle 10"/>
              <p:cNvSpPr>
                <a:spLocks noChangeArrowheads="1"/>
              </p:cNvSpPr>
              <p:nvPr/>
            </p:nvSpPr>
            <p:spPr bwMode="auto">
              <a:xfrm>
                <a:off x="628" y="1436"/>
                <a:ext cx="1783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9" name="Text Box 11"/>
              <p:cNvSpPr txBox="1">
                <a:spLocks noChangeArrowheads="1"/>
              </p:cNvSpPr>
              <p:nvPr/>
            </p:nvSpPr>
            <p:spPr bwMode="auto">
              <a:xfrm>
                <a:off x="625" y="1445"/>
                <a:ext cx="111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state: listening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address:  {*.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6789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, 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*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.*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}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completed connection queue: </a:t>
                </a:r>
                <a:b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</a:b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sendbuf: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recvbuf:</a:t>
                </a:r>
              </a:p>
            </p:txBody>
          </p:sp>
        </p:grpSp>
        <p:sp>
          <p:nvSpPr>
            <p:cNvPr id="68631" name="Text Box 12"/>
            <p:cNvSpPr txBox="1">
              <a:spLocks noChangeArrowheads="1"/>
            </p:cNvSpPr>
            <p:nvPr/>
          </p:nvSpPr>
          <p:spPr bwMode="auto">
            <a:xfrm>
              <a:off x="1151" y="1018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</a:t>
              </a:r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2.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b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30</a:t>
              </a:r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.2</a:t>
              </a:r>
            </a:p>
          </p:txBody>
        </p:sp>
        <p:grpSp>
          <p:nvGrpSpPr>
            <p:cNvPr id="68632" name="Group 13"/>
            <p:cNvGrpSpPr>
              <a:grpSpLocks/>
            </p:cNvGrpSpPr>
            <p:nvPr/>
          </p:nvGrpSpPr>
          <p:grpSpPr bwMode="auto">
            <a:xfrm>
              <a:off x="568" y="3017"/>
              <a:ext cx="1926" cy="617"/>
              <a:chOff x="670" y="2989"/>
              <a:chExt cx="1783" cy="617"/>
            </a:xfrm>
          </p:grpSpPr>
          <p:sp>
            <p:nvSpPr>
              <p:cNvPr id="68636" name="Rectangle 14"/>
              <p:cNvSpPr>
                <a:spLocks noChangeArrowheads="1"/>
              </p:cNvSpPr>
              <p:nvPr/>
            </p:nvSpPr>
            <p:spPr bwMode="auto">
              <a:xfrm>
                <a:off x="670" y="2989"/>
                <a:ext cx="1783" cy="6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7" name="Text Box 15"/>
              <p:cNvSpPr txBox="1">
                <a:spLocks noChangeArrowheads="1"/>
              </p:cNvSpPr>
              <p:nvPr/>
            </p:nvSpPr>
            <p:spPr bwMode="auto">
              <a:xfrm>
                <a:off x="714" y="3032"/>
                <a:ext cx="1094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state: listening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address:  {*.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2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5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, 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*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.*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}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completed connection queue: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sendbuf: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recvbuf:</a:t>
                </a:r>
              </a:p>
            </p:txBody>
          </p:sp>
        </p:grpSp>
        <p:grpSp>
          <p:nvGrpSpPr>
            <p:cNvPr id="68633" name="Group 16"/>
            <p:cNvGrpSpPr>
              <a:grpSpLocks/>
            </p:cNvGrpSpPr>
            <p:nvPr/>
          </p:nvGrpSpPr>
          <p:grpSpPr bwMode="auto">
            <a:xfrm>
              <a:off x="570" y="2134"/>
              <a:ext cx="1972" cy="605"/>
              <a:chOff x="625" y="1436"/>
              <a:chExt cx="1827" cy="576"/>
            </a:xfrm>
          </p:grpSpPr>
          <p:sp>
            <p:nvSpPr>
              <p:cNvPr id="68634" name="Rectangle 17"/>
              <p:cNvSpPr>
                <a:spLocks noChangeArrowheads="1"/>
              </p:cNvSpPr>
              <p:nvPr/>
            </p:nvSpPr>
            <p:spPr bwMode="auto">
              <a:xfrm>
                <a:off x="628" y="1436"/>
                <a:ext cx="1783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5" name="Text Box 18"/>
              <p:cNvSpPr txBox="1">
                <a:spLocks noChangeArrowheads="1"/>
              </p:cNvSpPr>
              <p:nvPr/>
            </p:nvSpPr>
            <p:spPr bwMode="auto">
              <a:xfrm>
                <a:off x="625" y="1445"/>
                <a:ext cx="1827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state: 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established</a:t>
                </a:r>
                <a:endParaRPr lang="en-US" altLang="x-none" sz="1000">
                  <a:solidFill>
                    <a:srgbClr val="000000"/>
                  </a:solidFill>
                  <a:latin typeface="Comic Sans MS" charset="0"/>
                </a:endParaRP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address:  {128.36.2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3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2.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5: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6789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, 198.69.10.10.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1500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}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sendbuf: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recvbuf:</a:t>
                </a:r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6175" y="2084388"/>
            <a:ext cx="2768600" cy="800100"/>
            <a:chOff x="1146640" y="2084403"/>
            <a:chExt cx="2768600" cy="800100"/>
          </a:xfrm>
        </p:grpSpPr>
        <p:sp>
          <p:nvSpPr>
            <p:cNvPr id="68626" name="Rectangle 20"/>
            <p:cNvSpPr>
              <a:spLocks noChangeArrowheads="1"/>
            </p:cNvSpPr>
            <p:nvPr/>
          </p:nvSpPr>
          <p:spPr bwMode="auto">
            <a:xfrm>
              <a:off x="1146640" y="2482865"/>
              <a:ext cx="2768600" cy="4016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connSocket = accept()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27" name="Line 27"/>
            <p:cNvSpPr>
              <a:spLocks noChangeShapeType="1"/>
            </p:cNvSpPr>
            <p:nvPr/>
          </p:nvSpPr>
          <p:spPr bwMode="auto">
            <a:xfrm>
              <a:off x="2503953" y="2084403"/>
              <a:ext cx="0" cy="39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4438" y="4641850"/>
            <a:ext cx="2768600" cy="1112838"/>
            <a:chOff x="1214903" y="4642078"/>
            <a:chExt cx="2768600" cy="1113000"/>
          </a:xfrm>
        </p:grpSpPr>
        <p:sp>
          <p:nvSpPr>
            <p:cNvPr id="68624" name="Rectangle 25"/>
            <p:cNvSpPr>
              <a:spLocks noChangeArrowheads="1"/>
            </p:cNvSpPr>
            <p:nvPr/>
          </p:nvSpPr>
          <p:spPr bwMode="auto">
            <a:xfrm>
              <a:off x="1214903" y="5047192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from file/</a:t>
              </a:r>
              <a:br>
                <a:rPr lang="en-US" altLang="zh-CN" sz="20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write to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25" name="Line 30"/>
            <p:cNvSpPr>
              <a:spLocks noChangeShapeType="1"/>
            </p:cNvSpPr>
            <p:nvPr/>
          </p:nvSpPr>
          <p:spPr bwMode="auto">
            <a:xfrm>
              <a:off x="2477419" y="4642078"/>
              <a:ext cx="17301" cy="415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63650" y="5772150"/>
            <a:ext cx="2768600" cy="757238"/>
            <a:chOff x="1264115" y="5772174"/>
            <a:chExt cx="2768600" cy="756465"/>
          </a:xfrm>
        </p:grpSpPr>
        <p:sp>
          <p:nvSpPr>
            <p:cNvPr id="68622" name="Rectangle 26"/>
            <p:cNvSpPr>
              <a:spLocks noChangeArrowheads="1"/>
            </p:cNvSpPr>
            <p:nvPr/>
          </p:nvSpPr>
          <p:spPr bwMode="auto">
            <a:xfrm>
              <a:off x="1264115" y="6128529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close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23" name="Line 31"/>
            <p:cNvSpPr>
              <a:spLocks noChangeShapeType="1"/>
            </p:cNvSpPr>
            <p:nvPr/>
          </p:nvSpPr>
          <p:spPr bwMode="auto">
            <a:xfrm flipH="1">
              <a:off x="2459503" y="5772174"/>
              <a:ext cx="1198" cy="3619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2286" name="Freeform 32"/>
          <p:cNvSpPr>
            <a:spLocks/>
          </p:cNvSpPr>
          <p:nvPr/>
        </p:nvSpPr>
        <p:spPr bwMode="auto">
          <a:xfrm>
            <a:off x="703263" y="2287588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5" name="Rectangle 22"/>
          <p:cNvSpPr>
            <a:spLocks noChangeArrowheads="1"/>
          </p:cNvSpPr>
          <p:nvPr/>
        </p:nvSpPr>
        <p:spPr bwMode="auto">
          <a:xfrm>
            <a:off x="1123950" y="1504950"/>
            <a:ext cx="2767013" cy="708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Create ServerSocket(6789)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92213" y="3821113"/>
            <a:ext cx="2768600" cy="855662"/>
            <a:chOff x="1192678" y="3821350"/>
            <a:chExt cx="2768600" cy="855464"/>
          </a:xfrm>
        </p:grpSpPr>
        <p:sp>
          <p:nvSpPr>
            <p:cNvPr id="68620" name="Line 29"/>
            <p:cNvSpPr>
              <a:spLocks noChangeShapeType="1"/>
            </p:cNvSpPr>
            <p:nvPr/>
          </p:nvSpPr>
          <p:spPr bwMode="auto">
            <a:xfrm flipH="1">
              <a:off x="2483381" y="3821350"/>
              <a:ext cx="1977" cy="4765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621" name="Rectangle 24"/>
            <p:cNvSpPr>
              <a:spLocks noChangeArrowheads="1"/>
            </p:cNvSpPr>
            <p:nvPr/>
          </p:nvSpPr>
          <p:spPr bwMode="auto">
            <a:xfrm>
              <a:off x="1192678" y="4276704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Map URL to file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54113" y="2865438"/>
            <a:ext cx="2768600" cy="1038225"/>
            <a:chOff x="1154578" y="2865453"/>
            <a:chExt cx="2768600" cy="1038156"/>
          </a:xfrm>
        </p:grpSpPr>
        <p:sp>
          <p:nvSpPr>
            <p:cNvPr id="68618" name="Rectangle 23"/>
            <p:cNvSpPr>
              <a:spLocks noChangeArrowheads="1"/>
            </p:cNvSpPr>
            <p:nvPr/>
          </p:nvSpPr>
          <p:spPr bwMode="auto">
            <a:xfrm>
              <a:off x="1154578" y="3195723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request from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19" name="Line 28"/>
            <p:cNvSpPr>
              <a:spLocks noChangeShapeType="1"/>
            </p:cNvSpPr>
            <p:nvPr/>
          </p:nvSpPr>
          <p:spPr bwMode="auto">
            <a:xfrm>
              <a:off x="2499190" y="2865453"/>
              <a:ext cx="0" cy="347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67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Static -&gt; Dynamic Content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72706" name="Group 1"/>
          <p:cNvGrpSpPr>
            <a:grpSpLocks/>
          </p:cNvGrpSpPr>
          <p:nvPr/>
        </p:nvGrpSpPr>
        <p:grpSpPr bwMode="auto">
          <a:xfrm>
            <a:off x="1146175" y="2084388"/>
            <a:ext cx="2768600" cy="800100"/>
            <a:chOff x="1146640" y="2084403"/>
            <a:chExt cx="2768600" cy="800100"/>
          </a:xfrm>
        </p:grpSpPr>
        <p:sp>
          <p:nvSpPr>
            <p:cNvPr id="72722" name="Rectangle 20"/>
            <p:cNvSpPr>
              <a:spLocks noChangeArrowheads="1"/>
            </p:cNvSpPr>
            <p:nvPr/>
          </p:nvSpPr>
          <p:spPr bwMode="auto">
            <a:xfrm>
              <a:off x="1146640" y="2482865"/>
              <a:ext cx="2768600" cy="4016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connSocket = accept()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23" name="Line 27"/>
            <p:cNvSpPr>
              <a:spLocks noChangeShapeType="1"/>
            </p:cNvSpPr>
            <p:nvPr/>
          </p:nvSpPr>
          <p:spPr bwMode="auto">
            <a:xfrm>
              <a:off x="2503953" y="2084403"/>
              <a:ext cx="0" cy="39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1214438" y="4641850"/>
            <a:ext cx="2768600" cy="1112838"/>
            <a:chOff x="1214903" y="4642078"/>
            <a:chExt cx="2768600" cy="1113000"/>
          </a:xfrm>
        </p:grpSpPr>
        <p:sp>
          <p:nvSpPr>
            <p:cNvPr id="72720" name="Rectangle 25"/>
            <p:cNvSpPr>
              <a:spLocks noChangeArrowheads="1"/>
            </p:cNvSpPr>
            <p:nvPr/>
          </p:nvSpPr>
          <p:spPr bwMode="auto">
            <a:xfrm>
              <a:off x="1214903" y="5047192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from file/</a:t>
              </a:r>
              <a:br>
                <a:rPr lang="en-US" altLang="zh-CN" sz="20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write to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21" name="Line 30"/>
            <p:cNvSpPr>
              <a:spLocks noChangeShapeType="1"/>
            </p:cNvSpPr>
            <p:nvPr/>
          </p:nvSpPr>
          <p:spPr bwMode="auto">
            <a:xfrm>
              <a:off x="2477419" y="4642078"/>
              <a:ext cx="17301" cy="415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2708" name="Group 5"/>
          <p:cNvGrpSpPr>
            <a:grpSpLocks/>
          </p:cNvGrpSpPr>
          <p:nvPr/>
        </p:nvGrpSpPr>
        <p:grpSpPr bwMode="auto">
          <a:xfrm>
            <a:off x="1263650" y="5772150"/>
            <a:ext cx="2768600" cy="757238"/>
            <a:chOff x="1264115" y="5772174"/>
            <a:chExt cx="2768600" cy="756465"/>
          </a:xfrm>
        </p:grpSpPr>
        <p:sp>
          <p:nvSpPr>
            <p:cNvPr id="72718" name="Rectangle 26"/>
            <p:cNvSpPr>
              <a:spLocks noChangeArrowheads="1"/>
            </p:cNvSpPr>
            <p:nvPr/>
          </p:nvSpPr>
          <p:spPr bwMode="auto">
            <a:xfrm>
              <a:off x="1264115" y="6128529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close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19" name="Line 31"/>
            <p:cNvSpPr>
              <a:spLocks noChangeShapeType="1"/>
            </p:cNvSpPr>
            <p:nvPr/>
          </p:nvSpPr>
          <p:spPr bwMode="auto">
            <a:xfrm flipH="1">
              <a:off x="2459503" y="5772174"/>
              <a:ext cx="1198" cy="3619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709" name="Freeform 32"/>
          <p:cNvSpPr>
            <a:spLocks/>
          </p:cNvSpPr>
          <p:nvPr/>
        </p:nvSpPr>
        <p:spPr bwMode="auto">
          <a:xfrm>
            <a:off x="703263" y="2287588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10" name="Rectangle 22"/>
          <p:cNvSpPr>
            <a:spLocks noChangeArrowheads="1"/>
          </p:cNvSpPr>
          <p:nvPr/>
        </p:nvSpPr>
        <p:spPr bwMode="auto">
          <a:xfrm>
            <a:off x="1123950" y="1504950"/>
            <a:ext cx="2767013" cy="708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Create ServerSocket(6789)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grpSp>
        <p:nvGrpSpPr>
          <p:cNvPr id="72711" name="Group 3"/>
          <p:cNvGrpSpPr>
            <a:grpSpLocks/>
          </p:cNvGrpSpPr>
          <p:nvPr/>
        </p:nvGrpSpPr>
        <p:grpSpPr bwMode="auto">
          <a:xfrm>
            <a:off x="1192213" y="3821113"/>
            <a:ext cx="2768600" cy="855662"/>
            <a:chOff x="1192678" y="3821350"/>
            <a:chExt cx="2768600" cy="855464"/>
          </a:xfrm>
        </p:grpSpPr>
        <p:sp>
          <p:nvSpPr>
            <p:cNvPr id="72716" name="Line 29"/>
            <p:cNvSpPr>
              <a:spLocks noChangeShapeType="1"/>
            </p:cNvSpPr>
            <p:nvPr/>
          </p:nvSpPr>
          <p:spPr bwMode="auto">
            <a:xfrm flipH="1">
              <a:off x="2483381" y="3821350"/>
              <a:ext cx="1977" cy="4765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17" name="Rectangle 24"/>
            <p:cNvSpPr>
              <a:spLocks noChangeArrowheads="1"/>
            </p:cNvSpPr>
            <p:nvPr/>
          </p:nvSpPr>
          <p:spPr bwMode="auto">
            <a:xfrm>
              <a:off x="1192678" y="4276704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Map URL to file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72712" name="Group 2"/>
          <p:cNvGrpSpPr>
            <a:grpSpLocks/>
          </p:cNvGrpSpPr>
          <p:nvPr/>
        </p:nvGrpSpPr>
        <p:grpSpPr bwMode="auto">
          <a:xfrm>
            <a:off x="1154113" y="2865438"/>
            <a:ext cx="2768600" cy="1038225"/>
            <a:chOff x="1154578" y="2865453"/>
            <a:chExt cx="2768600" cy="1038156"/>
          </a:xfrm>
        </p:grpSpPr>
        <p:sp>
          <p:nvSpPr>
            <p:cNvPr id="72714" name="Rectangle 23"/>
            <p:cNvSpPr>
              <a:spLocks noChangeArrowheads="1"/>
            </p:cNvSpPr>
            <p:nvPr/>
          </p:nvSpPr>
          <p:spPr bwMode="auto">
            <a:xfrm>
              <a:off x="1154578" y="3195723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request from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15" name="Line 28"/>
            <p:cNvSpPr>
              <a:spLocks noChangeShapeType="1"/>
            </p:cNvSpPr>
            <p:nvPr/>
          </p:nvSpPr>
          <p:spPr bwMode="auto">
            <a:xfrm>
              <a:off x="2499190" y="2865453"/>
              <a:ext cx="0" cy="347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559425" y="2449513"/>
            <a:ext cx="2511425" cy="1385887"/>
          </a:xfrm>
          <a:prstGeom prst="wedgeRectCallout">
            <a:avLst>
              <a:gd name="adj1" fmla="val -135708"/>
              <a:gd name="adj2" fmla="val 95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>
                <a:latin typeface="Comic Sans MS" charset="0"/>
              </a:rPr>
              <a:t>It does not have to be a static file</a:t>
            </a:r>
          </a:p>
        </p:txBody>
      </p:sp>
    </p:spTree>
    <p:extLst>
      <p:ext uri="{BB962C8B-B14F-4D97-AF65-F5344CB8AC3E}">
        <p14:creationId xmlns:p14="http://schemas.microsoft.com/office/powerpoint/2010/main" val="32632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15807</TotalTime>
  <Words>2599</Words>
  <Application>Microsoft Macintosh PowerPoint</Application>
  <PresentationFormat>On-screen Show (4:3)</PresentationFormat>
  <Paragraphs>516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ＭＳ Ｐゴシック</vt:lpstr>
      <vt:lpstr>宋体</vt:lpstr>
      <vt:lpstr>ZapfDingbats</vt:lpstr>
      <vt:lpstr>Arial</vt:lpstr>
      <vt:lpstr>Calibri</vt:lpstr>
      <vt:lpstr>Comic Sans MS</vt:lpstr>
      <vt:lpstr>Courier New</vt:lpstr>
      <vt:lpstr>Tahoma</vt:lpstr>
      <vt:lpstr>Times New Roman</vt:lpstr>
      <vt:lpstr>Wingdings</vt:lpstr>
      <vt:lpstr>1_Kurose</vt:lpstr>
      <vt:lpstr>3_Default Design</vt:lpstr>
      <vt:lpstr>Default Design</vt:lpstr>
      <vt:lpstr>Clip</vt:lpstr>
      <vt:lpstr>Network Applications: HTTP/1.1/2; Operational Analysis</vt:lpstr>
      <vt:lpstr>Outline</vt:lpstr>
      <vt:lpstr>Admin</vt:lpstr>
      <vt:lpstr>Recap: From Opaque Files to Web Pages</vt:lpstr>
      <vt:lpstr>Recap: HTTP 1.0 Message Flow</vt:lpstr>
      <vt:lpstr>HTTP Request Message Example: GET</vt:lpstr>
      <vt:lpstr>HTTP Response Message</vt:lpstr>
      <vt:lpstr>Basic HTTP Server Workflow</vt:lpstr>
      <vt:lpstr>Static -&gt; Dynamic Content</vt:lpstr>
      <vt:lpstr>Dynamic Content Pages</vt:lpstr>
      <vt:lpstr>Example SSI</vt:lpstr>
      <vt:lpstr>Example SSI</vt:lpstr>
      <vt:lpstr>CGI: Invoking External Programs</vt:lpstr>
      <vt:lpstr>Example: Typical CGI Implementation</vt:lpstr>
      <vt:lpstr>Example: CGI</vt:lpstr>
      <vt:lpstr>Example</vt:lpstr>
      <vt:lpstr>Client Using Dynamic Pages</vt:lpstr>
      <vt:lpstr>Discussions</vt:lpstr>
      <vt:lpstr>HTTP: POST</vt:lpstr>
      <vt:lpstr>HTTP: POST Example</vt:lpstr>
      <vt:lpstr>Stateful User-server Interaction: Cookies</vt:lpstr>
      <vt:lpstr>Authentication of Client Request</vt:lpstr>
      <vt:lpstr>Example: Amazon S3</vt:lpstr>
      <vt:lpstr>PowerPoint Presentation</vt:lpstr>
      <vt:lpstr>Protocol Flow of Basic HTTP/1.0</vt:lpstr>
      <vt:lpstr>Outline</vt:lpstr>
      <vt:lpstr>Substantial Efforts to Speedup Basic HTTP/1.0</vt:lpstr>
      <vt:lpstr>Browser Cache and Conditional GET</vt:lpstr>
      <vt:lpstr>Web Caches (Proxy)</vt:lpstr>
      <vt:lpstr>Two Types of Proxies</vt:lpstr>
      <vt:lpstr>Benefits of Forward Proxy</vt:lpstr>
      <vt:lpstr>No Free Lunch: Problems of Web Caching</vt:lpstr>
      <vt:lpstr>HTTP/1.1: Persistent (keepalive/pipelining) HTTP</vt:lpstr>
      <vt:lpstr>HTTP/1.0, Keep-Alive, Pipelining</vt:lpstr>
      <vt:lpstr>HTTP/2 Basic Idea:  Remove Head-of-Line Blocking in HTTP/1.1</vt:lpstr>
      <vt:lpstr>Recap: Latency of Basic HTTP/1.0</vt:lpstr>
      <vt:lpstr>Recap: Substantial Efforts to Speedup HTTP/1.0</vt:lpstr>
      <vt:lpstr>Recap: HTTP/1.0, Keep-Alive, Pipelining</vt:lpstr>
      <vt:lpstr>HTTP/2 Basic Idea:  Remove Head-of-Line Blocking in HTTP/1.1</vt:lpstr>
      <vt:lpstr>Observing HTTP/2</vt:lpstr>
      <vt:lpstr>HTTP/2 Design: Multi-Streams</vt:lpstr>
      <vt:lpstr>HTTP/2 Header Compression</vt:lpstr>
      <vt:lpstr>HTTP/2 Stream Dependency and Weights</vt:lpstr>
      <vt:lpstr>HTTP/2 Server Push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yry</dc:creator>
  <cp:keywords/>
  <dc:description/>
  <cp:lastModifiedBy>Qiao Xiang</cp:lastModifiedBy>
  <cp:revision>439</cp:revision>
  <cp:lastPrinted>2017-10-12T15:51:10Z</cp:lastPrinted>
  <dcterms:created xsi:type="dcterms:W3CDTF">2006-08-16T00:00:00Z</dcterms:created>
  <dcterms:modified xsi:type="dcterms:W3CDTF">2024-10-16T14:42:01Z</dcterms:modified>
  <cp:category/>
</cp:coreProperties>
</file>