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6475" r:id="rId2"/>
    <p:sldMasterId id="2147486500" r:id="rId3"/>
  </p:sldMasterIdLst>
  <p:notesMasterIdLst>
    <p:notesMasterId r:id="rId36"/>
  </p:notesMasterIdLst>
  <p:handoutMasterIdLst>
    <p:handoutMasterId r:id="rId37"/>
  </p:handoutMasterIdLst>
  <p:sldIdLst>
    <p:sldId id="784" r:id="rId4"/>
    <p:sldId id="1026" r:id="rId5"/>
    <p:sldId id="708" r:id="rId6"/>
    <p:sldId id="900" r:id="rId7"/>
    <p:sldId id="954" r:id="rId8"/>
    <p:sldId id="885" r:id="rId9"/>
    <p:sldId id="886" r:id="rId10"/>
    <p:sldId id="887" r:id="rId11"/>
    <p:sldId id="904" r:id="rId12"/>
    <p:sldId id="910" r:id="rId13"/>
    <p:sldId id="888" r:id="rId14"/>
    <p:sldId id="1169" r:id="rId15"/>
    <p:sldId id="913" r:id="rId16"/>
    <p:sldId id="936" r:id="rId17"/>
    <p:sldId id="890" r:id="rId18"/>
    <p:sldId id="894" r:id="rId19"/>
    <p:sldId id="891" r:id="rId20"/>
    <p:sldId id="892" r:id="rId21"/>
    <p:sldId id="1164" r:id="rId22"/>
    <p:sldId id="1036" r:id="rId23"/>
    <p:sldId id="1037" r:id="rId24"/>
    <p:sldId id="779" r:id="rId25"/>
    <p:sldId id="780" r:id="rId26"/>
    <p:sldId id="1038" r:id="rId27"/>
    <p:sldId id="1039" r:id="rId28"/>
    <p:sldId id="1040" r:id="rId29"/>
    <p:sldId id="1166" r:id="rId30"/>
    <p:sldId id="1042" r:id="rId31"/>
    <p:sldId id="1043" r:id="rId32"/>
    <p:sldId id="1044" r:id="rId33"/>
    <p:sldId id="1045" r:id="rId34"/>
    <p:sldId id="1046" r:id="rId35"/>
  </p:sldIdLst>
  <p:sldSz cx="9144000" cy="6858000" type="screen4x3"/>
  <p:notesSz cx="7315200" cy="96012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3"/>
    <p:restoredTop sz="96766"/>
  </p:normalViewPr>
  <p:slideViewPr>
    <p:cSldViewPr>
      <p:cViewPr varScale="1">
        <p:scale>
          <a:sx n="142" d="100"/>
          <a:sy n="142" d="100"/>
        </p:scale>
        <p:origin x="10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00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22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D6FB7B5-9EBD-E540-BF6C-72FE8B8F040E}" type="datetimeFigureOut">
              <a:rPr lang="en-US" altLang="x-none"/>
              <a:pPr/>
              <a:t>10/12/25</a:t>
            </a:fld>
            <a:endParaRPr lang="en-US" alt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4FE0730-6AF0-1A40-9652-7D1ECBC22F5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060140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AE0AEBEE-BFAF-6444-BE8E-CD9D25A2AF0F}" type="datetimeFigureOut">
              <a:rPr lang="en-US" altLang="x-none"/>
              <a:pPr/>
              <a:t>10/12/25</a:t>
            </a:fld>
            <a:endParaRPr lang="en-US" alt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fld id="{5411E171-F03E-E743-9E6D-476D2E81B93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3514739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3193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831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470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107" algn="l" defTabSz="9132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6D67023-F412-D845-BB21-E6580AE12E7A}" type="slidenum">
              <a:rPr lang="en-US" altLang="x-none" sz="1200">
                <a:latin typeface="Times New Roman" charset="0"/>
              </a:rPr>
              <a:pPr eaLnBrk="1" hangingPunct="1"/>
              <a:t>1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FCB8C7-40A7-924C-9AEC-558436CE9AE4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410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600C97-3259-AB41-8750-D3DBEE328538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6500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8F27D6-326C-AD45-BB8C-AE2790F30220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https://httpd.apache.org/docs/2.2/howto/ssi.html</a:t>
            </a:r>
          </a:p>
        </p:txBody>
      </p:sp>
    </p:spTree>
    <p:extLst>
      <p:ext uri="{BB962C8B-B14F-4D97-AF65-F5344CB8AC3E}">
        <p14:creationId xmlns:p14="http://schemas.microsoft.com/office/powerpoint/2010/main" val="3946522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6A05E1-B91E-184C-948D-D0CD3DF645EB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https://httpd.apache.org/docs/2.2/howto/ssi.html</a:t>
            </a:r>
          </a:p>
        </p:txBody>
      </p:sp>
    </p:spTree>
    <p:extLst>
      <p:ext uri="{BB962C8B-B14F-4D97-AF65-F5344CB8AC3E}">
        <p14:creationId xmlns:p14="http://schemas.microsoft.com/office/powerpoint/2010/main" val="164046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443F-14EE-9544-9DA7-99817604029C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103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16F28C-3FC2-9C43-A887-9B01890E43E5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592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5163D1-3F58-414E-A869-63AE766D6EBB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526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8ED61-2A89-7645-8056-338B818DA869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248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BA87F3-EF29-0C46-BA24-572544516D87}" type="slidenum">
              <a:rPr lang="en-US" altLang="x-none" sz="1200"/>
              <a:pPr/>
              <a:t>19</a:t>
            </a:fld>
            <a:endParaRPr lang="en-US" altLang="x-none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474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Calibri" charset="0"/>
              <a:ea typeface="ＭＳ Ｐゴシック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B76D062-E624-7947-9682-A463169B1180}" type="slidenum">
              <a:rPr lang="en-US" altLang="x-none" sz="1300">
                <a:solidFill>
                  <a:srgbClr val="000000"/>
                </a:solidFill>
                <a:latin typeface="Calibri" charset="0"/>
              </a:rPr>
              <a:pPr/>
              <a:t>20</a:t>
            </a:fld>
            <a:endParaRPr lang="en-US" altLang="x-none" sz="13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37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D349128-BA39-C149-A42E-15502011A9D8}" type="slidenum">
              <a:rPr lang="en-US" altLang="x-none" sz="1200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US" altLang="x-none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336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77C2F1-093A-7644-ADA4-7C2BC8B5ECA1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21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65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A774F9E-54F0-8340-B6CA-0A7FE673FB13}" type="slidenum">
              <a:rPr lang="en-US" altLang="x-none" sz="1200">
                <a:solidFill>
                  <a:srgbClr val="000000"/>
                </a:solidFill>
                <a:latin typeface="Comic Sans MS" charset="0"/>
              </a:rPr>
              <a:pPr eaLnBrk="1" hangingPunct="1"/>
              <a:t>22</a:t>
            </a:fld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Calibri" charset="0"/>
                <a:ea typeface="ＭＳ Ｐゴシック" charset="-128"/>
              </a:rPr>
              <a:t>Proof of Little</a:t>
            </a:r>
            <a:r>
              <a:rPr lang="ja-JP" altLang="en-US">
                <a:latin typeface="Calibri" charset="0"/>
                <a:ea typeface="ＭＳ Ｐゴシック" charset="-128"/>
              </a:rPr>
              <a:t>’</a:t>
            </a:r>
            <a:r>
              <a:rPr lang="en-US" altLang="ja-JP">
                <a:latin typeface="Calibri" charset="0"/>
                <a:ea typeface="ＭＳ Ｐゴシック" charset="-128"/>
              </a:rPr>
              <a:t>s Law:</a:t>
            </a:r>
          </a:p>
          <a:p>
            <a:endParaRPr lang="en-US" altLang="x-none">
              <a:latin typeface="Calibri" charset="0"/>
              <a:ea typeface="ＭＳ Ｐゴシック" charset="-128"/>
            </a:endParaRPr>
          </a:p>
          <a:p>
            <a:endParaRPr lang="en-US" altLang="x-none"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51863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x-none" altLang="x-none">
              <a:latin typeface="Calibri" charset="0"/>
              <a:ea typeface="ＭＳ Ｐゴシック" charset="-128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1DC470F-F1E2-4946-8589-50EABFB6BE56}" type="slidenum">
              <a:rPr lang="en-US" altLang="x-none" sz="1200">
                <a:latin typeface="Calibri" charset="0"/>
              </a:rPr>
              <a:pPr eaLnBrk="1" hangingPunct="1"/>
              <a:t>23</a:t>
            </a:fld>
            <a:endParaRPr lang="en-US" altLang="x-non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491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58EBBC5-AE70-DA47-906C-2AAE8538062E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24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71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D610D0-472A-CD4F-B7CD-A6AFA975980B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25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49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E3ECE4-5391-FA41-876D-0A013BBD3C43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26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59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CD8740D-E59E-0149-B737-BDEB2A32933C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27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65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77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F14199-2010-D740-928B-16E321D9134E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28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11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4849EDA-9117-F440-BCED-6B5468457FE7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29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075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2DA7641-82E9-714C-B2E3-C06F6F8C1171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30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8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7D6D0FA-945E-EB4C-9610-D152D5BB1E6C}" type="slidenum">
              <a:rPr lang="en-US" altLang="x-none" sz="1300">
                <a:latin typeface="Calibri" charset="0"/>
              </a:rPr>
              <a:pPr eaLnBrk="1" hangingPunct="1"/>
              <a:t>3</a:t>
            </a:fld>
            <a:endParaRPr lang="en-US" altLang="x-none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D5A83D6-3E9C-0746-8C1F-6ADEC584E6C9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31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21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>
              <a:ea typeface="ＭＳ Ｐゴシック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82B960C-4C90-A949-A3FF-63D7D1C2CF69}" type="slidenum">
              <a:rPr lang="en-US" altLang="x-none" sz="1300">
                <a:solidFill>
                  <a:prstClr val="black"/>
                </a:solidFill>
                <a:latin typeface="Calibri" charset="0"/>
              </a:rPr>
              <a:pPr eaLnBrk="1" hangingPunct="1"/>
              <a:t>32</a:t>
            </a:fld>
            <a:endParaRPr lang="en-US" altLang="x-none" sz="1300">
              <a:solidFill>
                <a:prstClr val="black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70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EC3104-E7EA-0640-BEB2-773EA089F5B9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411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69E4C9-8C58-6B4A-B0E0-0C2EEAE7A9F7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4449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779C09-EB82-F14F-8167-39B89DC19410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114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32F41B-39FD-D642-B897-3709ADB7930F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340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1A2D2F-3E11-DB41-931D-98154E197778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263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667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33FC07-EB27-1840-B527-F27B2BB6AFA9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667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5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448" y="2129656"/>
            <a:ext cx="7771132" cy="14704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97" y="3886940"/>
            <a:ext cx="6401434" cy="1752530"/>
          </a:xfrm>
        </p:spPr>
        <p:txBody>
          <a:bodyPr/>
          <a:lstStyle>
            <a:lvl1pPr marL="0" indent="0" algn="ctr">
              <a:buNone/>
              <a:defRPr/>
            </a:lvl1pPr>
            <a:lvl2pPr marL="455860" indent="0" algn="ctr">
              <a:buNone/>
              <a:defRPr/>
            </a:lvl2pPr>
            <a:lvl3pPr marL="911722" indent="0" algn="ctr">
              <a:buNone/>
              <a:defRPr/>
            </a:lvl3pPr>
            <a:lvl4pPr marL="1367583" indent="0" algn="ctr">
              <a:buNone/>
              <a:defRPr/>
            </a:lvl4pPr>
            <a:lvl5pPr marL="1823446" indent="0" algn="ctr">
              <a:buNone/>
              <a:defRPr/>
            </a:lvl5pPr>
            <a:lvl6pPr marL="2279306" indent="0" algn="ctr">
              <a:buNone/>
              <a:defRPr/>
            </a:lvl6pPr>
            <a:lvl7pPr marL="2735167" indent="0" algn="ctr">
              <a:buNone/>
              <a:defRPr/>
            </a:lvl7pPr>
            <a:lvl8pPr marL="3191028" indent="0" algn="ctr">
              <a:buNone/>
              <a:defRPr/>
            </a:lvl8pPr>
            <a:lvl9pPr marL="364689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F3106-869E-BD47-B0CE-63CEA5CBFCD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772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F7BDB-8B70-AF49-A319-6CC881E2C00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1232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3400" y="228191"/>
            <a:ext cx="1941991" cy="6019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2674" y="228191"/>
            <a:ext cx="5678538" cy="60197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68D67-34E2-5C46-AE8E-AA8909A320A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3231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0" y="228178"/>
            <a:ext cx="7772718" cy="11440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2674" y="1600415"/>
            <a:ext cx="3809472" cy="4647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334" y="1600415"/>
            <a:ext cx="3811057" cy="4647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9E364-467F-1345-B39E-770C71BC256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1873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1E1C57C1-1FFB-6644-BC18-6AD993EE617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F7D0EFB2-9129-5843-ACEC-231FCF9C3FB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ACB955DE-AB02-7046-8632-E8B50EE4EB1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BBCC0B70-F577-BD47-B174-4243E4CA940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953A0065-E774-FD46-A489-FFC2447B6E8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852C93CA-3F19-9F4C-9816-863D8F83840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909CCAA0-2845-A24F-87D9-33CC5C0C39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66F9E-7D57-F84D-B619-AE9C647FA29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8178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A24BE1A5-5A4B-9848-B4E1-3A439D1110D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99A57C70-9C2B-5145-A116-4E563CAE258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86678F19-C6BA-9F48-B516-AA81F8DCEE6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813" eaLnBrk="1" hangingPunct="1"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defTabSz="912813" eaLnBrk="1" hangingPunct="1">
              <a:defRPr/>
            </a:lvl1pPr>
          </a:lstStyle>
          <a:p>
            <a:fld id="{54CBFB67-2250-3F4C-ADCA-AD957834E8B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8728B-FD07-A14F-A15D-89A5C1F0BC5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7239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D964F3-B62F-4F42-B997-9821C7BF6FC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54827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FB336D-F02B-FC48-B6EB-9F868BB216D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6111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39BE41-BA02-D44D-8422-15F664104B2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3794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1BED2A-7D3E-F94E-9AE4-DE0B8992709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74943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48691-A69C-274B-95FB-46044CA0B58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8119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6" y="4406678"/>
            <a:ext cx="7771132" cy="13627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6" y="2906107"/>
            <a:ext cx="7771132" cy="15005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60" indent="0">
              <a:buNone/>
              <a:defRPr sz="1800"/>
            </a:lvl2pPr>
            <a:lvl3pPr marL="911722" indent="0">
              <a:buNone/>
              <a:defRPr sz="1600"/>
            </a:lvl3pPr>
            <a:lvl4pPr marL="1367583" indent="0">
              <a:buNone/>
              <a:defRPr sz="1400"/>
            </a:lvl4pPr>
            <a:lvl5pPr marL="1823446" indent="0">
              <a:buNone/>
              <a:defRPr sz="1400"/>
            </a:lvl5pPr>
            <a:lvl6pPr marL="2279306" indent="0">
              <a:buNone/>
              <a:defRPr sz="1400"/>
            </a:lvl6pPr>
            <a:lvl7pPr marL="2735167" indent="0">
              <a:buNone/>
              <a:defRPr sz="1400"/>
            </a:lvl7pPr>
            <a:lvl8pPr marL="3191028" indent="0">
              <a:buNone/>
              <a:defRPr sz="1400"/>
            </a:lvl8pPr>
            <a:lvl9pPr marL="364689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720A-A9EE-6D40-9A1A-C08B48151DB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49602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BD61CF-E55B-CB47-A643-BBB4B1D882F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4118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7B46C2-2399-9B4B-BEC4-FE665291AE2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13850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E9DD22-BB8C-AF40-8681-3CA9A0F7E46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64816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1999E2-FA5A-CA40-8E9F-A8ED1591DE6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931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702D5E-FC0A-AD4D-96B2-6397DFDE155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6534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2674" y="1600415"/>
            <a:ext cx="3809472" cy="4647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4334" y="1600415"/>
            <a:ext cx="3811057" cy="4647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C282E-E86E-A34F-AC3B-7E93D9E08FA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4725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6" y="274131"/>
            <a:ext cx="8230868" cy="11440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66" y="1535444"/>
            <a:ext cx="4040926" cy="64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3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06" indent="0">
              <a:buNone/>
              <a:defRPr sz="1600" b="1"/>
            </a:lvl6pPr>
            <a:lvl7pPr marL="2735167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6" y="2175609"/>
            <a:ext cx="4040926" cy="3950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4" y="1535444"/>
            <a:ext cx="4042510" cy="64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60" indent="0">
              <a:buNone/>
              <a:defRPr sz="2000" b="1"/>
            </a:lvl2pPr>
            <a:lvl3pPr marL="911722" indent="0">
              <a:buNone/>
              <a:defRPr sz="1800" b="1"/>
            </a:lvl3pPr>
            <a:lvl4pPr marL="1367583" indent="0">
              <a:buNone/>
              <a:defRPr sz="1600" b="1"/>
            </a:lvl4pPr>
            <a:lvl5pPr marL="1823446" indent="0">
              <a:buNone/>
              <a:defRPr sz="1600" b="1"/>
            </a:lvl5pPr>
            <a:lvl6pPr marL="2279306" indent="0">
              <a:buNone/>
              <a:defRPr sz="1600" b="1"/>
            </a:lvl6pPr>
            <a:lvl7pPr marL="2735167" indent="0">
              <a:buNone/>
              <a:defRPr sz="1600" b="1"/>
            </a:lvl7pPr>
            <a:lvl8pPr marL="3191028" indent="0">
              <a:buNone/>
              <a:defRPr sz="1600" b="1"/>
            </a:lvl8pPr>
            <a:lvl9pPr marL="36468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4" y="2175609"/>
            <a:ext cx="4042510" cy="3950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575ED-2F6F-7D40-B80B-A4570B103D4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363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80D01-EA77-4F4A-AEAC-088C1657FBB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900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15DF-872A-B548-A2A9-88D714A38F5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6480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6" y="272559"/>
            <a:ext cx="3008896" cy="116307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62" y="272559"/>
            <a:ext cx="5112586" cy="58533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66" y="1435617"/>
            <a:ext cx="3008896" cy="4690314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2" indent="0">
              <a:buNone/>
              <a:defRPr sz="1000"/>
            </a:lvl3pPr>
            <a:lvl4pPr marL="1367583" indent="0">
              <a:buNone/>
              <a:defRPr sz="900"/>
            </a:lvl4pPr>
            <a:lvl5pPr marL="1823446" indent="0">
              <a:buNone/>
              <a:defRPr sz="900"/>
            </a:lvl5pPr>
            <a:lvl6pPr marL="2279306" indent="0">
              <a:buNone/>
              <a:defRPr sz="900"/>
            </a:lvl6pPr>
            <a:lvl7pPr marL="2735167" indent="0">
              <a:buNone/>
              <a:defRPr sz="900"/>
            </a:lvl7pPr>
            <a:lvl8pPr marL="3191028" indent="0">
              <a:buNone/>
              <a:defRPr sz="900"/>
            </a:lvl8pPr>
            <a:lvl9pPr marL="36468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213F1-317C-3C44-93D8-A843E5C9909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5691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73" y="4801234"/>
            <a:ext cx="5485132" cy="565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73" y="613228"/>
            <a:ext cx="5485132" cy="4115116"/>
          </a:xfrm>
        </p:spPr>
        <p:txBody>
          <a:bodyPr/>
          <a:lstStyle>
            <a:lvl1pPr marL="0" indent="0">
              <a:buNone/>
              <a:defRPr sz="3200"/>
            </a:lvl1pPr>
            <a:lvl2pPr marL="455860" indent="0">
              <a:buNone/>
              <a:defRPr sz="2800"/>
            </a:lvl2pPr>
            <a:lvl3pPr marL="911722" indent="0">
              <a:buNone/>
              <a:defRPr sz="2400"/>
            </a:lvl3pPr>
            <a:lvl4pPr marL="1367583" indent="0">
              <a:buNone/>
              <a:defRPr sz="2000"/>
            </a:lvl4pPr>
            <a:lvl5pPr marL="1823446" indent="0">
              <a:buNone/>
              <a:defRPr sz="2000"/>
            </a:lvl5pPr>
            <a:lvl6pPr marL="2279306" indent="0">
              <a:buNone/>
              <a:defRPr sz="2000"/>
            </a:lvl6pPr>
            <a:lvl7pPr marL="2735167" indent="0">
              <a:buNone/>
              <a:defRPr sz="2000"/>
            </a:lvl7pPr>
            <a:lvl8pPr marL="3191028" indent="0">
              <a:buNone/>
              <a:defRPr sz="2000"/>
            </a:lvl8pPr>
            <a:lvl9pPr marL="364689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73" y="5366924"/>
            <a:ext cx="5485132" cy="804959"/>
          </a:xfrm>
        </p:spPr>
        <p:txBody>
          <a:bodyPr/>
          <a:lstStyle>
            <a:lvl1pPr marL="0" indent="0">
              <a:buNone/>
              <a:defRPr sz="1400"/>
            </a:lvl1pPr>
            <a:lvl2pPr marL="455860" indent="0">
              <a:buNone/>
              <a:defRPr sz="1200"/>
            </a:lvl2pPr>
            <a:lvl3pPr marL="911722" indent="0">
              <a:buNone/>
              <a:defRPr sz="1000"/>
            </a:lvl3pPr>
            <a:lvl4pPr marL="1367583" indent="0">
              <a:buNone/>
              <a:defRPr sz="900"/>
            </a:lvl4pPr>
            <a:lvl5pPr marL="1823446" indent="0">
              <a:buNone/>
              <a:defRPr sz="900"/>
            </a:lvl5pPr>
            <a:lvl6pPr marL="2279306" indent="0">
              <a:buNone/>
              <a:defRPr sz="900"/>
            </a:lvl6pPr>
            <a:lvl7pPr marL="2735167" indent="0">
              <a:buNone/>
              <a:defRPr sz="900"/>
            </a:lvl7pPr>
            <a:lvl8pPr marL="3191028" indent="0">
              <a:buNone/>
              <a:defRPr sz="900"/>
            </a:lvl8pPr>
            <a:lvl9pPr marL="364689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x-non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E5745-35E0-A84E-9838-9BE6CAD6E26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1551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4" tIns="45654" rIns="91294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4" tIns="45654" rIns="91294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4326" rIns="90215" bIns="4432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168" tIns="45577" rIns="91168" bIns="455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215" tIns="44326" rIns="90215" bIns="44326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x-none" altLang="x-none" sz="5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304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endParaRPr lang="en-US" altLang="x-none"/>
          </a:p>
        </p:txBody>
      </p:sp>
      <p:sp>
        <p:nvSpPr>
          <p:cNvPr id="2304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 algn="ctr" defTabSz="913276" eaLnBrk="1" hangingPunct="1">
              <a:defRPr sz="12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7" tIns="45582" rIns="91177" bIns="45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Tahoma" charset="0"/>
              </a:defRPr>
            </a:lvl1pPr>
          </a:lstStyle>
          <a:p>
            <a:fld id="{D1285A3A-EB13-EE4C-896D-E64706686859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36" r:id="rId1"/>
    <p:sldLayoutId id="2147486437" r:id="rId2"/>
    <p:sldLayoutId id="2147486438" r:id="rId3"/>
    <p:sldLayoutId id="2147486439" r:id="rId4"/>
    <p:sldLayoutId id="2147486440" r:id="rId5"/>
    <p:sldLayoutId id="2147486441" r:id="rId6"/>
    <p:sldLayoutId id="2147486442" r:id="rId7"/>
    <p:sldLayoutId id="2147486443" r:id="rId8"/>
    <p:sldLayoutId id="2147486444" r:id="rId9"/>
    <p:sldLayoutId id="2147486445" r:id="rId10"/>
    <p:sldLayoutId id="2147486446" r:id="rId11"/>
    <p:sldLayoutId id="214748644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5860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1722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67583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3446" algn="l" defTabSz="913306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2638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0403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66262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2124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77987" indent="-227929" algn="l" defTabSz="913306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6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22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83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4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306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67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028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90" algn="l" defTabSz="911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eaLnBrk="0" hangingPunct="0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664B718F-3730-9844-8A29-988FC194D1C8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4342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defTabSz="914400"/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5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76" r:id="rId1"/>
    <p:sldLayoutId id="2147486477" r:id="rId2"/>
    <p:sldLayoutId id="2147486478" r:id="rId3"/>
    <p:sldLayoutId id="2147486479" r:id="rId4"/>
    <p:sldLayoutId id="2147486480" r:id="rId5"/>
    <p:sldLayoutId id="2147486481" r:id="rId6"/>
    <p:sldLayoutId id="2147486482" r:id="rId7"/>
    <p:sldLayoutId id="2147486483" r:id="rId8"/>
    <p:sldLayoutId id="2147486484" r:id="rId9"/>
    <p:sldLayoutId id="2147486485" r:id="rId10"/>
    <p:sldLayoutId id="21474864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87710E19-40DF-8840-A1ED-BB98D1B24519}" type="slidenum">
              <a:rPr lang="en-US" altLang="x-none"/>
              <a:pPr/>
              <a:t>‹#›</a:t>
            </a:fld>
            <a:endParaRPr lang="en-US" altLang="x-none"/>
          </a:p>
        </p:txBody>
      </p:sp>
      <p:sp>
        <p:nvSpPr>
          <p:cNvPr id="13318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 sz="18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01" r:id="rId1"/>
    <p:sldLayoutId id="2147486502" r:id="rId2"/>
    <p:sldLayoutId id="2147486503" r:id="rId3"/>
    <p:sldLayoutId id="2147486504" r:id="rId4"/>
    <p:sldLayoutId id="2147486505" r:id="rId5"/>
    <p:sldLayoutId id="2147486506" r:id="rId6"/>
    <p:sldLayoutId id="2147486507" r:id="rId7"/>
    <p:sldLayoutId id="2147486508" r:id="rId8"/>
    <p:sldLayoutId id="2147486509" r:id="rId9"/>
    <p:sldLayoutId id="2147486510" r:id="rId10"/>
    <p:sldLayoutId id="21474865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mall.com/" TargetMode="Externa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7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6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28000" cy="2228850"/>
          </a:xfrm>
        </p:spPr>
        <p:txBody>
          <a:bodyPr/>
          <a:lstStyle/>
          <a:p>
            <a:pPr algn="ctr"/>
            <a:r>
              <a:rPr lang="en-US" altLang="x-none" sz="3200" dirty="0">
                <a:ea typeface="ＭＳ Ｐゴシック" charset="-128"/>
              </a:rPr>
              <a:t>Network Applications: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HTTP/1.1/2</a:t>
            </a:r>
            <a:r>
              <a:rPr lang="en-US" altLang="zh-CN" sz="3200" dirty="0">
                <a:ea typeface="ＭＳ Ｐゴシック" charset="-128"/>
              </a:rPr>
              <a:t>;</a:t>
            </a:r>
            <a:r>
              <a:rPr lang="zh-CN" altLang="en-US" sz="3200" dirty="0">
                <a:ea typeface="ＭＳ Ｐゴシック" charset="-128"/>
              </a:rPr>
              <a:t> </a:t>
            </a:r>
            <a:r>
              <a:rPr lang="en-US" altLang="x-none" sz="3200" dirty="0">
                <a:ea typeface="ＭＳ Ｐゴシック" charset="-128"/>
              </a:rPr>
              <a:t>Operational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106-869E-BD47-B0CE-63CEA5CBFCD2}" type="slidenum">
              <a:rPr lang="en-US" altLang="x-none" smtClean="0"/>
              <a:pPr/>
              <a:t>1</a:t>
            </a:fld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8D5284-182D-D442-8F39-A91D00586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dirty="0">
                <a:ea typeface="ＭＳ Ｐゴシック" charset="-128"/>
              </a:rPr>
              <a:t>Qi</a:t>
            </a:r>
            <a:r>
              <a:rPr lang="en-US" altLang="zh-CN" dirty="0">
                <a:ea typeface="ＭＳ Ｐゴシック" charset="-128"/>
              </a:rPr>
              <a:t>ao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Xiang,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Congming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Gao,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b="1" dirty="0" err="1">
                <a:ea typeface="ＭＳ Ｐゴシック" charset="-128"/>
              </a:rPr>
              <a:t>Qiang</a:t>
            </a:r>
            <a:r>
              <a:rPr lang="zh-CN" altLang="en-US" b="1" dirty="0">
                <a:ea typeface="ＭＳ Ｐゴシック" charset="-128"/>
              </a:rPr>
              <a:t> </a:t>
            </a:r>
            <a:r>
              <a:rPr lang="en-US" altLang="zh-CN" b="1" dirty="0">
                <a:ea typeface="ＭＳ Ｐゴシック" charset="-128"/>
              </a:rPr>
              <a:t>Su</a:t>
            </a:r>
            <a:endParaRPr lang="en-US" altLang="x-none" b="1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sngr</a:t>
            </a:r>
            <a:r>
              <a:rPr lang="en-US" altLang="zh-CN" dirty="0" err="1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index.shtml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zh-CN" dirty="0">
                <a:ea typeface="ＭＳ Ｐゴシック" charset="-128"/>
              </a:rPr>
              <a:t>10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zh-CN" dirty="0">
                <a:ea typeface="宋体" charset="-122"/>
              </a:rPr>
              <a:t>09</a:t>
            </a:r>
            <a:r>
              <a:rPr lang="en-US" altLang="x-none" dirty="0">
                <a:ea typeface="ＭＳ Ｐゴシック" charset="-128"/>
              </a:rPr>
              <a:t>/20</a:t>
            </a:r>
            <a:r>
              <a:rPr lang="en-US" altLang="zh-CN" dirty="0">
                <a:ea typeface="ＭＳ Ｐゴシック" charset="-128"/>
              </a:rPr>
              <a:t>25</a:t>
            </a:r>
            <a:endParaRPr lang="en-US" altLang="x-none" kern="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BE2EF-29A6-1742-A47D-707EE1AFD00F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56820C-97E9-1945-8E98-AE5AD8AAE9BF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2800">
                <a:ea typeface="ＭＳ Ｐゴシック" charset="-128"/>
              </a:rPr>
              <a:t>No Free Lunch: </a:t>
            </a:r>
            <a:r>
              <a:rPr lang="en-US" altLang="zh-CN" sz="2800">
                <a:ea typeface="ＭＳ Ｐゴシック" charset="-128"/>
              </a:rPr>
              <a:t>Problems of </a:t>
            </a:r>
            <a:r>
              <a:rPr lang="en-US" altLang="x-none" sz="2800">
                <a:ea typeface="ＭＳ Ｐゴシック" charset="-128"/>
              </a:rPr>
              <a:t>Web Caching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The major issue of web caching is how to maintain consistency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Two ways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p</a:t>
            </a:r>
            <a:r>
              <a:rPr lang="en-US" altLang="x-none" dirty="0">
                <a:ea typeface="ＭＳ Ｐゴシック" charset="-128"/>
              </a:rPr>
              <a:t>ull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Web caches periodically pull the web server to see if a document is modified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p</a:t>
            </a:r>
            <a:r>
              <a:rPr lang="en-US" altLang="x-none" dirty="0">
                <a:ea typeface="ＭＳ Ｐゴシック" charset="-128"/>
              </a:rPr>
              <a:t>ush</a:t>
            </a:r>
          </a:p>
          <a:p>
            <a:pPr lvl="2"/>
            <a:r>
              <a:rPr lang="en-US" altLang="zh-CN" dirty="0">
                <a:ea typeface="ＭＳ Ｐゴシック" charset="-128"/>
              </a:rPr>
              <a:t>w</a:t>
            </a:r>
            <a:r>
              <a:rPr lang="en-US" altLang="x-none" dirty="0">
                <a:ea typeface="ＭＳ Ｐゴシック" charset="-128"/>
              </a:rPr>
              <a:t>henever a server gives a copy of a web page to a web cache, they sign a lease with an expiration time; if the web page is modified before the lease, the server notifies the cache</a:t>
            </a:r>
          </a:p>
        </p:txBody>
      </p:sp>
    </p:spTree>
    <p:extLst>
      <p:ext uri="{BB962C8B-B14F-4D97-AF65-F5344CB8AC3E}">
        <p14:creationId xmlns:p14="http://schemas.microsoft.com/office/powerpoint/2010/main" val="41051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C7FCA2-C709-AF40-8B3D-68392155874D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374650"/>
            <a:ext cx="8377291" cy="838200"/>
          </a:xfrm>
        </p:spPr>
        <p:txBody>
          <a:bodyPr/>
          <a:lstStyle/>
          <a:p>
            <a:r>
              <a:rPr lang="en-US" altLang="x-none" sz="2800" dirty="0">
                <a:ea typeface="ＭＳ Ｐゴシック" charset="-128"/>
              </a:rPr>
              <a:t>HTTP/1.1: Persistent (</a:t>
            </a:r>
            <a:r>
              <a:rPr lang="en-US" altLang="x-none" sz="2800" dirty="0" err="1">
                <a:ea typeface="ＭＳ Ｐゴシック" charset="-128"/>
              </a:rPr>
              <a:t>keepalive</a:t>
            </a:r>
            <a:r>
              <a:rPr lang="en-US" altLang="x-none" sz="2800" dirty="0">
                <a:ea typeface="ＭＳ Ｐゴシック" charset="-128"/>
              </a:rPr>
              <a:t>/pipelining) HTTP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6425" y="1482725"/>
            <a:ext cx="7632700" cy="51228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 HTTP/1.0 allows a single request outstanding, while HTTP/1.1 allows request pipelining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O</a:t>
            </a:r>
            <a:r>
              <a:rPr lang="en-US" altLang="x-none" dirty="0">
                <a:ea typeface="ＭＳ Ｐゴシック" charset="-128"/>
              </a:rPr>
              <a:t>n same TCP connection: server parses request, responds, parses new request, 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C</a:t>
            </a:r>
            <a:r>
              <a:rPr lang="en-US" altLang="x-none" dirty="0">
                <a:ea typeface="ＭＳ Ｐゴシック" charset="-128"/>
              </a:rPr>
              <a:t>lient sends requests for all referenced objects as soon as it receives base HTML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Benefit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 F</a:t>
            </a:r>
            <a:r>
              <a:rPr lang="en-US" altLang="x-none" dirty="0">
                <a:ea typeface="ＭＳ Ｐゴシック" charset="-128"/>
              </a:rPr>
              <a:t>ewer RTTs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See Joshua </a:t>
            </a:r>
            <a:r>
              <a:rPr lang="en-US" altLang="x-none" dirty="0" err="1">
                <a:ea typeface="ＭＳ Ｐゴシック" charset="-128"/>
              </a:rPr>
              <a:t>Graessley</a:t>
            </a:r>
            <a:r>
              <a:rPr lang="en-US" altLang="x-none" dirty="0">
                <a:ea typeface="ＭＳ Ｐゴシック" charset="-128"/>
              </a:rPr>
              <a:t> WWDC 2012 talk: 3x within iTunes</a:t>
            </a:r>
          </a:p>
        </p:txBody>
      </p:sp>
    </p:spTree>
    <p:extLst>
      <p:ext uri="{BB962C8B-B14F-4D97-AF65-F5344CB8AC3E}">
        <p14:creationId xmlns:p14="http://schemas.microsoft.com/office/powerpoint/2010/main" val="222453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B19C22-AD89-DA42-A009-C5A9398334E9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x-none" sz="3200">
                <a:ea typeface="ＭＳ Ｐゴシック" charset="-128"/>
              </a:rPr>
              <a:t>HTTP/1.0, Keep-Alive, Pipelining</a:t>
            </a:r>
            <a:endParaRPr lang="en-US" altLang="x-none" sz="4400">
              <a:ea typeface="ＭＳ Ｐゴシック" charset="-128"/>
            </a:endParaRPr>
          </a:p>
        </p:txBody>
      </p:sp>
      <p:pic>
        <p:nvPicPr>
          <p:cNvPr id="583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457325"/>
            <a:ext cx="374015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09700"/>
            <a:ext cx="3059113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4240213"/>
            <a:ext cx="326548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1474788" y="6456363"/>
            <a:ext cx="7159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Source: http://chimera.labs.oreilly.com/books/1230000000545/ch11.html</a:t>
            </a:r>
          </a:p>
        </p:txBody>
      </p:sp>
      <p:sp>
        <p:nvSpPr>
          <p:cNvPr id="2" name="Rectangular Callout 1"/>
          <p:cNvSpPr/>
          <p:nvPr/>
        </p:nvSpPr>
        <p:spPr bwMode="auto">
          <a:xfrm>
            <a:off x="7591926" y="4051364"/>
            <a:ext cx="1440949" cy="612648"/>
          </a:xfrm>
          <a:prstGeom prst="wedgeRectCallout">
            <a:avLst>
              <a:gd name="adj1" fmla="val -57572"/>
              <a:gd name="adj2" fmla="val 1960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Is this the best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we can do?</a:t>
            </a:r>
          </a:p>
        </p:txBody>
      </p:sp>
    </p:spTree>
    <p:extLst>
      <p:ext uri="{BB962C8B-B14F-4D97-AF65-F5344CB8AC3E}">
        <p14:creationId xmlns:p14="http://schemas.microsoft.com/office/powerpoint/2010/main" val="16792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5B780-4ACE-B141-B74C-62CAFC73AD23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8428037" cy="838200"/>
          </a:xfrm>
        </p:spPr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HTTP/2 Basic Idea: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Remove Head-of-Line Blocking in HTTP/1.1</a:t>
            </a:r>
            <a:endParaRPr lang="en-US" altLang="x-none" sz="4400" dirty="0"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570110"/>
            <a:ext cx="7358062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8"/>
          <p:cNvSpPr>
            <a:spLocks noChangeArrowheads="1"/>
          </p:cNvSpPr>
          <p:nvPr/>
        </p:nvSpPr>
        <p:spPr bwMode="auto">
          <a:xfrm>
            <a:off x="0" y="6550025"/>
            <a:ext cx="7158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Source: http://</a:t>
            </a:r>
            <a:r>
              <a:rPr kumimoji="0" lang="en-US" altLang="x-none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chimera.labs.oreilly.com</a:t>
            </a:r>
            <a:r>
              <a:rPr kumimoji="0" lang="en-US" altLang="x-none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/books/1230000000545/ch11.html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975" y="6088360"/>
            <a:ext cx="491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Demo: https://http2.akamai.com/demo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6179127" y="1577902"/>
            <a:ext cx="2853747" cy="1336259"/>
          </a:xfrm>
          <a:prstGeom prst="wedgeRectCallout">
            <a:avLst>
              <a:gd name="adj1" fmla="val -63818"/>
              <a:gd name="adj2" fmla="val 1587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Data flows for sequential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to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parallel: two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requests must be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+mn-cs"/>
              </a:rPr>
              <a:t>concurrent.</a:t>
            </a:r>
          </a:p>
        </p:txBody>
      </p:sp>
    </p:spTree>
    <p:extLst>
      <p:ext uri="{BB962C8B-B14F-4D97-AF65-F5344CB8AC3E}">
        <p14:creationId xmlns:p14="http://schemas.microsoft.com/office/powerpoint/2010/main" val="39321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HTTP/2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399" y="1423416"/>
            <a:ext cx="8499475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export SSLKEYLOGFILE=/</a:t>
            </a:r>
            <a:r>
              <a:rPr lang="en-US" dirty="0" err="1"/>
              <a:t>tmp</a:t>
            </a:r>
            <a:r>
              <a:rPr lang="en-US" dirty="0"/>
              <a:t>/</a:t>
            </a:r>
            <a:r>
              <a:rPr lang="en-US" dirty="0" err="1"/>
              <a:t>keylog.txt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Start Chrome, e.g.</a:t>
            </a:r>
            <a:r>
              <a:rPr lang="en-US" altLang="zh-CN" dirty="0"/>
              <a:t>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/>
              <a:t>Mac:</a:t>
            </a:r>
            <a:r>
              <a:rPr lang="zh-CN" altLang="en-US" dirty="0"/>
              <a:t> </a:t>
            </a:r>
            <a:r>
              <a:rPr lang="en-US" dirty="0"/>
              <a:t>/Applications/Google </a:t>
            </a:r>
            <a:r>
              <a:rPr lang="en-US" dirty="0" err="1"/>
              <a:t>Chrome.app</a:t>
            </a:r>
            <a:r>
              <a:rPr lang="en-US" dirty="0"/>
              <a:t>/Contents/MacOS/Google Chrome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/>
              <a:t>Ubuntu:</a:t>
            </a:r>
            <a:r>
              <a:rPr lang="zh-CN" altLang="en-US" dirty="0"/>
              <a:t> </a:t>
            </a:r>
            <a:r>
              <a:rPr lang="en-US" altLang="zh-CN" dirty="0" err="1"/>
              <a:t>firefox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Visit HTTP/2 pages, such as </a:t>
            </a:r>
            <a:r>
              <a:rPr lang="en-US" altLang="zh-CN" dirty="0">
                <a:solidFill>
                  <a:schemeClr val="accent2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https://www.tmall.com</a:t>
            </a:r>
            <a:r>
              <a:rPr lang="zh-CN" altLang="en-US" dirty="0">
                <a:solidFill>
                  <a:schemeClr val="accent2"/>
                </a:solidFill>
                <a:ea typeface="ＭＳ Ｐゴシック" charset="-128"/>
              </a:rPr>
              <a:t> </a:t>
            </a:r>
            <a:endParaRPr lang="en-US" altLang="zh-CN" dirty="0">
              <a:solidFill>
                <a:schemeClr val="accent2"/>
              </a:solidFill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Wireshark:</a:t>
            </a:r>
            <a:r>
              <a:rPr lang="zh-CN" altLang="en-US" dirty="0">
                <a:ea typeface="ＭＳ Ｐゴシック" charset="-128"/>
              </a:rPr>
              <a:t> </a:t>
            </a:r>
            <a:endParaRPr lang="en-US" altLang="zh-CN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Mac: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Wireshark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preferences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protocol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TSL</a:t>
            </a:r>
          </a:p>
          <a:p>
            <a:pPr marL="457200" lvl="1" indent="0">
              <a:buNone/>
            </a:pPr>
            <a:r>
              <a:rPr lang="en-US" altLang="zh-CN" dirty="0">
                <a:ea typeface="ＭＳ Ｐゴシック" charset="-128"/>
              </a:rPr>
              <a:t>		(pre)-master-secret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log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file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name</a:t>
            </a:r>
            <a:r>
              <a:rPr lang="zh-CN" altLang="en-US" dirty="0">
                <a:ea typeface="ＭＳ Ｐゴシック" charset="-128"/>
              </a:rPr>
              <a:t> </a:t>
            </a:r>
            <a:endParaRPr lang="en-US" altLang="zh-CN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Ubuntu: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edit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perferences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protocol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-&gt;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SSL</a:t>
            </a:r>
          </a:p>
          <a:p>
            <a:pPr marL="457200" lvl="1" indent="0">
              <a:buNone/>
            </a:pPr>
            <a:r>
              <a:rPr lang="en-US" altLang="zh-CN" dirty="0">
                <a:ea typeface="ＭＳ Ｐゴシック" charset="-128"/>
              </a:rPr>
              <a:t>		(pre)-master-secret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log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file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6057B-46B1-BE4B-9474-B57F716CCE5E}" type="slidenum">
              <a:rPr kumimoji="0" lang="en-US" altLang="x-non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38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532980-6C7A-F649-A32A-BDC1C5F74736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2800" dirty="0">
                <a:ea typeface="ＭＳ Ｐゴシック" charset="-128"/>
              </a:rPr>
              <a:t>HTTP/2 Design: Multi-Streams</a:t>
            </a:r>
            <a:endParaRPr lang="en-US" altLang="x-none" sz="2800" dirty="0">
              <a:ea typeface="ＭＳ Ｐゴシック" charset="-128"/>
            </a:endParaRPr>
          </a:p>
        </p:txBody>
      </p:sp>
      <p:pic>
        <p:nvPicPr>
          <p:cNvPr id="624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250"/>
            <a:ext cx="9144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4088067" y="6396038"/>
            <a:ext cx="4300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https://</a:t>
            </a:r>
            <a:r>
              <a:rPr kumimoji="0" lang="en-US" altLang="x-non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tools.ietf.org</a:t>
            </a:r>
            <a:r>
              <a:rPr kumimoji="0" lang="en-US" altLang="x-non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/html/rfc7540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8975"/>
            <a:ext cx="91440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6350" y="5795963"/>
            <a:ext cx="301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HTTP/2 Binary Framing</a:t>
            </a:r>
            <a:endParaRPr kumimoji="0" lang="en-US" altLang="x-non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C9045E-F716-5B48-988B-9F640CD4C199}"/>
              </a:ext>
            </a:extLst>
          </p:cNvPr>
          <p:cNvSpPr/>
          <p:nvPr/>
        </p:nvSpPr>
        <p:spPr>
          <a:xfrm>
            <a:off x="89384" y="6411004"/>
            <a:ext cx="2821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https://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hpbn.co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/http2/</a:t>
            </a:r>
          </a:p>
        </p:txBody>
      </p:sp>
    </p:spTree>
    <p:extLst>
      <p:ext uri="{BB962C8B-B14F-4D97-AF65-F5344CB8AC3E}">
        <p14:creationId xmlns:p14="http://schemas.microsoft.com/office/powerpoint/2010/main" val="29124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CFECC-9AC3-A847-ACDD-BF21368124C1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2800">
                <a:ea typeface="ＭＳ Ｐゴシック" charset="-128"/>
              </a:rPr>
              <a:t>HTTP/2 Header Compression</a:t>
            </a:r>
            <a:endParaRPr lang="en-US" altLang="x-none" sz="2800">
              <a:ea typeface="ＭＳ Ｐゴシック" charset="-128"/>
            </a:endParaRPr>
          </a:p>
        </p:txBody>
      </p:sp>
      <p:pic>
        <p:nvPicPr>
          <p:cNvPr id="686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0400"/>
            <a:ext cx="91440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610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687311-802A-004A-B7A5-A32E1F0A53F5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2800">
                <a:ea typeface="ＭＳ Ｐゴシック" charset="-128"/>
              </a:rPr>
              <a:t>HTTP/2 Stream Dependency and Weights</a:t>
            </a:r>
            <a:endParaRPr lang="en-US" altLang="x-none" sz="2800">
              <a:ea typeface="ＭＳ Ｐゴシック" charset="-128"/>
            </a:endParaRPr>
          </a:p>
        </p:txBody>
      </p:sp>
      <p:pic>
        <p:nvPicPr>
          <p:cNvPr id="665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40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046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FAD659-18B2-C749-AE69-4D749556652A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2800">
                <a:ea typeface="ＭＳ Ｐゴシック" charset="-128"/>
              </a:rPr>
              <a:t>HTTP/2 Server Push</a:t>
            </a:r>
            <a:endParaRPr lang="en-US" altLang="x-none" sz="2800">
              <a:ea typeface="ＭＳ Ｐゴシック" charset="-128"/>
            </a:endParaRPr>
          </a:p>
        </p:txBody>
      </p:sp>
      <p:pic>
        <p:nvPicPr>
          <p:cNvPr id="645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91440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360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6813029-1609-DF46-B47B-932562575612}" type="slidenum">
              <a:rPr lang="en-US" altLang="x-none" sz="1400"/>
              <a:pPr/>
              <a:t>19</a:t>
            </a:fld>
            <a:endParaRPr lang="en-US" altLang="x-none" sz="140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1013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Admin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HTTP</a:t>
            </a:r>
            <a:endParaRPr lang="en-US" altLang="x-none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HTTP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"acceleration"</a:t>
            </a:r>
            <a:endParaRPr lang="en-US" altLang="x-none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i="1" dirty="0">
                <a:solidFill>
                  <a:srgbClr val="C00000"/>
                </a:solidFill>
                <a:ea typeface="宋体" charset="-122"/>
              </a:rPr>
              <a:t>Operational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2462104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05C9F4C-E23D-5D48-A325-7F9E6EEC2C72}" type="slidenum">
              <a:rPr lang="en-US" altLang="x-none" sz="1400">
                <a:solidFill>
                  <a:srgbClr val="000000"/>
                </a:solidFill>
                <a:latin typeface="Times New Roman" charset="0"/>
              </a:rPr>
              <a:pPr eaLnBrk="1" hangingPunct="1"/>
              <a:t>2</a:t>
            </a:fld>
            <a:endParaRPr lang="en-US" altLang="x-none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宋体" charset="-122"/>
              </a:rPr>
              <a:t>Admin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HTTP</a:t>
            </a:r>
            <a:endParaRPr lang="en-US" altLang="x-none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宋体" charset="-122"/>
              </a:rPr>
              <a:t>HTTP “acceleration”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宋体" charset="-122"/>
              </a:rPr>
              <a:t>Operational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14023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>
                <a:ea typeface="ＭＳ Ｐゴシック" charset="-128"/>
              </a:rPr>
              <a:t>Goal</a:t>
            </a:r>
            <a:r>
              <a:rPr lang="en-US" altLang="x-none" sz="3200" dirty="0">
                <a:ea typeface="ＭＳ Ｐゴシック" charset="-128"/>
              </a:rPr>
              <a:t>: Best Server Design Limited Only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by Resource Bottleneck</a:t>
            </a:r>
          </a:p>
        </p:txBody>
      </p:sp>
      <p:grpSp>
        <p:nvGrpSpPr>
          <p:cNvPr id="35842" name="Group 5"/>
          <p:cNvGrpSpPr>
            <a:grpSpLocks/>
          </p:cNvGrpSpPr>
          <p:nvPr/>
        </p:nvGrpSpPr>
        <p:grpSpPr bwMode="auto">
          <a:xfrm>
            <a:off x="6637338" y="5461000"/>
            <a:ext cx="1912937" cy="1044575"/>
            <a:chOff x="767" y="2887"/>
            <a:chExt cx="864" cy="472"/>
          </a:xfrm>
        </p:grpSpPr>
        <p:grpSp>
          <p:nvGrpSpPr>
            <p:cNvPr id="35902" name="Group 6"/>
            <p:cNvGrpSpPr>
              <a:grpSpLocks/>
            </p:cNvGrpSpPr>
            <p:nvPr/>
          </p:nvGrpSpPr>
          <p:grpSpPr bwMode="auto">
            <a:xfrm>
              <a:off x="977" y="2913"/>
              <a:ext cx="121" cy="78"/>
              <a:chOff x="3776" y="3429"/>
              <a:chExt cx="274" cy="109"/>
            </a:xfrm>
          </p:grpSpPr>
          <p:sp>
            <p:nvSpPr>
              <p:cNvPr id="35919" name="Rectangle 7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20" name="Rectangle 8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21" name="Rectangle 9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22" name="Line 10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23" name="Line 11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903" name="Group 12"/>
            <p:cNvGrpSpPr>
              <a:grpSpLocks/>
            </p:cNvGrpSpPr>
            <p:nvPr/>
          </p:nvGrpSpPr>
          <p:grpSpPr bwMode="auto">
            <a:xfrm flipH="1">
              <a:off x="1334" y="3256"/>
              <a:ext cx="121" cy="78"/>
              <a:chOff x="3776" y="3429"/>
              <a:chExt cx="274" cy="109"/>
            </a:xfrm>
          </p:grpSpPr>
          <p:sp>
            <p:nvSpPr>
              <p:cNvPr id="35914" name="Rectangle 13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15" name="Rectangle 14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16" name="Rectangle 15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x-none" altLang="x-none">
                  <a:solidFill>
                    <a:srgbClr val="000000"/>
                  </a:solidFill>
                </a:endParaRPr>
              </a:p>
            </p:txBody>
          </p:sp>
          <p:sp>
            <p:nvSpPr>
              <p:cNvPr id="35917" name="Line 16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5918" name="Line 17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5904" name="Line 18"/>
            <p:cNvSpPr>
              <a:spLocks noChangeShapeType="1"/>
            </p:cNvSpPr>
            <p:nvPr/>
          </p:nvSpPr>
          <p:spPr bwMode="auto">
            <a:xfrm flipH="1">
              <a:off x="1247" y="3294"/>
              <a:ext cx="87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05" name="Oval 19"/>
            <p:cNvSpPr>
              <a:spLocks noChangeArrowheads="1"/>
            </p:cNvSpPr>
            <p:nvPr/>
          </p:nvSpPr>
          <p:spPr bwMode="auto">
            <a:xfrm flipH="1">
              <a:off x="1152" y="3230"/>
              <a:ext cx="128" cy="1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cxnSp>
          <p:nvCxnSpPr>
            <p:cNvPr id="35906" name="AutoShape 20"/>
            <p:cNvCxnSpPr>
              <a:cxnSpLocks noChangeShapeType="1"/>
              <a:stCxn id="35913" idx="6"/>
            </p:cNvCxnSpPr>
            <p:nvPr/>
          </p:nvCxnSpPr>
          <p:spPr bwMode="auto">
            <a:xfrm>
              <a:off x="1280" y="2952"/>
              <a:ext cx="262" cy="131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7" name="AutoShape 21"/>
            <p:cNvCxnSpPr>
              <a:cxnSpLocks noChangeShapeType="1"/>
            </p:cNvCxnSpPr>
            <p:nvPr/>
          </p:nvCxnSpPr>
          <p:spPr bwMode="auto">
            <a:xfrm rot="10800000" flipV="1">
              <a:off x="1403" y="3178"/>
              <a:ext cx="138" cy="116"/>
            </a:xfrm>
            <a:prstGeom prst="bentConnector3">
              <a:avLst>
                <a:gd name="adj1" fmla="val -2176"/>
              </a:avLst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8" name="AutoShape 22"/>
            <p:cNvCxnSpPr>
              <a:cxnSpLocks noChangeShapeType="1"/>
              <a:stCxn id="35905" idx="6"/>
            </p:cNvCxnSpPr>
            <p:nvPr/>
          </p:nvCxnSpPr>
          <p:spPr bwMode="auto">
            <a:xfrm rot="10800000">
              <a:off x="864" y="3171"/>
              <a:ext cx="288" cy="123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909" name="AutoShape 23"/>
            <p:cNvCxnSpPr>
              <a:cxnSpLocks noChangeShapeType="1"/>
              <a:endCxn id="35919" idx="1"/>
            </p:cNvCxnSpPr>
            <p:nvPr/>
          </p:nvCxnSpPr>
          <p:spPr bwMode="auto">
            <a:xfrm rot="-5400000">
              <a:off x="882" y="2934"/>
              <a:ext cx="130" cy="165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910" name="Rectangle 24"/>
            <p:cNvSpPr>
              <a:spLocks noChangeArrowheads="1"/>
            </p:cNvSpPr>
            <p:nvPr/>
          </p:nvSpPr>
          <p:spPr bwMode="auto">
            <a:xfrm>
              <a:off x="767" y="3082"/>
              <a:ext cx="176" cy="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93366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5911" name="Rectangle 25"/>
            <p:cNvSpPr>
              <a:spLocks noChangeArrowheads="1"/>
            </p:cNvSpPr>
            <p:nvPr/>
          </p:nvSpPr>
          <p:spPr bwMode="auto">
            <a:xfrm>
              <a:off x="1455" y="3082"/>
              <a:ext cx="176" cy="9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993366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35912" name="Line 26"/>
            <p:cNvSpPr>
              <a:spLocks noChangeShapeType="1"/>
            </p:cNvSpPr>
            <p:nvPr/>
          </p:nvSpPr>
          <p:spPr bwMode="auto">
            <a:xfrm>
              <a:off x="1098" y="2952"/>
              <a:ext cx="87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913" name="Oval 27"/>
            <p:cNvSpPr>
              <a:spLocks noChangeArrowheads="1"/>
            </p:cNvSpPr>
            <p:nvPr/>
          </p:nvSpPr>
          <p:spPr bwMode="auto">
            <a:xfrm>
              <a:off x="1152" y="2887"/>
              <a:ext cx="128" cy="1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x-none" altLang="x-none">
                <a:solidFill>
                  <a:srgbClr val="000000"/>
                </a:solidFill>
              </a:endParaRPr>
            </a:p>
          </p:txBody>
        </p:sp>
      </p:grpSp>
      <p:sp>
        <p:nvSpPr>
          <p:cNvPr id="35843" name="Rectangle 28"/>
          <p:cNvSpPr>
            <a:spLocks noChangeArrowheads="1"/>
          </p:cNvSpPr>
          <p:nvPr/>
        </p:nvSpPr>
        <p:spPr bwMode="auto">
          <a:xfrm>
            <a:off x="1703388" y="2624138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4" name="Rectangle 29"/>
          <p:cNvSpPr>
            <a:spLocks noChangeArrowheads="1"/>
          </p:cNvSpPr>
          <p:nvPr/>
        </p:nvSpPr>
        <p:spPr bwMode="auto">
          <a:xfrm>
            <a:off x="1709738" y="2235200"/>
            <a:ext cx="1116012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5" name="Rectangle 30"/>
          <p:cNvSpPr>
            <a:spLocks noChangeArrowheads="1"/>
          </p:cNvSpPr>
          <p:nvPr/>
        </p:nvSpPr>
        <p:spPr bwMode="auto">
          <a:xfrm>
            <a:off x="1579563" y="2235200"/>
            <a:ext cx="141287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6" name="Rectangle 31"/>
          <p:cNvSpPr>
            <a:spLocks noChangeArrowheads="1"/>
          </p:cNvSpPr>
          <p:nvPr/>
        </p:nvSpPr>
        <p:spPr bwMode="auto">
          <a:xfrm>
            <a:off x="2911475" y="2235200"/>
            <a:ext cx="11176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7" name="Rectangle 32"/>
          <p:cNvSpPr>
            <a:spLocks noChangeArrowheads="1"/>
          </p:cNvSpPr>
          <p:nvPr/>
        </p:nvSpPr>
        <p:spPr bwMode="auto">
          <a:xfrm>
            <a:off x="2908300" y="2235200"/>
            <a:ext cx="139700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8" name="Rectangle 33"/>
          <p:cNvSpPr>
            <a:spLocks noChangeArrowheads="1"/>
          </p:cNvSpPr>
          <p:nvPr/>
        </p:nvSpPr>
        <p:spPr bwMode="auto">
          <a:xfrm>
            <a:off x="3043238" y="2628900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49" name="Rectangle 34"/>
          <p:cNvSpPr>
            <a:spLocks noChangeArrowheads="1"/>
          </p:cNvSpPr>
          <p:nvPr/>
        </p:nvSpPr>
        <p:spPr bwMode="auto">
          <a:xfrm>
            <a:off x="4157663" y="2235200"/>
            <a:ext cx="138112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0" name="Rectangle 35"/>
          <p:cNvSpPr>
            <a:spLocks noChangeArrowheads="1"/>
          </p:cNvSpPr>
          <p:nvPr/>
        </p:nvSpPr>
        <p:spPr bwMode="auto">
          <a:xfrm>
            <a:off x="4151313" y="2235200"/>
            <a:ext cx="1112837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1" name="Rectangle 36"/>
          <p:cNvSpPr>
            <a:spLocks noChangeArrowheads="1"/>
          </p:cNvSpPr>
          <p:nvPr/>
        </p:nvSpPr>
        <p:spPr bwMode="auto">
          <a:xfrm>
            <a:off x="4279900" y="2624138"/>
            <a:ext cx="1049338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2" name="Rectangle 37"/>
          <p:cNvSpPr>
            <a:spLocks noChangeArrowheads="1"/>
          </p:cNvSpPr>
          <p:nvPr/>
        </p:nvSpPr>
        <p:spPr bwMode="auto">
          <a:xfrm>
            <a:off x="5405438" y="2235200"/>
            <a:ext cx="1116012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3" name="Rectangle 38"/>
          <p:cNvSpPr>
            <a:spLocks noChangeArrowheads="1"/>
          </p:cNvSpPr>
          <p:nvPr/>
        </p:nvSpPr>
        <p:spPr bwMode="auto">
          <a:xfrm>
            <a:off x="4114800" y="2235200"/>
            <a:ext cx="141288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4" name="Rectangle 40"/>
          <p:cNvSpPr>
            <a:spLocks noChangeArrowheads="1"/>
          </p:cNvSpPr>
          <p:nvPr/>
        </p:nvSpPr>
        <p:spPr bwMode="auto">
          <a:xfrm>
            <a:off x="1563688" y="2624138"/>
            <a:ext cx="1397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5" name="Rectangle 41"/>
          <p:cNvSpPr>
            <a:spLocks noChangeArrowheads="1"/>
          </p:cNvSpPr>
          <p:nvPr/>
        </p:nvSpPr>
        <p:spPr bwMode="auto">
          <a:xfrm>
            <a:off x="2754313" y="2624138"/>
            <a:ext cx="195262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6" name="Rectangle 42"/>
          <p:cNvSpPr>
            <a:spLocks noChangeArrowheads="1"/>
          </p:cNvSpPr>
          <p:nvPr/>
        </p:nvSpPr>
        <p:spPr bwMode="auto">
          <a:xfrm>
            <a:off x="3946525" y="2624138"/>
            <a:ext cx="195263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7" name="Rectangle 43"/>
          <p:cNvSpPr>
            <a:spLocks noChangeArrowheads="1"/>
          </p:cNvSpPr>
          <p:nvPr/>
        </p:nvSpPr>
        <p:spPr bwMode="auto">
          <a:xfrm>
            <a:off x="5192713" y="2619375"/>
            <a:ext cx="196850" cy="147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58" name="Text Box 44"/>
          <p:cNvSpPr txBox="1">
            <a:spLocks noChangeArrowheads="1"/>
          </p:cNvSpPr>
          <p:nvPr/>
        </p:nvSpPr>
        <p:spPr bwMode="auto">
          <a:xfrm>
            <a:off x="830263" y="203835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CPU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59" name="Text Box 45"/>
          <p:cNvSpPr txBox="1">
            <a:spLocks noChangeArrowheads="1"/>
          </p:cNvSpPr>
          <p:nvPr/>
        </p:nvSpPr>
        <p:spPr bwMode="auto">
          <a:xfrm>
            <a:off x="869950" y="24685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DISK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60" name="Text Box 50"/>
          <p:cNvSpPr txBox="1">
            <a:spLocks noChangeArrowheads="1"/>
          </p:cNvSpPr>
          <p:nvPr/>
        </p:nvSpPr>
        <p:spPr bwMode="auto">
          <a:xfrm>
            <a:off x="7310438" y="2468563"/>
            <a:ext cx="857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CC3300"/>
                </a:solidFill>
                <a:latin typeface="Arial" charset="0"/>
              </a:rPr>
              <a:t>Before</a:t>
            </a:r>
          </a:p>
        </p:txBody>
      </p:sp>
      <p:sp>
        <p:nvSpPr>
          <p:cNvPr id="35861" name="Rectangle 54"/>
          <p:cNvSpPr>
            <a:spLocks noChangeArrowheads="1"/>
          </p:cNvSpPr>
          <p:nvPr/>
        </p:nvSpPr>
        <p:spPr bwMode="auto">
          <a:xfrm>
            <a:off x="2743200" y="2978150"/>
            <a:ext cx="141288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2" name="Rectangle 55"/>
          <p:cNvSpPr>
            <a:spLocks noChangeArrowheads="1"/>
          </p:cNvSpPr>
          <p:nvPr/>
        </p:nvSpPr>
        <p:spPr bwMode="auto">
          <a:xfrm>
            <a:off x="3962400" y="2978150"/>
            <a:ext cx="13970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3" name="Rectangle 56"/>
          <p:cNvSpPr>
            <a:spLocks noChangeArrowheads="1"/>
          </p:cNvSpPr>
          <p:nvPr/>
        </p:nvSpPr>
        <p:spPr bwMode="auto">
          <a:xfrm>
            <a:off x="5195888" y="2978150"/>
            <a:ext cx="138112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4" name="Line 59"/>
          <p:cNvSpPr>
            <a:spLocks noChangeShapeType="1"/>
          </p:cNvSpPr>
          <p:nvPr/>
        </p:nvSpPr>
        <p:spPr bwMode="auto">
          <a:xfrm>
            <a:off x="2895600" y="211455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65" name="Line 60"/>
          <p:cNvSpPr>
            <a:spLocks noChangeShapeType="1"/>
          </p:cNvSpPr>
          <p:nvPr/>
        </p:nvSpPr>
        <p:spPr bwMode="auto">
          <a:xfrm>
            <a:off x="4114800" y="211455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66" name="Rectangle 61"/>
          <p:cNvSpPr>
            <a:spLocks noChangeArrowheads="1"/>
          </p:cNvSpPr>
          <p:nvPr/>
        </p:nvSpPr>
        <p:spPr bwMode="auto">
          <a:xfrm>
            <a:off x="5397500" y="2235200"/>
            <a:ext cx="138113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7" name="Rectangle 62"/>
          <p:cNvSpPr>
            <a:spLocks noChangeArrowheads="1"/>
          </p:cNvSpPr>
          <p:nvPr/>
        </p:nvSpPr>
        <p:spPr bwMode="auto">
          <a:xfrm>
            <a:off x="5391150" y="2235200"/>
            <a:ext cx="1112838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8" name="Rectangle 63"/>
          <p:cNvSpPr>
            <a:spLocks noChangeArrowheads="1"/>
          </p:cNvSpPr>
          <p:nvPr/>
        </p:nvSpPr>
        <p:spPr bwMode="auto">
          <a:xfrm>
            <a:off x="5519738" y="2624138"/>
            <a:ext cx="1049337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69" name="Rectangle 64"/>
          <p:cNvSpPr>
            <a:spLocks noChangeArrowheads="1"/>
          </p:cNvSpPr>
          <p:nvPr/>
        </p:nvSpPr>
        <p:spPr bwMode="auto">
          <a:xfrm>
            <a:off x="5354638" y="2235200"/>
            <a:ext cx="141287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0" name="Rectangle 65"/>
          <p:cNvSpPr>
            <a:spLocks noChangeArrowheads="1"/>
          </p:cNvSpPr>
          <p:nvPr/>
        </p:nvSpPr>
        <p:spPr bwMode="auto">
          <a:xfrm>
            <a:off x="6432550" y="2619375"/>
            <a:ext cx="196850" cy="147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1" name="Rectangle 66"/>
          <p:cNvSpPr>
            <a:spLocks noChangeArrowheads="1"/>
          </p:cNvSpPr>
          <p:nvPr/>
        </p:nvSpPr>
        <p:spPr bwMode="auto">
          <a:xfrm>
            <a:off x="6435725" y="2978150"/>
            <a:ext cx="138113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2" name="Line 67"/>
          <p:cNvSpPr>
            <a:spLocks noChangeShapeType="1"/>
          </p:cNvSpPr>
          <p:nvPr/>
        </p:nvSpPr>
        <p:spPr bwMode="auto">
          <a:xfrm>
            <a:off x="5354638" y="211455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73" name="Text Box 68"/>
          <p:cNvSpPr txBox="1">
            <a:spLocks noChangeArrowheads="1"/>
          </p:cNvSpPr>
          <p:nvPr/>
        </p:nvSpPr>
        <p:spPr bwMode="auto">
          <a:xfrm>
            <a:off x="882650" y="28956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NET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74" name="Rectangle 100"/>
          <p:cNvSpPr>
            <a:spLocks noChangeArrowheads="1"/>
          </p:cNvSpPr>
          <p:nvPr/>
        </p:nvSpPr>
        <p:spPr bwMode="auto">
          <a:xfrm>
            <a:off x="1711325" y="4376738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5" name="Rectangle 101"/>
          <p:cNvSpPr>
            <a:spLocks noChangeArrowheads="1"/>
          </p:cNvSpPr>
          <p:nvPr/>
        </p:nvSpPr>
        <p:spPr bwMode="auto">
          <a:xfrm>
            <a:off x="1717675" y="3987800"/>
            <a:ext cx="1116013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6" name="Rectangle 102"/>
          <p:cNvSpPr>
            <a:spLocks noChangeArrowheads="1"/>
          </p:cNvSpPr>
          <p:nvPr/>
        </p:nvSpPr>
        <p:spPr bwMode="auto">
          <a:xfrm>
            <a:off x="1676400" y="3987800"/>
            <a:ext cx="141288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7" name="Rectangle 103"/>
          <p:cNvSpPr>
            <a:spLocks noChangeArrowheads="1"/>
          </p:cNvSpPr>
          <p:nvPr/>
        </p:nvSpPr>
        <p:spPr bwMode="auto">
          <a:xfrm>
            <a:off x="2759075" y="3987800"/>
            <a:ext cx="11176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8" name="Rectangle 104"/>
          <p:cNvSpPr>
            <a:spLocks noChangeArrowheads="1"/>
          </p:cNvSpPr>
          <p:nvPr/>
        </p:nvSpPr>
        <p:spPr bwMode="auto">
          <a:xfrm>
            <a:off x="2755900" y="3987800"/>
            <a:ext cx="139700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79" name="Rectangle 105"/>
          <p:cNvSpPr>
            <a:spLocks noChangeArrowheads="1"/>
          </p:cNvSpPr>
          <p:nvPr/>
        </p:nvSpPr>
        <p:spPr bwMode="auto">
          <a:xfrm>
            <a:off x="2743200" y="4381500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0" name="Rectangle 111"/>
          <p:cNvSpPr>
            <a:spLocks noChangeArrowheads="1"/>
          </p:cNvSpPr>
          <p:nvPr/>
        </p:nvSpPr>
        <p:spPr bwMode="auto">
          <a:xfrm>
            <a:off x="1571625" y="4376738"/>
            <a:ext cx="1397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1" name="Rectangle 113"/>
          <p:cNvSpPr>
            <a:spLocks noChangeArrowheads="1"/>
          </p:cNvSpPr>
          <p:nvPr/>
        </p:nvSpPr>
        <p:spPr bwMode="auto">
          <a:xfrm>
            <a:off x="3794125" y="4376738"/>
            <a:ext cx="195263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2" name="Text Box 115"/>
          <p:cNvSpPr txBox="1">
            <a:spLocks noChangeArrowheads="1"/>
          </p:cNvSpPr>
          <p:nvPr/>
        </p:nvSpPr>
        <p:spPr bwMode="auto">
          <a:xfrm>
            <a:off x="838200" y="379095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CPU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83" name="Text Box 116"/>
          <p:cNvSpPr txBox="1">
            <a:spLocks noChangeArrowheads="1"/>
          </p:cNvSpPr>
          <p:nvPr/>
        </p:nvSpPr>
        <p:spPr bwMode="auto">
          <a:xfrm>
            <a:off x="877888" y="42211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DISK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84" name="Rectangle 117"/>
          <p:cNvSpPr>
            <a:spLocks noChangeArrowheads="1"/>
          </p:cNvSpPr>
          <p:nvPr/>
        </p:nvSpPr>
        <p:spPr bwMode="auto">
          <a:xfrm>
            <a:off x="2601913" y="4730750"/>
            <a:ext cx="141287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5" name="Rectangle 118"/>
          <p:cNvSpPr>
            <a:spLocks noChangeArrowheads="1"/>
          </p:cNvSpPr>
          <p:nvPr/>
        </p:nvSpPr>
        <p:spPr bwMode="auto">
          <a:xfrm>
            <a:off x="3657600" y="4730750"/>
            <a:ext cx="13970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6" name="Line 120"/>
          <p:cNvSpPr>
            <a:spLocks noChangeShapeType="1"/>
          </p:cNvSpPr>
          <p:nvPr/>
        </p:nvSpPr>
        <p:spPr bwMode="auto">
          <a:xfrm>
            <a:off x="2743200" y="386715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87" name="Text Box 129"/>
          <p:cNvSpPr txBox="1">
            <a:spLocks noChangeArrowheads="1"/>
          </p:cNvSpPr>
          <p:nvPr/>
        </p:nvSpPr>
        <p:spPr bwMode="auto">
          <a:xfrm>
            <a:off x="890588" y="46482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000000"/>
                </a:solidFill>
              </a:rPr>
              <a:t>NET</a:t>
            </a:r>
            <a:endParaRPr lang="en-US" altLang="x-none" sz="2000">
              <a:solidFill>
                <a:srgbClr val="000000"/>
              </a:solidFill>
            </a:endParaRPr>
          </a:p>
        </p:txBody>
      </p:sp>
      <p:sp>
        <p:nvSpPr>
          <p:cNvPr id="35888" name="Rectangle 131"/>
          <p:cNvSpPr>
            <a:spLocks noChangeArrowheads="1"/>
          </p:cNvSpPr>
          <p:nvPr/>
        </p:nvSpPr>
        <p:spPr bwMode="auto">
          <a:xfrm>
            <a:off x="3825875" y="3987800"/>
            <a:ext cx="11176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89" name="Rectangle 132"/>
          <p:cNvSpPr>
            <a:spLocks noChangeArrowheads="1"/>
          </p:cNvSpPr>
          <p:nvPr/>
        </p:nvSpPr>
        <p:spPr bwMode="auto">
          <a:xfrm>
            <a:off x="3822700" y="3987800"/>
            <a:ext cx="139700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0" name="Rectangle 133"/>
          <p:cNvSpPr>
            <a:spLocks noChangeArrowheads="1"/>
          </p:cNvSpPr>
          <p:nvPr/>
        </p:nvSpPr>
        <p:spPr bwMode="auto">
          <a:xfrm>
            <a:off x="3810000" y="4381500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1" name="Rectangle 134"/>
          <p:cNvSpPr>
            <a:spLocks noChangeArrowheads="1"/>
          </p:cNvSpPr>
          <p:nvPr/>
        </p:nvSpPr>
        <p:spPr bwMode="auto">
          <a:xfrm>
            <a:off x="4860925" y="4376738"/>
            <a:ext cx="195263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2" name="Rectangle 135"/>
          <p:cNvSpPr>
            <a:spLocks noChangeArrowheads="1"/>
          </p:cNvSpPr>
          <p:nvPr/>
        </p:nvSpPr>
        <p:spPr bwMode="auto">
          <a:xfrm>
            <a:off x="4724400" y="4730750"/>
            <a:ext cx="13970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3" name="Line 136"/>
          <p:cNvSpPr>
            <a:spLocks noChangeShapeType="1"/>
          </p:cNvSpPr>
          <p:nvPr/>
        </p:nvSpPr>
        <p:spPr bwMode="auto">
          <a:xfrm>
            <a:off x="3810000" y="386715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894" name="Rectangle 137"/>
          <p:cNvSpPr>
            <a:spLocks noChangeArrowheads="1"/>
          </p:cNvSpPr>
          <p:nvPr/>
        </p:nvSpPr>
        <p:spPr bwMode="auto">
          <a:xfrm>
            <a:off x="4892675" y="4006850"/>
            <a:ext cx="1117600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5" name="Rectangle 138"/>
          <p:cNvSpPr>
            <a:spLocks noChangeArrowheads="1"/>
          </p:cNvSpPr>
          <p:nvPr/>
        </p:nvSpPr>
        <p:spPr bwMode="auto">
          <a:xfrm>
            <a:off x="4889500" y="4006850"/>
            <a:ext cx="139700" cy="146050"/>
          </a:xfrm>
          <a:prstGeom prst="rect">
            <a:avLst/>
          </a:prstGeom>
          <a:solidFill>
            <a:srgbClr val="6666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6" name="Rectangle 139"/>
          <p:cNvSpPr>
            <a:spLocks noChangeArrowheads="1"/>
          </p:cNvSpPr>
          <p:nvPr/>
        </p:nvSpPr>
        <p:spPr bwMode="auto">
          <a:xfrm>
            <a:off x="4876800" y="4400550"/>
            <a:ext cx="1050925" cy="146050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7" name="Rectangle 140"/>
          <p:cNvSpPr>
            <a:spLocks noChangeArrowheads="1"/>
          </p:cNvSpPr>
          <p:nvPr/>
        </p:nvSpPr>
        <p:spPr bwMode="auto">
          <a:xfrm>
            <a:off x="5927725" y="4395788"/>
            <a:ext cx="195263" cy="146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8" name="Rectangle 141"/>
          <p:cNvSpPr>
            <a:spLocks noChangeArrowheads="1"/>
          </p:cNvSpPr>
          <p:nvPr/>
        </p:nvSpPr>
        <p:spPr bwMode="auto">
          <a:xfrm>
            <a:off x="5791200" y="4749800"/>
            <a:ext cx="139700" cy="14605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35899" name="Line 142"/>
          <p:cNvSpPr>
            <a:spLocks noChangeShapeType="1"/>
          </p:cNvSpPr>
          <p:nvPr/>
        </p:nvSpPr>
        <p:spPr bwMode="auto">
          <a:xfrm>
            <a:off x="4876800" y="3886200"/>
            <a:ext cx="0" cy="11620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900" name="Line 143"/>
          <p:cNvSpPr>
            <a:spLocks noChangeShapeType="1"/>
          </p:cNvSpPr>
          <p:nvPr/>
        </p:nvSpPr>
        <p:spPr bwMode="auto">
          <a:xfrm>
            <a:off x="6573838" y="2185988"/>
            <a:ext cx="0" cy="24018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901" name="Text Box 144"/>
          <p:cNvSpPr txBox="1">
            <a:spLocks noChangeArrowheads="1"/>
          </p:cNvSpPr>
          <p:nvPr/>
        </p:nvSpPr>
        <p:spPr bwMode="auto">
          <a:xfrm>
            <a:off x="7315200" y="428148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 sz="1800">
                <a:solidFill>
                  <a:srgbClr val="CC3300"/>
                </a:solidFill>
                <a:latin typeface="Arial" charset="0"/>
              </a:rPr>
              <a:t>After</a:t>
            </a:r>
          </a:p>
        </p:txBody>
      </p:sp>
      <p:sp>
        <p:nvSpPr>
          <p:cNvPr id="85" name="Slide Number Placeholder 3">
            <a:extLst>
              <a:ext uri="{FF2B5EF4-FFF2-40B4-BE49-F238E27FC236}">
                <a16:creationId xmlns:a16="http://schemas.microsoft.com/office/drawing/2014/main" id="{E5611417-107F-4948-BEA3-D7F2B46D6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7C1694-A440-7A4F-8653-02239C3168FE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20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09785"/>
      </p:ext>
    </p:extLst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Some Questions</a:t>
            </a:r>
          </a:p>
        </p:txBody>
      </p:sp>
      <p:sp>
        <p:nvSpPr>
          <p:cNvPr id="1064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When is CPU the bottleneck for scalability?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So that we need to add helper threads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How do we know that we are reaching the limit of scalability of a single machine?</a:t>
            </a: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These questions drive network server architecture design</a:t>
            </a: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Some basic performance analysis techniques are good to have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7C1694-A440-7A4F-8653-02239C3168FE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21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4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6A89D13-D36E-A345-908C-454FFD88A72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22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ＭＳ Ｐゴシック" charset="-128"/>
              </a:rPr>
              <a:t>Background: Little’s Law (1961)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For any system with no 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or (low) loss. 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Assume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mean arrival rate </a:t>
            </a:r>
            <a:r>
              <a:rPr lang="en-US" altLang="zh-CN" dirty="0">
                <a:ea typeface="ＭＳ Ｐゴシック" charset="-128"/>
                <a:sym typeface="Symbol" charset="2"/>
              </a:rPr>
              <a:t></a:t>
            </a:r>
            <a:r>
              <a:rPr lang="en-US" altLang="zh-CN" dirty="0">
                <a:ea typeface="ＭＳ Ｐゴシック" charset="-128"/>
              </a:rPr>
              <a:t>, mean time R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at system, and mean number Q of requests at system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Then relationship between Q, </a:t>
            </a:r>
            <a:r>
              <a:rPr lang="en-US" altLang="x-none" dirty="0">
                <a:ea typeface="ＭＳ Ｐゴシック" charset="-128"/>
                <a:sym typeface="Symbol" charset="2"/>
              </a:rPr>
              <a:t></a:t>
            </a:r>
            <a:r>
              <a:rPr lang="en-US" altLang="x-none" dirty="0">
                <a:ea typeface="ＭＳ Ｐゴシック" charset="-128"/>
              </a:rPr>
              <a:t>, and R:</a:t>
            </a:r>
          </a:p>
        </p:txBody>
      </p:sp>
      <p:sp>
        <p:nvSpPr>
          <p:cNvPr id="448516" name="Cloud"/>
          <p:cNvSpPr>
            <a:spLocks noChangeAspect="1" noEditPoints="1" noChangeArrowheads="1"/>
          </p:cNvSpPr>
          <p:nvPr/>
        </p:nvSpPr>
        <p:spPr bwMode="auto">
          <a:xfrm>
            <a:off x="6254750" y="1711325"/>
            <a:ext cx="2590800" cy="1736725"/>
          </a:xfrm>
          <a:custGeom>
            <a:avLst/>
            <a:gdLst>
              <a:gd name="T0" fmla="*/ 8036 w 21600"/>
              <a:gd name="T1" fmla="*/ 868363 h 21600"/>
              <a:gd name="T2" fmla="*/ 1295400 w 21600"/>
              <a:gd name="T3" fmla="*/ 1734876 h 21600"/>
              <a:gd name="T4" fmla="*/ 2588641 w 21600"/>
              <a:gd name="T5" fmla="*/ 868363 h 21600"/>
              <a:gd name="T6" fmla="*/ 1295400 w 21600"/>
              <a:gd name="T7" fmla="*/ 9929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ＭＳ Ｐゴシック" charset="0"/>
              </a:rPr>
              <a:t>R, Q</a:t>
            </a:r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4965700" y="2525713"/>
            <a:ext cx="127635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48518" name="Object 2"/>
          <p:cNvGraphicFramePr>
            <a:graphicFrameLocks noChangeAspect="1"/>
          </p:cNvGraphicFramePr>
          <p:nvPr/>
        </p:nvGraphicFramePr>
        <p:xfrm>
          <a:off x="2708275" y="4695825"/>
          <a:ext cx="24733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55" name="Equation" r:id="rId4" imgW="494870" imgH="203024" progId="Equation.3">
                  <p:embed/>
                </p:oleObj>
              </mc:Choice>
              <mc:Fallback>
                <p:oleObj name="Equation" r:id="rId4" imgW="494870" imgH="203024" progId="Equation.3">
                  <p:embed/>
                  <p:pic>
                    <p:nvPicPr>
                      <p:cNvPr id="4485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4695825"/>
                        <a:ext cx="247332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754840" y="5738813"/>
            <a:ext cx="80137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Example: XMU</a:t>
            </a:r>
            <a:r>
              <a:rPr lang="zh-CN" altLang="en-US" sz="2000" dirty="0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admits 3000 students each year, and mean time a </a:t>
            </a:r>
            <a:br>
              <a:rPr lang="en-US" altLang="zh-CN" sz="20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zh-CN" sz="2000" dirty="0">
                <a:solidFill>
                  <a:srgbClr val="000000"/>
                </a:solidFill>
                <a:latin typeface="Comic Sans MS" charset="0"/>
              </a:rPr>
              <a:t>student stays is 4 years, how many students are enrolled?</a:t>
            </a:r>
            <a:endParaRPr lang="en-US" altLang="x-none" sz="20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5486400" y="21717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latin typeface="Comic Sans MS" charset="0"/>
                <a:sym typeface="Symbol" charset="2"/>
              </a:rPr>
              <a:t></a:t>
            </a:r>
            <a:endParaRPr lang="en-US" altLang="x-none">
              <a:solidFill>
                <a:srgbClr val="000000"/>
              </a:solidFill>
              <a:latin typeface="Comic Sans MS" charset="0"/>
            </a:endParaRPr>
          </a:p>
        </p:txBody>
      </p:sp>
      <p:pic>
        <p:nvPicPr>
          <p:cNvPr id="113673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0"/>
            <a:ext cx="1028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4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Little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 dirty="0">
                <a:ea typeface="ＭＳ Ｐゴシック" charset="-128"/>
              </a:rPr>
              <a:t>s Law</a:t>
            </a:r>
            <a:r>
              <a:rPr lang="en-US" altLang="zh-CN" dirty="0">
                <a:ea typeface="ＭＳ Ｐゴシック" charset="-128"/>
              </a:rPr>
              <a:t>: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Proof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1571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49C8F58-D757-E94F-986C-3AEFFD2282D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/>
              <a:t>23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cxnSp>
        <p:nvCxnSpPr>
          <p:cNvPr id="115715" name="Straight Arrow Connector 5"/>
          <p:cNvCxnSpPr>
            <a:cxnSpLocks noChangeShapeType="1"/>
          </p:cNvCxnSpPr>
          <p:nvPr/>
        </p:nvCxnSpPr>
        <p:spPr bwMode="auto">
          <a:xfrm>
            <a:off x="1292225" y="5391150"/>
            <a:ext cx="6527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16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-615156" y="3483769"/>
            <a:ext cx="3767137" cy="15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17" name="Straight Connector 9"/>
          <p:cNvCxnSpPr>
            <a:cxnSpLocks noChangeShapeType="1"/>
          </p:cNvCxnSpPr>
          <p:nvPr/>
        </p:nvCxnSpPr>
        <p:spPr bwMode="auto">
          <a:xfrm>
            <a:off x="1276350" y="4683125"/>
            <a:ext cx="5692775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18" name="Straight Connector 10"/>
          <p:cNvCxnSpPr>
            <a:cxnSpLocks noChangeShapeType="1"/>
          </p:cNvCxnSpPr>
          <p:nvPr/>
        </p:nvCxnSpPr>
        <p:spPr bwMode="auto">
          <a:xfrm>
            <a:off x="1287463" y="3951288"/>
            <a:ext cx="56911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19" name="Straight Connector 11"/>
          <p:cNvCxnSpPr>
            <a:cxnSpLocks noChangeShapeType="1"/>
          </p:cNvCxnSpPr>
          <p:nvPr/>
        </p:nvCxnSpPr>
        <p:spPr bwMode="auto">
          <a:xfrm>
            <a:off x="1271588" y="3163888"/>
            <a:ext cx="5691187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20" name="Straight Connector 12"/>
          <p:cNvCxnSpPr>
            <a:cxnSpLocks noChangeShapeType="1"/>
          </p:cNvCxnSpPr>
          <p:nvPr/>
        </p:nvCxnSpPr>
        <p:spPr bwMode="auto">
          <a:xfrm>
            <a:off x="1287463" y="2359025"/>
            <a:ext cx="5691187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721" name="Rectangle 13"/>
          <p:cNvSpPr>
            <a:spLocks noChangeArrowheads="1"/>
          </p:cNvSpPr>
          <p:nvPr/>
        </p:nvSpPr>
        <p:spPr bwMode="auto">
          <a:xfrm>
            <a:off x="7607300" y="5484813"/>
            <a:ext cx="7286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115722" name="Rectangle 14"/>
          <p:cNvSpPr>
            <a:spLocks noChangeArrowheads="1"/>
          </p:cNvSpPr>
          <p:nvPr/>
        </p:nvSpPr>
        <p:spPr bwMode="auto">
          <a:xfrm>
            <a:off x="333375" y="1474788"/>
            <a:ext cx="985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arrival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260475" y="4697413"/>
            <a:ext cx="1908175" cy="7096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390775" y="3921125"/>
            <a:ext cx="2586038" cy="755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460875" y="2397125"/>
            <a:ext cx="1924050" cy="771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074988" y="3184525"/>
            <a:ext cx="1654175" cy="7413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727" name="Rectangle 24"/>
          <p:cNvSpPr>
            <a:spLocks noChangeArrowheads="1"/>
          </p:cNvSpPr>
          <p:nvPr/>
        </p:nvSpPr>
        <p:spPr bwMode="auto">
          <a:xfrm>
            <a:off x="439738" y="4791075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5728" name="Rectangle 25"/>
          <p:cNvSpPr>
            <a:spLocks noChangeArrowheads="1"/>
          </p:cNvSpPr>
          <p:nvPr/>
        </p:nvSpPr>
        <p:spPr bwMode="auto">
          <a:xfrm>
            <a:off x="449263" y="412273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5729" name="Rectangle 26"/>
          <p:cNvSpPr>
            <a:spLocks noChangeArrowheads="1"/>
          </p:cNvSpPr>
          <p:nvPr/>
        </p:nvSpPr>
        <p:spPr bwMode="auto">
          <a:xfrm>
            <a:off x="449263" y="3335338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5730" name="Rectangle 27"/>
          <p:cNvSpPr>
            <a:spLocks noChangeArrowheads="1"/>
          </p:cNvSpPr>
          <p:nvPr/>
        </p:nvSpPr>
        <p:spPr bwMode="auto">
          <a:xfrm>
            <a:off x="460375" y="2478088"/>
            <a:ext cx="338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A</a:t>
            </a:r>
          </a:p>
        </p:txBody>
      </p:sp>
      <p:cxnSp>
        <p:nvCxnSpPr>
          <p:cNvPr id="115731" name="Straight Connector 30"/>
          <p:cNvCxnSpPr>
            <a:cxnSpLocks noChangeShapeType="1"/>
            <a:endCxn id="115729" idx="0"/>
          </p:cNvCxnSpPr>
          <p:nvPr/>
        </p:nvCxnSpPr>
        <p:spPr bwMode="auto">
          <a:xfrm rot="16200000" flipH="1">
            <a:off x="438944" y="3155157"/>
            <a:ext cx="339725" cy="206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732" name="Straight Connector 32"/>
          <p:cNvCxnSpPr>
            <a:cxnSpLocks noChangeShapeType="1"/>
          </p:cNvCxnSpPr>
          <p:nvPr/>
        </p:nvCxnSpPr>
        <p:spPr bwMode="auto">
          <a:xfrm rot="5400000">
            <a:off x="4052094" y="3626644"/>
            <a:ext cx="3657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733" name="Rectangle 33"/>
          <p:cNvSpPr>
            <a:spLocks noChangeArrowheads="1"/>
          </p:cNvSpPr>
          <p:nvPr/>
        </p:nvSpPr>
        <p:spPr bwMode="auto">
          <a:xfrm>
            <a:off x="5756275" y="5589588"/>
            <a:ext cx="26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x-none">
                <a:solidFill>
                  <a:srgbClr val="000000"/>
                </a:solidFill>
              </a:rPr>
              <a:t>t</a:t>
            </a: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908050" y="5651500"/>
          <a:ext cx="20145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17" name="Equation" r:id="rId4" imgW="381000" imgH="228600" progId="Equation.3">
                  <p:embed/>
                </p:oleObj>
              </mc:Choice>
              <mc:Fallback>
                <p:oleObj name="Equation" r:id="rId4" imgW="381000" imgH="228600" progId="Equation.3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651500"/>
                        <a:ext cx="2014538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3198813" y="5700713"/>
          <a:ext cx="275431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18" name="Equation" r:id="rId6" imgW="520700" imgH="228600" progId="Equation.3">
                  <p:embed/>
                </p:oleObj>
              </mc:Choice>
              <mc:Fallback>
                <p:oleObj name="Equation" r:id="rId6" imgW="520700" imgH="228600" progId="Equation.3">
                  <p:embed/>
                  <p:pic>
                    <p:nvPicPr>
                      <p:cNvPr id="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813" y="5700713"/>
                        <a:ext cx="2754312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6030913" y="5684838"/>
          <a:ext cx="27559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19" name="Equation" r:id="rId8" imgW="520700" imgH="228600" progId="Equation.3">
                  <p:embed/>
                </p:oleObj>
              </mc:Choice>
              <mc:Fallback>
                <p:oleObj name="Equation" r:id="rId8" imgW="520700" imgH="228600" progId="Equation.3">
                  <p:embed/>
                  <p:pic>
                    <p:nvPicPr>
                      <p:cNvPr id="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5684838"/>
                        <a:ext cx="27559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5715000" y="152400"/>
          <a:ext cx="314325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20" name="Equation" r:id="rId10" imgW="494870" imgH="203024" progId="Equation.3">
                  <p:embed/>
                </p:oleObj>
              </mc:Choice>
              <mc:Fallback>
                <p:oleObj name="Equation" r:id="rId10" imgW="494870" imgH="203024" progId="Equation.3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52400"/>
                        <a:ext cx="314325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CC354E9-687A-5A4C-B5C5-C4C58842C352}"/>
              </a:ext>
            </a:extLst>
          </p:cNvPr>
          <p:cNvSpPr>
            <a:spLocks/>
          </p:cNvSpPr>
          <p:nvPr/>
        </p:nvSpPr>
        <p:spPr bwMode="auto">
          <a:xfrm>
            <a:off x="3086102" y="3184524"/>
            <a:ext cx="93661" cy="227171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Operational Analysis</a:t>
            </a:r>
          </a:p>
        </p:txBody>
      </p:sp>
      <p:sp>
        <p:nvSpPr>
          <p:cNvPr id="108546" name="Content Placeholder 3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Relationships that do not require any assumptions about the distribution of service times or inter-arrival times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Hence focus on measurements</a:t>
            </a: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Identified originally by </a:t>
            </a:r>
            <a:r>
              <a:rPr lang="en-US" altLang="x-none" dirty="0" err="1">
                <a:ea typeface="ＭＳ Ｐゴシック" charset="-128"/>
              </a:rPr>
              <a:t>Buzen</a:t>
            </a:r>
            <a:r>
              <a:rPr lang="en-US" altLang="x-none" dirty="0">
                <a:ea typeface="ＭＳ Ｐゴシック" charset="-128"/>
              </a:rPr>
              <a:t> (1976) and later extended by Denning and </a:t>
            </a:r>
            <a:r>
              <a:rPr lang="en-US" altLang="x-none" dirty="0" err="1">
                <a:ea typeface="ＭＳ Ｐゴシック" charset="-128"/>
              </a:rPr>
              <a:t>Buzen</a:t>
            </a:r>
            <a:r>
              <a:rPr lang="en-US" altLang="x-none" dirty="0">
                <a:ea typeface="ＭＳ Ｐゴシック" charset="-128"/>
              </a:rPr>
              <a:t> (1978).</a:t>
            </a:r>
          </a:p>
          <a:p>
            <a:endParaRPr lang="en-US" altLang="x-none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We touch only some techniques/results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dirty="0">
                <a:ea typeface="ＭＳ Ｐゴシック" charset="-128"/>
              </a:rPr>
              <a:t>In particular, bottleneck analysis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More details see linked reading</a:t>
            </a:r>
          </a:p>
        </p:txBody>
      </p:sp>
      <p:sp>
        <p:nvSpPr>
          <p:cNvPr id="10854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628569-6F8C-EC44-BA09-ADDE73DBA735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24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81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Under the Hood (An example FSM)</a:t>
            </a:r>
          </a:p>
        </p:txBody>
      </p:sp>
      <p:grpSp>
        <p:nvGrpSpPr>
          <p:cNvPr id="110594" name="Group 4"/>
          <p:cNvGrpSpPr>
            <a:grpSpLocks/>
          </p:cNvGrpSpPr>
          <p:nvPr/>
        </p:nvGrpSpPr>
        <p:grpSpPr bwMode="auto">
          <a:xfrm>
            <a:off x="2998788" y="2795588"/>
            <a:ext cx="1582737" cy="1017587"/>
            <a:chOff x="2924" y="1539"/>
            <a:chExt cx="1010" cy="650"/>
          </a:xfrm>
        </p:grpSpPr>
        <p:grpSp>
          <p:nvGrpSpPr>
            <p:cNvPr id="110633" name="Group 5"/>
            <p:cNvGrpSpPr>
              <a:grpSpLocks/>
            </p:cNvGrpSpPr>
            <p:nvPr/>
          </p:nvGrpSpPr>
          <p:grpSpPr bwMode="auto">
            <a:xfrm>
              <a:off x="2924" y="1624"/>
              <a:ext cx="404" cy="260"/>
              <a:chOff x="3776" y="3429"/>
              <a:chExt cx="274" cy="109"/>
            </a:xfrm>
          </p:grpSpPr>
          <p:sp>
            <p:nvSpPr>
              <p:cNvPr id="110638" name="Rectangle 6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39" name="Rectangle 7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40" name="Rectangle 8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41" name="Line 9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42" name="Line 10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0634" name="Line 11"/>
            <p:cNvSpPr>
              <a:spLocks noChangeShapeType="1"/>
            </p:cNvSpPr>
            <p:nvPr/>
          </p:nvSpPr>
          <p:spPr bwMode="auto">
            <a:xfrm>
              <a:off x="3328" y="1752"/>
              <a:ext cx="289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0635" name="Group 12"/>
            <p:cNvGrpSpPr>
              <a:grpSpLocks/>
            </p:cNvGrpSpPr>
            <p:nvPr/>
          </p:nvGrpSpPr>
          <p:grpSpPr bwMode="auto">
            <a:xfrm>
              <a:off x="3506" y="1539"/>
              <a:ext cx="428" cy="650"/>
              <a:chOff x="4544" y="3168"/>
              <a:chExt cx="237" cy="361"/>
            </a:xfrm>
          </p:grpSpPr>
          <p:sp>
            <p:nvSpPr>
              <p:cNvPr id="110636" name="Oval 13"/>
              <p:cNvSpPr>
                <a:spLocks noChangeArrowheads="1"/>
              </p:cNvSpPr>
              <p:nvPr/>
            </p:nvSpPr>
            <p:spPr bwMode="auto">
              <a:xfrm>
                <a:off x="4544" y="3168"/>
                <a:ext cx="237" cy="237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37" name="Text Box 14"/>
              <p:cNvSpPr txBox="1">
                <a:spLocks noChangeArrowheads="1"/>
              </p:cNvSpPr>
              <p:nvPr/>
            </p:nvSpPr>
            <p:spPr bwMode="auto">
              <a:xfrm>
                <a:off x="4568" y="3421"/>
                <a:ext cx="187" cy="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x-none" sz="1400">
                    <a:solidFill>
                      <a:srgbClr val="000000"/>
                    </a:solidFill>
                    <a:latin typeface="Times New Roman" charset="0"/>
                  </a:rPr>
                  <a:t>CPU</a:t>
                </a:r>
              </a:p>
            </p:txBody>
          </p:sp>
        </p:grpSp>
      </p:grpSp>
      <p:grpSp>
        <p:nvGrpSpPr>
          <p:cNvPr id="110595" name="Group 16"/>
          <p:cNvGrpSpPr>
            <a:grpSpLocks/>
          </p:cNvGrpSpPr>
          <p:nvPr/>
        </p:nvGrpSpPr>
        <p:grpSpPr bwMode="auto">
          <a:xfrm flipH="1">
            <a:off x="4776788" y="4589463"/>
            <a:ext cx="633412" cy="406400"/>
            <a:chOff x="3776" y="3429"/>
            <a:chExt cx="274" cy="109"/>
          </a:xfrm>
        </p:grpSpPr>
        <p:sp>
          <p:nvSpPr>
            <p:cNvPr id="110628" name="Rectangle 17"/>
            <p:cNvSpPr>
              <a:spLocks noChangeArrowheads="1"/>
            </p:cNvSpPr>
            <p:nvPr/>
          </p:nvSpPr>
          <p:spPr bwMode="auto">
            <a:xfrm>
              <a:off x="3894" y="3429"/>
              <a:ext cx="52" cy="1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0629" name="Rectangle 18"/>
            <p:cNvSpPr>
              <a:spLocks noChangeArrowheads="1"/>
            </p:cNvSpPr>
            <p:nvPr/>
          </p:nvSpPr>
          <p:spPr bwMode="auto">
            <a:xfrm>
              <a:off x="3946" y="3429"/>
              <a:ext cx="52" cy="1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0630" name="Rectangle 19"/>
            <p:cNvSpPr>
              <a:spLocks noChangeArrowheads="1"/>
            </p:cNvSpPr>
            <p:nvPr/>
          </p:nvSpPr>
          <p:spPr bwMode="auto">
            <a:xfrm>
              <a:off x="3998" y="3429"/>
              <a:ext cx="52" cy="1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0631" name="Line 20"/>
            <p:cNvSpPr>
              <a:spLocks noChangeShapeType="1"/>
            </p:cNvSpPr>
            <p:nvPr/>
          </p:nvSpPr>
          <p:spPr bwMode="auto">
            <a:xfrm>
              <a:off x="3776" y="3429"/>
              <a:ext cx="11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632" name="Line 21"/>
            <p:cNvSpPr>
              <a:spLocks noChangeShapeType="1"/>
            </p:cNvSpPr>
            <p:nvPr/>
          </p:nvSpPr>
          <p:spPr bwMode="auto">
            <a:xfrm>
              <a:off x="3776" y="3538"/>
              <a:ext cx="11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0596" name="Oval 23"/>
          <p:cNvSpPr>
            <a:spLocks noChangeArrowheads="1"/>
          </p:cNvSpPr>
          <p:nvPr/>
        </p:nvSpPr>
        <p:spPr bwMode="auto">
          <a:xfrm flipH="1">
            <a:off x="4090988" y="4513263"/>
            <a:ext cx="671512" cy="66833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99"/>
            </a:solidFill>
            <a:round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solidFill>
                <a:srgbClr val="000000"/>
              </a:solidFill>
            </a:endParaRPr>
          </a:p>
        </p:txBody>
      </p:sp>
      <p:sp>
        <p:nvSpPr>
          <p:cNvPr id="110597" name="Text Box 24"/>
          <p:cNvSpPr txBox="1">
            <a:spLocks noChangeArrowheads="1"/>
          </p:cNvSpPr>
          <p:nvPr/>
        </p:nvSpPr>
        <p:spPr bwMode="auto">
          <a:xfrm flipH="1">
            <a:off x="4052888" y="4210050"/>
            <a:ext cx="7477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>
                <a:solidFill>
                  <a:srgbClr val="000000"/>
                </a:solidFill>
                <a:latin typeface="Times New Roman" charset="0"/>
              </a:rPr>
              <a:t>File I/O</a:t>
            </a:r>
          </a:p>
        </p:txBody>
      </p:sp>
      <p:sp>
        <p:nvSpPr>
          <p:cNvPr id="110598" name="Text Box 25"/>
          <p:cNvSpPr txBox="1">
            <a:spLocks noChangeArrowheads="1"/>
          </p:cNvSpPr>
          <p:nvPr/>
        </p:nvSpPr>
        <p:spPr bwMode="auto">
          <a:xfrm>
            <a:off x="5597525" y="3906838"/>
            <a:ext cx="1108075" cy="349250"/>
          </a:xfrm>
          <a:prstGeom prst="rect">
            <a:avLst/>
          </a:prstGeom>
          <a:solidFill>
            <a:srgbClr val="FFFFFF"/>
          </a:solidFill>
          <a:ln w="12700">
            <a:solidFill>
              <a:srgbClr val="993366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000000"/>
                </a:solidFill>
                <a:latin typeface="Times New Roman" charset="0"/>
              </a:rPr>
              <a:t>I/O request</a:t>
            </a:r>
            <a:endParaRPr lang="en-US" altLang="x-none">
              <a:solidFill>
                <a:srgbClr val="000000"/>
              </a:solidFill>
              <a:latin typeface="Times New Roman" charset="0"/>
            </a:endParaRPr>
          </a:p>
        </p:txBody>
      </p:sp>
      <p:cxnSp>
        <p:nvCxnSpPr>
          <p:cNvPr id="110599" name="AutoShape 27"/>
          <p:cNvCxnSpPr>
            <a:cxnSpLocks noChangeShapeType="1"/>
            <a:stCxn id="110636" idx="6"/>
            <a:endCxn id="110598" idx="0"/>
          </p:cNvCxnSpPr>
          <p:nvPr/>
        </p:nvCxnSpPr>
        <p:spPr bwMode="auto">
          <a:xfrm>
            <a:off x="4581525" y="3128963"/>
            <a:ext cx="1682750" cy="77787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0" name="AutoShape 28"/>
          <p:cNvCxnSpPr>
            <a:cxnSpLocks noChangeShapeType="1"/>
            <a:stCxn id="110598" idx="2"/>
          </p:cNvCxnSpPr>
          <p:nvPr/>
        </p:nvCxnSpPr>
        <p:spPr bwMode="auto">
          <a:xfrm rot="5400000">
            <a:off x="5432426" y="4005262"/>
            <a:ext cx="468312" cy="969963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601" name="AutoShape 30"/>
          <p:cNvCxnSpPr>
            <a:cxnSpLocks noChangeShapeType="1"/>
            <a:endCxn id="110638" idx="1"/>
          </p:cNvCxnSpPr>
          <p:nvPr/>
        </p:nvCxnSpPr>
        <p:spPr bwMode="auto">
          <a:xfrm rot="-5400000">
            <a:off x="2290762" y="2925763"/>
            <a:ext cx="773113" cy="1189038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0602" name="Line 31"/>
          <p:cNvSpPr>
            <a:spLocks noChangeShapeType="1"/>
          </p:cNvSpPr>
          <p:nvPr/>
        </p:nvSpPr>
        <p:spPr bwMode="auto">
          <a:xfrm flipV="1">
            <a:off x="6223000" y="2894013"/>
            <a:ext cx="990600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3" name="Line 32"/>
          <p:cNvSpPr>
            <a:spLocks noChangeShapeType="1"/>
          </p:cNvSpPr>
          <p:nvPr/>
        </p:nvSpPr>
        <p:spPr bwMode="auto">
          <a:xfrm rot="536951">
            <a:off x="2012950" y="2684463"/>
            <a:ext cx="54610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04" name="Text Box 33"/>
          <p:cNvSpPr txBox="1">
            <a:spLocks noChangeArrowheads="1"/>
          </p:cNvSpPr>
          <p:nvPr/>
        </p:nvSpPr>
        <p:spPr bwMode="auto">
          <a:xfrm>
            <a:off x="1546225" y="2127250"/>
            <a:ext cx="218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2000">
                <a:solidFill>
                  <a:srgbClr val="000000"/>
                </a:solidFill>
                <a:latin typeface="Times New Roman" charset="0"/>
              </a:rPr>
              <a:t>start (arrival rate </a:t>
            </a:r>
            <a:r>
              <a:rPr lang="en-US" altLang="x-none" sz="1800">
                <a:solidFill>
                  <a:srgbClr val="800080"/>
                </a:solidFill>
                <a:latin typeface="Times New Roman" charset="0"/>
              </a:rPr>
              <a:t>λ</a:t>
            </a:r>
            <a:r>
              <a:rPr lang="en-US" altLang="x-none" sz="1800">
                <a:solidFill>
                  <a:srgbClr val="000000"/>
                </a:solidFill>
                <a:latin typeface="Times New Roman" charset="0"/>
              </a:rPr>
              <a:t>)</a:t>
            </a:r>
            <a:r>
              <a:rPr lang="en-US" altLang="x-none" sz="2000">
                <a:solidFill>
                  <a:srgbClr val="000000"/>
                </a:solidFill>
                <a:latin typeface="Times New Roman" charset="0"/>
              </a:rPr>
              <a:t> </a:t>
            </a:r>
          </a:p>
          <a:p>
            <a:endParaRPr lang="en-US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0605" name="Text Box 34"/>
          <p:cNvSpPr txBox="1">
            <a:spLocks noChangeArrowheads="1"/>
          </p:cNvSpPr>
          <p:nvPr/>
        </p:nvSpPr>
        <p:spPr bwMode="auto">
          <a:xfrm>
            <a:off x="6223000" y="1828800"/>
            <a:ext cx="24288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>
                <a:solidFill>
                  <a:srgbClr val="000000"/>
                </a:solidFill>
                <a:latin typeface="Times New Roman" charset="0"/>
              </a:rPr>
              <a:t>exit </a:t>
            </a:r>
          </a:p>
          <a:p>
            <a:pPr algn="ctr"/>
            <a:r>
              <a:rPr lang="en-US" altLang="x-none" sz="1800">
                <a:solidFill>
                  <a:srgbClr val="000000"/>
                </a:solidFill>
                <a:latin typeface="Times New Roman" charset="0"/>
              </a:rPr>
              <a:t>(throughput </a:t>
            </a:r>
            <a:r>
              <a:rPr lang="en-US" altLang="x-none" sz="1600">
                <a:solidFill>
                  <a:srgbClr val="800080"/>
                </a:solidFill>
                <a:latin typeface="Times New Roman" charset="0"/>
              </a:rPr>
              <a:t>λ </a:t>
            </a:r>
            <a:r>
              <a:rPr lang="en-US" altLang="x-none" sz="1800">
                <a:solidFill>
                  <a:srgbClr val="000000"/>
                </a:solidFill>
                <a:latin typeface="Times New Roman" charset="0"/>
              </a:rPr>
              <a:t>until some</a:t>
            </a:r>
          </a:p>
          <a:p>
            <a:pPr algn="ctr"/>
            <a:r>
              <a:rPr lang="en-US" altLang="x-none" sz="1800">
                <a:solidFill>
                  <a:srgbClr val="000000"/>
                </a:solidFill>
                <a:latin typeface="Times New Roman" charset="0"/>
              </a:rPr>
              <a:t>center saturates)</a:t>
            </a:r>
          </a:p>
          <a:p>
            <a:pPr algn="ctr"/>
            <a:endParaRPr lang="en-US" altLang="x-none" sz="28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10606" name="Group 35"/>
          <p:cNvGrpSpPr>
            <a:grpSpLocks/>
          </p:cNvGrpSpPr>
          <p:nvPr/>
        </p:nvGrpSpPr>
        <p:grpSpPr bwMode="auto">
          <a:xfrm flipH="1">
            <a:off x="990600" y="2438400"/>
            <a:ext cx="1085850" cy="406400"/>
            <a:chOff x="1180" y="3423"/>
            <a:chExt cx="684" cy="256"/>
          </a:xfrm>
        </p:grpSpPr>
        <p:grpSp>
          <p:nvGrpSpPr>
            <p:cNvPr id="110621" name="Group 36"/>
            <p:cNvGrpSpPr>
              <a:grpSpLocks/>
            </p:cNvGrpSpPr>
            <p:nvPr/>
          </p:nvGrpSpPr>
          <p:grpSpPr bwMode="auto">
            <a:xfrm flipH="1">
              <a:off x="1465" y="3423"/>
              <a:ext cx="399" cy="256"/>
              <a:chOff x="3776" y="3429"/>
              <a:chExt cx="274" cy="109"/>
            </a:xfrm>
          </p:grpSpPr>
          <p:sp>
            <p:nvSpPr>
              <p:cNvPr id="110623" name="Rectangle 37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24" name="Rectangle 38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25" name="Rectangle 39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26" name="Line 40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627" name="Line 41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0622" name="Line 42"/>
            <p:cNvSpPr>
              <a:spLocks noChangeShapeType="1"/>
            </p:cNvSpPr>
            <p:nvPr/>
          </p:nvSpPr>
          <p:spPr bwMode="auto">
            <a:xfrm flipH="1">
              <a:off x="1180" y="3549"/>
              <a:ext cx="28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0607" name="Oval 23"/>
          <p:cNvSpPr>
            <a:spLocks noChangeArrowheads="1"/>
          </p:cNvSpPr>
          <p:nvPr/>
        </p:nvSpPr>
        <p:spPr bwMode="auto">
          <a:xfrm flipH="1">
            <a:off x="4106863" y="5349875"/>
            <a:ext cx="669925" cy="669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99"/>
            </a:solidFill>
            <a:round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solidFill>
                <a:srgbClr val="000000"/>
              </a:solidFill>
            </a:endParaRPr>
          </a:p>
        </p:txBody>
      </p:sp>
      <p:sp>
        <p:nvSpPr>
          <p:cNvPr id="110608" name="Text Box 24"/>
          <p:cNvSpPr txBox="1">
            <a:spLocks noChangeArrowheads="1"/>
          </p:cNvSpPr>
          <p:nvPr/>
        </p:nvSpPr>
        <p:spPr bwMode="auto">
          <a:xfrm flipH="1">
            <a:off x="3898900" y="6092825"/>
            <a:ext cx="125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>
                <a:solidFill>
                  <a:srgbClr val="000000"/>
                </a:solidFill>
                <a:latin typeface="Times New Roman" charset="0"/>
              </a:rPr>
              <a:t>Memory cache</a:t>
            </a:r>
          </a:p>
        </p:txBody>
      </p:sp>
      <p:cxnSp>
        <p:nvCxnSpPr>
          <p:cNvPr id="110609" name="AutoShape 28"/>
          <p:cNvCxnSpPr>
            <a:cxnSpLocks noChangeShapeType="1"/>
            <a:endCxn id="110607" idx="2"/>
          </p:cNvCxnSpPr>
          <p:nvPr/>
        </p:nvCxnSpPr>
        <p:spPr bwMode="auto">
          <a:xfrm rot="10800000" flipV="1">
            <a:off x="4776788" y="4724400"/>
            <a:ext cx="1395412" cy="960438"/>
          </a:xfrm>
          <a:prstGeom prst="bentConnector3">
            <a:avLst>
              <a:gd name="adj1" fmla="val 1648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0610" name="Group 16"/>
          <p:cNvGrpSpPr>
            <a:grpSpLocks/>
          </p:cNvGrpSpPr>
          <p:nvPr/>
        </p:nvGrpSpPr>
        <p:grpSpPr bwMode="auto">
          <a:xfrm flipH="1">
            <a:off x="2947988" y="5105400"/>
            <a:ext cx="633412" cy="406400"/>
            <a:chOff x="3776" y="3429"/>
            <a:chExt cx="274" cy="109"/>
          </a:xfrm>
        </p:grpSpPr>
        <p:sp>
          <p:nvSpPr>
            <p:cNvPr id="110616" name="Rectangle 17"/>
            <p:cNvSpPr>
              <a:spLocks noChangeArrowheads="1"/>
            </p:cNvSpPr>
            <p:nvPr/>
          </p:nvSpPr>
          <p:spPr bwMode="auto">
            <a:xfrm>
              <a:off x="3894" y="3429"/>
              <a:ext cx="52" cy="1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0617" name="Rectangle 18"/>
            <p:cNvSpPr>
              <a:spLocks noChangeArrowheads="1"/>
            </p:cNvSpPr>
            <p:nvPr/>
          </p:nvSpPr>
          <p:spPr bwMode="auto">
            <a:xfrm>
              <a:off x="3946" y="3429"/>
              <a:ext cx="52" cy="1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0618" name="Rectangle 19"/>
            <p:cNvSpPr>
              <a:spLocks noChangeArrowheads="1"/>
            </p:cNvSpPr>
            <p:nvPr/>
          </p:nvSpPr>
          <p:spPr bwMode="auto">
            <a:xfrm>
              <a:off x="3998" y="3429"/>
              <a:ext cx="52" cy="10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 sz="1800">
                <a:solidFill>
                  <a:srgbClr val="000000"/>
                </a:solidFill>
              </a:endParaRPr>
            </a:p>
          </p:txBody>
        </p:sp>
        <p:sp>
          <p:nvSpPr>
            <p:cNvPr id="110619" name="Line 20"/>
            <p:cNvSpPr>
              <a:spLocks noChangeShapeType="1"/>
            </p:cNvSpPr>
            <p:nvPr/>
          </p:nvSpPr>
          <p:spPr bwMode="auto">
            <a:xfrm>
              <a:off x="3776" y="3429"/>
              <a:ext cx="11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620" name="Line 21"/>
            <p:cNvSpPr>
              <a:spLocks noChangeShapeType="1"/>
            </p:cNvSpPr>
            <p:nvPr/>
          </p:nvSpPr>
          <p:spPr bwMode="auto">
            <a:xfrm>
              <a:off x="3776" y="3538"/>
              <a:ext cx="11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0611" name="Oval 23"/>
          <p:cNvSpPr>
            <a:spLocks noChangeArrowheads="1"/>
          </p:cNvSpPr>
          <p:nvPr/>
        </p:nvSpPr>
        <p:spPr bwMode="auto">
          <a:xfrm flipH="1">
            <a:off x="2262188" y="4953000"/>
            <a:ext cx="671512" cy="66833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33399"/>
            </a:solidFill>
            <a:round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 sz="1800">
              <a:solidFill>
                <a:srgbClr val="000000"/>
              </a:solidFill>
            </a:endParaRPr>
          </a:p>
        </p:txBody>
      </p:sp>
      <p:sp>
        <p:nvSpPr>
          <p:cNvPr id="110612" name="Line 31"/>
          <p:cNvSpPr>
            <a:spLocks noChangeShapeType="1"/>
          </p:cNvSpPr>
          <p:nvPr/>
        </p:nvSpPr>
        <p:spPr bwMode="auto">
          <a:xfrm flipH="1">
            <a:off x="3505200" y="4800600"/>
            <a:ext cx="609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3" name="Line 31"/>
          <p:cNvSpPr>
            <a:spLocks noChangeShapeType="1"/>
          </p:cNvSpPr>
          <p:nvPr/>
        </p:nvSpPr>
        <p:spPr bwMode="auto">
          <a:xfrm flipH="1" flipV="1">
            <a:off x="3505200" y="5410200"/>
            <a:ext cx="6096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614" name="Text Box 24"/>
          <p:cNvSpPr txBox="1">
            <a:spLocks noChangeArrowheads="1"/>
          </p:cNvSpPr>
          <p:nvPr/>
        </p:nvSpPr>
        <p:spPr bwMode="auto">
          <a:xfrm flipH="1">
            <a:off x="2212975" y="4648200"/>
            <a:ext cx="773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400">
                <a:solidFill>
                  <a:srgbClr val="000000"/>
                </a:solidFill>
                <a:latin typeface="Times New Roman" charset="0"/>
              </a:rPr>
              <a:t>network</a:t>
            </a:r>
          </a:p>
        </p:txBody>
      </p:sp>
      <p:cxnSp>
        <p:nvCxnSpPr>
          <p:cNvPr id="110615" name="AutoShape 28"/>
          <p:cNvCxnSpPr>
            <a:cxnSpLocks noChangeShapeType="1"/>
          </p:cNvCxnSpPr>
          <p:nvPr/>
        </p:nvCxnSpPr>
        <p:spPr bwMode="auto">
          <a:xfrm rot="16200000" flipV="1">
            <a:off x="1497807" y="4445793"/>
            <a:ext cx="1371600" cy="252413"/>
          </a:xfrm>
          <a:prstGeom prst="bentConnector3">
            <a:avLst>
              <a:gd name="adj1" fmla="val -4644"/>
            </a:avLst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B4EEE39-EED6-984D-B918-527E8482DC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628569-6F8C-EC44-BA09-ADDE73DBA735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25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71922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Operational Analysis: Resource Demand of a Request</a:t>
            </a:r>
          </a:p>
        </p:txBody>
      </p:sp>
      <p:sp>
        <p:nvSpPr>
          <p:cNvPr id="11264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6545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D7938BE2-AFB2-3D47-B4EB-065C0D808F28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26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112643" name="Group 15"/>
          <p:cNvGrpSpPr>
            <a:grpSpLocks/>
          </p:cNvGrpSpPr>
          <p:nvPr/>
        </p:nvGrpSpPr>
        <p:grpSpPr bwMode="auto">
          <a:xfrm>
            <a:off x="1600200" y="1371600"/>
            <a:ext cx="990600" cy="1295400"/>
            <a:chOff x="2362200" y="2057400"/>
            <a:chExt cx="990600" cy="1295400"/>
          </a:xfrm>
        </p:grpSpPr>
        <p:sp>
          <p:nvSpPr>
            <p:cNvPr id="112657" name="Rectangle 8"/>
            <p:cNvSpPr>
              <a:spLocks noChangeArrowheads="1"/>
            </p:cNvSpPr>
            <p:nvPr/>
          </p:nvSpPr>
          <p:spPr bwMode="auto">
            <a:xfrm>
              <a:off x="2514600" y="2057400"/>
              <a:ext cx="838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</a:rPr>
                <a:t>CPU</a:t>
              </a:r>
            </a:p>
          </p:txBody>
        </p:sp>
        <p:sp>
          <p:nvSpPr>
            <p:cNvPr id="112658" name="Oval 9"/>
            <p:cNvSpPr>
              <a:spLocks noChangeArrowheads="1"/>
            </p:cNvSpPr>
            <p:nvPr/>
          </p:nvSpPr>
          <p:spPr bwMode="auto">
            <a:xfrm>
              <a:off x="2362200" y="2438400"/>
              <a:ext cx="990600" cy="914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2644" name="Group 16"/>
          <p:cNvGrpSpPr>
            <a:grpSpLocks/>
          </p:cNvGrpSpPr>
          <p:nvPr/>
        </p:nvGrpSpPr>
        <p:grpSpPr bwMode="auto">
          <a:xfrm>
            <a:off x="1676400" y="4191000"/>
            <a:ext cx="990600" cy="1295400"/>
            <a:chOff x="3962400" y="2133600"/>
            <a:chExt cx="990600" cy="1295400"/>
          </a:xfrm>
        </p:grpSpPr>
        <p:sp>
          <p:nvSpPr>
            <p:cNvPr id="112655" name="Rectangle 10"/>
            <p:cNvSpPr>
              <a:spLocks noChangeArrowheads="1"/>
            </p:cNvSpPr>
            <p:nvPr/>
          </p:nvSpPr>
          <p:spPr bwMode="auto">
            <a:xfrm>
              <a:off x="4114800" y="2133600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</a:rPr>
                <a:t>Disk</a:t>
              </a:r>
            </a:p>
          </p:txBody>
        </p:sp>
        <p:sp>
          <p:nvSpPr>
            <p:cNvPr id="112656" name="Oval 12"/>
            <p:cNvSpPr>
              <a:spLocks noChangeArrowheads="1"/>
            </p:cNvSpPr>
            <p:nvPr/>
          </p:nvSpPr>
          <p:spPr bwMode="auto">
            <a:xfrm>
              <a:off x="3962400" y="2514600"/>
              <a:ext cx="990600" cy="914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112645" name="Group 17"/>
          <p:cNvGrpSpPr>
            <a:grpSpLocks/>
          </p:cNvGrpSpPr>
          <p:nvPr/>
        </p:nvGrpSpPr>
        <p:grpSpPr bwMode="auto">
          <a:xfrm>
            <a:off x="1584325" y="2830513"/>
            <a:ext cx="1066800" cy="1284287"/>
            <a:chOff x="5486400" y="2221468"/>
            <a:chExt cx="1066800" cy="1283732"/>
          </a:xfrm>
        </p:grpSpPr>
        <p:sp>
          <p:nvSpPr>
            <p:cNvPr id="112653" name="Rectangle 11"/>
            <p:cNvSpPr>
              <a:spLocks noChangeArrowheads="1"/>
            </p:cNvSpPr>
            <p:nvPr/>
          </p:nvSpPr>
          <p:spPr bwMode="auto">
            <a:xfrm>
              <a:off x="5486400" y="2221468"/>
              <a:ext cx="10310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</a:rPr>
                <a:t>Network</a:t>
              </a:r>
            </a:p>
          </p:txBody>
        </p:sp>
        <p:sp>
          <p:nvSpPr>
            <p:cNvPr id="112654" name="Oval 14"/>
            <p:cNvSpPr>
              <a:spLocks noChangeArrowheads="1"/>
            </p:cNvSpPr>
            <p:nvPr/>
          </p:nvSpPr>
          <p:spPr bwMode="auto">
            <a:xfrm>
              <a:off x="5562600" y="2590800"/>
              <a:ext cx="990600" cy="914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12646" name="Rectangle 19"/>
          <p:cNvSpPr>
            <a:spLocks noChangeArrowheads="1"/>
          </p:cNvSpPr>
          <p:nvPr/>
        </p:nvSpPr>
        <p:spPr bwMode="auto">
          <a:xfrm>
            <a:off x="3505200" y="19050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V</a:t>
            </a:r>
            <a:r>
              <a:rPr lang="en-US" altLang="x-none" sz="1800" baseline="-25000">
                <a:solidFill>
                  <a:srgbClr val="000000"/>
                </a:solidFill>
              </a:rPr>
              <a:t>CPU</a:t>
            </a:r>
            <a:r>
              <a:rPr lang="en-US" altLang="x-none" sz="1800">
                <a:solidFill>
                  <a:srgbClr val="000000"/>
                </a:solidFill>
              </a:rPr>
              <a:t> visits for S</a:t>
            </a:r>
            <a:r>
              <a:rPr lang="en-US" altLang="x-none" sz="1800" baseline="-25000">
                <a:solidFill>
                  <a:srgbClr val="000000"/>
                </a:solidFill>
              </a:rPr>
              <a:t>CPU</a:t>
            </a:r>
            <a:r>
              <a:rPr lang="en-US" altLang="x-none" sz="1800">
                <a:solidFill>
                  <a:srgbClr val="000000"/>
                </a:solidFill>
              </a:rPr>
              <a:t> units of resource time per visit</a:t>
            </a:r>
          </a:p>
        </p:txBody>
      </p:sp>
      <p:sp>
        <p:nvSpPr>
          <p:cNvPr id="112647" name="Rectangle 20"/>
          <p:cNvSpPr>
            <a:spLocks noChangeArrowheads="1"/>
          </p:cNvSpPr>
          <p:nvPr/>
        </p:nvSpPr>
        <p:spPr bwMode="auto">
          <a:xfrm>
            <a:off x="3489325" y="3452813"/>
            <a:ext cx="5202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V</a:t>
            </a:r>
            <a:r>
              <a:rPr lang="en-US" altLang="x-none" sz="1800" baseline="-25000">
                <a:solidFill>
                  <a:srgbClr val="000000"/>
                </a:solidFill>
              </a:rPr>
              <a:t>Net</a:t>
            </a:r>
            <a:r>
              <a:rPr lang="en-US" altLang="x-none" sz="1800">
                <a:solidFill>
                  <a:srgbClr val="000000"/>
                </a:solidFill>
              </a:rPr>
              <a:t> visits for S</a:t>
            </a:r>
            <a:r>
              <a:rPr lang="en-US" altLang="x-none" sz="1800" baseline="-25000">
                <a:solidFill>
                  <a:srgbClr val="000000"/>
                </a:solidFill>
              </a:rPr>
              <a:t>Net</a:t>
            </a:r>
            <a:r>
              <a:rPr lang="en-US" altLang="x-none" sz="1800">
                <a:solidFill>
                  <a:srgbClr val="000000"/>
                </a:solidFill>
              </a:rPr>
              <a:t> units of resource time per visit</a:t>
            </a:r>
          </a:p>
        </p:txBody>
      </p:sp>
      <p:sp>
        <p:nvSpPr>
          <p:cNvPr id="112648" name="Rectangle 21"/>
          <p:cNvSpPr>
            <a:spLocks noChangeArrowheads="1"/>
          </p:cNvSpPr>
          <p:nvPr/>
        </p:nvSpPr>
        <p:spPr bwMode="auto">
          <a:xfrm>
            <a:off x="3565525" y="4811713"/>
            <a:ext cx="532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V</a:t>
            </a:r>
            <a:r>
              <a:rPr lang="en-US" altLang="x-none" sz="1800" baseline="-25000">
                <a:solidFill>
                  <a:srgbClr val="000000"/>
                </a:solidFill>
              </a:rPr>
              <a:t>Disk</a:t>
            </a:r>
            <a:r>
              <a:rPr lang="en-US" altLang="x-none" sz="1800">
                <a:solidFill>
                  <a:srgbClr val="000000"/>
                </a:solidFill>
              </a:rPr>
              <a:t> visits for S</a:t>
            </a:r>
            <a:r>
              <a:rPr lang="en-US" altLang="x-none" sz="1800" baseline="-25000">
                <a:solidFill>
                  <a:srgbClr val="000000"/>
                </a:solidFill>
              </a:rPr>
              <a:t>Disk</a:t>
            </a:r>
            <a:r>
              <a:rPr lang="en-US" altLang="x-none" sz="1800">
                <a:solidFill>
                  <a:srgbClr val="000000"/>
                </a:solidFill>
              </a:rPr>
              <a:t> units of resource time per visit</a:t>
            </a:r>
          </a:p>
        </p:txBody>
      </p:sp>
      <p:grpSp>
        <p:nvGrpSpPr>
          <p:cNvPr id="112649" name="Group 22"/>
          <p:cNvGrpSpPr>
            <a:grpSpLocks/>
          </p:cNvGrpSpPr>
          <p:nvPr/>
        </p:nvGrpSpPr>
        <p:grpSpPr bwMode="auto">
          <a:xfrm>
            <a:off x="1633538" y="5486400"/>
            <a:ext cx="1171575" cy="1295400"/>
            <a:chOff x="3962400" y="2133600"/>
            <a:chExt cx="1170627" cy="1295400"/>
          </a:xfrm>
        </p:grpSpPr>
        <p:sp>
          <p:nvSpPr>
            <p:cNvPr id="112651" name="Rectangle 23"/>
            <p:cNvSpPr>
              <a:spLocks noChangeArrowheads="1"/>
            </p:cNvSpPr>
            <p:nvPr/>
          </p:nvSpPr>
          <p:spPr bwMode="auto">
            <a:xfrm>
              <a:off x="4114800" y="2133600"/>
              <a:ext cx="10182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</a:rPr>
                <a:t>Memory</a:t>
              </a:r>
            </a:p>
          </p:txBody>
        </p:sp>
        <p:sp>
          <p:nvSpPr>
            <p:cNvPr id="112652" name="Oval 24"/>
            <p:cNvSpPr>
              <a:spLocks noChangeArrowheads="1"/>
            </p:cNvSpPr>
            <p:nvPr/>
          </p:nvSpPr>
          <p:spPr bwMode="auto">
            <a:xfrm>
              <a:off x="3962400" y="2514600"/>
              <a:ext cx="990600" cy="914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112650" name="Rectangle 25"/>
          <p:cNvSpPr>
            <a:spLocks noChangeArrowheads="1"/>
          </p:cNvSpPr>
          <p:nvPr/>
        </p:nvSpPr>
        <p:spPr bwMode="auto">
          <a:xfrm>
            <a:off x="3522663" y="6107113"/>
            <a:ext cx="5407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</a:rPr>
              <a:t>V</a:t>
            </a:r>
            <a:r>
              <a:rPr lang="en-US" altLang="x-none" sz="1800" baseline="-25000">
                <a:solidFill>
                  <a:srgbClr val="000000"/>
                </a:solidFill>
              </a:rPr>
              <a:t>Mem</a:t>
            </a:r>
            <a:r>
              <a:rPr lang="en-US" altLang="x-none" sz="1800">
                <a:solidFill>
                  <a:srgbClr val="000000"/>
                </a:solidFill>
              </a:rPr>
              <a:t> visits for S</a:t>
            </a:r>
            <a:r>
              <a:rPr lang="en-US" altLang="x-none" sz="1800" baseline="-25000">
                <a:solidFill>
                  <a:srgbClr val="000000"/>
                </a:solidFill>
              </a:rPr>
              <a:t>Mem</a:t>
            </a:r>
            <a:r>
              <a:rPr lang="en-US" altLang="x-none" sz="1800">
                <a:solidFill>
                  <a:srgbClr val="000000"/>
                </a:solidFill>
              </a:rPr>
              <a:t> units of resource time per visit</a:t>
            </a:r>
          </a:p>
        </p:txBody>
      </p:sp>
    </p:spTree>
    <p:extLst>
      <p:ext uri="{BB962C8B-B14F-4D97-AF65-F5344CB8AC3E}">
        <p14:creationId xmlns:p14="http://schemas.microsoft.com/office/powerpoint/2010/main" val="1257174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Operational Quantities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T: observation interval                 Ai: # arrivals to device </a:t>
            </a:r>
            <a:r>
              <a:rPr lang="en-US" altLang="x-none" sz="2000" dirty="0" err="1">
                <a:ea typeface="ＭＳ Ｐゴシック" charset="-128"/>
              </a:rPr>
              <a:t>i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Bi: busy time of device </a:t>
            </a:r>
            <a:r>
              <a:rPr lang="en-US" altLang="x-none" sz="2000" dirty="0" err="1">
                <a:ea typeface="ＭＳ Ｐゴシック" charset="-128"/>
              </a:rPr>
              <a:t>i</a:t>
            </a:r>
            <a:r>
              <a:rPr lang="en-US" altLang="x-none" sz="2000" dirty="0">
                <a:ea typeface="ＭＳ Ｐゴシック" charset="-128"/>
              </a:rPr>
              <a:t>               Ci: # completions at device </a:t>
            </a:r>
            <a:r>
              <a:rPr lang="en-US" altLang="x-none" sz="2000" dirty="0" err="1">
                <a:ea typeface="ＭＳ Ｐゴシック" charset="-128"/>
              </a:rPr>
              <a:t>i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 err="1">
                <a:ea typeface="ＭＳ Ｐゴシック" charset="-128"/>
              </a:rPr>
              <a:t>i</a:t>
            </a:r>
            <a:r>
              <a:rPr lang="en-US" altLang="x-none" sz="2000" dirty="0">
                <a:ea typeface="ＭＳ Ｐゴシック" charset="-128"/>
              </a:rPr>
              <a:t> = 0 denotes system</a:t>
            </a:r>
          </a:p>
          <a:p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9593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BBCA5316-5723-9545-BE9F-32567C854E2C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27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128838" y="2971800"/>
          <a:ext cx="2936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25"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2971800"/>
                        <a:ext cx="29368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5024438" y="2667000"/>
          <a:ext cx="69056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26" name="Equation" r:id="rId6" imgW="152268" imgH="253780" progId="Equation.3">
                  <p:embed/>
                </p:oleObj>
              </mc:Choice>
              <mc:Fallback>
                <p:oleObj name="Equation" r:id="rId6" imgW="152268" imgH="253780" progId="Equation.3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2667000"/>
                        <a:ext cx="69056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976438" y="4038600"/>
          <a:ext cx="3243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27" name="Equation" r:id="rId8" imgW="1079500" imgH="228600" progId="Equation.3">
                  <p:embed/>
                </p:oleObj>
              </mc:Choice>
              <mc:Fallback>
                <p:oleObj name="Equation" r:id="rId8" imgW="1079500" imgH="2286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4038600"/>
                        <a:ext cx="32432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5153025" y="3733800"/>
          <a:ext cx="7477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28" name="Equation" r:id="rId10" imgW="164957" imgH="253780" progId="Equation.3">
                  <p:embed/>
                </p:oleObj>
              </mc:Choice>
              <mc:Fallback>
                <p:oleObj name="Equation" r:id="rId10" imgW="164957" imgH="25378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3733800"/>
                        <a:ext cx="7477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076450" y="5029200"/>
          <a:ext cx="287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29" name="Equation" r:id="rId12" imgW="1016000" imgH="228600" progId="Equation.3">
                  <p:embed/>
                </p:oleObj>
              </mc:Choice>
              <mc:Fallback>
                <p:oleObj name="Equation" r:id="rId12" imgW="1016000" imgH="228600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5029200"/>
                        <a:ext cx="287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5157788" y="4724400"/>
          <a:ext cx="74771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30" name="Equation" r:id="rId14" imgW="164957" imgH="253780" progId="Equation.3">
                  <p:embed/>
                </p:oleObj>
              </mc:Choice>
              <mc:Fallback>
                <p:oleObj name="Equation" r:id="rId14" imgW="164957" imgH="253780" progId="Equation.3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4724400"/>
                        <a:ext cx="74771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428750" y="5943600"/>
          <a:ext cx="4308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31" name="Equation" r:id="rId16" imgW="1435100" imgH="228600" progId="Equation.3">
                  <p:embed/>
                </p:oleObj>
              </mc:Choice>
              <mc:Fallback>
                <p:oleObj name="Equation" r:id="rId16" imgW="1435100" imgH="228600" progId="Equation.3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5943600"/>
                        <a:ext cx="4308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5805488" y="5581650"/>
          <a:ext cx="747712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32" name="Equation" r:id="rId18" imgW="165028" imgH="279279" progId="Equation.3">
                  <p:embed/>
                </p:oleObj>
              </mc:Choice>
              <mc:Fallback>
                <p:oleObj name="Equation" r:id="rId18" imgW="165028" imgH="279279" progId="Equation.3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5581650"/>
                        <a:ext cx="747712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71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Utilization Law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5257800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The law is independent of any assumption on arrival/service process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Example: Suppose NIC processes 125 </a:t>
            </a:r>
            <a:r>
              <a:rPr lang="en-US" altLang="x-none" sz="2000" dirty="0" err="1">
                <a:ea typeface="ＭＳ Ｐゴシック" charset="-128"/>
              </a:rPr>
              <a:t>pkts</a:t>
            </a:r>
            <a:r>
              <a:rPr lang="en-US" altLang="x-none" sz="2000" dirty="0">
                <a:ea typeface="ＭＳ Ｐゴシック" charset="-128"/>
              </a:rPr>
              <a:t>/sec, and each </a:t>
            </a:r>
            <a:r>
              <a:rPr lang="en-US" altLang="x-none" sz="2000" dirty="0" err="1">
                <a:ea typeface="ＭＳ Ｐゴシック" charset="-128"/>
              </a:rPr>
              <a:t>pkt</a:t>
            </a:r>
            <a:r>
              <a:rPr lang="en-US" altLang="x-none" sz="2000" dirty="0">
                <a:ea typeface="ＭＳ Ｐゴシック" charset="-128"/>
              </a:rPr>
              <a:t> takes 2 </a:t>
            </a:r>
            <a:r>
              <a:rPr lang="en-US" altLang="x-none" sz="2000" dirty="0" err="1">
                <a:ea typeface="ＭＳ Ｐゴシック" charset="-128"/>
              </a:rPr>
              <a:t>ms.</a:t>
            </a:r>
            <a:r>
              <a:rPr lang="en-US" altLang="x-none" sz="2000" dirty="0">
                <a:ea typeface="ＭＳ Ｐゴシック" charset="-128"/>
              </a:rPr>
              <a:t> What is utilization of the network NIC?</a:t>
            </a: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67262" y="6412013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D3A91E62-095B-904D-BA74-2E9B8417E130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28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116740" name="Object 2"/>
          <p:cNvGraphicFramePr>
            <a:graphicFrameLocks noChangeAspect="1"/>
          </p:cNvGraphicFramePr>
          <p:nvPr/>
        </p:nvGraphicFramePr>
        <p:xfrm>
          <a:off x="990600" y="1752600"/>
          <a:ext cx="312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65" name="Equation" r:id="rId4" imgW="1016000" imgH="228600" progId="Equation.3">
                  <p:embed/>
                </p:oleObj>
              </mc:Choice>
              <mc:Fallback>
                <p:oleObj name="Equation" r:id="rId4" imgW="1016000" imgH="228600" progId="Equation.3">
                  <p:embed/>
                  <p:pic>
                    <p:nvPicPr>
                      <p:cNvPr id="11674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124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3"/>
          <p:cNvGraphicFramePr>
            <a:graphicFrameLocks noChangeAspect="1"/>
          </p:cNvGraphicFramePr>
          <p:nvPr/>
        </p:nvGraphicFramePr>
        <p:xfrm>
          <a:off x="4267200" y="1447800"/>
          <a:ext cx="7477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66" name="Equation" r:id="rId6" imgW="164957" imgH="253780" progId="Equation.3">
                  <p:embed/>
                </p:oleObj>
              </mc:Choice>
              <mc:Fallback>
                <p:oleObj name="Equation" r:id="rId6" imgW="164957" imgH="253780" progId="Equation.3">
                  <p:embed/>
                  <p:pic>
                    <p:nvPicPr>
                      <p:cNvPr id="1167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447800"/>
                        <a:ext cx="7477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616325" y="2686050"/>
          <a:ext cx="1897063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67" name="Equation" r:id="rId8" imgW="419100" imgH="279400" progId="Equation.3">
                  <p:embed/>
                </p:oleObj>
              </mc:Choice>
              <mc:Fallback>
                <p:oleObj name="Equation" r:id="rId8" imgW="419100" imgH="2794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686050"/>
                        <a:ext cx="1897063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3629025" y="4152900"/>
          <a:ext cx="17811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668" name="Equation" r:id="rId10" imgW="431613" imgH="228501" progId="Equation.3">
                  <p:embed/>
                </p:oleObj>
              </mc:Choice>
              <mc:Fallback>
                <p:oleObj name="Equation" r:id="rId10" imgW="431613" imgH="228501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25" y="4152900"/>
                        <a:ext cx="17811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28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Deriving Relationship Between R, U, and S for one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Assume flow balanced (arrival=throughput), Little</a:t>
            </a:r>
            <a:r>
              <a:rPr lang="en-US" altLang="en-US" sz="2000" dirty="0">
                <a:ea typeface="ＭＳ Ｐゴシック" charset="-128"/>
              </a:rPr>
              <a:t>’</a:t>
            </a:r>
            <a:r>
              <a:rPr lang="en-US" altLang="x-none" sz="2000" dirty="0">
                <a:ea typeface="ＭＳ Ｐゴシック" charset="-128"/>
              </a:rPr>
              <a:t>s Law: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Assume PASTA (Poisson arrival--memory-less arrival--sees time average), a new request sees Q ahead of it, and FIFO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According to utilization law, U = XS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783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FA06BCC7-6DB9-5341-980A-0AECD60C0342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29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118788" name="Object 2"/>
          <p:cNvGraphicFramePr>
            <a:graphicFrameLocks noChangeAspect="1"/>
          </p:cNvGraphicFramePr>
          <p:nvPr/>
        </p:nvGraphicFramePr>
        <p:xfrm>
          <a:off x="1676400" y="1855788"/>
          <a:ext cx="472440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89" name="Equation" r:id="rId4" imgW="850531" imgH="203112" progId="Equation.3">
                  <p:embed/>
                </p:oleObj>
              </mc:Choice>
              <mc:Fallback>
                <p:oleObj name="Equation" r:id="rId4" imgW="850531" imgH="203112" progId="Equation.3">
                  <p:embed/>
                  <p:pic>
                    <p:nvPicPr>
                      <p:cNvPr id="1187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55788"/>
                        <a:ext cx="4724400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066800" y="3810000"/>
          <a:ext cx="7239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90" name="Equation" r:id="rId6" imgW="1409088" imgH="203112" progId="Equation.3">
                  <p:embed/>
                </p:oleObj>
              </mc:Choice>
              <mc:Fallback>
                <p:oleObj name="Equation" r:id="rId6" imgW="1409088" imgH="203112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7239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990600" y="5791200"/>
          <a:ext cx="2971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91" name="Equation" r:id="rId8" imgW="736280" imgH="177723" progId="Equation.3">
                  <p:embed/>
                </p:oleObj>
              </mc:Choice>
              <mc:Fallback>
                <p:oleObj name="Equation" r:id="rId8" imgW="736280" imgH="177723" progId="Equation.3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91200"/>
                        <a:ext cx="29718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4038600" y="5780088"/>
            <a:ext cx="3221038" cy="787400"/>
            <a:chOff x="4038600" y="5780088"/>
            <a:chExt cx="3221038" cy="787400"/>
          </a:xfrm>
        </p:grpSpPr>
        <p:graphicFrame>
          <p:nvGraphicFramePr>
            <p:cNvPr id="118792" name="Object 5"/>
            <p:cNvGraphicFramePr>
              <a:graphicFrameLocks noChangeAspect="1"/>
            </p:cNvGraphicFramePr>
            <p:nvPr/>
          </p:nvGraphicFramePr>
          <p:xfrm>
            <a:off x="5311775" y="5780088"/>
            <a:ext cx="1947863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692" name="Equation" r:id="rId10" imgW="482391" imgH="228501" progId="Equation.3">
                    <p:embed/>
                  </p:oleObj>
                </mc:Choice>
                <mc:Fallback>
                  <p:oleObj name="Equation" r:id="rId10" imgW="482391" imgH="228501" progId="Equation.3">
                    <p:embed/>
                    <p:pic>
                      <p:nvPicPr>
                        <p:cNvPr id="118792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1775" y="5780088"/>
                          <a:ext cx="1947863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793" name="Right Arrow 8"/>
            <p:cNvSpPr>
              <a:spLocks noChangeArrowheads="1"/>
            </p:cNvSpPr>
            <p:nvPr/>
          </p:nvSpPr>
          <p:spPr bwMode="auto">
            <a:xfrm>
              <a:off x="4038600" y="6096000"/>
              <a:ext cx="914400" cy="2286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914400"/>
              <a:endParaRPr lang="x-none" altLang="x-none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1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Admin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Lab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</a:t>
            </a:r>
            <a:r>
              <a:rPr lang="en-US" altLang="x-none" dirty="0">
                <a:ea typeface="ＭＳ Ｐゴシック" charset="-128"/>
              </a:rPr>
              <a:t>ssignment </a:t>
            </a:r>
            <a:r>
              <a:rPr lang="en-US" altLang="zh-CN" dirty="0">
                <a:ea typeface="ＭＳ Ｐゴシック" charset="-128"/>
              </a:rPr>
              <a:t>2</a:t>
            </a:r>
            <a:r>
              <a:rPr lang="en-US" altLang="x-none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due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Oct.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14</a:t>
            </a:r>
          </a:p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Lab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assignment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3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be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posted</a:t>
            </a:r>
            <a:endParaRPr lang="en-US" altLang="x-none" dirty="0">
              <a:ea typeface="ＭＳ Ｐゴシック" charset="-128"/>
            </a:endParaRPr>
          </a:p>
          <a:p>
            <a:pPr lvl="1">
              <a:buFont typeface="Wingdings" pitchFamily="2" charset="2"/>
              <a:buChar char="q"/>
            </a:pPr>
            <a:endParaRPr lang="en-US" altLang="x-none" dirty="0">
              <a:ea typeface="ＭＳ Ｐゴシック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11750" y="6324600"/>
            <a:ext cx="3956050" cy="455613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F50EE2C-3DCF-104F-AE91-B1E21EDE6A86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eaLnBrk="1" hangingPunct="1"/>
              <a:t>3</a:t>
            </a:fld>
            <a:endParaRPr lang="en-US" altLang="x-none" sz="140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Forced Flow Law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dirty="0">
                <a:ea typeface="ＭＳ Ｐゴシック" charset="-128"/>
              </a:rPr>
              <a:t>Assume each request visits device </a:t>
            </a:r>
            <a:r>
              <a:rPr lang="en-US" altLang="x-none" dirty="0" err="1">
                <a:ea typeface="ＭＳ Ｐゴシック" charset="-128"/>
              </a:rPr>
              <a:t>i</a:t>
            </a:r>
            <a:r>
              <a:rPr lang="en-US" altLang="x-none" dirty="0">
                <a:ea typeface="ＭＳ Ｐゴシック" charset="-128"/>
              </a:rPr>
              <a:t> Vi times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021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5F0AD3AC-D1C8-F048-935E-3F62A488B4AB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30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1524000" y="2895600"/>
          <a:ext cx="32432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13" name="Equation" r:id="rId4" imgW="1079500" imgH="228600" progId="Equation.3">
                  <p:embed/>
                </p:oleObj>
              </mc:Choice>
              <mc:Fallback>
                <p:oleObj name="Equation" r:id="rId4" imgW="1079500" imgH="228600" progId="Equation.3">
                  <p:embed/>
                  <p:pic>
                    <p:nvPicPr>
                      <p:cNvPr id="348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32432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/>
          <p:cNvGraphicFramePr>
            <a:graphicFrameLocks noChangeAspect="1"/>
          </p:cNvGraphicFramePr>
          <p:nvPr/>
        </p:nvGraphicFramePr>
        <p:xfrm>
          <a:off x="4700588" y="2590800"/>
          <a:ext cx="747712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14" name="Equation" r:id="rId6" imgW="164957" imgH="253780" progId="Equation.3">
                  <p:embed/>
                </p:oleObj>
              </mc:Choice>
              <mc:Fallback>
                <p:oleObj name="Equation" r:id="rId6" imgW="164957" imgH="253780" progId="Equation.3">
                  <p:embed/>
                  <p:pic>
                    <p:nvPicPr>
                      <p:cNvPr id="348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588" y="2590800"/>
                        <a:ext cx="747712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016375" y="3829050"/>
          <a:ext cx="20129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15" name="Equation" r:id="rId8" imgW="444307" imgH="279279" progId="Equation.3">
                  <p:embed/>
                </p:oleObj>
              </mc:Choice>
              <mc:Fallback>
                <p:oleObj name="Equation" r:id="rId8" imgW="444307" imgH="279279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3829050"/>
                        <a:ext cx="2012950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124325" y="5219700"/>
          <a:ext cx="1839913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716" name="Equation" r:id="rId10" imgW="406224" imgH="228501" progId="Equation.3">
                  <p:embed/>
                </p:oleObj>
              </mc:Choice>
              <mc:Fallback>
                <p:oleObj name="Equation" r:id="rId10" imgW="406224" imgH="228501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5219700"/>
                        <a:ext cx="1839913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1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Bottleneck Device</a:t>
            </a:r>
          </a:p>
        </p:txBody>
      </p:sp>
      <p:sp>
        <p:nvSpPr>
          <p:cNvPr id="124930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7772400" cy="1752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Define Di = Vi Si as the total demand of a request on device </a:t>
            </a:r>
            <a:r>
              <a:rPr lang="en-US" altLang="x-none" sz="2400" dirty="0" err="1">
                <a:ea typeface="ＭＳ Ｐゴシック" charset="-128"/>
              </a:rPr>
              <a:t>i</a:t>
            </a:r>
            <a:endParaRPr lang="en-US" altLang="x-none" sz="24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The device with the highest Di has the highest utilization, and thus is called the </a:t>
            </a: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bottleneck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021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BD3446A-AAC2-2A41-B3CA-6CC9267025B3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31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6868" name="Object 2"/>
          <p:cNvGraphicFramePr>
            <a:graphicFrameLocks noChangeAspect="1"/>
          </p:cNvGraphicFramePr>
          <p:nvPr/>
        </p:nvGraphicFramePr>
        <p:xfrm>
          <a:off x="990600" y="1752600"/>
          <a:ext cx="312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37" name="Equation" r:id="rId4" imgW="1016000" imgH="228600" progId="Equation.3">
                  <p:embed/>
                </p:oleObj>
              </mc:Choice>
              <mc:Fallback>
                <p:oleObj name="Equation" r:id="rId4" imgW="1016000" imgH="228600" progId="Equation.3">
                  <p:embed/>
                  <p:pic>
                    <p:nvPicPr>
                      <p:cNvPr id="3686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3124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3"/>
          <p:cNvGraphicFramePr>
            <a:graphicFrameLocks noChangeAspect="1"/>
          </p:cNvGraphicFramePr>
          <p:nvPr/>
        </p:nvGraphicFramePr>
        <p:xfrm>
          <a:off x="4343400" y="1651000"/>
          <a:ext cx="13096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38" name="Equation" r:id="rId6" imgW="317362" imgH="228501" progId="Equation.3">
                  <p:embed/>
                </p:oleObj>
              </mc:Choice>
              <mc:Fallback>
                <p:oleObj name="Equation" r:id="rId6" imgW="317362" imgH="228501" progId="Equation.3">
                  <p:embed/>
                  <p:pic>
                    <p:nvPicPr>
                      <p:cNvPr id="368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51000"/>
                        <a:ext cx="1309688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4"/>
          <p:cNvGraphicFramePr>
            <a:graphicFrameLocks noChangeAspect="1"/>
          </p:cNvGraphicFramePr>
          <p:nvPr/>
        </p:nvGraphicFramePr>
        <p:xfrm>
          <a:off x="4003675" y="2667000"/>
          <a:ext cx="19907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39" name="Equation" r:id="rId8" imgW="482391" imgH="228501" progId="Equation.3">
                  <p:embed/>
                </p:oleObj>
              </mc:Choice>
              <mc:Fallback>
                <p:oleObj name="Equation" r:id="rId8" imgW="482391" imgH="228501" progId="Equation.3">
                  <p:embed/>
                  <p:pic>
                    <p:nvPicPr>
                      <p:cNvPr id="368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2667000"/>
                        <a:ext cx="19907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5"/>
          <p:cNvGraphicFramePr>
            <a:graphicFrameLocks noChangeAspect="1"/>
          </p:cNvGraphicFramePr>
          <p:nvPr/>
        </p:nvGraphicFramePr>
        <p:xfrm>
          <a:off x="3976688" y="3657600"/>
          <a:ext cx="2095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740" name="Equation" r:id="rId10" imgW="508000" imgH="228600" progId="Equation.3">
                  <p:embed/>
                </p:oleObj>
              </mc:Choice>
              <mc:Fallback>
                <p:oleObj name="Equation" r:id="rId10" imgW="508000" imgH="228600" progId="Equation.3">
                  <p:embed/>
                  <p:pic>
                    <p:nvPicPr>
                      <p:cNvPr id="368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657600"/>
                        <a:ext cx="2095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3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Bottleneck vs System Throughput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730750" y="6402388"/>
            <a:ext cx="3956050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fld id="{A5513B35-E750-9D49-9A12-6CA8CA88B450}" type="slidenum">
              <a:rPr lang="en-US" altLang="x-none" sz="1400">
                <a:solidFill>
                  <a:srgbClr val="000000"/>
                </a:solidFill>
                <a:latin typeface="Comic Sans MS" charset="0"/>
              </a:rPr>
              <a:pPr algn="r" eaLnBrk="1" hangingPunct="1"/>
              <a:t>32</a:t>
            </a:fld>
            <a:endParaRPr lang="en-US" altLang="x-none" sz="1400" dirty="0">
              <a:solidFill>
                <a:srgbClr val="000000"/>
              </a:solidFill>
              <a:latin typeface="Comic Sans MS" charset="0"/>
            </a:endParaRP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1524000" y="2057400"/>
          <a:ext cx="495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15" name="Equation" r:id="rId4" imgW="1600200" imgH="228600" progId="Equation.3">
                  <p:embed/>
                </p:oleObj>
              </mc:Choice>
              <mc:Fallback>
                <p:oleObj name="Equation" r:id="rId4" imgW="1600200" imgH="228600" progId="Equation.3">
                  <p:embed/>
                  <p:pic>
                    <p:nvPicPr>
                      <p:cNvPr id="389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4953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0" name="Object 5"/>
          <p:cNvGraphicFramePr>
            <a:graphicFrameLocks noChangeAspect="1"/>
          </p:cNvGraphicFramePr>
          <p:nvPr/>
        </p:nvGraphicFramePr>
        <p:xfrm>
          <a:off x="3451225" y="3886200"/>
          <a:ext cx="16113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16" name="Equation" r:id="rId6" imgW="545626" imgH="253780" progId="Equation.3">
                  <p:embed/>
                </p:oleObj>
              </mc:Choice>
              <mc:Fallback>
                <p:oleObj name="Equation" r:id="rId6" imgW="545626" imgH="253780" progId="Equation.3">
                  <p:embed/>
                  <p:pic>
                    <p:nvPicPr>
                      <p:cNvPr id="13210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3886200"/>
                        <a:ext cx="16113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6"/>
          <p:cNvGraphicFramePr>
            <a:graphicFrameLocks noChangeAspect="1"/>
          </p:cNvGraphicFramePr>
          <p:nvPr/>
        </p:nvGraphicFramePr>
        <p:xfrm>
          <a:off x="2790825" y="3962400"/>
          <a:ext cx="5619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717" name="Equation" r:id="rId8" imgW="190417" imgH="152334" progId="Equation.3">
                  <p:embed/>
                </p:oleObj>
              </mc:Choice>
              <mc:Fallback>
                <p:oleObj name="Equation" r:id="rId8" imgW="190417" imgH="152334" progId="Equation.3">
                  <p:embed/>
                  <p:pic>
                    <p:nvPicPr>
                      <p:cNvPr id="389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3962400"/>
                        <a:ext cx="5619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6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41C75-7C0F-B549-B56D-14657FA30611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Outline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Admin and recap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</a:rPr>
              <a:t>HTTP/1.0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i="1" dirty="0">
                <a:solidFill>
                  <a:srgbClr val="C00000"/>
                </a:solidFill>
                <a:ea typeface="ＭＳ Ｐゴシック" charset="-128"/>
              </a:rPr>
              <a:t>HTTP “acceleration”</a:t>
            </a:r>
          </a:p>
          <a:p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059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091D4D-34C0-254F-A831-9C5B6D2B3998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8259762" cy="838200"/>
          </a:xfrm>
        </p:spPr>
        <p:txBody>
          <a:bodyPr/>
          <a:lstStyle/>
          <a:p>
            <a:r>
              <a:rPr lang="en-US" altLang="zh-CN" sz="2800" dirty="0">
                <a:ea typeface="ＭＳ Ｐゴシック" charset="-128"/>
              </a:rPr>
              <a:t>Recap:</a:t>
            </a:r>
            <a:r>
              <a:rPr lang="zh-CN" altLang="en-US" sz="2800" dirty="0">
                <a:ea typeface="ＭＳ Ｐゴシック" charset="-128"/>
              </a:rPr>
              <a:t> </a:t>
            </a:r>
            <a:r>
              <a:rPr lang="en-US" altLang="zh-CN" sz="2800" dirty="0">
                <a:ea typeface="ＭＳ Ｐゴシック" charset="-128"/>
              </a:rPr>
              <a:t>Substantial Efforts to Speedup Basic HTTP/1.0</a:t>
            </a:r>
            <a:endParaRPr lang="en-US" altLang="x-none" sz="2800" dirty="0">
              <a:ea typeface="ＭＳ Ｐゴシック" charset="-128"/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" y="1387475"/>
            <a:ext cx="8676120" cy="36258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ＭＳ Ｐゴシック" charset="-128"/>
              </a:rPr>
              <a:t>Reduce the number of objects fetched [Browser cache]</a:t>
            </a:r>
          </a:p>
          <a:p>
            <a:pPr>
              <a:buFont typeface="Wingdings" pitchFamily="2" charset="2"/>
              <a:buChar char="q"/>
            </a:pPr>
            <a:endParaRPr lang="en-US" altLang="zh-CN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dirty="0">
                <a:ea typeface="ＭＳ Ｐゴシック" charset="-128"/>
              </a:rPr>
              <a:t>Reduce data volume [Compression of data]</a:t>
            </a: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Header compression [HTTP/2]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Reduce the latency to the server to fetch the content [Proxy cache]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Remove the extra RTTs to fetch an object [Persistent HTTP, aka HTTP/1.1]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Increase concurrency [Multiple TCP connections]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Asynchronous fetch (multiple streams) using a single TCP [HTTP/2]</a:t>
            </a:r>
          </a:p>
          <a:p>
            <a:pPr>
              <a:buFont typeface="Wingdings" pitchFamily="2" charset="2"/>
              <a:buChar char="q"/>
            </a:pPr>
            <a:endParaRPr lang="en-US" altLang="x-none" sz="20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Server push [HTTP/2]</a:t>
            </a:r>
          </a:p>
        </p:txBody>
      </p:sp>
      <p:pic>
        <p:nvPicPr>
          <p:cNvPr id="4198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2" y="5666959"/>
            <a:ext cx="4497093" cy="71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5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1D8351-ACB8-0346-948F-9724DD0416AF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8250238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Browser Cache and Conditional GET</a:t>
            </a:r>
            <a:endParaRPr lang="en-US" altLang="x-none" sz="4400">
              <a:ea typeface="ＭＳ Ｐゴシック" charset="-128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90675"/>
            <a:ext cx="3886200" cy="43053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Goal:</a:t>
            </a:r>
            <a:r>
              <a:rPr lang="en-US" altLang="x-none" sz="2000" dirty="0">
                <a:ea typeface="ＭＳ Ｐゴシック" charset="-128"/>
              </a:rPr>
              <a:t> don</a:t>
            </a:r>
            <a:r>
              <a:rPr lang="ja-JP" altLang="en-US" sz="2000">
                <a:ea typeface="ＭＳ Ｐゴシック" charset="-128"/>
              </a:rPr>
              <a:t>’</a:t>
            </a:r>
            <a:r>
              <a:rPr lang="en-US" altLang="ja-JP" sz="2000" dirty="0">
                <a:ea typeface="ＭＳ Ｐゴシック" charset="-128"/>
              </a:rPr>
              <a:t>t send object if client has up-to-date stored (cached) version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client: specify date of cached copy in http request</a:t>
            </a:r>
          </a:p>
          <a:p>
            <a:pPr lvl="1">
              <a:buFont typeface="ZapfDingbats" charset="0"/>
              <a:buNone/>
            </a:pPr>
            <a:r>
              <a:rPr lang="en-US" altLang="x-none" sz="1800" b="1" dirty="0">
                <a:latin typeface="Courier New" charset="0"/>
                <a:ea typeface="ＭＳ Ｐゴシック" charset="-128"/>
              </a:rPr>
              <a:t>If-modified-since: &lt;date&gt;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000" dirty="0">
                <a:ea typeface="ＭＳ Ｐゴシック" charset="-128"/>
              </a:rPr>
              <a:t>server: response contains no object if cached copy up-to-date: </a:t>
            </a:r>
          </a:p>
          <a:p>
            <a:pPr lvl="1">
              <a:buFont typeface="ZapfDingbats" charset="0"/>
              <a:buNone/>
            </a:pPr>
            <a:r>
              <a:rPr lang="en-US" altLang="x-none" sz="1800" b="1" dirty="0">
                <a:latin typeface="Courier New" charset="0"/>
                <a:ea typeface="ＭＳ Ｐゴシック" charset="-128"/>
              </a:rPr>
              <a:t>HTTP/1.0 304 Not Modified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4276725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876675" y="143668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client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321550" y="1408113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server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514850" y="2114550"/>
            <a:ext cx="26860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521200" y="2098675"/>
            <a:ext cx="26812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http request msg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If-modified-since: &lt;date&gt;</a:t>
            </a:r>
            <a:endParaRPr kumimoji="0" lang="en-US" altLang="x-non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-128"/>
              <a:cs typeface="+mn-cs"/>
            </a:endParaRP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4295775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44042" name="Group 10"/>
          <p:cNvGrpSpPr>
            <a:grpSpLocks/>
          </p:cNvGrpSpPr>
          <p:nvPr/>
        </p:nvGrpSpPr>
        <p:grpSpPr bwMode="auto">
          <a:xfrm>
            <a:off x="4502150" y="2974975"/>
            <a:ext cx="2643188" cy="855663"/>
            <a:chOff x="2698" y="2036"/>
            <a:chExt cx="1665" cy="539"/>
          </a:xfrm>
        </p:grpSpPr>
        <p:sp>
          <p:nvSpPr>
            <p:cNvPr id="44052" name="Rectangle 11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4053" name="Text Box 12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response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HTTP/1.0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urier New" charset="0"/>
                  <a:ea typeface="ＭＳ Ｐゴシック" charset="-128"/>
                  <a:cs typeface="+mn-cs"/>
                </a:rPr>
                <a:t>304 Not Modified</a:t>
              </a:r>
              <a:endPara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7585075" y="2360613"/>
            <a:ext cx="12239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object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not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modified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>
            <a:off x="4400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>
            <a:off x="4343400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6" name="Rectangle 16"/>
          <p:cNvSpPr>
            <a:spLocks noChangeArrowheads="1"/>
          </p:cNvSpPr>
          <p:nvPr/>
        </p:nvSpPr>
        <p:spPr bwMode="auto">
          <a:xfrm>
            <a:off x="4581525" y="4467225"/>
            <a:ext cx="26860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4587875" y="4451350"/>
            <a:ext cx="26812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http request msg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If-modified-since: &lt;date&gt;</a:t>
            </a:r>
            <a:endParaRPr kumimoji="0" lang="en-US" altLang="x-none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charset="0"/>
              <a:ea typeface="ＭＳ Ｐゴシック" charset="-128"/>
              <a:cs typeface="+mn-cs"/>
            </a:endParaRPr>
          </a:p>
        </p:txBody>
      </p:sp>
      <p:sp>
        <p:nvSpPr>
          <p:cNvPr id="44048" name="Line 18"/>
          <p:cNvSpPr>
            <a:spLocks noChangeShapeType="1"/>
          </p:cNvSpPr>
          <p:nvPr/>
        </p:nvSpPr>
        <p:spPr bwMode="auto">
          <a:xfrm flipH="1">
            <a:off x="4362450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49" name="Rectangle 19"/>
          <p:cNvSpPr>
            <a:spLocks noChangeArrowheads="1"/>
          </p:cNvSpPr>
          <p:nvPr/>
        </p:nvSpPr>
        <p:spPr bwMode="auto">
          <a:xfrm>
            <a:off x="4667250" y="5383213"/>
            <a:ext cx="2505075" cy="1042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4568825" y="5327650"/>
            <a:ext cx="26431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http response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HTTP/1.1 200 OK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…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charset="0"/>
                <a:ea typeface="ＭＳ Ｐゴシック" charset="-128"/>
                <a:cs typeface="+mn-cs"/>
              </a:rPr>
              <a:t>&lt;data&gt;</a:t>
            </a:r>
          </a:p>
        </p:txBody>
      </p:sp>
      <p:sp>
        <p:nvSpPr>
          <p:cNvPr id="44051" name="Text Box 21"/>
          <p:cNvSpPr txBox="1">
            <a:spLocks noChangeArrowheads="1"/>
          </p:cNvSpPr>
          <p:nvPr/>
        </p:nvSpPr>
        <p:spPr bwMode="auto">
          <a:xfrm>
            <a:off x="7651750" y="4808538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object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modified</a:t>
            </a:r>
            <a:endParaRPr kumimoji="0" lang="en-US" altLang="x-non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0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B6D0A-EACE-1F46-945B-E7013338CCBB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Web Caches (Proxy)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00075" y="1428750"/>
            <a:ext cx="7200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0"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Goal:</a:t>
            </a: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 satisfy client request without involving origin server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ea typeface="ＭＳ Ｐゴシック" charset="-128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46538" y="2187431"/>
            <a:ext cx="5374698" cy="4387994"/>
            <a:chOff x="1746538" y="2187431"/>
            <a:chExt cx="4570413" cy="3914775"/>
          </a:xfrm>
        </p:grpSpPr>
        <p:graphicFrame>
          <p:nvGraphicFramePr>
            <p:cNvPr id="46085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1806863" y="3011343"/>
            <a:ext cx="515938" cy="414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81" name="Clip" r:id="rId4" imgW="1307079" imgH="1083682" progId="MS_ClipArt_Gallery.2">
                    <p:embed/>
                  </p:oleObj>
                </mc:Choice>
                <mc:Fallback>
                  <p:oleObj name="Clip" r:id="rId4" imgW="1307079" imgH="1083682" progId="MS_ClipArt_Gallery.2">
                    <p:embed/>
                    <p:pic>
                      <p:nvPicPr>
                        <p:cNvPr id="460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6863" y="3011343"/>
                          <a:ext cx="515938" cy="414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6" name="Text Box 6"/>
            <p:cNvSpPr txBox="1">
              <a:spLocks noChangeArrowheads="1"/>
            </p:cNvSpPr>
            <p:nvPr/>
          </p:nvSpPr>
          <p:spPr bwMode="auto">
            <a:xfrm>
              <a:off x="1746538" y="3424093"/>
              <a:ext cx="714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client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aphicFrame>
          <p:nvGraphicFramePr>
            <p:cNvPr id="46087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1871951" y="4881418"/>
            <a:ext cx="515937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2382" name="Clip" r:id="rId6" imgW="1307079" imgH="1083682" progId="MS_ClipArt_Gallery.2">
                    <p:embed/>
                  </p:oleObj>
                </mc:Choice>
                <mc:Fallback>
                  <p:oleObj name="Clip" r:id="rId6" imgW="1307079" imgH="1083682" progId="MS_ClipArt_Gallery.2">
                    <p:embed/>
                    <p:pic>
                      <p:nvPicPr>
                        <p:cNvPr id="4608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1951" y="4881418"/>
                          <a:ext cx="515937" cy="412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088" name="Text Box 8"/>
            <p:cNvSpPr txBox="1">
              <a:spLocks noChangeArrowheads="1"/>
            </p:cNvSpPr>
            <p:nvPr/>
          </p:nvSpPr>
          <p:spPr bwMode="auto">
            <a:xfrm>
              <a:off x="3627726" y="2830368"/>
              <a:ext cx="95567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Proxy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server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46089" name="Group 9"/>
            <p:cNvGrpSpPr>
              <a:grpSpLocks/>
            </p:cNvGrpSpPr>
            <p:nvPr/>
          </p:nvGrpSpPr>
          <p:grpSpPr bwMode="auto">
            <a:xfrm>
              <a:off x="3853151" y="3611418"/>
              <a:ext cx="346075" cy="742950"/>
              <a:chOff x="4180" y="783"/>
              <a:chExt cx="150" cy="307"/>
            </a:xfrm>
          </p:grpSpPr>
          <p:sp>
            <p:nvSpPr>
              <p:cNvPr id="46127" name="AutoShape 1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8" name="Rectangle 1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9" name="Rectangle 1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30" name="AutoShape 1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31" name="Line 1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32" name="Line 1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33" name="Rectangle 1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34" name="Rectangle 1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090" name="Line 18"/>
            <p:cNvSpPr>
              <a:spLocks noChangeShapeType="1"/>
            </p:cNvSpPr>
            <p:nvPr/>
          </p:nvSpPr>
          <p:spPr bwMode="auto">
            <a:xfrm>
              <a:off x="2368838" y="3200256"/>
              <a:ext cx="1428750" cy="668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1" name="Line 19"/>
            <p:cNvSpPr>
              <a:spLocks noChangeShapeType="1"/>
            </p:cNvSpPr>
            <p:nvPr/>
          </p:nvSpPr>
          <p:spPr bwMode="auto">
            <a:xfrm flipH="1" flipV="1">
              <a:off x="2406938" y="3339956"/>
              <a:ext cx="1350963" cy="627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2" name="Line 20"/>
            <p:cNvSpPr>
              <a:spLocks noChangeShapeType="1"/>
            </p:cNvSpPr>
            <p:nvPr/>
          </p:nvSpPr>
          <p:spPr bwMode="auto">
            <a:xfrm flipV="1">
              <a:off x="2362488" y="4151168"/>
              <a:ext cx="1401763" cy="7604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3" name="Line 21"/>
            <p:cNvSpPr>
              <a:spLocks noChangeShapeType="1"/>
            </p:cNvSpPr>
            <p:nvPr/>
          </p:nvSpPr>
          <p:spPr bwMode="auto">
            <a:xfrm flipH="1">
              <a:off x="2413288" y="4238481"/>
              <a:ext cx="1403350" cy="7858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4" name="Text Box 22"/>
            <p:cNvSpPr txBox="1">
              <a:spLocks noChangeArrowheads="1"/>
            </p:cNvSpPr>
            <p:nvPr/>
          </p:nvSpPr>
          <p:spPr bwMode="auto">
            <a:xfrm>
              <a:off x="1902113" y="5340206"/>
              <a:ext cx="7143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client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5" name="Text Box 23"/>
            <p:cNvSpPr txBox="1">
              <a:spLocks noChangeArrowheads="1"/>
            </p:cNvSpPr>
            <p:nvPr/>
          </p:nvSpPr>
          <p:spPr bwMode="auto">
            <a:xfrm rot="1422049">
              <a:off x="2451388" y="3251056"/>
              <a:ext cx="1387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6" name="Text Box 24"/>
            <p:cNvSpPr txBox="1">
              <a:spLocks noChangeArrowheads="1"/>
            </p:cNvSpPr>
            <p:nvPr/>
          </p:nvSpPr>
          <p:spPr bwMode="auto">
            <a:xfrm rot="19907361">
              <a:off x="2229138" y="4255943"/>
              <a:ext cx="1387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7" name="Text Box 25"/>
            <p:cNvSpPr txBox="1">
              <a:spLocks noChangeArrowheads="1"/>
            </p:cNvSpPr>
            <p:nvPr/>
          </p:nvSpPr>
          <p:spPr bwMode="auto">
            <a:xfrm rot="1411598">
              <a:off x="2267238" y="3617768"/>
              <a:ext cx="149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098" name="Text Box 26"/>
            <p:cNvSpPr txBox="1">
              <a:spLocks noChangeArrowheads="1"/>
            </p:cNvSpPr>
            <p:nvPr/>
          </p:nvSpPr>
          <p:spPr bwMode="auto">
            <a:xfrm rot="19862217">
              <a:off x="2435513" y="4575031"/>
              <a:ext cx="149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46099" name="Group 27"/>
            <p:cNvGrpSpPr>
              <a:grpSpLocks/>
            </p:cNvGrpSpPr>
            <p:nvPr/>
          </p:nvGrpSpPr>
          <p:grpSpPr bwMode="auto">
            <a:xfrm>
              <a:off x="5777201" y="2820843"/>
              <a:ext cx="346075" cy="742950"/>
              <a:chOff x="4180" y="783"/>
              <a:chExt cx="150" cy="307"/>
            </a:xfrm>
          </p:grpSpPr>
          <p:sp>
            <p:nvSpPr>
              <p:cNvPr id="46119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0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1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2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3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4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5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26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46100" name="Group 36"/>
            <p:cNvGrpSpPr>
              <a:grpSpLocks/>
            </p:cNvGrpSpPr>
            <p:nvPr/>
          </p:nvGrpSpPr>
          <p:grpSpPr bwMode="auto">
            <a:xfrm>
              <a:off x="5777201" y="4725843"/>
              <a:ext cx="346075" cy="742950"/>
              <a:chOff x="4180" y="783"/>
              <a:chExt cx="150" cy="307"/>
            </a:xfrm>
          </p:grpSpPr>
          <p:sp>
            <p:nvSpPr>
              <p:cNvPr id="46111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2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3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4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5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6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7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46118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sp>
          <p:nvSpPr>
            <p:cNvPr id="46101" name="Line 45"/>
            <p:cNvSpPr>
              <a:spLocks noChangeShapeType="1"/>
            </p:cNvSpPr>
            <p:nvPr/>
          </p:nvSpPr>
          <p:spPr bwMode="auto">
            <a:xfrm flipV="1">
              <a:off x="4296063" y="3151043"/>
              <a:ext cx="1401763" cy="76041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2" name="Line 46"/>
            <p:cNvSpPr>
              <a:spLocks noChangeShapeType="1"/>
            </p:cNvSpPr>
            <p:nvPr/>
          </p:nvSpPr>
          <p:spPr bwMode="auto">
            <a:xfrm flipH="1">
              <a:off x="4346863" y="3238356"/>
              <a:ext cx="1403350" cy="7858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3" name="Text Box 47"/>
            <p:cNvSpPr txBox="1">
              <a:spLocks noChangeArrowheads="1"/>
            </p:cNvSpPr>
            <p:nvPr/>
          </p:nvSpPr>
          <p:spPr bwMode="auto">
            <a:xfrm rot="19907361">
              <a:off x="4162713" y="3255818"/>
              <a:ext cx="1387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4" name="Text Box 48"/>
            <p:cNvSpPr txBox="1">
              <a:spLocks noChangeArrowheads="1"/>
            </p:cNvSpPr>
            <p:nvPr/>
          </p:nvSpPr>
          <p:spPr bwMode="auto">
            <a:xfrm rot="19862217">
              <a:off x="4369088" y="3574906"/>
              <a:ext cx="149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5" name="Line 49"/>
            <p:cNvSpPr>
              <a:spLocks noChangeShapeType="1"/>
            </p:cNvSpPr>
            <p:nvPr/>
          </p:nvSpPr>
          <p:spPr bwMode="auto">
            <a:xfrm>
              <a:off x="4254788" y="4314681"/>
              <a:ext cx="1428750" cy="6683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6" name="Line 50"/>
            <p:cNvSpPr>
              <a:spLocks noChangeShapeType="1"/>
            </p:cNvSpPr>
            <p:nvPr/>
          </p:nvSpPr>
          <p:spPr bwMode="auto">
            <a:xfrm flipH="1" flipV="1">
              <a:off x="4292888" y="4454381"/>
              <a:ext cx="1350963" cy="627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7" name="Text Box 51"/>
            <p:cNvSpPr txBox="1">
              <a:spLocks noChangeArrowheads="1"/>
            </p:cNvSpPr>
            <p:nvPr/>
          </p:nvSpPr>
          <p:spPr bwMode="auto">
            <a:xfrm rot="1422049">
              <a:off x="4337338" y="4365481"/>
              <a:ext cx="13874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request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8" name="Text Box 52"/>
            <p:cNvSpPr txBox="1">
              <a:spLocks noChangeArrowheads="1"/>
            </p:cNvSpPr>
            <p:nvPr/>
          </p:nvSpPr>
          <p:spPr bwMode="auto">
            <a:xfrm rot="1411598">
              <a:off x="4153188" y="4732193"/>
              <a:ext cx="14986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http response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09" name="Text Box 53"/>
            <p:cNvSpPr txBox="1">
              <a:spLocks noChangeArrowheads="1"/>
            </p:cNvSpPr>
            <p:nvPr/>
          </p:nvSpPr>
          <p:spPr bwMode="auto">
            <a:xfrm>
              <a:off x="5488276" y="5521181"/>
              <a:ext cx="800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origin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server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46110" name="Text Box 54"/>
            <p:cNvSpPr txBox="1">
              <a:spLocks noChangeArrowheads="1"/>
            </p:cNvSpPr>
            <p:nvPr/>
          </p:nvSpPr>
          <p:spPr bwMode="auto">
            <a:xfrm>
              <a:off x="5516851" y="2187431"/>
              <a:ext cx="8001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origin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x-none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ea typeface="ＭＳ Ｐゴシック" charset="-128"/>
                  <a:cs typeface="+mn-cs"/>
                </a:rPr>
                <a:t>server</a:t>
              </a:r>
              <a:endPara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634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A03F0-EC57-C349-B495-635BF003C2F7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74650"/>
            <a:ext cx="7772400" cy="838200"/>
          </a:xfrm>
        </p:spPr>
        <p:txBody>
          <a:bodyPr/>
          <a:lstStyle/>
          <a:p>
            <a:r>
              <a:rPr lang="en-US" altLang="zh-CN" sz="2800">
                <a:ea typeface="ＭＳ Ｐゴシック" charset="-128"/>
              </a:rPr>
              <a:t>Two Types of Proxies</a:t>
            </a:r>
            <a:endParaRPr lang="en-US" altLang="x-none" sz="2800">
              <a:ea typeface="ＭＳ Ｐゴシック" charset="-128"/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373188"/>
            <a:ext cx="7088187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2874963" y="160338"/>
            <a:ext cx="6126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http://www.celinio.net/techblog/?p=1027</a:t>
            </a:r>
          </a:p>
        </p:txBody>
      </p:sp>
      <p:sp>
        <p:nvSpPr>
          <p:cNvPr id="2" name="Rectangle 1"/>
          <p:cNvSpPr/>
          <p:nvPr/>
        </p:nvSpPr>
        <p:spPr>
          <a:xfrm>
            <a:off x="-77499" y="3470702"/>
            <a:ext cx="1745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Typically </a:t>
            </a:r>
            <a:b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</a:br>
            <a: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in the same network as</a:t>
            </a:r>
            <a:b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</a:br>
            <a:r>
              <a:rPr kumimoji="0" lang="en-US" altLang="x-non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the client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65820" y="3829340"/>
            <a:ext cx="2244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t>Typically in the same network as the server</a:t>
            </a:r>
            <a:endParaRPr kumimoji="0" lang="en-US" altLang="x-non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923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C25A3D-0C9A-FF42-A781-4777F2A0B701}" type="slidenum">
              <a:rPr kumimoji="0" lang="en-US" altLang="x-non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x-non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Benefits of Forward Proxy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altLang="x-none" sz="2400" dirty="0">
                <a:solidFill>
                  <a:srgbClr val="FF0000"/>
                </a:solidFill>
                <a:ea typeface="ＭＳ Ｐゴシック" charset="-128"/>
              </a:rPr>
              <a:t>Assume:</a:t>
            </a:r>
            <a:r>
              <a:rPr lang="en-US" altLang="x-none" sz="2400" dirty="0">
                <a:ea typeface="ＭＳ Ｐゴシック" charset="-128"/>
              </a:rPr>
              <a:t> cache is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close</a:t>
            </a:r>
            <a:r>
              <a:rPr lang="ja-JP" altLang="en-US" sz="2400" dirty="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 to client (e.g., in same network)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smaller response time: cache </a:t>
            </a:r>
            <a:r>
              <a:rPr lang="ja-JP" altLang="en-US" sz="2400" dirty="0">
                <a:ea typeface="ＭＳ Ｐゴシック" charset="-128"/>
              </a:rPr>
              <a:t>“</a:t>
            </a:r>
            <a:r>
              <a:rPr lang="en-US" altLang="ja-JP" sz="2400" dirty="0">
                <a:ea typeface="ＭＳ Ｐゴシック" charset="-128"/>
              </a:rPr>
              <a:t>closer</a:t>
            </a:r>
            <a:r>
              <a:rPr lang="ja-JP" altLang="en-US" sz="2400" dirty="0">
                <a:ea typeface="ＭＳ Ｐゴシック" charset="-128"/>
              </a:rPr>
              <a:t>”</a:t>
            </a:r>
            <a:r>
              <a:rPr lang="en-US" altLang="ja-JP" sz="2400" dirty="0">
                <a:ea typeface="ＭＳ Ｐゴシック" charset="-128"/>
              </a:rPr>
              <a:t> to client</a:t>
            </a:r>
          </a:p>
          <a:p>
            <a:pPr>
              <a:buFont typeface="Wingdings" pitchFamily="2" charset="2"/>
              <a:buChar char="q"/>
            </a:pPr>
            <a:r>
              <a:rPr lang="en-US" altLang="x-none" sz="2400" dirty="0">
                <a:ea typeface="ＭＳ Ｐゴシック" charset="-128"/>
              </a:rPr>
              <a:t>decrease traffic to distant servers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x-none" sz="2000" dirty="0">
                <a:ea typeface="ＭＳ Ｐゴシック" charset="-128"/>
              </a:rPr>
              <a:t>link out of institutional/local ISP network often is bottleneck  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50281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2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3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4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5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6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7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8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0182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50273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4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5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6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7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8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9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80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0183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50265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6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7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8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9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0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1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72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0184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5025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6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50185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50249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0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1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2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3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4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5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56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50186" name="Text Box 50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origin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servers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8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8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8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9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9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50192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50236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37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38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39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40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50241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0246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47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48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50242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024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4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4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50193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public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 Internet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194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50195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7" name="Clip" r:id="rId4" imgW="1307079" imgH="1083682" progId="MS_ClipArt_Gallery.2">
                  <p:embed/>
                </p:oleObj>
              </mc:Choice>
              <mc:Fallback>
                <p:oleObj name="Clip" r:id="rId4" imgW="1307079" imgH="1083682" progId="MS_ClipArt_Gallery.2">
                  <p:embed/>
                  <p:pic>
                    <p:nvPicPr>
                      <p:cNvPr id="50195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8" name="Clip" r:id="rId6" imgW="1307079" imgH="1083682" progId="MS_ClipArt_Gallery.2">
                  <p:embed/>
                </p:oleObj>
              </mc:Choice>
              <mc:Fallback>
                <p:oleObj name="Clip" r:id="rId6" imgW="1307079" imgH="1083682" progId="MS_ClipArt_Gallery.2">
                  <p:embed/>
                  <p:pic>
                    <p:nvPicPr>
                      <p:cNvPr id="50196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7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9" name="Clip" r:id="rId7" imgW="1307079" imgH="1083682" progId="MS_ClipArt_Gallery.2">
                  <p:embed/>
                </p:oleObj>
              </mc:Choice>
              <mc:Fallback>
                <p:oleObj name="Clip" r:id="rId7" imgW="1307079" imgH="1083682" progId="MS_ClipArt_Gallery.2">
                  <p:embed/>
                  <p:pic>
                    <p:nvPicPr>
                      <p:cNvPr id="50197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8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20" name="Clip" r:id="rId8" imgW="1307079" imgH="1083682" progId="MS_ClipArt_Gallery.2">
                  <p:embed/>
                </p:oleObj>
              </mc:Choice>
              <mc:Fallback>
                <p:oleObj name="Clip" r:id="rId8" imgW="1307079" imgH="1083682" progId="MS_ClipArt_Gallery.2">
                  <p:embed/>
                  <p:pic>
                    <p:nvPicPr>
                      <p:cNvPr id="50198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9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0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1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2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3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4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grpSp>
        <p:nvGrpSpPr>
          <p:cNvPr id="50205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50226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50227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50228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29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0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1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2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3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4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35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altLang="x-none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</p:grpSp>
      <p:grpSp>
        <p:nvGrpSpPr>
          <p:cNvPr id="50206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50213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14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15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16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sp>
          <p:nvSpPr>
            <p:cNvPr id="50217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+mn-cs"/>
              </a:endParaRPr>
            </a:p>
          </p:txBody>
        </p:sp>
        <p:grpSp>
          <p:nvGrpSpPr>
            <p:cNvPr id="50218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0223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24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25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  <p:grpSp>
          <p:nvGrpSpPr>
            <p:cNvPr id="50219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0220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21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  <p:sp>
            <p:nvSpPr>
              <p:cNvPr id="50222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-128"/>
                  <a:cs typeface="+mn-cs"/>
                </a:endParaRPr>
              </a:p>
            </p:txBody>
          </p:sp>
        </p:grpSp>
      </p:grpSp>
      <p:sp>
        <p:nvSpPr>
          <p:cNvPr id="50207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8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09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institutional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network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10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10 Mbps LAN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11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1.5 Mbps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access link</a:t>
            </a:r>
            <a:endParaRPr kumimoji="0" lang="en-US" altLang="x-none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  <p:sp>
        <p:nvSpPr>
          <p:cNvPr id="50212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institutional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+mn-cs"/>
              </a:rPr>
              <a:t>cache</a:t>
            </a:r>
            <a:endParaRPr kumimoji="0" lang="en-US" altLang="x-none" sz="24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960813"/>
      </p:ext>
    </p:extLst>
  </p:cSld>
  <p:clrMapOvr>
    <a:masterClrMapping/>
  </p:clrMapOvr>
</p:sld>
</file>

<file path=ppt/theme/theme1.xml><?xml version="1.0" encoding="utf-8"?>
<a:theme xmlns:a="http://schemas.openxmlformats.org/drawingml/2006/main" name="1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12755</TotalTime>
  <Words>1396</Words>
  <Application>Microsoft Macintosh PowerPoint</Application>
  <PresentationFormat>On-screen Show (4:3)</PresentationFormat>
  <Paragraphs>288</Paragraphs>
  <Slides>32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ＭＳ Ｐゴシック</vt:lpstr>
      <vt:lpstr>宋体</vt:lpstr>
      <vt:lpstr>ZapfDingbats</vt:lpstr>
      <vt:lpstr>Arial</vt:lpstr>
      <vt:lpstr>Calibri</vt:lpstr>
      <vt:lpstr>Comic Sans MS</vt:lpstr>
      <vt:lpstr>Courier New</vt:lpstr>
      <vt:lpstr>Symbol</vt:lpstr>
      <vt:lpstr>Tahoma</vt:lpstr>
      <vt:lpstr>Times New Roman</vt:lpstr>
      <vt:lpstr>Wingdings</vt:lpstr>
      <vt:lpstr>1_Kurose</vt:lpstr>
      <vt:lpstr>3_Default Design</vt:lpstr>
      <vt:lpstr>4_Default Design</vt:lpstr>
      <vt:lpstr>Clip</vt:lpstr>
      <vt:lpstr>Equation</vt:lpstr>
      <vt:lpstr>Network Applications: HTTP/1.1/2; Operational Analysis</vt:lpstr>
      <vt:lpstr>Outline</vt:lpstr>
      <vt:lpstr>Admin</vt:lpstr>
      <vt:lpstr>Outline</vt:lpstr>
      <vt:lpstr>Recap: Substantial Efforts to Speedup Basic HTTP/1.0</vt:lpstr>
      <vt:lpstr>Browser Cache and Conditional GET</vt:lpstr>
      <vt:lpstr>Web Caches (Proxy)</vt:lpstr>
      <vt:lpstr>Two Types of Proxies</vt:lpstr>
      <vt:lpstr>Benefits of Forward Proxy</vt:lpstr>
      <vt:lpstr>No Free Lunch: Problems of Web Caching</vt:lpstr>
      <vt:lpstr>HTTP/1.1: Persistent (keepalive/pipelining) HTTP</vt:lpstr>
      <vt:lpstr>HTTP/1.0, Keep-Alive, Pipelining</vt:lpstr>
      <vt:lpstr>HTTP/2 Basic Idea:  Remove Head-of-Line Blocking in HTTP/1.1</vt:lpstr>
      <vt:lpstr>Observing HTTP/2</vt:lpstr>
      <vt:lpstr>HTTP/2 Design: Multi-Streams</vt:lpstr>
      <vt:lpstr>HTTP/2 Header Compression</vt:lpstr>
      <vt:lpstr>HTTP/2 Stream Dependency and Weights</vt:lpstr>
      <vt:lpstr>HTTP/2 Server Push</vt:lpstr>
      <vt:lpstr>Outline</vt:lpstr>
      <vt:lpstr>Goal: Best Server Design Limited Only  by Resource Bottleneck</vt:lpstr>
      <vt:lpstr>Some Questions</vt:lpstr>
      <vt:lpstr>Background: Little’s Law (1961)</vt:lpstr>
      <vt:lpstr>Little’s Law: Proof</vt:lpstr>
      <vt:lpstr>Operational Analysis</vt:lpstr>
      <vt:lpstr>Under the Hood (An example FSM)</vt:lpstr>
      <vt:lpstr>Operational Analysis: Resource Demand of a Request</vt:lpstr>
      <vt:lpstr>Operational Quantities</vt:lpstr>
      <vt:lpstr>Utilization Law</vt:lpstr>
      <vt:lpstr>Deriving Relationship Between R, U, and S for one Device</vt:lpstr>
      <vt:lpstr>Forced Flow Law</vt:lpstr>
      <vt:lpstr>Bottleneck Device</vt:lpstr>
      <vt:lpstr>Bottleneck vs System Throughput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yry</dc:creator>
  <cp:keywords/>
  <dc:description/>
  <cp:lastModifiedBy>Qiao Xiang</cp:lastModifiedBy>
  <cp:revision>455</cp:revision>
  <cp:lastPrinted>2017-10-12T15:51:10Z</cp:lastPrinted>
  <dcterms:created xsi:type="dcterms:W3CDTF">2006-08-16T00:00:00Z</dcterms:created>
  <dcterms:modified xsi:type="dcterms:W3CDTF">2025-10-12T01:47:40Z</dcterms:modified>
  <cp:category/>
</cp:coreProperties>
</file>