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6475" r:id="rId2"/>
    <p:sldMasterId id="2147486487" r:id="rId3"/>
    <p:sldMasterId id="2147486500" r:id="rId4"/>
  </p:sldMasterIdLst>
  <p:notesMasterIdLst>
    <p:notesMasterId r:id="rId61"/>
  </p:notesMasterIdLst>
  <p:handoutMasterIdLst>
    <p:handoutMasterId r:id="rId62"/>
  </p:handoutMasterIdLst>
  <p:sldIdLst>
    <p:sldId id="784" r:id="rId5"/>
    <p:sldId id="1026" r:id="rId6"/>
    <p:sldId id="708" r:id="rId7"/>
    <p:sldId id="954" r:id="rId8"/>
    <p:sldId id="1164" r:id="rId9"/>
    <p:sldId id="1036" r:id="rId10"/>
    <p:sldId id="1037" r:id="rId11"/>
    <p:sldId id="779" r:id="rId12"/>
    <p:sldId id="780" r:id="rId13"/>
    <p:sldId id="1040" r:id="rId14"/>
    <p:sldId id="1166" r:id="rId15"/>
    <p:sldId id="1042" r:id="rId16"/>
    <p:sldId id="1043" r:id="rId17"/>
    <p:sldId id="1044" r:id="rId18"/>
    <p:sldId id="1045" r:id="rId19"/>
    <p:sldId id="1046" r:id="rId20"/>
    <p:sldId id="1167" r:id="rId21"/>
    <p:sldId id="1168" r:id="rId22"/>
    <p:sldId id="1049" r:id="rId23"/>
    <p:sldId id="1050" r:id="rId24"/>
    <p:sldId id="1051" r:id="rId25"/>
    <p:sldId id="1052" r:id="rId26"/>
    <p:sldId id="1053" r:id="rId27"/>
    <p:sldId id="1160" r:id="rId28"/>
    <p:sldId id="1055" r:id="rId29"/>
    <p:sldId id="1056" r:id="rId30"/>
    <p:sldId id="896" r:id="rId31"/>
    <p:sldId id="1161" r:id="rId32"/>
    <p:sldId id="898" r:id="rId33"/>
    <p:sldId id="899" r:id="rId34"/>
    <p:sldId id="901" r:id="rId35"/>
    <p:sldId id="902" r:id="rId36"/>
    <p:sldId id="903" r:id="rId37"/>
    <p:sldId id="1170" r:id="rId38"/>
    <p:sldId id="1062" r:id="rId39"/>
    <p:sldId id="906" r:id="rId40"/>
    <p:sldId id="907" r:id="rId41"/>
    <p:sldId id="908" r:id="rId42"/>
    <p:sldId id="909" r:id="rId43"/>
    <p:sldId id="1162" r:id="rId44"/>
    <p:sldId id="911" r:id="rId45"/>
    <p:sldId id="995" r:id="rId46"/>
    <p:sldId id="912" r:id="rId47"/>
    <p:sldId id="1171" r:id="rId48"/>
    <p:sldId id="914" r:id="rId49"/>
    <p:sldId id="996" r:id="rId50"/>
    <p:sldId id="997" r:id="rId51"/>
    <p:sldId id="998" r:id="rId52"/>
    <p:sldId id="999" r:id="rId53"/>
    <p:sldId id="1002" r:id="rId54"/>
    <p:sldId id="1023" r:id="rId55"/>
    <p:sldId id="1005" r:id="rId56"/>
    <p:sldId id="1006" r:id="rId57"/>
    <p:sldId id="1008" r:id="rId58"/>
    <p:sldId id="1070" r:id="rId59"/>
    <p:sldId id="1172" r:id="rId60"/>
  </p:sldIdLst>
  <p:sldSz cx="9144000" cy="6858000" type="screen4x3"/>
  <p:notesSz cx="7315200" cy="96012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2"/>
    <p:restoredTop sz="96766"/>
  </p:normalViewPr>
  <p:slideViewPr>
    <p:cSldViewPr>
      <p:cViewPr varScale="1">
        <p:scale>
          <a:sx n="142" d="100"/>
          <a:sy n="142" d="100"/>
        </p:scale>
        <p:origin x="12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00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3.wmf"/><Relationship Id="rId7" Type="http://schemas.openxmlformats.org/officeDocument/2006/relationships/image" Target="../media/image38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37.wmf"/><Relationship Id="rId5" Type="http://schemas.openxmlformats.org/officeDocument/2006/relationships/image" Target="../media/image32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1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D6FB7B5-9EBD-E540-BF6C-72FE8B8F040E}" type="datetimeFigureOut">
              <a:rPr lang="en-US" altLang="x-none"/>
              <a:pPr/>
              <a:t>10/14/25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4FE0730-6AF0-1A40-9652-7D1ECBC22F5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0601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AE0AEBEE-BFAF-6444-BE8E-CD9D25A2AF0F}" type="datetimeFigureOut">
              <a:rPr lang="en-US" altLang="x-none"/>
              <a:pPr/>
              <a:t>10/14/25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5411E171-F03E-E743-9E6D-476D2E81B93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51473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3193" algn="l" defTabSz="913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831" algn="l" defTabSz="913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70" algn="l" defTabSz="913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107" algn="l" defTabSz="913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6D67023-F412-D845-BB21-E6580AE12E7A}" type="slidenum">
              <a:rPr lang="en-US" altLang="x-none" sz="1200">
                <a:latin typeface="Times New Roman" charset="0"/>
              </a:rPr>
              <a:pPr eaLnBrk="1" hangingPunct="1"/>
              <a:t>1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3ECE4-5391-FA41-876D-0A013BBD3C43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10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59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CD8740D-E59E-0149-B737-BDEB2A32933C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11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65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F14199-2010-D740-928B-16E321D9134E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12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11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4849EDA-9117-F440-BCED-6B5468457FE7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13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75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2DA7641-82E9-714C-B2E3-C06F6F8C1171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14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86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D5A83D6-3E9C-0746-8C1F-6ADEC584E6C9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15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21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82B960C-4C90-A949-A3FF-63D7D1C2CF69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16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01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FAF201F-8A86-7E4B-B204-3430154086EB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17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83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7BA2E64-D237-C743-A0C2-353F9DDFE3BE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18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87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3E4444A-1861-AC4A-918C-2AAA923EBAB6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19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1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D349128-BA39-C149-A42E-15502011A9D8}" type="slidenum">
              <a:rPr lang="en-US" altLang="x-none" sz="1200">
                <a:solidFill>
                  <a:srgbClr val="000000"/>
                </a:solidFill>
                <a:latin typeface="Times New Roman" charset="0"/>
              </a:rPr>
              <a:pPr eaLnBrk="1" hangingPunct="1"/>
              <a:t>2</a:t>
            </a:fld>
            <a:endParaRPr lang="en-US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336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574995-011A-9944-8302-FD31D0EBEDA8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20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27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B3900E9-5EB7-2344-B9EF-53FFCCBC7995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21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33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7E7D2B0-3761-994E-A485-92E78F0680E5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22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77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AD7EDDC-8BFA-D947-99ED-685082993B4C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23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59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5D4FBAB-9DD4-F94A-AEE3-0056B1ED6CB8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24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06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7E9EA0E-B12F-0448-B530-2158F8D0B60D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25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59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E3D01D8-3957-A044-9901-F17420426468}" type="slidenum">
              <a:rPr lang="en-US" altLang="x-none" sz="1300">
                <a:solidFill>
                  <a:srgbClr val="000000"/>
                </a:solidFill>
                <a:latin typeface="Calibri" charset="0"/>
              </a:rPr>
              <a:pPr eaLnBrk="1" hangingPunct="1"/>
              <a:t>26</a:t>
            </a:fld>
            <a:endParaRPr lang="en-US" altLang="x-none" sz="13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22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5103394-5135-CB49-AA05-29E682B8BA35}" type="slidenum">
              <a:rPr lang="en-US" altLang="x-none" sz="1300">
                <a:latin typeface="Calibri" charset="0"/>
              </a:rPr>
              <a:pPr eaLnBrk="1" hangingPunct="1"/>
              <a:t>27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113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 dirty="0">
                <a:ea typeface="ＭＳ Ｐゴシック" charset="-128"/>
              </a:rPr>
              <a:t>Facebook 12 M HTTP/sec</a:t>
            </a:r>
          </a:p>
          <a:p>
            <a:r>
              <a:rPr lang="en-US" altLang="x-none" dirty="0">
                <a:ea typeface="ＭＳ Ｐゴシック" charset="-128"/>
              </a:rPr>
              <a:t>http://</a:t>
            </a:r>
            <a:r>
              <a:rPr lang="en-US" altLang="x-none" dirty="0" err="1">
                <a:ea typeface="ＭＳ Ｐゴシック" charset="-128"/>
              </a:rPr>
              <a:t>www.datadoghq.com</a:t>
            </a:r>
            <a:r>
              <a:rPr lang="en-US" altLang="x-none" dirty="0">
                <a:ea typeface="ＭＳ Ｐゴシック" charset="-128"/>
              </a:rPr>
              <a:t>/2013/07/the-best-of-velocity-and-devopsdays-2013-part-ii/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A8D70F2-6682-A540-B1F7-75D815836947}" type="slidenum">
              <a:rPr lang="en-US" altLang="x-none" sz="1300">
                <a:latin typeface="Calibri" charset="0"/>
              </a:rPr>
              <a:pPr eaLnBrk="1" hangingPunct="1"/>
              <a:t>28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95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4AD24EA-CF67-3346-98CF-E2869FBAB864}" type="slidenum">
              <a:rPr lang="en-US" altLang="x-none" sz="1300">
                <a:latin typeface="Calibri" charset="0"/>
              </a:rPr>
              <a:pPr eaLnBrk="1" hangingPunct="1"/>
              <a:t>29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3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7D6D0FA-945E-EB4C-9610-D152D5BB1E6C}" type="slidenum">
              <a:rPr lang="en-US" altLang="x-none" sz="1300">
                <a:latin typeface="Calibri" charset="0"/>
              </a:rPr>
              <a:pPr eaLnBrk="1" hangingPunct="1"/>
              <a:t>3</a:t>
            </a:fld>
            <a:endParaRPr lang="en-US" altLang="x-none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216D645-DD62-DC47-A461-577479A92857}" type="slidenum">
              <a:rPr lang="en-US" altLang="x-none" sz="1300">
                <a:latin typeface="Calibri" charset="0"/>
              </a:rPr>
              <a:pPr eaLnBrk="1" hangingPunct="1"/>
              <a:t>30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77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F00C66-F060-7444-8F54-61417F2AB602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7955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850CC-E15A-5A43-8979-256D62A6A166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372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0DFC0F3-359E-AB49-A207-9FCB95E11C46}" type="slidenum">
              <a:rPr lang="en-US" altLang="x-none" sz="1300">
                <a:latin typeface="Calibri" charset="0"/>
              </a:rPr>
              <a:pPr eaLnBrk="1" hangingPunct="1"/>
              <a:t>33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85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>
                <a:ea typeface="ＭＳ Ｐゴシック" charset="-128"/>
              </a:rPr>
              <a:t>What are challenges of each component?</a:t>
            </a: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8923F73-E9BE-324B-B547-9FE9EB27AC8F}" type="slidenum">
              <a:rPr lang="en-US" altLang="x-none" sz="1300">
                <a:latin typeface="Calibri" charset="0"/>
              </a:rPr>
              <a:pPr eaLnBrk="1" hangingPunct="1"/>
              <a:t>34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103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CE839A7-F1C7-D944-87C4-584BCFCF148E}" type="slidenum">
              <a:rPr lang="en-US" altLang="x-none" sz="1300">
                <a:latin typeface="Calibri" charset="0"/>
              </a:rPr>
              <a:pPr eaLnBrk="1" hangingPunct="1"/>
              <a:t>35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802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61B7C61-B91D-7F4A-8F8D-942EBD31DCFE}" type="slidenum">
              <a:rPr lang="en-US" altLang="x-none" sz="1300">
                <a:latin typeface="Calibri" charset="0"/>
              </a:rPr>
              <a:pPr eaLnBrk="1" hangingPunct="1"/>
              <a:t>36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443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D1F850F-1FFE-114F-8E9C-893337BF1AE0}" type="slidenum">
              <a:rPr lang="en-US" altLang="x-none" sz="1300">
                <a:latin typeface="Calibri" charset="0"/>
              </a:rPr>
              <a:pPr eaLnBrk="1" hangingPunct="1"/>
              <a:t>37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156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147CA16-FB16-6A43-8D4B-91243573682E}" type="slidenum">
              <a:rPr lang="en-US" altLang="x-none" sz="1300">
                <a:latin typeface="Calibri" charset="0"/>
              </a:rPr>
              <a:pPr eaLnBrk="1" hangingPunct="1"/>
              <a:t>38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035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FEF065C-B9BC-E046-B942-5AA4FD42B974}" type="slidenum">
              <a:rPr lang="en-US" altLang="x-none" sz="1300">
                <a:latin typeface="Calibri" charset="0"/>
              </a:rPr>
              <a:pPr eaLnBrk="1" hangingPunct="1"/>
              <a:t>39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2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9E4C9-8C58-6B4A-B0E0-0C2EEAE7A9F7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4497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x-none">
              <a:ea typeface="ＭＳ Ｐゴシック" charset="-128"/>
            </a:endParaRPr>
          </a:p>
          <a:p>
            <a:endParaRPr lang="en-US" altLang="x-none">
              <a:ea typeface="ＭＳ Ｐゴシック" charset="-128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15BBA42-E452-FE4B-B260-46830EA4CCBD}" type="slidenum">
              <a:rPr lang="en-US" altLang="x-none" sz="1300">
                <a:latin typeface="Calibri" charset="0"/>
              </a:rPr>
              <a:pPr eaLnBrk="1" hangingPunct="1"/>
              <a:t>40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686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2866549-C6CC-9D40-AA0B-E578B4B263A0}" type="slidenum">
              <a:rPr lang="en-US" altLang="x-none" sz="1300">
                <a:latin typeface="Calibri" charset="0"/>
              </a:rPr>
              <a:pPr eaLnBrk="1" hangingPunct="1"/>
              <a:t>41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969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D330849-0090-764B-B884-118F7A9B923A}" type="slidenum">
              <a:rPr lang="en-US" altLang="x-none" sz="1300">
                <a:latin typeface="Calibri" charset="0"/>
              </a:rPr>
              <a:pPr eaLnBrk="1" hangingPunct="1"/>
              <a:t>42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433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2094D69-AF58-734C-A3E3-18C50A6766A2}" type="slidenum">
              <a:rPr lang="en-US" altLang="x-none" sz="1300">
                <a:latin typeface="Calibri" charset="0"/>
              </a:rPr>
              <a:pPr eaLnBrk="1" hangingPunct="1"/>
              <a:t>43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992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67B2A2C-A2B6-F943-8E6E-28C942D6099C}" type="slidenum">
              <a:rPr lang="en-US" altLang="x-none" sz="1300">
                <a:latin typeface="Calibri" charset="0"/>
              </a:rPr>
              <a:pPr eaLnBrk="1" hangingPunct="1"/>
              <a:t>44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257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BC11A37-AF4C-7946-BEE9-E7ECC3C6EE4C}" type="slidenum">
              <a:rPr lang="en-US" altLang="x-none" sz="1300">
                <a:latin typeface="Calibri" charset="0"/>
              </a:rPr>
              <a:pPr eaLnBrk="1" hangingPunct="1"/>
              <a:t>45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611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F92DC22-A25C-684B-ACE6-EFDE06995AED}" type="slidenum">
              <a:rPr lang="en-US" altLang="x-none" sz="1300">
                <a:latin typeface="Calibri" charset="0"/>
              </a:rPr>
              <a:pPr eaLnBrk="1" hangingPunct="1"/>
              <a:t>46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863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11E0B94-AE67-384F-BB16-A0823C8847A5}" type="slidenum">
              <a:rPr lang="en-US" altLang="x-none" sz="1300">
                <a:latin typeface="Calibri" charset="0"/>
              </a:rPr>
              <a:pPr eaLnBrk="1" hangingPunct="1"/>
              <a:t>47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61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1FC8D34-02B4-2E47-A514-586B3705538A}" type="slidenum">
              <a:rPr lang="en-US" altLang="x-none" sz="1300">
                <a:latin typeface="Calibri" charset="0"/>
              </a:rPr>
              <a:pPr eaLnBrk="1" hangingPunct="1"/>
              <a:t>48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92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0B41879-439C-A442-88E8-C30929C0FAC7}" type="slidenum">
              <a:rPr lang="en-US" altLang="x-none" sz="1300">
                <a:latin typeface="Calibri" charset="0"/>
              </a:rPr>
              <a:pPr eaLnBrk="1" hangingPunct="1"/>
              <a:t>49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79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BA87F3-EF29-0C46-BA24-572544516D87}" type="slidenum">
              <a:rPr lang="en-US" altLang="x-none" sz="1200"/>
              <a:pPr/>
              <a:t>5</a:t>
            </a:fld>
            <a:endParaRPr lang="en-US" altLang="x-none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4746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42DE280-8E35-364B-9262-892A4FBC770C}" type="slidenum">
              <a:rPr lang="en-US" altLang="x-none" sz="1300">
                <a:latin typeface="Calibri" charset="0"/>
              </a:rPr>
              <a:pPr eaLnBrk="1" hangingPunct="1"/>
              <a:t>50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150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0780FA3-111D-D544-8FF3-1B26E26B2EFC}" type="slidenum">
              <a:rPr lang="en-US" altLang="x-none" sz="1300">
                <a:latin typeface="Calibri" charset="0"/>
              </a:rPr>
              <a:pPr eaLnBrk="1" hangingPunct="1"/>
              <a:t>51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594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B5A1846-69B3-E444-8DA7-1376D888C05D}" type="slidenum">
              <a:rPr lang="en-US" altLang="x-none" sz="1300">
                <a:solidFill>
                  <a:srgbClr val="000000"/>
                </a:solidFill>
                <a:latin typeface="Calibri" charset="0"/>
              </a:rPr>
              <a:pPr eaLnBrk="1" hangingPunct="1"/>
              <a:t>52</a:t>
            </a:fld>
            <a:endParaRPr lang="en-US" altLang="x-none" sz="13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838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78132D9-EF60-F640-BA6E-0E14B4DF1B3F}" type="slidenum">
              <a:rPr lang="en-US" altLang="x-none" sz="1300">
                <a:solidFill>
                  <a:srgbClr val="000000"/>
                </a:solidFill>
                <a:latin typeface="Calibri" charset="0"/>
              </a:rPr>
              <a:pPr eaLnBrk="1" hangingPunct="1"/>
              <a:t>53</a:t>
            </a:fld>
            <a:endParaRPr lang="en-US" altLang="x-none" sz="13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713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 dirty="0">
                <a:ea typeface="ＭＳ Ｐゴシック" charset="-128"/>
              </a:rPr>
              <a:t>https://</a:t>
            </a:r>
            <a:r>
              <a:rPr lang="en-US" altLang="x-none" dirty="0" err="1">
                <a:ea typeface="ＭＳ Ｐゴシック" charset="-128"/>
              </a:rPr>
              <a:t>media.cnn.com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x-none" dirty="0" err="1">
                <a:ea typeface="ＭＳ Ｐゴシック" charset="-128"/>
              </a:rPr>
              <a:t>api</a:t>
            </a:r>
            <a:r>
              <a:rPr lang="en-US" altLang="x-none" dirty="0">
                <a:ea typeface="ＭＳ Ｐゴシック" charset="-128"/>
              </a:rPr>
              <a:t>/v1/images/stellar/prod/221007114404-01-kogi-nigeria-floods.jpg?c=16x9&amp;q=h_720,w_1280,c_fill</a:t>
            </a:r>
            <a:endParaRPr lang="x-none" altLang="x-none">
              <a:ea typeface="ＭＳ Ｐゴシック" charset="-128"/>
            </a:endParaRP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253570-F184-4B42-85DC-4F4E67C527DC}" type="slidenum">
              <a:rPr lang="en-US" altLang="x-none" sz="1300">
                <a:solidFill>
                  <a:srgbClr val="000000"/>
                </a:solidFill>
                <a:latin typeface="Calibri" charset="0"/>
              </a:rPr>
              <a:pPr eaLnBrk="1" hangingPunct="1"/>
              <a:t>54</a:t>
            </a:fld>
            <a:endParaRPr lang="en-US" altLang="x-none" sz="13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2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Calibri" charset="0"/>
              <a:ea typeface="ＭＳ Ｐゴシック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B76D062-E624-7947-9682-A463169B1180}" type="slidenum">
              <a:rPr lang="en-US" altLang="x-none" sz="1300">
                <a:solidFill>
                  <a:srgbClr val="000000"/>
                </a:solidFill>
                <a:latin typeface="Calibri" charset="0"/>
              </a:rPr>
              <a:pPr/>
              <a:t>6</a:t>
            </a:fld>
            <a:endParaRPr lang="en-US" altLang="x-none" sz="13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7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77C2F1-093A-7644-ADA4-7C2BC8B5ECA1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7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A774F9E-54F0-8340-B6CA-0A7FE673FB13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 eaLnBrk="1" hangingPunct="1"/>
              <a:t>8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Calibri" charset="0"/>
                <a:ea typeface="ＭＳ Ｐゴシック" charset="-128"/>
              </a:rPr>
              <a:t>Proof of Little</a:t>
            </a:r>
            <a:r>
              <a:rPr lang="ja-JP" altLang="en-US">
                <a:latin typeface="Calibri" charset="0"/>
                <a:ea typeface="ＭＳ Ｐゴシック" charset="-128"/>
              </a:rPr>
              <a:t>’</a:t>
            </a:r>
            <a:r>
              <a:rPr lang="en-US" altLang="ja-JP">
                <a:latin typeface="Calibri" charset="0"/>
                <a:ea typeface="ＭＳ Ｐゴシック" charset="-128"/>
              </a:rPr>
              <a:t>s Law:</a:t>
            </a:r>
          </a:p>
          <a:p>
            <a:endParaRPr lang="en-US" altLang="x-none">
              <a:latin typeface="Calibri" charset="0"/>
              <a:ea typeface="ＭＳ Ｐゴシック" charset="-128"/>
            </a:endParaRPr>
          </a:p>
          <a:p>
            <a:endParaRPr lang="en-US" altLang="x-none"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5186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Calibri" charset="0"/>
              <a:ea typeface="ＭＳ Ｐゴシック" charset="-128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1DC470F-F1E2-4946-8589-50EABFB6BE56}" type="slidenum">
              <a:rPr lang="en-US" altLang="x-none" sz="1200">
                <a:latin typeface="Calibri" charset="0"/>
              </a:rPr>
              <a:pPr eaLnBrk="1" hangingPunct="1"/>
              <a:t>9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9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48" y="2129656"/>
            <a:ext cx="7771132" cy="14704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97" y="3886940"/>
            <a:ext cx="6401434" cy="1752530"/>
          </a:xfrm>
        </p:spPr>
        <p:txBody>
          <a:bodyPr/>
          <a:lstStyle>
            <a:lvl1pPr marL="0" indent="0" algn="ctr">
              <a:buNone/>
              <a:defRPr/>
            </a:lvl1pPr>
            <a:lvl2pPr marL="455860" indent="0" algn="ctr">
              <a:buNone/>
              <a:defRPr/>
            </a:lvl2pPr>
            <a:lvl3pPr marL="911722" indent="0" algn="ctr">
              <a:buNone/>
              <a:defRPr/>
            </a:lvl3pPr>
            <a:lvl4pPr marL="1367583" indent="0" algn="ctr">
              <a:buNone/>
              <a:defRPr/>
            </a:lvl4pPr>
            <a:lvl5pPr marL="1823446" indent="0" algn="ctr">
              <a:buNone/>
              <a:defRPr/>
            </a:lvl5pPr>
            <a:lvl6pPr marL="2279306" indent="0" algn="ctr">
              <a:buNone/>
              <a:defRPr/>
            </a:lvl6pPr>
            <a:lvl7pPr marL="2735167" indent="0" algn="ctr">
              <a:buNone/>
              <a:defRPr/>
            </a:lvl7pPr>
            <a:lvl8pPr marL="3191028" indent="0" algn="ctr">
              <a:buNone/>
              <a:defRPr/>
            </a:lvl8pPr>
            <a:lvl9pPr marL="36468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F3106-869E-BD47-B0CE-63CEA5CBFCD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772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F7BDB-8B70-AF49-A319-6CC881E2C00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1232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3400" y="228191"/>
            <a:ext cx="1941991" cy="6019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2674" y="228191"/>
            <a:ext cx="5678538" cy="6019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68D67-34E2-5C46-AE8E-AA8909A320A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231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" y="228178"/>
            <a:ext cx="7772718" cy="11440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2674" y="1600415"/>
            <a:ext cx="3809472" cy="4647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334" y="1600415"/>
            <a:ext cx="3811057" cy="4647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9E364-467F-1345-B39E-770C71BC256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1873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1E1C57C1-1FFB-6644-BC18-6AD993EE617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F7D0EFB2-9129-5843-ACEC-231FCF9C3FB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ACB955DE-AB02-7046-8632-E8B50EE4EB1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BBCC0B70-F577-BD47-B174-4243E4CA940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953A0065-E774-FD46-A489-FFC2447B6E8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852C93CA-3F19-9F4C-9816-863D8F83840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909CCAA0-2845-A24F-87D9-33CC5C0C39A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66F9E-7D57-F84D-B619-AE9C647FA29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8178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A24BE1A5-5A4B-9848-B4E1-3A439D1110D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99A57C70-9C2B-5145-A116-4E563CAE258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86678F19-C6BA-9F48-B516-AA81F8DCEE6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54CBFB67-2250-3F4C-ADCA-AD957834E8B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48" y="2129656"/>
            <a:ext cx="7771132" cy="14704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97" y="3886940"/>
            <a:ext cx="6401434" cy="1752530"/>
          </a:xfrm>
        </p:spPr>
        <p:txBody>
          <a:bodyPr/>
          <a:lstStyle>
            <a:lvl1pPr marL="0" indent="0" algn="ctr">
              <a:buNone/>
              <a:defRPr/>
            </a:lvl1pPr>
            <a:lvl2pPr marL="455860" indent="0" algn="ctr">
              <a:buNone/>
              <a:defRPr/>
            </a:lvl2pPr>
            <a:lvl3pPr marL="911722" indent="0" algn="ctr">
              <a:buNone/>
              <a:defRPr/>
            </a:lvl3pPr>
            <a:lvl4pPr marL="1367583" indent="0" algn="ctr">
              <a:buNone/>
              <a:defRPr/>
            </a:lvl4pPr>
            <a:lvl5pPr marL="1823446" indent="0" algn="ctr">
              <a:buNone/>
              <a:defRPr/>
            </a:lvl5pPr>
            <a:lvl6pPr marL="2279306" indent="0" algn="ctr">
              <a:buNone/>
              <a:defRPr/>
            </a:lvl6pPr>
            <a:lvl7pPr marL="2735167" indent="0" algn="ctr">
              <a:buNone/>
              <a:defRPr/>
            </a:lvl7pPr>
            <a:lvl8pPr marL="3191028" indent="0" algn="ctr">
              <a:buNone/>
              <a:defRPr/>
            </a:lvl8pPr>
            <a:lvl9pPr marL="36468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AD0D6-075D-6143-965C-1570A3191111}" type="datetime1">
              <a:rPr lang="en-US" altLang="x-none" smtClean="0"/>
              <a:t>10/14/25</a:t>
            </a:fld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9F519-CD00-5F4D-B7F2-0EE1F4636E5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99851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7135D-D8AE-944F-A2F7-E99889097000}" type="datetime1">
              <a:rPr lang="en-US" altLang="x-none" smtClean="0"/>
              <a:t>10/14/25</a:t>
            </a:fld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3A062-1DAB-6544-B281-8FCB983AFCD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04223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96" y="4406678"/>
            <a:ext cx="7771132" cy="13627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96" y="2906107"/>
            <a:ext cx="7771132" cy="15005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60" indent="0">
              <a:buNone/>
              <a:defRPr sz="1800"/>
            </a:lvl2pPr>
            <a:lvl3pPr marL="911722" indent="0">
              <a:buNone/>
              <a:defRPr sz="1600"/>
            </a:lvl3pPr>
            <a:lvl4pPr marL="1367583" indent="0">
              <a:buNone/>
              <a:defRPr sz="1400"/>
            </a:lvl4pPr>
            <a:lvl5pPr marL="1823446" indent="0">
              <a:buNone/>
              <a:defRPr sz="1400"/>
            </a:lvl5pPr>
            <a:lvl6pPr marL="2279306" indent="0">
              <a:buNone/>
              <a:defRPr sz="1400"/>
            </a:lvl6pPr>
            <a:lvl7pPr marL="2735167" indent="0">
              <a:buNone/>
              <a:defRPr sz="1400"/>
            </a:lvl7pPr>
            <a:lvl8pPr marL="3191028" indent="0">
              <a:buNone/>
              <a:defRPr sz="1400"/>
            </a:lvl8pPr>
            <a:lvl9pPr marL="364689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14BFB4-783E-ED44-BB55-4EEC14F37513}" type="datetime1">
              <a:rPr lang="en-US" altLang="x-none" smtClean="0"/>
              <a:t>10/14/25</a:t>
            </a:fld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FBD51-7707-A14D-8E45-40C7AB00D71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32022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2674" y="1600415"/>
            <a:ext cx="3809472" cy="4647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334" y="1600415"/>
            <a:ext cx="3811057" cy="4647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6867D5-0150-8443-850C-7385870BEEB9}" type="datetime1">
              <a:rPr lang="en-US" altLang="x-none" smtClean="0"/>
              <a:t>10/14/25</a:t>
            </a:fld>
            <a:endParaRPr lang="en-US" alt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C1C5-9278-B343-903F-967F183C1B5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63636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66" y="274131"/>
            <a:ext cx="8230868" cy="11440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66" y="1535444"/>
            <a:ext cx="4040926" cy="6401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0" indent="0">
              <a:buNone/>
              <a:defRPr sz="2000" b="1"/>
            </a:lvl2pPr>
            <a:lvl3pPr marL="911722" indent="0">
              <a:buNone/>
              <a:defRPr sz="1800" b="1"/>
            </a:lvl3pPr>
            <a:lvl4pPr marL="1367583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06" indent="0">
              <a:buNone/>
              <a:defRPr sz="1600" b="1"/>
            </a:lvl6pPr>
            <a:lvl7pPr marL="2735167" indent="0">
              <a:buNone/>
              <a:defRPr sz="1600" b="1"/>
            </a:lvl7pPr>
            <a:lvl8pPr marL="3191028" indent="0">
              <a:buNone/>
              <a:defRPr sz="1600" b="1"/>
            </a:lvl8pPr>
            <a:lvl9pPr marL="364689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66" y="2175609"/>
            <a:ext cx="4040926" cy="3950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24" y="1535444"/>
            <a:ext cx="4042510" cy="6401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0" indent="0">
              <a:buNone/>
              <a:defRPr sz="2000" b="1"/>
            </a:lvl2pPr>
            <a:lvl3pPr marL="911722" indent="0">
              <a:buNone/>
              <a:defRPr sz="1800" b="1"/>
            </a:lvl3pPr>
            <a:lvl4pPr marL="1367583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06" indent="0">
              <a:buNone/>
              <a:defRPr sz="1600" b="1"/>
            </a:lvl6pPr>
            <a:lvl7pPr marL="2735167" indent="0">
              <a:buNone/>
              <a:defRPr sz="1600" b="1"/>
            </a:lvl7pPr>
            <a:lvl8pPr marL="3191028" indent="0">
              <a:buNone/>
              <a:defRPr sz="1600" b="1"/>
            </a:lvl8pPr>
            <a:lvl9pPr marL="364689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24" y="2175609"/>
            <a:ext cx="4042510" cy="3950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7FD87-B3B1-0D4A-94CF-9CF6704F41A8}" type="datetime1">
              <a:rPr lang="en-US" altLang="x-none" smtClean="0"/>
              <a:t>10/14/25</a:t>
            </a:fld>
            <a:endParaRPr lang="en-US" altLang="x-non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9D330-CC91-AD43-9267-70A9CD434F3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61785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CD475A-68D6-1F4A-9584-7A701CB7D666}" type="datetime1">
              <a:rPr lang="en-US" altLang="x-none" smtClean="0"/>
              <a:t>10/14/25</a:t>
            </a:fld>
            <a:endParaRPr lang="en-US" altLang="x-non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38B40-F02D-614F-8C35-BB1692F75E2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0933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96" y="4406678"/>
            <a:ext cx="7771132" cy="13627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96" y="2906107"/>
            <a:ext cx="7771132" cy="15005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60" indent="0">
              <a:buNone/>
              <a:defRPr sz="1800"/>
            </a:lvl2pPr>
            <a:lvl3pPr marL="911722" indent="0">
              <a:buNone/>
              <a:defRPr sz="1600"/>
            </a:lvl3pPr>
            <a:lvl4pPr marL="1367583" indent="0">
              <a:buNone/>
              <a:defRPr sz="1400"/>
            </a:lvl4pPr>
            <a:lvl5pPr marL="1823446" indent="0">
              <a:buNone/>
              <a:defRPr sz="1400"/>
            </a:lvl5pPr>
            <a:lvl6pPr marL="2279306" indent="0">
              <a:buNone/>
              <a:defRPr sz="1400"/>
            </a:lvl6pPr>
            <a:lvl7pPr marL="2735167" indent="0">
              <a:buNone/>
              <a:defRPr sz="1400"/>
            </a:lvl7pPr>
            <a:lvl8pPr marL="3191028" indent="0">
              <a:buNone/>
              <a:defRPr sz="1400"/>
            </a:lvl8pPr>
            <a:lvl9pPr marL="364689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4720A-A9EE-6D40-9A1A-C08B48151DB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9602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8C56-F3DD-BA4F-BA8A-8A28594E2536}" type="datetime1">
              <a:rPr lang="en-US" altLang="x-none" smtClean="0"/>
              <a:t>10/14/25</a:t>
            </a:fld>
            <a:endParaRPr lang="en-US" altLang="x-non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E1A1-5CDD-DC4F-A65B-FF7949D08C2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10502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66" y="272559"/>
            <a:ext cx="3008896" cy="11630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62" y="272559"/>
            <a:ext cx="5112586" cy="58533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66" y="1435617"/>
            <a:ext cx="3008896" cy="4690314"/>
          </a:xfrm>
        </p:spPr>
        <p:txBody>
          <a:bodyPr/>
          <a:lstStyle>
            <a:lvl1pPr marL="0" indent="0">
              <a:buNone/>
              <a:defRPr sz="1400"/>
            </a:lvl1pPr>
            <a:lvl2pPr marL="455860" indent="0">
              <a:buNone/>
              <a:defRPr sz="1200"/>
            </a:lvl2pPr>
            <a:lvl3pPr marL="911722" indent="0">
              <a:buNone/>
              <a:defRPr sz="1000"/>
            </a:lvl3pPr>
            <a:lvl4pPr marL="1367583" indent="0">
              <a:buNone/>
              <a:defRPr sz="900"/>
            </a:lvl4pPr>
            <a:lvl5pPr marL="1823446" indent="0">
              <a:buNone/>
              <a:defRPr sz="900"/>
            </a:lvl5pPr>
            <a:lvl6pPr marL="2279306" indent="0">
              <a:buNone/>
              <a:defRPr sz="900"/>
            </a:lvl6pPr>
            <a:lvl7pPr marL="2735167" indent="0">
              <a:buNone/>
              <a:defRPr sz="900"/>
            </a:lvl7pPr>
            <a:lvl8pPr marL="3191028" indent="0">
              <a:buNone/>
              <a:defRPr sz="900"/>
            </a:lvl8pPr>
            <a:lvl9pPr marL="36468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DB38F-F891-4E43-8576-2E4F46733BD6}" type="datetime1">
              <a:rPr lang="en-US" altLang="x-none" smtClean="0"/>
              <a:t>10/14/25</a:t>
            </a:fld>
            <a:endParaRPr lang="en-US" alt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1666B-0EEC-2B45-B80D-4EBE635E63F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77190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73" y="4801234"/>
            <a:ext cx="5485132" cy="565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73" y="613228"/>
            <a:ext cx="5485132" cy="4115116"/>
          </a:xfrm>
        </p:spPr>
        <p:txBody>
          <a:bodyPr/>
          <a:lstStyle>
            <a:lvl1pPr marL="0" indent="0">
              <a:buNone/>
              <a:defRPr sz="3200"/>
            </a:lvl1pPr>
            <a:lvl2pPr marL="455860" indent="0">
              <a:buNone/>
              <a:defRPr sz="2800"/>
            </a:lvl2pPr>
            <a:lvl3pPr marL="911722" indent="0">
              <a:buNone/>
              <a:defRPr sz="2400"/>
            </a:lvl3pPr>
            <a:lvl4pPr marL="1367583" indent="0">
              <a:buNone/>
              <a:defRPr sz="2000"/>
            </a:lvl4pPr>
            <a:lvl5pPr marL="1823446" indent="0">
              <a:buNone/>
              <a:defRPr sz="2000"/>
            </a:lvl5pPr>
            <a:lvl6pPr marL="2279306" indent="0">
              <a:buNone/>
              <a:defRPr sz="2000"/>
            </a:lvl6pPr>
            <a:lvl7pPr marL="2735167" indent="0">
              <a:buNone/>
              <a:defRPr sz="2000"/>
            </a:lvl7pPr>
            <a:lvl8pPr marL="3191028" indent="0">
              <a:buNone/>
              <a:defRPr sz="2000"/>
            </a:lvl8pPr>
            <a:lvl9pPr marL="364689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73" y="5366924"/>
            <a:ext cx="5485132" cy="804959"/>
          </a:xfrm>
        </p:spPr>
        <p:txBody>
          <a:bodyPr/>
          <a:lstStyle>
            <a:lvl1pPr marL="0" indent="0">
              <a:buNone/>
              <a:defRPr sz="1400"/>
            </a:lvl1pPr>
            <a:lvl2pPr marL="455860" indent="0">
              <a:buNone/>
              <a:defRPr sz="1200"/>
            </a:lvl2pPr>
            <a:lvl3pPr marL="911722" indent="0">
              <a:buNone/>
              <a:defRPr sz="1000"/>
            </a:lvl3pPr>
            <a:lvl4pPr marL="1367583" indent="0">
              <a:buNone/>
              <a:defRPr sz="900"/>
            </a:lvl4pPr>
            <a:lvl5pPr marL="1823446" indent="0">
              <a:buNone/>
              <a:defRPr sz="900"/>
            </a:lvl5pPr>
            <a:lvl6pPr marL="2279306" indent="0">
              <a:buNone/>
              <a:defRPr sz="900"/>
            </a:lvl6pPr>
            <a:lvl7pPr marL="2735167" indent="0">
              <a:buNone/>
              <a:defRPr sz="900"/>
            </a:lvl7pPr>
            <a:lvl8pPr marL="3191028" indent="0">
              <a:buNone/>
              <a:defRPr sz="900"/>
            </a:lvl8pPr>
            <a:lvl9pPr marL="36468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91F03-82E5-DA46-B3E5-045E75AAFE5F}" type="datetime1">
              <a:rPr lang="en-US" altLang="x-none" smtClean="0"/>
              <a:t>10/14/25</a:t>
            </a:fld>
            <a:endParaRPr lang="en-US" alt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55842-54D0-0447-98F9-D129128F187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46772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F74D8-01B6-DA4E-8738-1AB73E5B15A5}" type="datetime1">
              <a:rPr lang="en-US" altLang="x-none" smtClean="0"/>
              <a:t>10/14/25</a:t>
            </a:fld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A529D-6132-CB46-8C6C-DAD9A2385A4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49724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3400" y="228191"/>
            <a:ext cx="1941991" cy="6019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2674" y="228191"/>
            <a:ext cx="5678538" cy="6019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9DF67-2265-6845-A86E-1D18FA25ECD6}" type="datetime1">
              <a:rPr lang="en-US" altLang="x-none" smtClean="0"/>
              <a:t>10/14/25</a:t>
            </a:fld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BDC82-DC13-7947-B18B-0C71C25B5EE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72192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" y="228178"/>
            <a:ext cx="7772718" cy="11440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2674" y="1600415"/>
            <a:ext cx="3809472" cy="4647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334" y="1600415"/>
            <a:ext cx="3811057" cy="4647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2DA20-1F74-084F-8266-F07A407FD0FC}" type="datetime1">
              <a:rPr lang="en-US" altLang="x-none" smtClean="0"/>
              <a:t>10/14/25</a:t>
            </a:fld>
            <a:endParaRPr lang="en-US" alt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68B2-D33F-BF4A-93BD-11F19F8D517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37984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88728B-FD07-A14F-A15D-89A5C1F0BC5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7239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D964F3-B62F-4F42-B997-9821C7BF6FC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4827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FB336D-F02B-FC48-B6EB-9F868BB216D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61116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39BE41-BA02-D44D-8422-15F664104B2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4379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2674" y="1600415"/>
            <a:ext cx="3809472" cy="4647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334" y="1600415"/>
            <a:ext cx="3811057" cy="4647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C282E-E86E-A34F-AC3B-7E93D9E08FA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7250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1BED2A-7D3E-F94E-9AE4-DE0B8992709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74943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B48691-A69C-274B-95FB-46044CA0B58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81193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BD61CF-E55B-CB47-A643-BBB4B1D882F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4118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7B46C2-2399-9B4B-BEC4-FE665291AE2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13850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E9DD22-BB8C-AF40-8681-3CA9A0F7E46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64816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1999E2-FA5A-CA40-8E9F-A8ED1591DE6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1931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702D5E-FC0A-AD4D-96B2-6397DFDE155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8653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66" y="274131"/>
            <a:ext cx="8230868" cy="11440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66" y="1535444"/>
            <a:ext cx="4040926" cy="6401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0" indent="0">
              <a:buNone/>
              <a:defRPr sz="2000" b="1"/>
            </a:lvl2pPr>
            <a:lvl3pPr marL="911722" indent="0">
              <a:buNone/>
              <a:defRPr sz="1800" b="1"/>
            </a:lvl3pPr>
            <a:lvl4pPr marL="1367583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06" indent="0">
              <a:buNone/>
              <a:defRPr sz="1600" b="1"/>
            </a:lvl6pPr>
            <a:lvl7pPr marL="2735167" indent="0">
              <a:buNone/>
              <a:defRPr sz="1600" b="1"/>
            </a:lvl7pPr>
            <a:lvl8pPr marL="3191028" indent="0">
              <a:buNone/>
              <a:defRPr sz="1600" b="1"/>
            </a:lvl8pPr>
            <a:lvl9pPr marL="364689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66" y="2175609"/>
            <a:ext cx="4040926" cy="3950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24" y="1535444"/>
            <a:ext cx="4042510" cy="6401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0" indent="0">
              <a:buNone/>
              <a:defRPr sz="2000" b="1"/>
            </a:lvl2pPr>
            <a:lvl3pPr marL="911722" indent="0">
              <a:buNone/>
              <a:defRPr sz="1800" b="1"/>
            </a:lvl3pPr>
            <a:lvl4pPr marL="1367583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06" indent="0">
              <a:buNone/>
              <a:defRPr sz="1600" b="1"/>
            </a:lvl6pPr>
            <a:lvl7pPr marL="2735167" indent="0">
              <a:buNone/>
              <a:defRPr sz="1600" b="1"/>
            </a:lvl7pPr>
            <a:lvl8pPr marL="3191028" indent="0">
              <a:buNone/>
              <a:defRPr sz="1600" b="1"/>
            </a:lvl8pPr>
            <a:lvl9pPr marL="364689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24" y="2175609"/>
            <a:ext cx="4042510" cy="3950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575ED-2F6F-7D40-B80B-A4570B103D4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2363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80D01-EA77-4F4A-AEAC-088C1657FBB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00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915DF-872A-B548-A2A9-88D714A38F5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6480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66" y="272559"/>
            <a:ext cx="3008896" cy="11630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62" y="272559"/>
            <a:ext cx="5112586" cy="58533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66" y="1435617"/>
            <a:ext cx="3008896" cy="4690314"/>
          </a:xfrm>
        </p:spPr>
        <p:txBody>
          <a:bodyPr/>
          <a:lstStyle>
            <a:lvl1pPr marL="0" indent="0">
              <a:buNone/>
              <a:defRPr sz="1400"/>
            </a:lvl1pPr>
            <a:lvl2pPr marL="455860" indent="0">
              <a:buNone/>
              <a:defRPr sz="1200"/>
            </a:lvl2pPr>
            <a:lvl3pPr marL="911722" indent="0">
              <a:buNone/>
              <a:defRPr sz="1000"/>
            </a:lvl3pPr>
            <a:lvl4pPr marL="1367583" indent="0">
              <a:buNone/>
              <a:defRPr sz="900"/>
            </a:lvl4pPr>
            <a:lvl5pPr marL="1823446" indent="0">
              <a:buNone/>
              <a:defRPr sz="900"/>
            </a:lvl5pPr>
            <a:lvl6pPr marL="2279306" indent="0">
              <a:buNone/>
              <a:defRPr sz="900"/>
            </a:lvl6pPr>
            <a:lvl7pPr marL="2735167" indent="0">
              <a:buNone/>
              <a:defRPr sz="900"/>
            </a:lvl7pPr>
            <a:lvl8pPr marL="3191028" indent="0">
              <a:buNone/>
              <a:defRPr sz="900"/>
            </a:lvl8pPr>
            <a:lvl9pPr marL="36468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213F1-317C-3C44-93D8-A843E5C9909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5691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73" y="4801234"/>
            <a:ext cx="5485132" cy="565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73" y="613228"/>
            <a:ext cx="5485132" cy="4115116"/>
          </a:xfrm>
        </p:spPr>
        <p:txBody>
          <a:bodyPr/>
          <a:lstStyle>
            <a:lvl1pPr marL="0" indent="0">
              <a:buNone/>
              <a:defRPr sz="3200"/>
            </a:lvl1pPr>
            <a:lvl2pPr marL="455860" indent="0">
              <a:buNone/>
              <a:defRPr sz="2800"/>
            </a:lvl2pPr>
            <a:lvl3pPr marL="911722" indent="0">
              <a:buNone/>
              <a:defRPr sz="2400"/>
            </a:lvl3pPr>
            <a:lvl4pPr marL="1367583" indent="0">
              <a:buNone/>
              <a:defRPr sz="2000"/>
            </a:lvl4pPr>
            <a:lvl5pPr marL="1823446" indent="0">
              <a:buNone/>
              <a:defRPr sz="2000"/>
            </a:lvl5pPr>
            <a:lvl6pPr marL="2279306" indent="0">
              <a:buNone/>
              <a:defRPr sz="2000"/>
            </a:lvl6pPr>
            <a:lvl7pPr marL="2735167" indent="0">
              <a:buNone/>
              <a:defRPr sz="2000"/>
            </a:lvl7pPr>
            <a:lvl8pPr marL="3191028" indent="0">
              <a:buNone/>
              <a:defRPr sz="2000"/>
            </a:lvl8pPr>
            <a:lvl9pPr marL="364689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73" y="5366924"/>
            <a:ext cx="5485132" cy="804959"/>
          </a:xfrm>
        </p:spPr>
        <p:txBody>
          <a:bodyPr/>
          <a:lstStyle>
            <a:lvl1pPr marL="0" indent="0">
              <a:buNone/>
              <a:defRPr sz="1400"/>
            </a:lvl1pPr>
            <a:lvl2pPr marL="455860" indent="0">
              <a:buNone/>
              <a:defRPr sz="1200"/>
            </a:lvl2pPr>
            <a:lvl3pPr marL="911722" indent="0">
              <a:buNone/>
              <a:defRPr sz="1000"/>
            </a:lvl3pPr>
            <a:lvl4pPr marL="1367583" indent="0">
              <a:buNone/>
              <a:defRPr sz="900"/>
            </a:lvl4pPr>
            <a:lvl5pPr marL="1823446" indent="0">
              <a:buNone/>
              <a:defRPr sz="900"/>
            </a:lvl5pPr>
            <a:lvl6pPr marL="2279306" indent="0">
              <a:buNone/>
              <a:defRPr sz="900"/>
            </a:lvl6pPr>
            <a:lvl7pPr marL="2735167" indent="0">
              <a:buNone/>
              <a:defRPr sz="900"/>
            </a:lvl7pPr>
            <a:lvl8pPr marL="3191028" indent="0">
              <a:buNone/>
              <a:defRPr sz="900"/>
            </a:lvl8pPr>
            <a:lvl9pPr marL="36468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E5745-35E0-A84E-9838-9BE6CAD6E26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1551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4" tIns="45654" rIns="91294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4" tIns="45654" rIns="91294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15" tIns="44326" rIns="90215" bIns="4432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x-none" altLang="x-none" sz="5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168" tIns="45577" rIns="91168" bIns="455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sz="5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15" tIns="44326" rIns="90215" bIns="4432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x-none" altLang="x-none" sz="5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041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7" tIns="45582" rIns="91177" bIns="45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charset="0"/>
              </a:defRPr>
            </a:lvl1pPr>
          </a:lstStyle>
          <a:p>
            <a:endParaRPr lang="en-US" altLang="x-none"/>
          </a:p>
        </p:txBody>
      </p:sp>
      <p:sp>
        <p:nvSpPr>
          <p:cNvPr id="2304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7" tIns="45582" rIns="91177" bIns="45582" numCol="1" anchor="b" anchorCtr="0" compatLnSpc="1">
            <a:prstTxWarp prst="textNoShape">
              <a:avLst/>
            </a:prstTxWarp>
          </a:bodyPr>
          <a:lstStyle>
            <a:lvl1pPr algn="ctr" defTabSz="913276" eaLnBrk="1" hangingPunct="1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7" tIns="45582" rIns="91177" bIns="45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charset="0"/>
              </a:defRPr>
            </a:lvl1pPr>
          </a:lstStyle>
          <a:p>
            <a:fld id="{D1285A3A-EB13-EE4C-896D-E6470668685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6" r:id="rId1"/>
    <p:sldLayoutId id="2147486437" r:id="rId2"/>
    <p:sldLayoutId id="2147486438" r:id="rId3"/>
    <p:sldLayoutId id="2147486439" r:id="rId4"/>
    <p:sldLayoutId id="2147486440" r:id="rId5"/>
    <p:sldLayoutId id="2147486441" r:id="rId6"/>
    <p:sldLayoutId id="2147486442" r:id="rId7"/>
    <p:sldLayoutId id="2147486443" r:id="rId8"/>
    <p:sldLayoutId id="2147486444" r:id="rId9"/>
    <p:sldLayoutId id="2147486445" r:id="rId10"/>
    <p:sldLayoutId id="2147486446" r:id="rId11"/>
    <p:sldLayoutId id="214748644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5860" algn="l" defTabSz="913306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1722" algn="l" defTabSz="913306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67583" algn="l" defTabSz="913306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3446" algn="l" defTabSz="913306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0403" indent="-227929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66262" indent="-227929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2124" indent="-227929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77987" indent="-227929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0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22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3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6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06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7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28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90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664B718F-3730-9844-8A29-988FC194D1C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4342" name="Rectangle 7"/>
          <p:cNvSpPr>
            <a:spLocks noChangeArrowheads="1"/>
          </p:cNvSpPr>
          <p:nvPr userDrawn="1"/>
        </p:nvSpPr>
        <p:spPr bwMode="auto">
          <a:xfrm>
            <a:off x="0" y="126047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/>
            <a:endParaRPr lang="x-none" altLang="x-none" sz="18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5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6" r:id="rId1"/>
    <p:sldLayoutId id="2147486477" r:id="rId2"/>
    <p:sldLayoutId id="2147486478" r:id="rId3"/>
    <p:sldLayoutId id="2147486479" r:id="rId4"/>
    <p:sldLayoutId id="2147486480" r:id="rId5"/>
    <p:sldLayoutId id="2147486481" r:id="rId6"/>
    <p:sldLayoutId id="2147486482" r:id="rId7"/>
    <p:sldLayoutId id="2147486483" r:id="rId8"/>
    <p:sldLayoutId id="2147486484" r:id="rId9"/>
    <p:sldLayoutId id="2147486485" r:id="rId10"/>
    <p:sldLayoutId id="21474864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94" tIns="45654" rIns="91294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94" tIns="45654" rIns="91294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15" tIns="44326" rIns="90215" bIns="4432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x-none" altLang="x-none" sz="5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168" tIns="45577" rIns="91168" bIns="455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sz="5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15" tIns="44326" rIns="90215" bIns="4432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x-none" altLang="x-none" sz="5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041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7" tIns="45582" rIns="91177" bIns="45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charset="0"/>
              </a:defRPr>
            </a:lvl1pPr>
          </a:lstStyle>
          <a:p>
            <a:fld id="{B30A6FCE-25EF-C44C-BE71-0B4336441FB2}" type="datetime1">
              <a:rPr lang="en-US" altLang="x-none" smtClean="0"/>
              <a:t>10/14/25</a:t>
            </a:fld>
            <a:endParaRPr lang="en-US" altLang="x-none"/>
          </a:p>
        </p:txBody>
      </p:sp>
      <p:sp>
        <p:nvSpPr>
          <p:cNvPr id="2304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7" tIns="45582" rIns="91177" bIns="45582" numCol="1" anchor="b" anchorCtr="0" compatLnSpc="1">
            <a:prstTxWarp prst="textNoShape">
              <a:avLst/>
            </a:prstTxWarp>
          </a:bodyPr>
          <a:lstStyle>
            <a:lvl1pPr algn="ctr" defTabSz="913276" eaLnBrk="1" hangingPunct="1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7" tIns="45582" rIns="91177" bIns="45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charset="0"/>
              </a:defRPr>
            </a:lvl1pPr>
          </a:lstStyle>
          <a:p>
            <a:fld id="{423624A3-3C20-1242-81F5-81B2E8617FF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50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8" r:id="rId1"/>
    <p:sldLayoutId id="2147486489" r:id="rId2"/>
    <p:sldLayoutId id="2147486490" r:id="rId3"/>
    <p:sldLayoutId id="2147486491" r:id="rId4"/>
    <p:sldLayoutId id="2147486492" r:id="rId5"/>
    <p:sldLayoutId id="2147486493" r:id="rId6"/>
    <p:sldLayoutId id="2147486494" r:id="rId7"/>
    <p:sldLayoutId id="2147486495" r:id="rId8"/>
    <p:sldLayoutId id="2147486496" r:id="rId9"/>
    <p:sldLayoutId id="2147486497" r:id="rId10"/>
    <p:sldLayoutId id="2147486498" r:id="rId11"/>
    <p:sldLayoutId id="214748649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5860" algn="l" defTabSz="913306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1722" algn="l" defTabSz="913306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67583" algn="l" defTabSz="913306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3446" algn="l" defTabSz="913306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0403" indent="-227929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66262" indent="-227929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2124" indent="-227929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77987" indent="-227929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0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22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3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6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06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7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28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90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7710E19-40DF-8840-A1ED-BB98D1B2451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3318" name="Rectangle 7"/>
          <p:cNvSpPr>
            <a:spLocks noChangeArrowheads="1"/>
          </p:cNvSpPr>
          <p:nvPr userDrawn="1"/>
        </p:nvSpPr>
        <p:spPr bwMode="auto">
          <a:xfrm>
            <a:off x="0" y="126047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01" r:id="rId1"/>
    <p:sldLayoutId id="2147486502" r:id="rId2"/>
    <p:sldLayoutId id="2147486503" r:id="rId3"/>
    <p:sldLayoutId id="2147486504" r:id="rId4"/>
    <p:sldLayoutId id="2147486505" r:id="rId5"/>
    <p:sldLayoutId id="2147486506" r:id="rId6"/>
    <p:sldLayoutId id="2147486507" r:id="rId7"/>
    <p:sldLayoutId id="2147486508" r:id="rId8"/>
    <p:sldLayoutId id="2147486509" r:id="rId9"/>
    <p:sldLayoutId id="2147486510" r:id="rId10"/>
    <p:sldLayoutId id="214748651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6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5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46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4.wmf"/><Relationship Id="rId5" Type="http://schemas.openxmlformats.org/officeDocument/2006/relationships/image" Target="../media/image35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4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0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128000" cy="2228850"/>
          </a:xfrm>
        </p:spPr>
        <p:txBody>
          <a:bodyPr/>
          <a:lstStyle/>
          <a:p>
            <a:pPr algn="ctr"/>
            <a:r>
              <a:rPr lang="en-US" altLang="x-none" sz="3200" dirty="0">
                <a:ea typeface="ＭＳ Ｐゴシック" charset="-128"/>
              </a:rPr>
              <a:t>Network Applications:</a:t>
            </a:r>
            <a:br>
              <a:rPr lang="en-US" altLang="x-none" sz="3200" dirty="0">
                <a:ea typeface="ＭＳ Ｐゴシック" charset="-128"/>
              </a:rPr>
            </a:br>
            <a:r>
              <a:rPr lang="en-US" altLang="x-none" sz="3200" dirty="0">
                <a:ea typeface="ＭＳ Ｐゴシック" charset="-128"/>
              </a:rPr>
              <a:t>Operational Analysis</a:t>
            </a:r>
            <a:r>
              <a:rPr lang="en-US" altLang="zh-CN" sz="3200" dirty="0">
                <a:ea typeface="ＭＳ Ｐゴシック" charset="-128"/>
              </a:rPr>
              <a:t>;</a:t>
            </a:r>
            <a:r>
              <a:rPr lang="zh-CN" altLang="en-US" sz="3200" dirty="0">
                <a:ea typeface="ＭＳ Ｐゴシック" charset="-128"/>
              </a:rPr>
              <a:t> </a:t>
            </a:r>
            <a:r>
              <a:rPr lang="en-US" altLang="zh-CN" sz="3200" dirty="0">
                <a:ea typeface="ＭＳ Ｐゴシック" charset="-128"/>
              </a:rPr>
              <a:t>Load Balancing among Homogeneous Servers </a:t>
            </a:r>
            <a:endParaRPr lang="en-US" altLang="x-none" sz="32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106-869E-BD47-B0CE-63CEA5CBFCD2}" type="slidenum">
              <a:rPr lang="en-US" altLang="x-none" smtClean="0"/>
              <a:pPr/>
              <a:t>1</a:t>
            </a:fld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8D5284-182D-D442-8F39-A91D0058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3468839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x-none" b="1" dirty="0">
                <a:ea typeface="ＭＳ Ｐゴシック" charset="-128"/>
              </a:rPr>
              <a:t>Qi</a:t>
            </a:r>
            <a:r>
              <a:rPr lang="en-US" altLang="zh-CN" b="1" dirty="0">
                <a:ea typeface="ＭＳ Ｐゴシック" charset="-128"/>
              </a:rPr>
              <a:t>ao</a:t>
            </a:r>
            <a:r>
              <a:rPr lang="zh-CN" altLang="en-US" b="1" dirty="0">
                <a:ea typeface="ＭＳ Ｐゴシック" charset="-128"/>
              </a:rPr>
              <a:t> </a:t>
            </a:r>
            <a:r>
              <a:rPr lang="en-US" altLang="zh-CN" b="1" dirty="0">
                <a:ea typeface="ＭＳ Ｐゴシック" charset="-128"/>
              </a:rPr>
              <a:t>Xiang</a:t>
            </a:r>
            <a:r>
              <a:rPr lang="en-US" altLang="zh-CN" dirty="0">
                <a:ea typeface="ＭＳ Ｐゴシック" charset="-128"/>
              </a:rPr>
              <a:t>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Congming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Gao,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Qiang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Su</a:t>
            </a: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https://</a:t>
            </a:r>
            <a:r>
              <a:rPr lang="en-US" altLang="x-none" dirty="0" err="1">
                <a:ea typeface="ＭＳ Ｐゴシック" charset="-128"/>
              </a:rPr>
              <a:t>sngr</a:t>
            </a:r>
            <a:r>
              <a:rPr lang="en-US" altLang="zh-CN" dirty="0" err="1">
                <a:ea typeface="ＭＳ Ｐゴシック" charset="-128"/>
              </a:rPr>
              <a:t>oup.org.cn</a:t>
            </a:r>
            <a:r>
              <a:rPr lang="en-US" altLang="x-none" dirty="0">
                <a:ea typeface="ＭＳ Ｐゴシック" charset="-128"/>
              </a:rPr>
              <a:t>/courses/cnns-xmuf2</a:t>
            </a:r>
            <a:r>
              <a:rPr lang="en-US" altLang="zh-CN" dirty="0">
                <a:ea typeface="ＭＳ Ｐゴシック" charset="-128"/>
              </a:rPr>
              <a:t>5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x-none" dirty="0" err="1">
                <a:ea typeface="ＭＳ Ｐゴシック" charset="-128"/>
              </a:rPr>
              <a:t>index.shtml</a:t>
            </a: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zh-CN" dirty="0">
                <a:ea typeface="ＭＳ Ｐゴシック" charset="-128"/>
              </a:rPr>
              <a:t>10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zh-CN" dirty="0">
                <a:ea typeface="宋体" charset="-122"/>
              </a:rPr>
              <a:t>14</a:t>
            </a:r>
            <a:r>
              <a:rPr lang="en-US" altLang="x-none" dirty="0">
                <a:ea typeface="ＭＳ Ｐゴシック" charset="-128"/>
              </a:rPr>
              <a:t>/20</a:t>
            </a:r>
            <a:r>
              <a:rPr lang="en-US" altLang="zh-CN" dirty="0">
                <a:ea typeface="ＭＳ Ｐゴシック" charset="-128"/>
              </a:rPr>
              <a:t>25</a:t>
            </a:r>
            <a:endParaRPr lang="en-US" altLang="x-none" kern="0" dirty="0">
              <a:ea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BE2EF-29A6-1742-A47D-707EE1AFD00F}"/>
              </a:ext>
            </a:extLst>
          </p:cNvPr>
          <p:cNvSpPr txBox="1"/>
          <p:nvPr/>
        </p:nvSpPr>
        <p:spPr>
          <a:xfrm>
            <a:off x="465683" y="6407150"/>
            <a:ext cx="822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Th</a:t>
            </a:r>
            <a:r>
              <a:rPr lang="en-US" altLang="zh-CN" sz="1200" dirty="0">
                <a:latin typeface="+mn-lt"/>
              </a:rPr>
              <a:t>is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deck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of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slides</a:t>
            </a:r>
            <a:r>
              <a:rPr lang="en-US" sz="1200" dirty="0">
                <a:latin typeface="+mn-lt"/>
              </a:rPr>
              <a:t> are heavily based on CPSC 433/533 at Yale University, by courtesy of Dr. Y. Richard Yang.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Operational Analysis: Resource Demand of a Request</a:t>
            </a:r>
          </a:p>
        </p:txBody>
      </p:sp>
      <p:sp>
        <p:nvSpPr>
          <p:cNvPr id="11264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6545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D7938BE2-AFB2-3D47-B4EB-065C0D808F28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algn="r" eaLnBrk="1" hangingPunct="1"/>
              <a:t>10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112643" name="Group 15"/>
          <p:cNvGrpSpPr>
            <a:grpSpLocks/>
          </p:cNvGrpSpPr>
          <p:nvPr/>
        </p:nvGrpSpPr>
        <p:grpSpPr bwMode="auto">
          <a:xfrm>
            <a:off x="1600200" y="1371600"/>
            <a:ext cx="990600" cy="1295400"/>
            <a:chOff x="2362200" y="2057400"/>
            <a:chExt cx="990600" cy="1295400"/>
          </a:xfrm>
        </p:grpSpPr>
        <p:sp>
          <p:nvSpPr>
            <p:cNvPr id="112657" name="Rectangle 8"/>
            <p:cNvSpPr>
              <a:spLocks noChangeArrowheads="1"/>
            </p:cNvSpPr>
            <p:nvPr/>
          </p:nvSpPr>
          <p:spPr bwMode="auto">
            <a:xfrm>
              <a:off x="2514600" y="205740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>
                  <a:solidFill>
                    <a:srgbClr val="000000"/>
                  </a:solidFill>
                </a:rPr>
                <a:t>CPU</a:t>
              </a:r>
            </a:p>
          </p:txBody>
        </p:sp>
        <p:sp>
          <p:nvSpPr>
            <p:cNvPr id="112658" name="Oval 9"/>
            <p:cNvSpPr>
              <a:spLocks noChangeArrowheads="1"/>
            </p:cNvSpPr>
            <p:nvPr/>
          </p:nvSpPr>
          <p:spPr bwMode="auto">
            <a:xfrm>
              <a:off x="2362200" y="2438400"/>
              <a:ext cx="990600" cy="914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2644" name="Group 16"/>
          <p:cNvGrpSpPr>
            <a:grpSpLocks/>
          </p:cNvGrpSpPr>
          <p:nvPr/>
        </p:nvGrpSpPr>
        <p:grpSpPr bwMode="auto">
          <a:xfrm>
            <a:off x="1676400" y="4191000"/>
            <a:ext cx="990600" cy="1295400"/>
            <a:chOff x="3962400" y="2133600"/>
            <a:chExt cx="990600" cy="1295400"/>
          </a:xfrm>
        </p:grpSpPr>
        <p:sp>
          <p:nvSpPr>
            <p:cNvPr id="112655" name="Rectangle 10"/>
            <p:cNvSpPr>
              <a:spLocks noChangeArrowheads="1"/>
            </p:cNvSpPr>
            <p:nvPr/>
          </p:nvSpPr>
          <p:spPr bwMode="auto">
            <a:xfrm>
              <a:off x="4114800" y="2133600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>
                  <a:solidFill>
                    <a:srgbClr val="000000"/>
                  </a:solidFill>
                </a:rPr>
                <a:t>Disk</a:t>
              </a:r>
            </a:p>
          </p:txBody>
        </p:sp>
        <p:sp>
          <p:nvSpPr>
            <p:cNvPr id="112656" name="Oval 12"/>
            <p:cNvSpPr>
              <a:spLocks noChangeArrowheads="1"/>
            </p:cNvSpPr>
            <p:nvPr/>
          </p:nvSpPr>
          <p:spPr bwMode="auto">
            <a:xfrm>
              <a:off x="3962400" y="2514600"/>
              <a:ext cx="990600" cy="914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2645" name="Group 17"/>
          <p:cNvGrpSpPr>
            <a:grpSpLocks/>
          </p:cNvGrpSpPr>
          <p:nvPr/>
        </p:nvGrpSpPr>
        <p:grpSpPr bwMode="auto">
          <a:xfrm>
            <a:off x="1584325" y="2830513"/>
            <a:ext cx="1066800" cy="1284287"/>
            <a:chOff x="5486400" y="2221468"/>
            <a:chExt cx="1066800" cy="1283732"/>
          </a:xfrm>
        </p:grpSpPr>
        <p:sp>
          <p:nvSpPr>
            <p:cNvPr id="112653" name="Rectangle 11"/>
            <p:cNvSpPr>
              <a:spLocks noChangeArrowheads="1"/>
            </p:cNvSpPr>
            <p:nvPr/>
          </p:nvSpPr>
          <p:spPr bwMode="auto">
            <a:xfrm>
              <a:off x="5486400" y="2221468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>
                  <a:solidFill>
                    <a:srgbClr val="000000"/>
                  </a:solidFill>
                </a:rPr>
                <a:t>Network</a:t>
              </a:r>
            </a:p>
          </p:txBody>
        </p:sp>
        <p:sp>
          <p:nvSpPr>
            <p:cNvPr id="112654" name="Oval 14"/>
            <p:cNvSpPr>
              <a:spLocks noChangeArrowheads="1"/>
            </p:cNvSpPr>
            <p:nvPr/>
          </p:nvSpPr>
          <p:spPr bwMode="auto">
            <a:xfrm>
              <a:off x="5562600" y="2590800"/>
              <a:ext cx="990600" cy="914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12646" name="Rectangle 19"/>
          <p:cNvSpPr>
            <a:spLocks noChangeArrowheads="1"/>
          </p:cNvSpPr>
          <p:nvPr/>
        </p:nvSpPr>
        <p:spPr bwMode="auto">
          <a:xfrm>
            <a:off x="3505200" y="19050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</a:rPr>
              <a:t>V</a:t>
            </a:r>
            <a:r>
              <a:rPr lang="en-US" altLang="x-none" sz="1800" baseline="-25000">
                <a:solidFill>
                  <a:srgbClr val="000000"/>
                </a:solidFill>
              </a:rPr>
              <a:t>CPU</a:t>
            </a:r>
            <a:r>
              <a:rPr lang="en-US" altLang="x-none" sz="1800">
                <a:solidFill>
                  <a:srgbClr val="000000"/>
                </a:solidFill>
              </a:rPr>
              <a:t> visits for S</a:t>
            </a:r>
            <a:r>
              <a:rPr lang="en-US" altLang="x-none" sz="1800" baseline="-25000">
                <a:solidFill>
                  <a:srgbClr val="000000"/>
                </a:solidFill>
              </a:rPr>
              <a:t>CPU</a:t>
            </a:r>
            <a:r>
              <a:rPr lang="en-US" altLang="x-none" sz="1800">
                <a:solidFill>
                  <a:srgbClr val="000000"/>
                </a:solidFill>
              </a:rPr>
              <a:t> units of resource time per visit</a:t>
            </a:r>
          </a:p>
        </p:txBody>
      </p:sp>
      <p:sp>
        <p:nvSpPr>
          <p:cNvPr id="112647" name="Rectangle 20"/>
          <p:cNvSpPr>
            <a:spLocks noChangeArrowheads="1"/>
          </p:cNvSpPr>
          <p:nvPr/>
        </p:nvSpPr>
        <p:spPr bwMode="auto">
          <a:xfrm>
            <a:off x="3489325" y="3452813"/>
            <a:ext cx="5202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</a:rPr>
              <a:t>V</a:t>
            </a:r>
            <a:r>
              <a:rPr lang="en-US" altLang="x-none" sz="1800" baseline="-25000">
                <a:solidFill>
                  <a:srgbClr val="000000"/>
                </a:solidFill>
              </a:rPr>
              <a:t>Net</a:t>
            </a:r>
            <a:r>
              <a:rPr lang="en-US" altLang="x-none" sz="1800">
                <a:solidFill>
                  <a:srgbClr val="000000"/>
                </a:solidFill>
              </a:rPr>
              <a:t> visits for S</a:t>
            </a:r>
            <a:r>
              <a:rPr lang="en-US" altLang="x-none" sz="1800" baseline="-25000">
                <a:solidFill>
                  <a:srgbClr val="000000"/>
                </a:solidFill>
              </a:rPr>
              <a:t>Net</a:t>
            </a:r>
            <a:r>
              <a:rPr lang="en-US" altLang="x-none" sz="1800">
                <a:solidFill>
                  <a:srgbClr val="000000"/>
                </a:solidFill>
              </a:rPr>
              <a:t> units of resource time per visit</a:t>
            </a:r>
          </a:p>
        </p:txBody>
      </p:sp>
      <p:sp>
        <p:nvSpPr>
          <p:cNvPr id="112648" name="Rectangle 21"/>
          <p:cNvSpPr>
            <a:spLocks noChangeArrowheads="1"/>
          </p:cNvSpPr>
          <p:nvPr/>
        </p:nvSpPr>
        <p:spPr bwMode="auto">
          <a:xfrm>
            <a:off x="3565525" y="4811713"/>
            <a:ext cx="532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</a:rPr>
              <a:t>V</a:t>
            </a:r>
            <a:r>
              <a:rPr lang="en-US" altLang="x-none" sz="1800" baseline="-25000">
                <a:solidFill>
                  <a:srgbClr val="000000"/>
                </a:solidFill>
              </a:rPr>
              <a:t>Disk</a:t>
            </a:r>
            <a:r>
              <a:rPr lang="en-US" altLang="x-none" sz="1800">
                <a:solidFill>
                  <a:srgbClr val="000000"/>
                </a:solidFill>
              </a:rPr>
              <a:t> visits for S</a:t>
            </a:r>
            <a:r>
              <a:rPr lang="en-US" altLang="x-none" sz="1800" baseline="-25000">
                <a:solidFill>
                  <a:srgbClr val="000000"/>
                </a:solidFill>
              </a:rPr>
              <a:t>Disk</a:t>
            </a:r>
            <a:r>
              <a:rPr lang="en-US" altLang="x-none" sz="1800">
                <a:solidFill>
                  <a:srgbClr val="000000"/>
                </a:solidFill>
              </a:rPr>
              <a:t> units of resource time per visit</a:t>
            </a:r>
          </a:p>
        </p:txBody>
      </p:sp>
      <p:grpSp>
        <p:nvGrpSpPr>
          <p:cNvPr id="112649" name="Group 22"/>
          <p:cNvGrpSpPr>
            <a:grpSpLocks/>
          </p:cNvGrpSpPr>
          <p:nvPr/>
        </p:nvGrpSpPr>
        <p:grpSpPr bwMode="auto">
          <a:xfrm>
            <a:off x="1633538" y="5486400"/>
            <a:ext cx="1171575" cy="1295400"/>
            <a:chOff x="3962400" y="2133600"/>
            <a:chExt cx="1170627" cy="1295400"/>
          </a:xfrm>
        </p:grpSpPr>
        <p:sp>
          <p:nvSpPr>
            <p:cNvPr id="112651" name="Rectangle 23"/>
            <p:cNvSpPr>
              <a:spLocks noChangeArrowheads="1"/>
            </p:cNvSpPr>
            <p:nvPr/>
          </p:nvSpPr>
          <p:spPr bwMode="auto">
            <a:xfrm>
              <a:off x="4114800" y="2133600"/>
              <a:ext cx="10182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112652" name="Oval 24"/>
            <p:cNvSpPr>
              <a:spLocks noChangeArrowheads="1"/>
            </p:cNvSpPr>
            <p:nvPr/>
          </p:nvSpPr>
          <p:spPr bwMode="auto">
            <a:xfrm>
              <a:off x="3962400" y="2514600"/>
              <a:ext cx="990600" cy="914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12650" name="Rectangle 25"/>
          <p:cNvSpPr>
            <a:spLocks noChangeArrowheads="1"/>
          </p:cNvSpPr>
          <p:nvPr/>
        </p:nvSpPr>
        <p:spPr bwMode="auto">
          <a:xfrm>
            <a:off x="3522663" y="6107113"/>
            <a:ext cx="540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</a:rPr>
              <a:t>V</a:t>
            </a:r>
            <a:r>
              <a:rPr lang="en-US" altLang="x-none" sz="1800" baseline="-25000">
                <a:solidFill>
                  <a:srgbClr val="000000"/>
                </a:solidFill>
              </a:rPr>
              <a:t>Mem</a:t>
            </a:r>
            <a:r>
              <a:rPr lang="en-US" altLang="x-none" sz="1800">
                <a:solidFill>
                  <a:srgbClr val="000000"/>
                </a:solidFill>
              </a:rPr>
              <a:t> visits for S</a:t>
            </a:r>
            <a:r>
              <a:rPr lang="en-US" altLang="x-none" sz="1800" baseline="-25000">
                <a:solidFill>
                  <a:srgbClr val="000000"/>
                </a:solidFill>
              </a:rPr>
              <a:t>Mem</a:t>
            </a:r>
            <a:r>
              <a:rPr lang="en-US" altLang="x-none" sz="1800">
                <a:solidFill>
                  <a:srgbClr val="000000"/>
                </a:solidFill>
              </a:rPr>
              <a:t> units of resource time per visit</a:t>
            </a:r>
          </a:p>
        </p:txBody>
      </p:sp>
    </p:spTree>
    <p:extLst>
      <p:ext uri="{BB962C8B-B14F-4D97-AF65-F5344CB8AC3E}">
        <p14:creationId xmlns:p14="http://schemas.microsoft.com/office/powerpoint/2010/main" val="125717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Operational Quantities</a:t>
            </a:r>
          </a:p>
        </p:txBody>
      </p:sp>
      <p:sp>
        <p:nvSpPr>
          <p:cNvPr id="114690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T: observation interval                 Ai: # arrivals to device </a:t>
            </a:r>
            <a:r>
              <a:rPr lang="en-US" altLang="x-none" sz="2000" dirty="0" err="1">
                <a:ea typeface="ＭＳ Ｐゴシック" charset="-128"/>
              </a:rPr>
              <a:t>i</a:t>
            </a: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Bi: busy time of device </a:t>
            </a:r>
            <a:r>
              <a:rPr lang="en-US" altLang="x-none" sz="2000" dirty="0" err="1">
                <a:ea typeface="ＭＳ Ｐゴシック" charset="-128"/>
              </a:rPr>
              <a:t>i</a:t>
            </a:r>
            <a:r>
              <a:rPr lang="en-US" altLang="x-none" sz="2000" dirty="0">
                <a:ea typeface="ＭＳ Ｐゴシック" charset="-128"/>
              </a:rPr>
              <a:t>               Ci: # completions at device </a:t>
            </a:r>
            <a:r>
              <a:rPr lang="en-US" altLang="x-none" sz="2000" dirty="0" err="1">
                <a:ea typeface="ＭＳ Ｐゴシック" charset="-128"/>
              </a:rPr>
              <a:t>i</a:t>
            </a: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 err="1">
                <a:ea typeface="ＭＳ Ｐゴシック" charset="-128"/>
              </a:rPr>
              <a:t>i</a:t>
            </a:r>
            <a:r>
              <a:rPr lang="en-US" altLang="x-none" sz="2000" dirty="0">
                <a:ea typeface="ＭＳ Ｐゴシック" charset="-128"/>
              </a:rPr>
              <a:t> = 0 denotes system</a:t>
            </a:r>
          </a:p>
          <a:p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593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BBCA5316-5723-9545-BE9F-32567C854E2C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algn="r" eaLnBrk="1" hangingPunct="1"/>
              <a:t>11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128838" y="2971800"/>
          <a:ext cx="2936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61" name="Equation" r:id="rId4" imgW="977900" imgH="228600" progId="Equation.3">
                  <p:embed/>
                </p:oleObj>
              </mc:Choice>
              <mc:Fallback>
                <p:oleObj name="Equation" r:id="rId4" imgW="977900" imgH="22860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2971800"/>
                        <a:ext cx="29368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024438" y="2667000"/>
          <a:ext cx="69056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62" name="Equation" r:id="rId6" imgW="152268" imgH="253780" progId="Equation.3">
                  <p:embed/>
                </p:oleObj>
              </mc:Choice>
              <mc:Fallback>
                <p:oleObj name="Equation" r:id="rId6" imgW="152268" imgH="25378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2667000"/>
                        <a:ext cx="690562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976438" y="4038600"/>
          <a:ext cx="32432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63" name="Equation" r:id="rId8" imgW="1079500" imgH="228600" progId="Equation.3">
                  <p:embed/>
                </p:oleObj>
              </mc:Choice>
              <mc:Fallback>
                <p:oleObj name="Equation" r:id="rId8" imgW="1079500" imgH="22860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4038600"/>
                        <a:ext cx="32432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5153025" y="3733800"/>
          <a:ext cx="7477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64" name="Equation" r:id="rId10" imgW="164957" imgH="253780" progId="Equation.3">
                  <p:embed/>
                </p:oleObj>
              </mc:Choice>
              <mc:Fallback>
                <p:oleObj name="Equation" r:id="rId10" imgW="164957" imgH="253780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3733800"/>
                        <a:ext cx="74771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076450" y="5029200"/>
          <a:ext cx="2876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65" name="Equation" r:id="rId12" imgW="1016000" imgH="228600" progId="Equation.3">
                  <p:embed/>
                </p:oleObj>
              </mc:Choice>
              <mc:Fallback>
                <p:oleObj name="Equation" r:id="rId12" imgW="1016000" imgH="228600" progId="Equation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5029200"/>
                        <a:ext cx="2876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5157788" y="4724400"/>
          <a:ext cx="74771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66" name="Equation" r:id="rId14" imgW="164957" imgH="253780" progId="Equation.3">
                  <p:embed/>
                </p:oleObj>
              </mc:Choice>
              <mc:Fallback>
                <p:oleObj name="Equation" r:id="rId14" imgW="164957" imgH="253780" progId="Equation.3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8" y="4724400"/>
                        <a:ext cx="747712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1428750" y="5943600"/>
          <a:ext cx="4308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67" name="Equation" r:id="rId16" imgW="1435100" imgH="228600" progId="Equation.3">
                  <p:embed/>
                </p:oleObj>
              </mc:Choice>
              <mc:Fallback>
                <p:oleObj name="Equation" r:id="rId16" imgW="1435100" imgH="228600" progId="Equation.3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5943600"/>
                        <a:ext cx="4308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5805488" y="5581650"/>
          <a:ext cx="747712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68" name="Equation" r:id="rId18" imgW="165028" imgH="279279" progId="Equation.3">
                  <p:embed/>
                </p:oleObj>
              </mc:Choice>
              <mc:Fallback>
                <p:oleObj name="Equation" r:id="rId18" imgW="165028" imgH="279279" progId="Equation.3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5581650"/>
                        <a:ext cx="747712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1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Utilization Law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5257800"/>
            <a:ext cx="7772400" cy="1371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The law is independent of any assumption on arrival/service process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Example: Suppose NIC processes 125 </a:t>
            </a:r>
            <a:r>
              <a:rPr lang="en-US" altLang="x-none" sz="2000" dirty="0" err="1">
                <a:ea typeface="ＭＳ Ｐゴシック" charset="-128"/>
              </a:rPr>
              <a:t>pkts</a:t>
            </a:r>
            <a:r>
              <a:rPr lang="en-US" altLang="x-none" sz="2000" dirty="0">
                <a:ea typeface="ＭＳ Ｐゴシック" charset="-128"/>
              </a:rPr>
              <a:t>/sec, and each </a:t>
            </a:r>
            <a:r>
              <a:rPr lang="en-US" altLang="x-none" sz="2000" dirty="0" err="1">
                <a:ea typeface="ＭＳ Ｐゴシック" charset="-128"/>
              </a:rPr>
              <a:t>pkt</a:t>
            </a:r>
            <a:r>
              <a:rPr lang="en-US" altLang="x-none" sz="2000" dirty="0">
                <a:ea typeface="ＭＳ Ｐゴシック" charset="-128"/>
              </a:rPr>
              <a:t> takes 2 </a:t>
            </a:r>
            <a:r>
              <a:rPr lang="en-US" altLang="x-none" sz="2000" dirty="0" err="1">
                <a:ea typeface="ＭＳ Ｐゴシック" charset="-128"/>
              </a:rPr>
              <a:t>ms.</a:t>
            </a:r>
            <a:r>
              <a:rPr lang="en-US" altLang="x-none" sz="2000" dirty="0">
                <a:ea typeface="ＭＳ Ｐゴシック" charset="-128"/>
              </a:rPr>
              <a:t> What is utilization of the network NIC?</a:t>
            </a: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67262" y="6412013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D3A91E62-095B-904D-BA74-2E9B8417E130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algn="r" eaLnBrk="1" hangingPunct="1"/>
              <a:t>12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116740" name="Object 2"/>
          <p:cNvGraphicFramePr>
            <a:graphicFrameLocks noChangeAspect="1"/>
          </p:cNvGraphicFramePr>
          <p:nvPr/>
        </p:nvGraphicFramePr>
        <p:xfrm>
          <a:off x="990600" y="1752600"/>
          <a:ext cx="3124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33" name="Equation" r:id="rId4" imgW="1016000" imgH="228600" progId="Equation.3">
                  <p:embed/>
                </p:oleObj>
              </mc:Choice>
              <mc:Fallback>
                <p:oleObj name="Equation" r:id="rId4" imgW="1016000" imgH="228600" progId="Equation.3">
                  <p:embed/>
                  <p:pic>
                    <p:nvPicPr>
                      <p:cNvPr id="1167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3124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1" name="Object 3"/>
          <p:cNvGraphicFramePr>
            <a:graphicFrameLocks noChangeAspect="1"/>
          </p:cNvGraphicFramePr>
          <p:nvPr/>
        </p:nvGraphicFramePr>
        <p:xfrm>
          <a:off x="4267200" y="1447800"/>
          <a:ext cx="7477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34" name="Equation" r:id="rId6" imgW="164957" imgH="253780" progId="Equation.3">
                  <p:embed/>
                </p:oleObj>
              </mc:Choice>
              <mc:Fallback>
                <p:oleObj name="Equation" r:id="rId6" imgW="164957" imgH="253780" progId="Equation.3">
                  <p:embed/>
                  <p:pic>
                    <p:nvPicPr>
                      <p:cNvPr id="11674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447800"/>
                        <a:ext cx="74771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616325" y="2686050"/>
          <a:ext cx="1897063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35" name="Equation" r:id="rId8" imgW="419100" imgH="279400" progId="Equation.3">
                  <p:embed/>
                </p:oleObj>
              </mc:Choice>
              <mc:Fallback>
                <p:oleObj name="Equation" r:id="rId8" imgW="419100" imgH="27940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2686050"/>
                        <a:ext cx="1897063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629025" y="4152900"/>
          <a:ext cx="17811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36" name="Equation" r:id="rId10" imgW="431613" imgH="228501" progId="Equation.3">
                  <p:embed/>
                </p:oleObj>
              </mc:Choice>
              <mc:Fallback>
                <p:oleObj name="Equation" r:id="rId10" imgW="431613" imgH="228501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4152900"/>
                        <a:ext cx="178117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Deriving Relationship Between R, U, and S for one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Assume flow balanced (arrival=throughput), Little</a:t>
            </a:r>
            <a:r>
              <a:rPr lang="en-US" altLang="en-US" sz="2000" dirty="0">
                <a:ea typeface="ＭＳ Ｐゴシック" charset="-128"/>
              </a:rPr>
              <a:t>’</a:t>
            </a:r>
            <a:r>
              <a:rPr lang="en-US" altLang="x-none" sz="2000" dirty="0">
                <a:ea typeface="ＭＳ Ｐゴシック" charset="-128"/>
              </a:rPr>
              <a:t>s Law:</a:t>
            </a: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Assume PASTA (Poisson arrival--memory-less arrival--sees time average), a new request sees Q ahead of it, and FIFO</a:t>
            </a: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According to utilization law, U = XS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83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FA06BCC7-6DB9-5341-980A-0AECD60C0342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algn="r" eaLnBrk="1" hangingPunct="1"/>
              <a:t>13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118788" name="Object 2"/>
          <p:cNvGraphicFramePr>
            <a:graphicFrameLocks noChangeAspect="1"/>
          </p:cNvGraphicFramePr>
          <p:nvPr/>
        </p:nvGraphicFramePr>
        <p:xfrm>
          <a:off x="1676400" y="1855788"/>
          <a:ext cx="47244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57" name="Equation" r:id="rId4" imgW="850531" imgH="203112" progId="Equation.3">
                  <p:embed/>
                </p:oleObj>
              </mc:Choice>
              <mc:Fallback>
                <p:oleObj name="Equation" r:id="rId4" imgW="850531" imgH="203112" progId="Equation.3">
                  <p:embed/>
                  <p:pic>
                    <p:nvPicPr>
                      <p:cNvPr id="1187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55788"/>
                        <a:ext cx="4724400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066800" y="3810000"/>
          <a:ext cx="7239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58" name="Equation" r:id="rId6" imgW="1409088" imgH="203112" progId="Equation.3">
                  <p:embed/>
                </p:oleObj>
              </mc:Choice>
              <mc:Fallback>
                <p:oleObj name="Equation" r:id="rId6" imgW="1409088" imgH="203112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72390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990600" y="5791200"/>
          <a:ext cx="29718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59" name="Equation" r:id="rId8" imgW="736280" imgH="177723" progId="Equation.3">
                  <p:embed/>
                </p:oleObj>
              </mc:Choice>
              <mc:Fallback>
                <p:oleObj name="Equation" r:id="rId8" imgW="736280" imgH="177723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791200"/>
                        <a:ext cx="29718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038600" y="5780088"/>
            <a:ext cx="3221038" cy="787400"/>
            <a:chOff x="4038600" y="5780088"/>
            <a:chExt cx="3221038" cy="787400"/>
          </a:xfrm>
        </p:grpSpPr>
        <p:graphicFrame>
          <p:nvGraphicFramePr>
            <p:cNvPr id="118792" name="Object 5"/>
            <p:cNvGraphicFramePr>
              <a:graphicFrameLocks noChangeAspect="1"/>
            </p:cNvGraphicFramePr>
            <p:nvPr/>
          </p:nvGraphicFramePr>
          <p:xfrm>
            <a:off x="5311775" y="5780088"/>
            <a:ext cx="1947863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760" name="Equation" r:id="rId10" imgW="482391" imgH="228501" progId="Equation.3">
                    <p:embed/>
                  </p:oleObj>
                </mc:Choice>
                <mc:Fallback>
                  <p:oleObj name="Equation" r:id="rId10" imgW="482391" imgH="228501" progId="Equation.3">
                    <p:embed/>
                    <p:pic>
                      <p:nvPicPr>
                        <p:cNvPr id="11879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1775" y="5780088"/>
                          <a:ext cx="1947863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793" name="Right Arrow 8"/>
            <p:cNvSpPr>
              <a:spLocks noChangeArrowheads="1"/>
            </p:cNvSpPr>
            <p:nvPr/>
          </p:nvSpPr>
          <p:spPr bwMode="auto">
            <a:xfrm>
              <a:off x="4038600" y="6096000"/>
              <a:ext cx="914400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1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Forced Flow Law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Assume each request visits device </a:t>
            </a:r>
            <a:r>
              <a:rPr lang="en-US" altLang="x-none" dirty="0" err="1">
                <a:ea typeface="ＭＳ Ｐゴシック" charset="-128"/>
              </a:rPr>
              <a:t>i</a:t>
            </a:r>
            <a:r>
              <a:rPr lang="en-US" altLang="x-none" dirty="0">
                <a:ea typeface="ＭＳ Ｐゴシック" charset="-128"/>
              </a:rPr>
              <a:t> Vi times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021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F0AD3AC-D1C8-F048-935E-3F62A488B4AB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algn="r" eaLnBrk="1" hangingPunct="1"/>
              <a:t>14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1524000" y="2895600"/>
          <a:ext cx="32432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81" name="Equation" r:id="rId4" imgW="1079500" imgH="228600" progId="Equation.3">
                  <p:embed/>
                </p:oleObj>
              </mc:Choice>
              <mc:Fallback>
                <p:oleObj name="Equation" r:id="rId4" imgW="1079500" imgH="228600" progId="Equation.3">
                  <p:embed/>
                  <p:pic>
                    <p:nvPicPr>
                      <p:cNvPr id="348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32432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3"/>
          <p:cNvGraphicFramePr>
            <a:graphicFrameLocks noChangeAspect="1"/>
          </p:cNvGraphicFramePr>
          <p:nvPr/>
        </p:nvGraphicFramePr>
        <p:xfrm>
          <a:off x="4700588" y="2590800"/>
          <a:ext cx="74771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82" name="Equation" r:id="rId6" imgW="164957" imgH="253780" progId="Equation.3">
                  <p:embed/>
                </p:oleObj>
              </mc:Choice>
              <mc:Fallback>
                <p:oleObj name="Equation" r:id="rId6" imgW="164957" imgH="253780" progId="Equation.3">
                  <p:embed/>
                  <p:pic>
                    <p:nvPicPr>
                      <p:cNvPr id="348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2590800"/>
                        <a:ext cx="747712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016375" y="3829050"/>
          <a:ext cx="201295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83" name="Equation" r:id="rId8" imgW="444307" imgH="279279" progId="Equation.3">
                  <p:embed/>
                </p:oleObj>
              </mc:Choice>
              <mc:Fallback>
                <p:oleObj name="Equation" r:id="rId8" imgW="444307" imgH="279279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3829050"/>
                        <a:ext cx="2012950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124325" y="5219700"/>
          <a:ext cx="1839913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84" name="Equation" r:id="rId10" imgW="406224" imgH="228501" progId="Equation.3">
                  <p:embed/>
                </p:oleObj>
              </mc:Choice>
              <mc:Fallback>
                <p:oleObj name="Equation" r:id="rId10" imgW="406224" imgH="228501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5219700"/>
                        <a:ext cx="1839913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1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Bottleneck Device</a:t>
            </a:r>
          </a:p>
        </p:txBody>
      </p:sp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533400" y="4800600"/>
            <a:ext cx="7772400" cy="1752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Define Di = Vi Si as the total demand of a request on device </a:t>
            </a:r>
            <a:r>
              <a:rPr lang="en-US" altLang="x-none" sz="2400" dirty="0" err="1">
                <a:ea typeface="ＭＳ Ｐゴシック" charset="-128"/>
              </a:rPr>
              <a:t>i</a:t>
            </a:r>
            <a:endParaRPr lang="en-US" altLang="x-none" sz="24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The device with the highest Di has the highest utilization, and thus is called the </a:t>
            </a:r>
            <a:r>
              <a:rPr lang="en-US" altLang="x-none" sz="2400" dirty="0">
                <a:solidFill>
                  <a:srgbClr val="FF0000"/>
                </a:solidFill>
                <a:ea typeface="ＭＳ Ｐゴシック" charset="-128"/>
              </a:rPr>
              <a:t>bottleneck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021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BD3446A-AAC2-2A41-B3CA-6CC9267025B3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algn="r" eaLnBrk="1" hangingPunct="1"/>
              <a:t>15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36868" name="Object 2"/>
          <p:cNvGraphicFramePr>
            <a:graphicFrameLocks noChangeAspect="1"/>
          </p:cNvGraphicFramePr>
          <p:nvPr/>
        </p:nvGraphicFramePr>
        <p:xfrm>
          <a:off x="990600" y="1752600"/>
          <a:ext cx="3124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05" name="Equation" r:id="rId4" imgW="1016000" imgH="228600" progId="Equation.3">
                  <p:embed/>
                </p:oleObj>
              </mc:Choice>
              <mc:Fallback>
                <p:oleObj name="Equation" r:id="rId4" imgW="1016000" imgH="228600" progId="Equation.3">
                  <p:embed/>
                  <p:pic>
                    <p:nvPicPr>
                      <p:cNvPr id="3686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3124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3"/>
          <p:cNvGraphicFramePr>
            <a:graphicFrameLocks noChangeAspect="1"/>
          </p:cNvGraphicFramePr>
          <p:nvPr/>
        </p:nvGraphicFramePr>
        <p:xfrm>
          <a:off x="4343400" y="1651000"/>
          <a:ext cx="13096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06" name="Equation" r:id="rId6" imgW="317362" imgH="228501" progId="Equation.3">
                  <p:embed/>
                </p:oleObj>
              </mc:Choice>
              <mc:Fallback>
                <p:oleObj name="Equation" r:id="rId6" imgW="317362" imgH="228501" progId="Equation.3">
                  <p:embed/>
                  <p:pic>
                    <p:nvPicPr>
                      <p:cNvPr id="3686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51000"/>
                        <a:ext cx="130968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4"/>
          <p:cNvGraphicFramePr>
            <a:graphicFrameLocks noChangeAspect="1"/>
          </p:cNvGraphicFramePr>
          <p:nvPr/>
        </p:nvGraphicFramePr>
        <p:xfrm>
          <a:off x="4003675" y="2667000"/>
          <a:ext cx="19907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07" name="Equation" r:id="rId8" imgW="482391" imgH="228501" progId="Equation.3">
                  <p:embed/>
                </p:oleObj>
              </mc:Choice>
              <mc:Fallback>
                <p:oleObj name="Equation" r:id="rId8" imgW="482391" imgH="228501" progId="Equation.3">
                  <p:embed/>
                  <p:pic>
                    <p:nvPicPr>
                      <p:cNvPr id="368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2667000"/>
                        <a:ext cx="19907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5"/>
          <p:cNvGraphicFramePr>
            <a:graphicFrameLocks noChangeAspect="1"/>
          </p:cNvGraphicFramePr>
          <p:nvPr/>
        </p:nvGraphicFramePr>
        <p:xfrm>
          <a:off x="3976688" y="3657600"/>
          <a:ext cx="2095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08" name="Equation" r:id="rId10" imgW="508000" imgH="228600" progId="Equation.3">
                  <p:embed/>
                </p:oleObj>
              </mc:Choice>
              <mc:Fallback>
                <p:oleObj name="Equation" r:id="rId10" imgW="508000" imgH="228600" progId="Equation.3">
                  <p:embed/>
                  <p:pic>
                    <p:nvPicPr>
                      <p:cNvPr id="368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3657600"/>
                        <a:ext cx="2095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3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Bottleneck vs System Throughput</a:t>
            </a: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7307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5513B35-E750-9D49-9A12-6CA8CA88B450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algn="r" eaLnBrk="1" hangingPunct="1"/>
              <a:t>16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/>
        </p:nvGraphicFramePr>
        <p:xfrm>
          <a:off x="1524000" y="2057400"/>
          <a:ext cx="495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66" name="Equation" r:id="rId4" imgW="1600200" imgH="228600" progId="Equation.3">
                  <p:embed/>
                </p:oleObj>
              </mc:Choice>
              <mc:Fallback>
                <p:oleObj name="Equation" r:id="rId4" imgW="1600200" imgH="228600" progId="Equation.3">
                  <p:embed/>
                  <p:pic>
                    <p:nvPicPr>
                      <p:cNvPr id="389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4953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5"/>
          <p:cNvGraphicFramePr>
            <a:graphicFrameLocks noChangeAspect="1"/>
          </p:cNvGraphicFramePr>
          <p:nvPr/>
        </p:nvGraphicFramePr>
        <p:xfrm>
          <a:off x="3451225" y="3886200"/>
          <a:ext cx="16113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67" name="Equation" r:id="rId6" imgW="545626" imgH="253780" progId="Equation.3">
                  <p:embed/>
                </p:oleObj>
              </mc:Choice>
              <mc:Fallback>
                <p:oleObj name="Equation" r:id="rId6" imgW="545626" imgH="253780" progId="Equation.3">
                  <p:embed/>
                  <p:pic>
                    <p:nvPicPr>
                      <p:cNvPr id="1321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3886200"/>
                        <a:ext cx="16113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6"/>
          <p:cNvGraphicFramePr>
            <a:graphicFrameLocks noChangeAspect="1"/>
          </p:cNvGraphicFramePr>
          <p:nvPr/>
        </p:nvGraphicFramePr>
        <p:xfrm>
          <a:off x="2790825" y="3962400"/>
          <a:ext cx="561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68" name="Equation" r:id="rId8" imgW="190417" imgH="152334" progId="Equation.3">
                  <p:embed/>
                </p:oleObj>
              </mc:Choice>
              <mc:Fallback>
                <p:oleObj name="Equation" r:id="rId8" imgW="190417" imgH="152334" progId="Equation.3">
                  <p:embed/>
                  <p:pic>
                    <p:nvPicPr>
                      <p:cNvPr id="389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3962400"/>
                        <a:ext cx="5619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6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Example 1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 request may need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10 </a:t>
            </a:r>
            <a:r>
              <a:rPr lang="en-US" altLang="x-none" dirty="0" err="1">
                <a:ea typeface="ＭＳ Ｐゴシック" charset="-128"/>
              </a:rPr>
              <a:t>ms</a:t>
            </a:r>
            <a:r>
              <a:rPr lang="en-US" altLang="x-none" dirty="0">
                <a:ea typeface="ＭＳ Ｐゴシック" charset="-128"/>
              </a:rPr>
              <a:t> CPU execution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1 Mbytes network </a:t>
            </a:r>
            <a:r>
              <a:rPr lang="en-US" altLang="x-none" dirty="0" err="1">
                <a:ea typeface="ＭＳ Ｐゴシック" charset="-128"/>
              </a:rPr>
              <a:t>bw</a:t>
            </a:r>
            <a:endParaRPr lang="en-US" altLang="x-none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1 Mbytes file access where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50% hit in memory cache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Suppose network </a:t>
            </a:r>
            <a:r>
              <a:rPr lang="en-US" altLang="x-none" dirty="0" err="1">
                <a:ea typeface="ＭＳ Ｐゴシック" charset="-128"/>
              </a:rPr>
              <a:t>bw</a:t>
            </a:r>
            <a:r>
              <a:rPr lang="en-US" altLang="x-none" dirty="0">
                <a:ea typeface="ＭＳ Ｐゴシック" charset="-128"/>
              </a:rPr>
              <a:t> is 100 </a:t>
            </a:r>
            <a:r>
              <a:rPr lang="en-US" altLang="x-none" dirty="0" err="1">
                <a:ea typeface="ＭＳ Ｐゴシック" charset="-128"/>
              </a:rPr>
              <a:t>Mbps</a:t>
            </a:r>
            <a:r>
              <a:rPr lang="en-US" altLang="x-none" dirty="0">
                <a:ea typeface="ＭＳ Ｐゴシック" charset="-128"/>
              </a:rPr>
              <a:t>, disk I/O rate is 1 </a:t>
            </a:r>
            <a:r>
              <a:rPr lang="en-US" altLang="x-none" dirty="0" err="1">
                <a:ea typeface="ＭＳ Ｐゴシック" charset="-128"/>
              </a:rPr>
              <a:t>ms</a:t>
            </a:r>
            <a:r>
              <a:rPr lang="en-US" altLang="x-none" dirty="0">
                <a:ea typeface="ＭＳ Ｐゴシック" charset="-128"/>
              </a:rPr>
              <a:t> per 8 Kbytes (assuming the program reads 8 KB each time)</a:t>
            </a:r>
          </a:p>
          <a:p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Where is the bottleneck?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6545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C3DB2AAA-A8D0-4D4C-9788-5B12B084107C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algn="r" eaLnBrk="1" hangingPunct="1"/>
              <a:t>17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3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Example 1 (cont.)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CPU: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D</a:t>
            </a:r>
            <a:r>
              <a:rPr lang="en-US" altLang="x-none" baseline="-25000" dirty="0">
                <a:ea typeface="ＭＳ Ｐゴシック" charset="-128"/>
              </a:rPr>
              <a:t>CPU</a:t>
            </a:r>
            <a:r>
              <a:rPr lang="en-US" altLang="x-none" dirty="0">
                <a:ea typeface="ＭＳ Ｐゴシック" charset="-128"/>
              </a:rPr>
              <a:t>=</a:t>
            </a: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Network: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 err="1">
                <a:ea typeface="ＭＳ Ｐゴシック" charset="-128"/>
              </a:rPr>
              <a:t>D</a:t>
            </a:r>
            <a:r>
              <a:rPr lang="en-US" altLang="x-none" baseline="-25000" dirty="0" err="1">
                <a:ea typeface="ＭＳ Ｐゴシック" charset="-128"/>
              </a:rPr>
              <a:t>Net</a:t>
            </a:r>
            <a:r>
              <a:rPr lang="en-US" altLang="x-none" dirty="0">
                <a:ea typeface="ＭＳ Ｐゴシック" charset="-128"/>
              </a:rPr>
              <a:t> =</a:t>
            </a: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Disk I/O: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 err="1">
                <a:ea typeface="ＭＳ Ｐゴシック" charset="-128"/>
              </a:rPr>
              <a:t>Ddisk</a:t>
            </a:r>
            <a:r>
              <a:rPr lang="en-US" altLang="x-none" dirty="0">
                <a:ea typeface="ＭＳ Ｐゴシック" charset="-128"/>
              </a:rPr>
              <a:t> =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8831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567D351-ACD0-BC4F-8614-865CF4A36BC2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algn="r" eaLnBrk="1" hangingPunct="1"/>
              <a:t>18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2220913"/>
            <a:ext cx="31527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Comic Sans MS"/>
                <a:ea typeface=""/>
                <a:cs typeface="Arial" charset="0"/>
              </a:rPr>
              <a:t>10 ms ( </a:t>
            </a:r>
            <a:r>
              <a:rPr lang="en-US" sz="1800" dirty="0" err="1">
                <a:solidFill>
                  <a:srgbClr val="000000"/>
                </a:solidFill>
                <a:latin typeface="Comic Sans MS"/>
                <a:ea typeface=""/>
                <a:cs typeface="Arial" charset="0"/>
              </a:rPr>
              <a:t>e.q</a:t>
            </a:r>
            <a:r>
              <a:rPr lang="en-US" sz="1800" dirty="0">
                <a:solidFill>
                  <a:srgbClr val="000000"/>
                </a:solidFill>
                <a:latin typeface="Comic Sans MS"/>
                <a:ea typeface=""/>
                <a:cs typeface="Arial" charset="0"/>
              </a:rPr>
              <a:t>. 100 requests/s)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35448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Comic Sans MS"/>
                <a:ea typeface=""/>
                <a:cs typeface="Arial" charset="0"/>
              </a:rPr>
              <a:t>1 Mbytes / 100 Mbps = 80 ms (</a:t>
            </a:r>
            <a:r>
              <a:rPr lang="en-US" sz="1800" dirty="0" err="1">
                <a:solidFill>
                  <a:srgbClr val="000000"/>
                </a:solidFill>
                <a:latin typeface="Comic Sans MS"/>
                <a:ea typeface=""/>
                <a:cs typeface="Arial" charset="0"/>
              </a:rPr>
              <a:t>e.q</a:t>
            </a:r>
            <a:r>
              <a:rPr lang="en-US" sz="1800" dirty="0">
                <a:solidFill>
                  <a:srgbClr val="000000"/>
                </a:solidFill>
                <a:latin typeface="Comic Sans MS"/>
                <a:ea typeface=""/>
                <a:cs typeface="Arial" charset="0"/>
              </a:rPr>
              <a:t>., 12.5 requests/s)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38400" y="4876800"/>
            <a:ext cx="586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0.5 * 1 ms * 1M/8K = 62.5 ms </a:t>
            </a:r>
            <a:br>
              <a:rPr lang="en-US" altLang="x-none" sz="180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(e.q. = 16 requests/s)</a:t>
            </a:r>
            <a:endParaRPr lang="en-US" altLang="x-non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7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Example 2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A request may need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150</a:t>
            </a:r>
            <a:r>
              <a:rPr lang="en-US" altLang="x-none" sz="2000" dirty="0">
                <a:ea typeface="ＭＳ Ｐゴシック" charset="-128"/>
              </a:rPr>
              <a:t> </a:t>
            </a:r>
            <a:r>
              <a:rPr lang="en-US" altLang="x-none" sz="2000" dirty="0" err="1">
                <a:ea typeface="ＭＳ Ｐゴシック" charset="-128"/>
              </a:rPr>
              <a:t>ms</a:t>
            </a:r>
            <a:r>
              <a:rPr lang="en-US" altLang="x-none" sz="2000" dirty="0">
                <a:ea typeface="ＭＳ Ｐゴシック" charset="-128"/>
              </a:rPr>
              <a:t> CPU execution time (e.g., </a:t>
            </a: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dynamic content</a:t>
            </a:r>
            <a:r>
              <a:rPr lang="en-US" altLang="x-none" sz="2000" dirty="0">
                <a:ea typeface="ＭＳ Ｐゴシック" charset="-128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1 Mbytes network </a:t>
            </a:r>
            <a:r>
              <a:rPr lang="en-US" altLang="x-none" sz="2000" dirty="0" err="1">
                <a:ea typeface="ＭＳ Ｐゴシック" charset="-128"/>
              </a:rPr>
              <a:t>bw</a:t>
            </a:r>
            <a:endParaRPr lang="en-US" altLang="x-none" sz="20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1 Mbytes file access where</a:t>
            </a:r>
          </a:p>
          <a:p>
            <a:pPr lvl="2"/>
            <a:r>
              <a:rPr lang="en-US" altLang="x-none" sz="1800" dirty="0">
                <a:ea typeface="ＭＳ Ｐゴシック" charset="-128"/>
              </a:rPr>
              <a:t>50% hit in memory cache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Suppose network </a:t>
            </a:r>
            <a:r>
              <a:rPr lang="en-US" altLang="x-none" sz="2400" dirty="0" err="1">
                <a:ea typeface="ＭＳ Ｐゴシック" charset="-128"/>
              </a:rPr>
              <a:t>bw</a:t>
            </a:r>
            <a:r>
              <a:rPr lang="en-US" altLang="x-none" sz="2400" dirty="0">
                <a:ea typeface="ＭＳ Ｐゴシック" charset="-128"/>
              </a:rPr>
              <a:t> is 100 </a:t>
            </a:r>
            <a:r>
              <a:rPr lang="en-US" altLang="x-none" sz="2400" dirty="0" err="1">
                <a:ea typeface="ＭＳ Ｐゴシック" charset="-128"/>
              </a:rPr>
              <a:t>Mbps</a:t>
            </a:r>
            <a:r>
              <a:rPr lang="en-US" altLang="x-none" sz="2400" dirty="0">
                <a:ea typeface="ＭＳ Ｐゴシック" charset="-128"/>
              </a:rPr>
              <a:t>, disk I/O rate is 1 </a:t>
            </a:r>
            <a:r>
              <a:rPr lang="en-US" altLang="x-none" sz="2400" dirty="0" err="1">
                <a:ea typeface="ＭＳ Ｐゴシック" charset="-128"/>
              </a:rPr>
              <a:t>ms</a:t>
            </a:r>
            <a:r>
              <a:rPr lang="en-US" altLang="x-none" sz="2400" dirty="0">
                <a:ea typeface="ＭＳ Ｐゴシック" charset="-128"/>
              </a:rPr>
              <a:t> per 8 Kbytes (assuming the program reads 8 KB each time)</a:t>
            </a:r>
          </a:p>
          <a:p>
            <a:endParaRPr lang="en-US" altLang="x-none" sz="24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Bottleneck: CPU -&gt; use multiple threads to use more CPUs, if available, to avoid CPU as bottleneck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273296B-86B4-204C-A688-3407660E1E39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19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3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05C9F4C-E23D-5D48-A325-7F9E6EEC2C72}" type="slidenum">
              <a:rPr lang="en-US" altLang="x-none" sz="1400">
                <a:solidFill>
                  <a:srgbClr val="000000"/>
                </a:solidFill>
                <a:latin typeface="Times New Roman" charset="0"/>
              </a:rPr>
              <a:pPr eaLnBrk="1" hangingPunct="1"/>
              <a:t>2</a:t>
            </a:fld>
            <a:endParaRPr lang="en-US" altLang="x-none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宋体" charset="-122"/>
              </a:rPr>
              <a:t>Admin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HTTP</a:t>
            </a:r>
            <a:endParaRPr lang="en-US" altLang="x-none" dirty="0"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宋体" charset="-122"/>
              </a:rPr>
              <a:t>HTTP “acceleration”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宋体" charset="-122"/>
              </a:rPr>
              <a:t>Operational analysis</a:t>
            </a:r>
          </a:p>
        </p:txBody>
      </p:sp>
    </p:spTree>
    <p:extLst>
      <p:ext uri="{BB962C8B-B14F-4D97-AF65-F5344CB8AC3E}">
        <p14:creationId xmlns:p14="http://schemas.microsoft.com/office/powerpoint/2010/main" val="140234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Interactive Response Time Law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System setup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Closed system with N users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Each user sends in a request, after response, think time, and then sends next request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x-none" i="1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i="1" dirty="0">
                <a:ea typeface="ＭＳ Ｐゴシック" charset="-128"/>
              </a:rPr>
              <a:t>Notation</a:t>
            </a:r>
          </a:p>
          <a:p>
            <a:pPr lvl="2"/>
            <a:r>
              <a:rPr lang="en-US" altLang="x-none" i="1" dirty="0">
                <a:ea typeface="ＭＳ Ｐゴシック" charset="-128"/>
              </a:rPr>
              <a:t>Z = user think-time, R = Response time</a:t>
            </a:r>
          </a:p>
          <a:p>
            <a:pPr lvl="1"/>
            <a:endParaRPr lang="en-US" altLang="x-none" i="1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The total cycle time of a user request is </a:t>
            </a:r>
            <a:r>
              <a:rPr lang="en-US" altLang="x-none" i="1" dirty="0">
                <a:ea typeface="ＭＳ Ｐゴシック" charset="-128"/>
              </a:rPr>
              <a:t>R+Z</a:t>
            </a:r>
          </a:p>
          <a:p>
            <a:endParaRPr lang="en-US" altLang="x-none" dirty="0"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E5D0AB1-B565-B641-B5E1-751EAEEB19BF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20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7108" name="Rectangle 8"/>
          <p:cNvSpPr>
            <a:spLocks noChangeArrowheads="1"/>
          </p:cNvSpPr>
          <p:nvPr/>
        </p:nvSpPr>
        <p:spPr bwMode="auto">
          <a:xfrm>
            <a:off x="685800" y="5675313"/>
            <a:ext cx="7086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2800">
                <a:solidFill>
                  <a:srgbClr val="000000"/>
                </a:solidFill>
                <a:latin typeface="Comic Sans MS" charset="0"/>
              </a:rPr>
              <a:t>In duration T, #requests generated by each user:</a:t>
            </a:r>
            <a:endParaRPr lang="en-US" altLang="x-none" sz="2800" i="1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48000" y="6172200"/>
            <a:ext cx="212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i="1">
                <a:solidFill>
                  <a:srgbClr val="000000"/>
                </a:solidFill>
                <a:latin typeface="Comic Sans MS" charset="0"/>
              </a:rPr>
              <a:t>T/(R+Z) requests </a:t>
            </a:r>
            <a:endParaRPr lang="en-US" altLang="x-non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2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Interactive Response Time Law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i="1" dirty="0">
                <a:ea typeface="ＭＳ Ｐゴシック" charset="-128"/>
              </a:rPr>
              <a:t>If N users and flow balanced: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6CF2434-949F-1943-BB82-9E57BB6C58D9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21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49156" name="Object 2"/>
          <p:cNvGraphicFramePr>
            <a:graphicFrameLocks noChangeAspect="1"/>
          </p:cNvGraphicFramePr>
          <p:nvPr/>
        </p:nvGraphicFramePr>
        <p:xfrm>
          <a:off x="566738" y="2286000"/>
          <a:ext cx="70691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73" name="Equation" r:id="rId4" imgW="2298700" imgH="203200" progId="Equation.3">
                  <p:embed/>
                </p:oleObj>
              </mc:Choice>
              <mc:Fallback>
                <p:oleObj name="Equation" r:id="rId4" imgW="2298700" imgH="203200" progId="Equation.3">
                  <p:embed/>
                  <p:pic>
                    <p:nvPicPr>
                      <p:cNvPr id="491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286000"/>
                        <a:ext cx="70691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800600" y="2971800"/>
          <a:ext cx="12890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74" name="Equation" r:id="rId6" imgW="419100" imgH="279400" progId="Equation.3">
                  <p:embed/>
                </p:oleObj>
              </mc:Choice>
              <mc:Fallback>
                <p:oleObj name="Equation" r:id="rId6" imgW="419100" imgH="27940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71800"/>
                        <a:ext cx="12890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800600" y="3886200"/>
          <a:ext cx="11715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75" name="Equation" r:id="rId8" imgW="381000" imgH="228600" progId="Equation.3">
                  <p:embed/>
                </p:oleObj>
              </mc:Choice>
              <mc:Fallback>
                <p:oleObj name="Equation" r:id="rId8" imgW="381000" imgH="22860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86200"/>
                        <a:ext cx="11715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124200" y="5029200"/>
          <a:ext cx="203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76" name="Equation" r:id="rId10" imgW="660400" imgH="228600" progId="Equation.3">
                  <p:embed/>
                </p:oleObj>
              </mc:Choice>
              <mc:Fallback>
                <p:oleObj name="Equation" r:id="rId10" imgW="660400" imgH="228600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29200"/>
                        <a:ext cx="2032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6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Bottleneck Analysis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533400" y="5257800"/>
            <a:ext cx="7772400" cy="99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Here D is the sum of Di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02815E-7EC5-9A49-8940-9BD24D279595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22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51204" name="Object 2"/>
          <p:cNvGraphicFramePr>
            <a:graphicFrameLocks noChangeAspect="1"/>
          </p:cNvGraphicFramePr>
          <p:nvPr/>
        </p:nvGraphicFramePr>
        <p:xfrm>
          <a:off x="1447800" y="1981200"/>
          <a:ext cx="561022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35" name="Equation" r:id="rId4" imgW="1435100" imgH="254000" progId="Equation.3">
                  <p:embed/>
                </p:oleObj>
              </mc:Choice>
              <mc:Fallback>
                <p:oleObj name="Equation" r:id="rId4" imgW="1435100" imgH="254000" progId="Equation.3">
                  <p:embed/>
                  <p:pic>
                    <p:nvPicPr>
                      <p:cNvPr id="5120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5610225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3"/>
          <p:cNvGraphicFramePr>
            <a:graphicFrameLocks noChangeAspect="1"/>
          </p:cNvGraphicFramePr>
          <p:nvPr/>
        </p:nvGraphicFramePr>
        <p:xfrm>
          <a:off x="954088" y="3481388"/>
          <a:ext cx="675163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36" name="Equation" r:id="rId6" imgW="1727200" imgH="228600" progId="Equation.3">
                  <p:embed/>
                </p:oleObj>
              </mc:Choice>
              <mc:Fallback>
                <p:oleObj name="Equation" r:id="rId6" imgW="1727200" imgH="228600" progId="Equation.3">
                  <p:embed/>
                  <p:pic>
                    <p:nvPicPr>
                      <p:cNvPr id="5120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3481388"/>
                        <a:ext cx="6751637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210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Proof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We know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3E819BF-878F-9249-B001-04825D449F1E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23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53252" name="Object 2"/>
          <p:cNvGraphicFramePr>
            <a:graphicFrameLocks noChangeAspect="1"/>
          </p:cNvGraphicFramePr>
          <p:nvPr/>
        </p:nvGraphicFramePr>
        <p:xfrm>
          <a:off x="1905000" y="2438400"/>
          <a:ext cx="15351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5" name="Equation" r:id="rId4" imgW="545626" imgH="253780" progId="Equation.3">
                  <p:embed/>
                </p:oleObj>
              </mc:Choice>
              <mc:Fallback>
                <p:oleObj name="Equation" r:id="rId4" imgW="545626" imgH="253780" progId="Equation.3">
                  <p:embed/>
                  <p:pic>
                    <p:nvPicPr>
                      <p:cNvPr id="532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15351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3"/>
          <p:cNvGraphicFramePr>
            <a:graphicFrameLocks noChangeAspect="1"/>
          </p:cNvGraphicFramePr>
          <p:nvPr/>
        </p:nvGraphicFramePr>
        <p:xfrm>
          <a:off x="4267200" y="2514600"/>
          <a:ext cx="1857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6" name="Equation" r:id="rId6" imgW="660113" imgH="203112" progId="Equation.3">
                  <p:embed/>
                </p:oleObj>
              </mc:Choice>
              <mc:Fallback>
                <p:oleObj name="Equation" r:id="rId6" imgW="660113" imgH="203112" progId="Equation.3">
                  <p:embed/>
                  <p:pic>
                    <p:nvPicPr>
                      <p:cNvPr id="5325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14600"/>
                        <a:ext cx="18573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4"/>
          <p:cNvGraphicFramePr>
            <a:graphicFrameLocks noChangeAspect="1"/>
          </p:cNvGraphicFramePr>
          <p:nvPr/>
        </p:nvGraphicFramePr>
        <p:xfrm>
          <a:off x="2362200" y="228600"/>
          <a:ext cx="36671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7" name="Equation" r:id="rId8" imgW="1435100" imgH="254000" progId="Equation.3">
                  <p:embed/>
                </p:oleObj>
              </mc:Choice>
              <mc:Fallback>
                <p:oleObj name="Equation" r:id="rId8" imgW="1435100" imgH="254000" progId="Equation.3">
                  <p:embed/>
                  <p:pic>
                    <p:nvPicPr>
                      <p:cNvPr id="532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"/>
                        <a:ext cx="36671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5"/>
          <p:cNvGraphicFramePr>
            <a:graphicFrameLocks noChangeAspect="1"/>
          </p:cNvGraphicFramePr>
          <p:nvPr/>
        </p:nvGraphicFramePr>
        <p:xfrm>
          <a:off x="3505200" y="762000"/>
          <a:ext cx="51419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8" name="Equation" r:id="rId10" imgW="1727200" imgH="228600" progId="Equation.3">
                  <p:embed/>
                </p:oleObj>
              </mc:Choice>
              <mc:Fallback>
                <p:oleObj name="Equation" r:id="rId10" imgW="1727200" imgH="228600" progId="Equation.3">
                  <p:embed/>
                  <p:pic>
                    <p:nvPicPr>
                      <p:cNvPr id="532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762000"/>
                        <a:ext cx="51419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6"/>
          <p:cNvGraphicFramePr>
            <a:graphicFrameLocks noChangeAspect="1"/>
          </p:cNvGraphicFramePr>
          <p:nvPr/>
        </p:nvGraphicFramePr>
        <p:xfrm>
          <a:off x="914400" y="4191000"/>
          <a:ext cx="203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9" name="Equation" r:id="rId12" imgW="660400" imgH="228600" progId="Equation.3">
                  <p:embed/>
                </p:oleObj>
              </mc:Choice>
              <mc:Fallback>
                <p:oleObj name="Equation" r:id="rId12" imgW="660400" imgH="228600" progId="Equation.3">
                  <p:embed/>
                  <p:pic>
                    <p:nvPicPr>
                      <p:cNvPr id="5325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2032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381000" y="3276600"/>
            <a:ext cx="624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800">
                <a:solidFill>
                  <a:srgbClr val="000000"/>
                </a:solidFill>
                <a:latin typeface="Comic Sans MS" charset="0"/>
              </a:rPr>
              <a:t>Using interactive response time law: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4052888" y="4191000"/>
          <a:ext cx="2892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70" name="Equation" r:id="rId14" imgW="939800" imgH="228600" progId="Equation.3">
                  <p:embed/>
                </p:oleObj>
              </mc:Choice>
              <mc:Fallback>
                <p:oleObj name="Equation" r:id="rId14" imgW="939800" imgH="228600" progId="Equation.3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4191000"/>
                        <a:ext cx="2892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9" name="Object 8"/>
          <p:cNvGraphicFramePr>
            <a:graphicFrameLocks noChangeAspect="1"/>
          </p:cNvGraphicFramePr>
          <p:nvPr/>
        </p:nvGraphicFramePr>
        <p:xfrm>
          <a:off x="1066800" y="5715000"/>
          <a:ext cx="16795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71" name="Equation" r:id="rId16" imgW="545863" imgH="228501" progId="Equation.3">
                  <p:embed/>
                </p:oleObj>
              </mc:Choice>
              <mc:Fallback>
                <p:oleObj name="Equation" r:id="rId16" imgW="545863" imgH="228501" progId="Equation.3">
                  <p:embed/>
                  <p:pic>
                    <p:nvPicPr>
                      <p:cNvPr id="5325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15000"/>
                        <a:ext cx="16795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0" name="Right Arrow 12"/>
          <p:cNvSpPr>
            <a:spLocks noChangeArrowheads="1"/>
          </p:cNvSpPr>
          <p:nvPr/>
        </p:nvSpPr>
        <p:spPr bwMode="auto">
          <a:xfrm>
            <a:off x="3200400" y="4343400"/>
            <a:ext cx="762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/>
            <a:endParaRPr lang="x-non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3261" name="Right Arrow 13"/>
          <p:cNvSpPr>
            <a:spLocks noChangeArrowheads="1"/>
          </p:cNvSpPr>
          <p:nvPr/>
        </p:nvSpPr>
        <p:spPr bwMode="auto">
          <a:xfrm>
            <a:off x="3124200" y="5867400"/>
            <a:ext cx="762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/>
            <a:endParaRPr lang="x-none" altLang="x-none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4343400" y="5791200"/>
          <a:ext cx="16795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72" name="Equation" r:id="rId18" imgW="545863" imgH="228501" progId="Equation.3">
                  <p:embed/>
                </p:oleObj>
              </mc:Choice>
              <mc:Fallback>
                <p:oleObj name="Equation" r:id="rId18" imgW="545863" imgH="228501" progId="Equation.3">
                  <p:embed/>
                  <p:pic>
                    <p:nvPicPr>
                      <p:cNvPr id="1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791200"/>
                        <a:ext cx="16795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78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Summary: Operational Laws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Utilization law: U = XS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Forced flow law: Xi = Vi X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Bottleneck device: largest Di = Vi Si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Little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 dirty="0">
                <a:ea typeface="ＭＳ Ｐゴシック" charset="-128"/>
              </a:rPr>
              <a:t>s Law: Qi = Xi Ri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Bottleneck bound of interactive response (for the given closed model):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F5405FE-71EE-3B47-BBDD-37C55D312095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24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graphicFrame>
        <p:nvGraphicFramePr>
          <p:cNvPr id="55300" name="Object 2"/>
          <p:cNvGraphicFramePr>
            <a:graphicFrameLocks noChangeAspect="1"/>
          </p:cNvGraphicFramePr>
          <p:nvPr/>
        </p:nvGraphicFramePr>
        <p:xfrm>
          <a:off x="2057400" y="4570413"/>
          <a:ext cx="367188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3" name="Equation" r:id="rId4" imgW="1435100" imgH="254000" progId="Equation.3">
                  <p:embed/>
                </p:oleObj>
              </mc:Choice>
              <mc:Fallback>
                <p:oleObj name="Equation" r:id="rId4" imgW="1435100" imgH="254000" progId="Equation.3">
                  <p:embed/>
                  <p:pic>
                    <p:nvPicPr>
                      <p:cNvPr id="553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0413"/>
                        <a:ext cx="3671888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3"/>
          <p:cNvGraphicFramePr>
            <a:graphicFrameLocks noChangeAspect="1"/>
          </p:cNvGraphicFramePr>
          <p:nvPr/>
        </p:nvGraphicFramePr>
        <p:xfrm>
          <a:off x="1676400" y="5257800"/>
          <a:ext cx="44196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4" name="Equation" r:id="rId6" imgW="1727200" imgH="228600" progId="Equation.3">
                  <p:embed/>
                </p:oleObj>
              </mc:Choice>
              <mc:Fallback>
                <p:oleObj name="Equation" r:id="rId6" imgW="1727200" imgH="228600" progId="Equation.3">
                  <p:embed/>
                  <p:pic>
                    <p:nvPicPr>
                      <p:cNvPr id="553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57800"/>
                        <a:ext cx="44196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65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600">
                <a:ea typeface="ＭＳ Ｐゴシック" charset="-128"/>
              </a:rPr>
              <a:t>In Practice: Common Bottlenecks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No more file descriptors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Sockets stuck in TIME_WAIT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High memory use (swapping)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CPU overload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Interrupt (IRQ) overload</a:t>
            </a: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6537325" y="6284913"/>
            <a:ext cx="178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</a:rPr>
              <a:t>[Aaron Bannert]</a:t>
            </a: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3772">
            <a:off x="6569075" y="5619750"/>
            <a:ext cx="1752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63EE43B-BDC1-A241-B95E-D51734771B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F5405FE-71EE-3B47-BBDD-37C55D312095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25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63851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YouTube Design Alg.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  while (true)</a:t>
            </a:r>
            <a:br>
              <a:rPr lang="en-US" altLang="x-none">
                <a:latin typeface="Courier New" charset="0"/>
                <a:ea typeface="ＭＳ Ｐゴシック" charset="-128"/>
              </a:rPr>
            </a:br>
            <a:r>
              <a:rPr lang="en-US" altLang="x-none">
                <a:latin typeface="Courier New" charset="0"/>
                <a:ea typeface="ＭＳ Ｐゴシック" charset="-128"/>
              </a:rPr>
              <a:t>{ </a:t>
            </a:r>
            <a:br>
              <a:rPr lang="en-US" altLang="x-none">
                <a:latin typeface="Courier New" charset="0"/>
                <a:ea typeface="ＭＳ Ｐゴシック" charset="-128"/>
              </a:rPr>
            </a:br>
            <a:r>
              <a:rPr lang="en-US" altLang="x-none">
                <a:latin typeface="Courier New" charset="0"/>
                <a:ea typeface="ＭＳ Ｐゴシック" charset="-128"/>
              </a:rPr>
              <a:t>  identify_and_fix_bottlenecks();</a:t>
            </a:r>
            <a:br>
              <a:rPr lang="en-US" altLang="x-none">
                <a:latin typeface="Courier New" charset="0"/>
                <a:ea typeface="ＭＳ Ｐゴシック" charset="-128"/>
              </a:rPr>
            </a:br>
            <a:r>
              <a:rPr lang="en-US" altLang="x-none">
                <a:latin typeface="Courier New" charset="0"/>
                <a:ea typeface="ＭＳ Ｐゴシック" charset="-128"/>
              </a:rPr>
              <a:t>  drink();</a:t>
            </a:r>
            <a:br>
              <a:rPr lang="en-US" altLang="x-none">
                <a:latin typeface="Courier New" charset="0"/>
                <a:ea typeface="ＭＳ Ｐゴシック" charset="-128"/>
              </a:rPr>
            </a:br>
            <a:r>
              <a:rPr lang="en-US" altLang="x-none">
                <a:latin typeface="Courier New" charset="0"/>
                <a:ea typeface="ＭＳ Ｐゴシック" charset="-128"/>
              </a:rPr>
              <a:t>  sleep();</a:t>
            </a:r>
            <a:br>
              <a:rPr lang="en-US" altLang="x-none">
                <a:latin typeface="Courier New" charset="0"/>
                <a:ea typeface="ＭＳ Ｐゴシック" charset="-128"/>
              </a:rPr>
            </a:br>
            <a:r>
              <a:rPr lang="en-US" altLang="x-none">
                <a:latin typeface="Courier New" charset="0"/>
                <a:ea typeface="ＭＳ Ｐゴシック" charset="-128"/>
              </a:rPr>
              <a:t>  notice_new_bottleneck();</a:t>
            </a:r>
            <a:br>
              <a:rPr lang="en-US" altLang="x-none">
                <a:latin typeface="Courier New" charset="0"/>
                <a:ea typeface="ＭＳ Ｐゴシック" charset="-128"/>
              </a:rPr>
            </a:br>
            <a:r>
              <a:rPr lang="en-US" altLang="x-none"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BF7F6DF-EDA0-E944-BEF6-A8927644ADDC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26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9396" name="Rectangle 13"/>
          <p:cNvSpPr>
            <a:spLocks noChangeArrowheads="1"/>
          </p:cNvSpPr>
          <p:nvPr/>
        </p:nvSpPr>
        <p:spPr bwMode="auto">
          <a:xfrm>
            <a:off x="1600200" y="87313"/>
            <a:ext cx="754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</a:rPr>
              <a:t>http://video.google.com/videoplay?docid=-6304964351441328559#</a:t>
            </a:r>
          </a:p>
        </p:txBody>
      </p:sp>
    </p:spTree>
    <p:extLst>
      <p:ext uri="{BB962C8B-B14F-4D97-AF65-F5344CB8AC3E}">
        <p14:creationId xmlns:p14="http://schemas.microsoft.com/office/powerpoint/2010/main" val="1038795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5105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HTTP: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single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server</a:t>
            </a:r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Multiple network servers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Why multiple network servers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743E7CC-6F23-FE41-B4E9-E7E77844EE24}" type="slidenum">
              <a:rPr lang="en-US" altLang="x-none" sz="1400">
                <a:solidFill>
                  <a:srgbClr val="000000"/>
                </a:solidFill>
                <a:latin typeface="Times New Roman" charset="0"/>
              </a:rPr>
              <a:pPr/>
              <a:t>27</a:t>
            </a:fld>
            <a:endParaRPr lang="en-US" altLang="x-none" sz="1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33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Why Multiple Servers?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724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Scalability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Scaling beyond single server throughput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There is a fundamental limit on what a single server can </a:t>
            </a:r>
          </a:p>
          <a:p>
            <a:pPr lvl="3"/>
            <a:r>
              <a:rPr lang="en-US" altLang="x-none" dirty="0">
                <a:latin typeface="Times New Roman" charset="0"/>
                <a:ea typeface="ＭＳ Ｐゴシック" charset="-128"/>
              </a:rPr>
              <a:t>process (CPU/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bw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/disk throughput)</a:t>
            </a:r>
          </a:p>
          <a:p>
            <a:pPr lvl="3"/>
            <a:r>
              <a:rPr lang="en-US" altLang="x-none" dirty="0">
                <a:latin typeface="Times New Roman" charset="0"/>
                <a:ea typeface="ＭＳ Ｐゴシック" charset="-128"/>
              </a:rPr>
              <a:t>store (disk/memory)</a:t>
            </a:r>
          </a:p>
          <a:p>
            <a:pPr lvl="2"/>
            <a:endParaRPr lang="en-US" altLang="x-none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Scaling beyond single geo location latency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There is a limit on the speed of light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Network detour and delay further increase the delay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D5D3B1C-4A73-9C49-BAC0-7974B45BABB6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28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Why Multiple Servers?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772400" cy="4724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3200" dirty="0">
                <a:ea typeface="ＭＳ Ｐゴシック" charset="-128"/>
              </a:rPr>
              <a:t>Redundancy and fault tolerance</a:t>
            </a:r>
          </a:p>
          <a:p>
            <a:endParaRPr lang="en-US" altLang="x-none" sz="32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800" dirty="0">
                <a:ea typeface="ＭＳ Ｐゴシック" charset="-128"/>
              </a:rPr>
              <a:t>Administration/Maintenance (e.g., incremental upgrade)</a:t>
            </a:r>
          </a:p>
          <a:p>
            <a:pPr lvl="1"/>
            <a:endParaRPr lang="en-US" altLang="x-none" sz="28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800" dirty="0">
                <a:ea typeface="ＭＳ Ｐゴシック" charset="-128"/>
              </a:rPr>
              <a:t>Redundancy (e.g., to handle failures)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4B5F55C-B8FF-7F4F-8BD9-A55BF03C76EE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29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Admin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Lab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a</a:t>
            </a:r>
            <a:r>
              <a:rPr lang="en-US" altLang="x-none" dirty="0">
                <a:ea typeface="ＭＳ Ｐゴシック" charset="-128"/>
              </a:rPr>
              <a:t>ssignment </a:t>
            </a:r>
            <a:r>
              <a:rPr lang="en-US" altLang="zh-CN" dirty="0">
                <a:ea typeface="ＭＳ Ｐゴシック" charset="-128"/>
              </a:rPr>
              <a:t>2</a:t>
            </a:r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due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today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Lab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assignment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3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to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be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posted</a:t>
            </a:r>
            <a:endParaRPr lang="en-US" altLang="x-none" dirty="0">
              <a:ea typeface="ＭＳ Ｐゴシック" charset="-128"/>
            </a:endParaRPr>
          </a:p>
          <a:p>
            <a:pPr lvl="1">
              <a:buFont typeface="Wingdings" pitchFamily="2" charset="2"/>
              <a:buChar char="q"/>
            </a:pPr>
            <a:endParaRPr lang="en-US" altLang="x-none" dirty="0">
              <a:ea typeface="ＭＳ Ｐゴシック" charset="-128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1750" y="6324600"/>
            <a:ext cx="3956050" cy="4556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F50EE2C-3DCF-104F-AE91-B1E21EDE6A86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3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Why Multiple Servers?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772400" cy="4724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System/software architecture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Resources may be naturally distributed at different machines (e.g., run a single copy of a database server due to single license; access to resource from third party)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x-none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Security (e.g., front end, business logic, and database)</a:t>
            </a: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Today we focus mostly on the first  benefit, for homogeneous (replica) servers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DE59631-50F2-B740-BDA9-3A53F32731BF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30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5105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Recap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Single network server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Multiple network servers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Why multiple servers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Multiple servers basic mechanism: request routing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D8DD9-FD83-5F4C-AB6C-48A88B22D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33A062-1DAB-6544-B281-8FCB983AFCD2}" type="slidenum">
              <a:rPr kumimoji="0" lang="en-US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284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Line 2"/>
          <p:cNvSpPr>
            <a:spLocks noChangeShapeType="1"/>
          </p:cNvSpPr>
          <p:nvPr/>
        </p:nvSpPr>
        <p:spPr bwMode="auto">
          <a:xfrm>
            <a:off x="5132388" y="2279650"/>
            <a:ext cx="1306512" cy="130651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3186" name="Line 3"/>
          <p:cNvSpPr>
            <a:spLocks noChangeShapeType="1"/>
          </p:cNvSpPr>
          <p:nvPr/>
        </p:nvSpPr>
        <p:spPr bwMode="auto">
          <a:xfrm flipH="1">
            <a:off x="6802438" y="2309813"/>
            <a:ext cx="1335087" cy="133508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3187" name="Line 4"/>
          <p:cNvSpPr>
            <a:spLocks noChangeShapeType="1"/>
          </p:cNvSpPr>
          <p:nvPr/>
        </p:nvSpPr>
        <p:spPr bwMode="auto">
          <a:xfrm>
            <a:off x="6469063" y="4195763"/>
            <a:ext cx="623887" cy="149542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318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MS PGothic" charset="-128"/>
              </a:rPr>
              <a:t>Request Routing: Overview</a:t>
            </a:r>
          </a:p>
        </p:txBody>
      </p:sp>
      <p:grpSp>
        <p:nvGrpSpPr>
          <p:cNvPr id="93189" name="Group 6"/>
          <p:cNvGrpSpPr>
            <a:grpSpLocks/>
          </p:cNvGrpSpPr>
          <p:nvPr/>
        </p:nvGrpSpPr>
        <p:grpSpPr bwMode="auto">
          <a:xfrm>
            <a:off x="4852988" y="2994025"/>
            <a:ext cx="3138487" cy="1776413"/>
            <a:chOff x="148" y="1636"/>
            <a:chExt cx="1589" cy="808"/>
          </a:xfrm>
        </p:grpSpPr>
        <p:sp>
          <p:nvSpPr>
            <p:cNvPr id="93203" name="Oval 7"/>
            <p:cNvSpPr>
              <a:spLocks noChangeArrowheads="1"/>
            </p:cNvSpPr>
            <p:nvPr/>
          </p:nvSpPr>
          <p:spPr bwMode="auto">
            <a:xfrm>
              <a:off x="285" y="1708"/>
              <a:ext cx="1361" cy="61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3204" name="Oval 8"/>
            <p:cNvSpPr>
              <a:spLocks noChangeArrowheads="1"/>
            </p:cNvSpPr>
            <p:nvPr/>
          </p:nvSpPr>
          <p:spPr bwMode="auto">
            <a:xfrm>
              <a:off x="330" y="1708"/>
              <a:ext cx="312" cy="88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3205" name="Oval 9"/>
            <p:cNvSpPr>
              <a:spLocks noChangeArrowheads="1"/>
            </p:cNvSpPr>
            <p:nvPr/>
          </p:nvSpPr>
          <p:spPr bwMode="auto">
            <a:xfrm>
              <a:off x="1152" y="1684"/>
              <a:ext cx="449" cy="160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3206" name="Oval 10"/>
            <p:cNvSpPr>
              <a:spLocks noChangeArrowheads="1"/>
            </p:cNvSpPr>
            <p:nvPr/>
          </p:nvSpPr>
          <p:spPr bwMode="auto">
            <a:xfrm>
              <a:off x="741" y="1636"/>
              <a:ext cx="540" cy="328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3207" name="Oval 11"/>
            <p:cNvSpPr>
              <a:spLocks noChangeArrowheads="1"/>
            </p:cNvSpPr>
            <p:nvPr/>
          </p:nvSpPr>
          <p:spPr bwMode="auto">
            <a:xfrm>
              <a:off x="148" y="1780"/>
              <a:ext cx="996" cy="184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3208" name="Oval 12"/>
            <p:cNvSpPr>
              <a:spLocks noChangeArrowheads="1"/>
            </p:cNvSpPr>
            <p:nvPr/>
          </p:nvSpPr>
          <p:spPr bwMode="auto">
            <a:xfrm>
              <a:off x="650" y="2068"/>
              <a:ext cx="540" cy="37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3209" name="Oval 13"/>
            <p:cNvSpPr>
              <a:spLocks noChangeArrowheads="1"/>
            </p:cNvSpPr>
            <p:nvPr/>
          </p:nvSpPr>
          <p:spPr bwMode="auto">
            <a:xfrm>
              <a:off x="1334" y="1804"/>
              <a:ext cx="403" cy="208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3210" name="Oval 14"/>
            <p:cNvSpPr>
              <a:spLocks noChangeArrowheads="1"/>
            </p:cNvSpPr>
            <p:nvPr/>
          </p:nvSpPr>
          <p:spPr bwMode="auto">
            <a:xfrm>
              <a:off x="239" y="1900"/>
              <a:ext cx="266" cy="37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3211" name="Oval 15"/>
            <p:cNvSpPr>
              <a:spLocks noChangeArrowheads="1"/>
            </p:cNvSpPr>
            <p:nvPr/>
          </p:nvSpPr>
          <p:spPr bwMode="auto">
            <a:xfrm>
              <a:off x="1380" y="2092"/>
              <a:ext cx="266" cy="13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3212" name="Oval 16"/>
            <p:cNvSpPr>
              <a:spLocks noChangeArrowheads="1"/>
            </p:cNvSpPr>
            <p:nvPr/>
          </p:nvSpPr>
          <p:spPr bwMode="auto">
            <a:xfrm>
              <a:off x="468" y="2188"/>
              <a:ext cx="265" cy="13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3213" name="Oval 17"/>
            <p:cNvSpPr>
              <a:spLocks noChangeArrowheads="1"/>
            </p:cNvSpPr>
            <p:nvPr/>
          </p:nvSpPr>
          <p:spPr bwMode="auto">
            <a:xfrm>
              <a:off x="1107" y="2188"/>
              <a:ext cx="402" cy="13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5819775" y="3616325"/>
            <a:ext cx="144303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charset="0"/>
                <a:ea typeface="ＭＳ Ｐゴシック" charset="-128"/>
                <a:cs typeface="+mn-cs"/>
              </a:rPr>
              <a:t>Internet</a:t>
            </a:r>
          </a:p>
        </p:txBody>
      </p:sp>
      <p:graphicFrame>
        <p:nvGraphicFramePr>
          <p:cNvPr id="93191" name="Object 2"/>
          <p:cNvGraphicFramePr>
            <a:graphicFrameLocks noChangeAspect="1"/>
          </p:cNvGraphicFramePr>
          <p:nvPr/>
        </p:nvGraphicFramePr>
        <p:xfrm>
          <a:off x="6700838" y="5232400"/>
          <a:ext cx="45243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00" name="Clip" r:id="rId4" imgW="979179" imgH="1106008" progId="">
                  <p:embed/>
                </p:oleObj>
              </mc:Choice>
              <mc:Fallback>
                <p:oleObj name="Clip" r:id="rId4" imgW="979179" imgH="1106008" progId="">
                  <p:embed/>
                  <p:pic>
                    <p:nvPicPr>
                      <p:cNvPr id="9319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232400"/>
                        <a:ext cx="452437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2" name="Rectangle 20"/>
          <p:cNvSpPr>
            <a:spLocks noChangeArrowheads="1"/>
          </p:cNvSpPr>
          <p:nvPr/>
        </p:nvSpPr>
        <p:spPr bwMode="auto">
          <a:xfrm>
            <a:off x="600075" y="3429000"/>
            <a:ext cx="39719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- Global request routing: select a server site for each request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- Local request routing: select a specific server at the chosen site</a:t>
            </a:r>
          </a:p>
        </p:txBody>
      </p:sp>
      <p:graphicFrame>
        <p:nvGraphicFramePr>
          <p:cNvPr id="93193" name="Object 3"/>
          <p:cNvGraphicFramePr>
            <a:graphicFrameLocks noChangeAspect="1"/>
          </p:cNvGraphicFramePr>
          <p:nvPr/>
        </p:nvGraphicFramePr>
        <p:xfrm>
          <a:off x="4449763" y="1403350"/>
          <a:ext cx="9810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01" name="Clip" r:id="rId6" imgW="979179" imgH="1106008" progId="">
                  <p:embed/>
                </p:oleObj>
              </mc:Choice>
              <mc:Fallback>
                <p:oleObj name="Clip" r:id="rId6" imgW="979179" imgH="1106008" progId="">
                  <p:embed/>
                  <p:pic>
                    <p:nvPicPr>
                      <p:cNvPr id="9319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1403350"/>
                        <a:ext cx="9810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4" name="Object 4"/>
          <p:cNvGraphicFramePr>
            <a:graphicFrameLocks noChangeAspect="1"/>
          </p:cNvGraphicFramePr>
          <p:nvPr/>
        </p:nvGraphicFramePr>
        <p:xfrm>
          <a:off x="4602163" y="1555750"/>
          <a:ext cx="9810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02" name="Clip" r:id="rId7" imgW="979179" imgH="1106008" progId="">
                  <p:embed/>
                </p:oleObj>
              </mc:Choice>
              <mc:Fallback>
                <p:oleObj name="Clip" r:id="rId7" imgW="979179" imgH="1106008" progId="">
                  <p:embed/>
                  <p:pic>
                    <p:nvPicPr>
                      <p:cNvPr id="93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1555750"/>
                        <a:ext cx="9810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5" name="Object 5"/>
          <p:cNvGraphicFramePr>
            <a:graphicFrameLocks noChangeAspect="1"/>
          </p:cNvGraphicFramePr>
          <p:nvPr/>
        </p:nvGraphicFramePr>
        <p:xfrm>
          <a:off x="4754563" y="1708150"/>
          <a:ext cx="9810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03" name="Clip" r:id="rId8" imgW="979179" imgH="1106008" progId="">
                  <p:embed/>
                </p:oleObj>
              </mc:Choice>
              <mc:Fallback>
                <p:oleObj name="Clip" r:id="rId8" imgW="979179" imgH="1106008" progId="">
                  <p:embed/>
                  <p:pic>
                    <p:nvPicPr>
                      <p:cNvPr id="9319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1708150"/>
                        <a:ext cx="9810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6" name="Object 6"/>
          <p:cNvGraphicFramePr>
            <a:graphicFrameLocks noChangeAspect="1"/>
          </p:cNvGraphicFramePr>
          <p:nvPr/>
        </p:nvGraphicFramePr>
        <p:xfrm>
          <a:off x="7497763" y="1533525"/>
          <a:ext cx="9810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04" name="Clip" r:id="rId9" imgW="979179" imgH="1106008" progId="">
                  <p:embed/>
                </p:oleObj>
              </mc:Choice>
              <mc:Fallback>
                <p:oleObj name="Clip" r:id="rId9" imgW="979179" imgH="1106008" progId="">
                  <p:embed/>
                  <p:pic>
                    <p:nvPicPr>
                      <p:cNvPr id="9319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3" y="1533525"/>
                        <a:ext cx="9810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7" name="Object 7"/>
          <p:cNvGraphicFramePr>
            <a:graphicFrameLocks noChangeAspect="1"/>
          </p:cNvGraphicFramePr>
          <p:nvPr/>
        </p:nvGraphicFramePr>
        <p:xfrm>
          <a:off x="7650163" y="1685925"/>
          <a:ext cx="9810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05" name="Clip" r:id="rId10" imgW="979179" imgH="1106008" progId="">
                  <p:embed/>
                </p:oleObj>
              </mc:Choice>
              <mc:Fallback>
                <p:oleObj name="Clip" r:id="rId10" imgW="979179" imgH="1106008" progId="">
                  <p:embed/>
                  <p:pic>
                    <p:nvPicPr>
                      <p:cNvPr id="9319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0163" y="1685925"/>
                        <a:ext cx="9810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8" name="Object 8"/>
          <p:cNvGraphicFramePr>
            <a:graphicFrameLocks noChangeAspect="1"/>
          </p:cNvGraphicFramePr>
          <p:nvPr/>
        </p:nvGraphicFramePr>
        <p:xfrm>
          <a:off x="7802563" y="1838325"/>
          <a:ext cx="9810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06" name="Clip" r:id="rId11" imgW="979179" imgH="1106008" progId="">
                  <p:embed/>
                </p:oleObj>
              </mc:Choice>
              <mc:Fallback>
                <p:oleObj name="Clip" r:id="rId11" imgW="979179" imgH="1106008" progId="">
                  <p:embed/>
                  <p:pic>
                    <p:nvPicPr>
                      <p:cNvPr id="9319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2563" y="1838325"/>
                        <a:ext cx="9810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9" name="Rectangle 27"/>
          <p:cNvSpPr>
            <a:spLocks noChangeArrowheads="1"/>
          </p:cNvSpPr>
          <p:nvPr/>
        </p:nvSpPr>
        <p:spPr bwMode="auto">
          <a:xfrm>
            <a:off x="7248525" y="5249863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Client</a:t>
            </a:r>
          </a:p>
        </p:txBody>
      </p:sp>
      <p:sp>
        <p:nvSpPr>
          <p:cNvPr id="93200" name="Rectangle 28"/>
          <p:cNvSpPr>
            <a:spLocks noChangeArrowheads="1"/>
          </p:cNvSpPr>
          <p:nvPr/>
        </p:nvSpPr>
        <p:spPr bwMode="auto">
          <a:xfrm>
            <a:off x="3284538" y="1665288"/>
            <a:ext cx="1147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Site A</a:t>
            </a:r>
          </a:p>
        </p:txBody>
      </p:sp>
      <p:sp>
        <p:nvSpPr>
          <p:cNvPr id="93201" name="Rectangle 29"/>
          <p:cNvSpPr>
            <a:spLocks noChangeArrowheads="1"/>
          </p:cNvSpPr>
          <p:nvPr/>
        </p:nvSpPr>
        <p:spPr bwMode="auto">
          <a:xfrm>
            <a:off x="6367463" y="1831975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Site B</a:t>
            </a:r>
          </a:p>
        </p:txBody>
      </p:sp>
      <p:sp>
        <p:nvSpPr>
          <p:cNvPr id="93202" name="Rectangle 30"/>
          <p:cNvSpPr>
            <a:spLocks noChangeArrowheads="1"/>
          </p:cNvSpPr>
          <p:nvPr/>
        </p:nvSpPr>
        <p:spPr bwMode="auto">
          <a:xfrm>
            <a:off x="6365875" y="3213100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A0162A-C302-0849-B39B-1E394413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938B40-F02D-614F-8C35-BB1692F75E24}" type="slidenum">
              <a:rPr kumimoji="0" lang="en-US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484120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MS PGothic" charset="-128"/>
              </a:rPr>
              <a:t>Request Routing: Overview</a:t>
            </a:r>
          </a:p>
        </p:txBody>
      </p:sp>
      <p:pic>
        <p:nvPicPr>
          <p:cNvPr id="952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819400"/>
            <a:ext cx="91440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19551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64770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/>
              <a:t>https://splash.riverbed.com/docs/DOC-1705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F73785-F628-7841-9914-6A4BA90F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8B40-F02D-614F-8C35-BB1692F75E24}" type="slidenum">
              <a:rPr lang="en-US" altLang="x-none" smtClean="0"/>
              <a:pPr/>
              <a:t>33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830733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 dirty="0">
                <a:ea typeface="ＭＳ Ｐゴシック" charset="-128"/>
              </a:rPr>
              <a:t>Request Routing: Basic Architecture</a:t>
            </a:r>
          </a:p>
        </p:txBody>
      </p:sp>
      <p:sp>
        <p:nvSpPr>
          <p:cNvPr id="53250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3505200" cy="4495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Major components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Server state 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ea typeface="ＭＳ Ｐゴシック" charset="-128"/>
              </a:rPr>
              <a:t>monitoring</a:t>
            </a:r>
          </a:p>
          <a:p>
            <a:pPr lvl="2"/>
            <a:r>
              <a:rPr lang="en-US" altLang="x-none" sz="1400" dirty="0">
                <a:ea typeface="ＭＳ Ｐゴシック" charset="-128"/>
              </a:rPr>
              <a:t>Load (incl. failed or not);  what requests it can serve</a:t>
            </a:r>
            <a:br>
              <a:rPr lang="en-US" altLang="x-none" sz="1400" dirty="0">
                <a:ea typeface="ＭＳ Ｐゴシック" charset="-128"/>
              </a:rPr>
            </a:br>
            <a:endParaRPr lang="en-US" altLang="x-none" sz="18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Network path properties estimation</a:t>
            </a:r>
          </a:p>
          <a:p>
            <a:pPr lvl="2"/>
            <a:r>
              <a:rPr lang="en-US" altLang="x-none" sz="1400" dirty="0">
                <a:ea typeface="ＭＳ Ｐゴシック" charset="-128"/>
              </a:rPr>
              <a:t>E.g., </a:t>
            </a:r>
            <a:r>
              <a:rPr lang="en-US" altLang="x-none" sz="1400" dirty="0" err="1">
                <a:ea typeface="ＭＳ Ｐゴシック" charset="-128"/>
              </a:rPr>
              <a:t>bw</a:t>
            </a:r>
            <a:r>
              <a:rPr lang="en-US" altLang="x-none" sz="1400" dirty="0">
                <a:ea typeface="ＭＳ Ｐゴシック" charset="-128"/>
              </a:rPr>
              <a:t>, delay, loss, network cost between clients and servers </a:t>
            </a:r>
            <a:br>
              <a:rPr lang="en-US" altLang="x-none" sz="1400" dirty="0">
                <a:ea typeface="ＭＳ Ｐゴシック" charset="-128"/>
              </a:rPr>
            </a:br>
            <a:endParaRPr lang="en-US" altLang="x-none" sz="14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Server assignment alg.</a:t>
            </a:r>
          </a:p>
          <a:p>
            <a:pPr lvl="1"/>
            <a:endParaRPr lang="en-US" altLang="x-none" sz="18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Request direction mechanism</a:t>
            </a:r>
          </a:p>
        </p:txBody>
      </p:sp>
      <p:sp>
        <p:nvSpPr>
          <p:cNvPr id="97284" name="Line 2"/>
          <p:cNvSpPr>
            <a:spLocks noChangeShapeType="1"/>
          </p:cNvSpPr>
          <p:nvPr/>
        </p:nvSpPr>
        <p:spPr bwMode="auto">
          <a:xfrm>
            <a:off x="5340350" y="2279650"/>
            <a:ext cx="1306513" cy="130651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285" name="Line 3"/>
          <p:cNvSpPr>
            <a:spLocks noChangeShapeType="1"/>
          </p:cNvSpPr>
          <p:nvPr/>
        </p:nvSpPr>
        <p:spPr bwMode="auto">
          <a:xfrm flipH="1">
            <a:off x="6324600" y="2309813"/>
            <a:ext cx="1335088" cy="133508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286" name="Line 4"/>
          <p:cNvSpPr>
            <a:spLocks noChangeShapeType="1"/>
          </p:cNvSpPr>
          <p:nvPr/>
        </p:nvSpPr>
        <p:spPr bwMode="auto">
          <a:xfrm>
            <a:off x="6677025" y="4195763"/>
            <a:ext cx="623888" cy="149542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7287" name="Group 6"/>
          <p:cNvGrpSpPr>
            <a:grpSpLocks/>
          </p:cNvGrpSpPr>
          <p:nvPr/>
        </p:nvGrpSpPr>
        <p:grpSpPr bwMode="auto">
          <a:xfrm>
            <a:off x="5060950" y="2994025"/>
            <a:ext cx="3138488" cy="1776413"/>
            <a:chOff x="148" y="1636"/>
            <a:chExt cx="1589" cy="808"/>
          </a:xfrm>
        </p:grpSpPr>
        <p:sp>
          <p:nvSpPr>
            <p:cNvPr id="97300" name="Oval 7"/>
            <p:cNvSpPr>
              <a:spLocks noChangeArrowheads="1"/>
            </p:cNvSpPr>
            <p:nvPr/>
          </p:nvSpPr>
          <p:spPr bwMode="auto">
            <a:xfrm>
              <a:off x="285" y="1708"/>
              <a:ext cx="1361" cy="61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97301" name="Oval 8"/>
            <p:cNvSpPr>
              <a:spLocks noChangeArrowheads="1"/>
            </p:cNvSpPr>
            <p:nvPr/>
          </p:nvSpPr>
          <p:spPr bwMode="auto">
            <a:xfrm>
              <a:off x="330" y="1708"/>
              <a:ext cx="312" cy="88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97302" name="Oval 9"/>
            <p:cNvSpPr>
              <a:spLocks noChangeArrowheads="1"/>
            </p:cNvSpPr>
            <p:nvPr/>
          </p:nvSpPr>
          <p:spPr bwMode="auto">
            <a:xfrm>
              <a:off x="1152" y="1684"/>
              <a:ext cx="449" cy="160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97303" name="Oval 10"/>
            <p:cNvSpPr>
              <a:spLocks noChangeArrowheads="1"/>
            </p:cNvSpPr>
            <p:nvPr/>
          </p:nvSpPr>
          <p:spPr bwMode="auto">
            <a:xfrm>
              <a:off x="741" y="1636"/>
              <a:ext cx="540" cy="328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97304" name="Oval 11"/>
            <p:cNvSpPr>
              <a:spLocks noChangeArrowheads="1"/>
            </p:cNvSpPr>
            <p:nvPr/>
          </p:nvSpPr>
          <p:spPr bwMode="auto">
            <a:xfrm>
              <a:off x="148" y="1780"/>
              <a:ext cx="996" cy="184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97305" name="Oval 12"/>
            <p:cNvSpPr>
              <a:spLocks noChangeArrowheads="1"/>
            </p:cNvSpPr>
            <p:nvPr/>
          </p:nvSpPr>
          <p:spPr bwMode="auto">
            <a:xfrm>
              <a:off x="650" y="2068"/>
              <a:ext cx="540" cy="37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97306" name="Oval 13"/>
            <p:cNvSpPr>
              <a:spLocks noChangeArrowheads="1"/>
            </p:cNvSpPr>
            <p:nvPr/>
          </p:nvSpPr>
          <p:spPr bwMode="auto">
            <a:xfrm>
              <a:off x="1334" y="1804"/>
              <a:ext cx="403" cy="208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97307" name="Oval 14"/>
            <p:cNvSpPr>
              <a:spLocks noChangeArrowheads="1"/>
            </p:cNvSpPr>
            <p:nvPr/>
          </p:nvSpPr>
          <p:spPr bwMode="auto">
            <a:xfrm>
              <a:off x="239" y="1900"/>
              <a:ext cx="266" cy="37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97308" name="Oval 15"/>
            <p:cNvSpPr>
              <a:spLocks noChangeArrowheads="1"/>
            </p:cNvSpPr>
            <p:nvPr/>
          </p:nvSpPr>
          <p:spPr bwMode="auto">
            <a:xfrm>
              <a:off x="1380" y="2092"/>
              <a:ext cx="266" cy="13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97309" name="Oval 16"/>
            <p:cNvSpPr>
              <a:spLocks noChangeArrowheads="1"/>
            </p:cNvSpPr>
            <p:nvPr/>
          </p:nvSpPr>
          <p:spPr bwMode="auto">
            <a:xfrm>
              <a:off x="468" y="2188"/>
              <a:ext cx="265" cy="13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97310" name="Oval 17"/>
            <p:cNvSpPr>
              <a:spLocks noChangeArrowheads="1"/>
            </p:cNvSpPr>
            <p:nvPr/>
          </p:nvSpPr>
          <p:spPr bwMode="auto">
            <a:xfrm>
              <a:off x="1107" y="2188"/>
              <a:ext cx="402" cy="13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</p:grp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027738" y="3616325"/>
            <a:ext cx="1443037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Internet</a:t>
            </a:r>
          </a:p>
        </p:txBody>
      </p:sp>
      <p:graphicFrame>
        <p:nvGraphicFramePr>
          <p:cNvPr id="97289" name="Object 2"/>
          <p:cNvGraphicFramePr>
            <a:graphicFrameLocks noChangeAspect="1"/>
          </p:cNvGraphicFramePr>
          <p:nvPr/>
        </p:nvGraphicFramePr>
        <p:xfrm>
          <a:off x="6908800" y="5232400"/>
          <a:ext cx="4524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43" name="Clip" r:id="rId4" imgW="979179" imgH="1106008" progId="">
                  <p:embed/>
                </p:oleObj>
              </mc:Choice>
              <mc:Fallback>
                <p:oleObj name="Clip" r:id="rId4" imgW="979179" imgH="1106008" progId="">
                  <p:embed/>
                  <p:pic>
                    <p:nvPicPr>
                      <p:cNvPr id="9728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5232400"/>
                        <a:ext cx="4524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0" name="Object 3"/>
          <p:cNvGraphicFramePr>
            <a:graphicFrameLocks noChangeAspect="1"/>
          </p:cNvGraphicFramePr>
          <p:nvPr/>
        </p:nvGraphicFramePr>
        <p:xfrm>
          <a:off x="4191000" y="1403350"/>
          <a:ext cx="9810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44" name="Clip" r:id="rId6" imgW="979179" imgH="1106008" progId="">
                  <p:embed/>
                </p:oleObj>
              </mc:Choice>
              <mc:Fallback>
                <p:oleObj name="Clip" r:id="rId6" imgW="979179" imgH="1106008" progId="">
                  <p:embed/>
                  <p:pic>
                    <p:nvPicPr>
                      <p:cNvPr id="9729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403350"/>
                        <a:ext cx="9810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1" name="Object 4"/>
          <p:cNvGraphicFramePr>
            <a:graphicFrameLocks noChangeAspect="1"/>
          </p:cNvGraphicFramePr>
          <p:nvPr/>
        </p:nvGraphicFramePr>
        <p:xfrm>
          <a:off x="4343400" y="1555750"/>
          <a:ext cx="9810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45" name="Clip" r:id="rId7" imgW="979179" imgH="1106008" progId="">
                  <p:embed/>
                </p:oleObj>
              </mc:Choice>
              <mc:Fallback>
                <p:oleObj name="Clip" r:id="rId7" imgW="979179" imgH="1106008" progId="">
                  <p:embed/>
                  <p:pic>
                    <p:nvPicPr>
                      <p:cNvPr id="972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55750"/>
                        <a:ext cx="9810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2" name="Object 5"/>
          <p:cNvGraphicFramePr>
            <a:graphicFrameLocks noChangeAspect="1"/>
          </p:cNvGraphicFramePr>
          <p:nvPr/>
        </p:nvGraphicFramePr>
        <p:xfrm>
          <a:off x="4495800" y="1708150"/>
          <a:ext cx="9810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46" name="Clip" r:id="rId8" imgW="979179" imgH="1106008" progId="">
                  <p:embed/>
                </p:oleObj>
              </mc:Choice>
              <mc:Fallback>
                <p:oleObj name="Clip" r:id="rId8" imgW="979179" imgH="1106008" progId="">
                  <p:embed/>
                  <p:pic>
                    <p:nvPicPr>
                      <p:cNvPr id="9729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708150"/>
                        <a:ext cx="9810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3" name="Object 6"/>
          <p:cNvGraphicFramePr>
            <a:graphicFrameLocks noChangeAspect="1"/>
          </p:cNvGraphicFramePr>
          <p:nvPr/>
        </p:nvGraphicFramePr>
        <p:xfrm>
          <a:off x="7239000" y="1409700"/>
          <a:ext cx="9810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47" name="Clip" r:id="rId9" imgW="979179" imgH="1106008" progId="">
                  <p:embed/>
                </p:oleObj>
              </mc:Choice>
              <mc:Fallback>
                <p:oleObj name="Clip" r:id="rId9" imgW="979179" imgH="1106008" progId="">
                  <p:embed/>
                  <p:pic>
                    <p:nvPicPr>
                      <p:cNvPr id="972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409700"/>
                        <a:ext cx="9810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4" name="Object 7"/>
          <p:cNvGraphicFramePr>
            <a:graphicFrameLocks noChangeAspect="1"/>
          </p:cNvGraphicFramePr>
          <p:nvPr/>
        </p:nvGraphicFramePr>
        <p:xfrm>
          <a:off x="7391400" y="1562100"/>
          <a:ext cx="9810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48" name="Clip" r:id="rId10" imgW="979179" imgH="1106008" progId="">
                  <p:embed/>
                </p:oleObj>
              </mc:Choice>
              <mc:Fallback>
                <p:oleObj name="Clip" r:id="rId10" imgW="979179" imgH="1106008" progId="">
                  <p:embed/>
                  <p:pic>
                    <p:nvPicPr>
                      <p:cNvPr id="9729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562100"/>
                        <a:ext cx="9810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5" name="Object 8"/>
          <p:cNvGraphicFramePr>
            <a:graphicFrameLocks noChangeAspect="1"/>
          </p:cNvGraphicFramePr>
          <p:nvPr/>
        </p:nvGraphicFramePr>
        <p:xfrm>
          <a:off x="7543800" y="1714500"/>
          <a:ext cx="9810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49" name="Clip" r:id="rId11" imgW="979179" imgH="1106008" progId="">
                  <p:embed/>
                </p:oleObj>
              </mc:Choice>
              <mc:Fallback>
                <p:oleObj name="Clip" r:id="rId11" imgW="979179" imgH="1106008" progId="">
                  <p:embed/>
                  <p:pic>
                    <p:nvPicPr>
                      <p:cNvPr id="9729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714500"/>
                        <a:ext cx="9810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6" name="Rectangle 27"/>
          <p:cNvSpPr>
            <a:spLocks noChangeArrowheads="1"/>
          </p:cNvSpPr>
          <p:nvPr/>
        </p:nvSpPr>
        <p:spPr bwMode="auto">
          <a:xfrm>
            <a:off x="7456488" y="5249863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b="1">
                <a:latin typeface="Comic Sans MS" charset="0"/>
              </a:rPr>
              <a:t>Client</a:t>
            </a:r>
          </a:p>
        </p:txBody>
      </p:sp>
      <p:sp>
        <p:nvSpPr>
          <p:cNvPr id="97297" name="Rectangle 28"/>
          <p:cNvSpPr>
            <a:spLocks noChangeArrowheads="1"/>
          </p:cNvSpPr>
          <p:nvPr/>
        </p:nvSpPr>
        <p:spPr bwMode="auto">
          <a:xfrm>
            <a:off x="5181600" y="1371600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b="1">
                <a:latin typeface="Comic Sans MS" charset="0"/>
              </a:rPr>
              <a:t>Site A</a:t>
            </a:r>
          </a:p>
        </p:txBody>
      </p:sp>
      <p:sp>
        <p:nvSpPr>
          <p:cNvPr id="97298" name="Rectangle 29"/>
          <p:cNvSpPr>
            <a:spLocks noChangeArrowheads="1"/>
          </p:cNvSpPr>
          <p:nvPr/>
        </p:nvSpPr>
        <p:spPr bwMode="auto">
          <a:xfrm>
            <a:off x="8102600" y="1295400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b="1">
                <a:latin typeface="Comic Sans MS" charset="0"/>
              </a:rPr>
              <a:t>Site B</a:t>
            </a:r>
          </a:p>
        </p:txBody>
      </p:sp>
      <p:sp>
        <p:nvSpPr>
          <p:cNvPr id="97299" name="Rectangle 30"/>
          <p:cNvSpPr>
            <a:spLocks noChangeArrowheads="1"/>
          </p:cNvSpPr>
          <p:nvPr/>
        </p:nvSpPr>
        <p:spPr bwMode="auto">
          <a:xfrm>
            <a:off x="6573838" y="3213100"/>
            <a:ext cx="357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b="1">
                <a:latin typeface="Comic Sans MS" charset="0"/>
              </a:rPr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4F713C-8E6F-AE4C-901D-9E22CF29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34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850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>
                <a:ea typeface="ＭＳ Ｐゴシック" charset="-128"/>
              </a:rPr>
              <a:t>Request Routing: Basic Architecture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447800" y="1752600"/>
            <a:ext cx="23622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14400" eaLnBrk="0" hangingPunct="0">
              <a:defRPr/>
            </a:pPr>
            <a:r>
              <a:rPr lang="en-US" dirty="0">
                <a:latin typeface="Times New Roman" pitchFamily="18" charset="0"/>
                <a:ea typeface="+mn-ea"/>
                <a:cs typeface="Arial" charset="0"/>
              </a:rPr>
              <a:t>server </a:t>
            </a:r>
          </a:p>
          <a:p>
            <a:pPr algn="ctr" defTabSz="914400" eaLnBrk="0" hangingPunct="0">
              <a:defRPr/>
            </a:pPr>
            <a:r>
              <a:rPr lang="en-US" dirty="0">
                <a:latin typeface="Times New Roman" pitchFamily="18" charset="0"/>
                <a:ea typeface="+mn-ea"/>
                <a:cs typeface="Arial" charset="0"/>
              </a:rPr>
              <a:t>state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495800" y="1752600"/>
            <a:ext cx="25908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defTabSz="914400" eaLnBrk="0" hangingPunct="0">
              <a:defRPr/>
            </a:pPr>
            <a:r>
              <a:rPr lang="en-US" dirty="0">
                <a:latin typeface="Times New Roman" pitchFamily="18" charset="0"/>
                <a:ea typeface="+mn-ea"/>
                <a:cs typeface="Arial" charset="0"/>
              </a:rPr>
              <a:t>net state: path </a:t>
            </a:r>
            <a:br>
              <a:rPr lang="en-US" dirty="0">
                <a:latin typeface="Times New Roman" pitchFamily="18" charset="0"/>
                <a:ea typeface="+mn-ea"/>
                <a:cs typeface="Arial" charset="0"/>
              </a:rPr>
            </a:br>
            <a:r>
              <a:rPr lang="en-US" dirty="0">
                <a:latin typeface="Times New Roman" pitchFamily="18" charset="0"/>
                <a:ea typeface="+mn-ea"/>
                <a:cs typeface="Arial" charset="0"/>
              </a:rPr>
              <a:t>property between </a:t>
            </a:r>
            <a:br>
              <a:rPr lang="en-US" dirty="0">
                <a:latin typeface="Times New Roman" pitchFamily="18" charset="0"/>
                <a:ea typeface="+mn-ea"/>
                <a:cs typeface="Arial" charset="0"/>
              </a:rPr>
            </a:br>
            <a:r>
              <a:rPr lang="en-US" dirty="0">
                <a:latin typeface="Times New Roman" pitchFamily="18" charset="0"/>
                <a:ea typeface="+mn-ea"/>
                <a:cs typeface="Arial" charset="0"/>
              </a:rPr>
              <a:t>servers/clients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124200" y="3657600"/>
            <a:ext cx="1752600" cy="1600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defTabSz="914400" eaLnBrk="0" hangingPunct="0">
              <a:defRPr/>
            </a:pPr>
            <a:r>
              <a:rPr lang="en-US" dirty="0">
                <a:latin typeface="Times New Roman" pitchFamily="18" charset="0"/>
                <a:ea typeface="+mn-ea"/>
                <a:cs typeface="Arial" charset="0"/>
              </a:rPr>
              <a:t>server</a:t>
            </a:r>
          </a:p>
          <a:p>
            <a:pPr algn="ctr" defTabSz="914400" eaLnBrk="0" hangingPunct="0">
              <a:defRPr/>
            </a:pPr>
            <a:r>
              <a:rPr lang="en-US" dirty="0">
                <a:latin typeface="Times New Roman" pitchFamily="18" charset="0"/>
                <a:ea typeface="+mn-ea"/>
                <a:cs typeface="Arial" charset="0"/>
              </a:rPr>
              <a:t>selection</a:t>
            </a:r>
            <a:br>
              <a:rPr lang="en-US" dirty="0">
                <a:latin typeface="Times New Roman" pitchFamily="18" charset="0"/>
                <a:ea typeface="+mn-ea"/>
                <a:cs typeface="Arial" charset="0"/>
              </a:rPr>
            </a:br>
            <a:r>
              <a:rPr lang="en-US" dirty="0">
                <a:latin typeface="Times New Roman" pitchFamily="18" charset="0"/>
                <a:ea typeface="+mn-ea"/>
                <a:cs typeface="Arial" charset="0"/>
              </a:rPr>
              <a:t>algorithm</a:t>
            </a:r>
          </a:p>
        </p:txBody>
      </p:sp>
      <p:cxnSp>
        <p:nvCxnSpPr>
          <p:cNvPr id="87046" name="Straight Arrow Connector 8"/>
          <p:cNvCxnSpPr>
            <a:cxnSpLocks noChangeShapeType="1"/>
            <a:stCxn id="5" idx="2"/>
            <a:endCxn id="7" idx="1"/>
          </p:cNvCxnSpPr>
          <p:nvPr/>
        </p:nvCxnSpPr>
        <p:spPr bwMode="auto">
          <a:xfrm>
            <a:off x="2628900" y="2971800"/>
            <a:ext cx="752475" cy="920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7" name="Straight Arrow Connector 10"/>
          <p:cNvCxnSpPr>
            <a:cxnSpLocks noChangeShapeType="1"/>
            <a:stCxn id="6" idx="2"/>
            <a:endCxn id="7" idx="7"/>
          </p:cNvCxnSpPr>
          <p:nvPr/>
        </p:nvCxnSpPr>
        <p:spPr bwMode="auto">
          <a:xfrm flipH="1">
            <a:off x="4619625" y="2971800"/>
            <a:ext cx="1171575" cy="920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8" name="Straight Arrow Connector 12"/>
          <p:cNvCxnSpPr>
            <a:cxnSpLocks noChangeShapeType="1"/>
            <a:endCxn id="7" idx="2"/>
          </p:cNvCxnSpPr>
          <p:nvPr/>
        </p:nvCxnSpPr>
        <p:spPr bwMode="auto">
          <a:xfrm flipV="1">
            <a:off x="1752600" y="4457700"/>
            <a:ext cx="1371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49" name="Rectangle 14"/>
          <p:cNvSpPr>
            <a:spLocks noChangeArrowheads="1"/>
          </p:cNvSpPr>
          <p:nvPr/>
        </p:nvSpPr>
        <p:spPr bwMode="auto">
          <a:xfrm>
            <a:off x="610868" y="4188767"/>
            <a:ext cx="1192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>
                <a:latin typeface="Times New Roman" charset="0"/>
              </a:rPr>
              <a:t>requests</a:t>
            </a:r>
            <a:endParaRPr lang="en-US" altLang="x-none" dirty="0"/>
          </a:p>
        </p:txBody>
      </p:sp>
      <p:cxnSp>
        <p:nvCxnSpPr>
          <p:cNvPr id="87050" name="Straight Arrow Connector 16"/>
          <p:cNvCxnSpPr>
            <a:cxnSpLocks noChangeShapeType="1"/>
            <a:stCxn id="7" idx="6"/>
          </p:cNvCxnSpPr>
          <p:nvPr/>
        </p:nvCxnSpPr>
        <p:spPr bwMode="auto">
          <a:xfrm flipV="1">
            <a:off x="4876800" y="4419600"/>
            <a:ext cx="14478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6324600" y="3733800"/>
            <a:ext cx="21336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14400" eaLnBrk="0" hangingPunct="0">
              <a:defRPr/>
            </a:pPr>
            <a:r>
              <a:rPr lang="en-US" dirty="0">
                <a:latin typeface="Times New Roman" pitchFamily="18" charset="0"/>
                <a:ea typeface="+mn-ea"/>
                <a:cs typeface="Arial" charset="0"/>
              </a:rPr>
              <a:t>notify client</a:t>
            </a:r>
          </a:p>
          <a:p>
            <a:pPr algn="ctr" defTabSz="914400" eaLnBrk="0" hangingPunct="0">
              <a:defRPr/>
            </a:pPr>
            <a:r>
              <a:rPr lang="en-US" dirty="0">
                <a:latin typeface="Times New Roman" pitchFamily="18" charset="0"/>
                <a:ea typeface="+mn-ea"/>
                <a:cs typeface="Arial" charset="0"/>
              </a:rPr>
              <a:t>about selection</a:t>
            </a:r>
            <a:br>
              <a:rPr lang="en-US" dirty="0">
                <a:latin typeface="Times New Roman" pitchFamily="18" charset="0"/>
                <a:ea typeface="+mn-ea"/>
                <a:cs typeface="Arial" charset="0"/>
              </a:rPr>
            </a:br>
            <a:r>
              <a:rPr lang="en-US" dirty="0">
                <a:latin typeface="Times New Roman" pitchFamily="18" charset="0"/>
                <a:ea typeface="+mn-ea"/>
                <a:cs typeface="Arial" charset="0"/>
              </a:rPr>
              <a:t>(direction mech.)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89E668-04B8-C643-B061-BD1BDEB2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35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2299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>
                <a:ea typeface="ＭＳ Ｐゴシック" charset="-128"/>
              </a:rPr>
              <a:t>Network Path Properties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altLang="x-none">
                <a:ea typeface="ＭＳ Ｐゴシック" charset="-128"/>
              </a:rPr>
              <a:t>Why is the problem difficult?</a:t>
            </a:r>
          </a:p>
          <a:p>
            <a:pPr lvl="1">
              <a:buFont typeface="Courier New" charset="0"/>
              <a:buChar char="o"/>
            </a:pPr>
            <a:r>
              <a:rPr lang="en-US" altLang="x-none">
                <a:ea typeface="ＭＳ Ｐゴシック" charset="-128"/>
              </a:rPr>
              <a:t>Scalability: if do measurements, complete measurements grow with N * M, where</a:t>
            </a:r>
          </a:p>
          <a:p>
            <a:pPr lvl="2"/>
            <a:r>
              <a:rPr lang="en-US" altLang="x-none">
                <a:ea typeface="ＭＳ Ｐゴシック" charset="-128"/>
              </a:rPr>
              <a:t>N is # of clients</a:t>
            </a:r>
          </a:p>
          <a:p>
            <a:pPr lvl="2"/>
            <a:r>
              <a:rPr lang="en-US" altLang="x-none">
                <a:ea typeface="ＭＳ Ｐゴシック" charset="-128"/>
              </a:rPr>
              <a:t>M is # of servers</a:t>
            </a:r>
          </a:p>
          <a:p>
            <a:pPr lvl="2"/>
            <a:endParaRPr lang="en-US" altLang="x-none">
              <a:ea typeface="ＭＳ Ｐゴシック" charset="-128"/>
            </a:endParaRPr>
          </a:p>
          <a:p>
            <a:pPr lvl="2"/>
            <a:endParaRPr lang="en-US" altLang="x-none">
              <a:ea typeface="ＭＳ Ｐゴシック" charset="-128"/>
            </a:endParaRPr>
          </a:p>
          <a:p>
            <a:pPr lvl="2"/>
            <a:endParaRPr lang="en-US" altLang="x-none">
              <a:ea typeface="ＭＳ Ｐゴシック" charset="-128"/>
            </a:endParaRPr>
          </a:p>
          <a:p>
            <a:pPr lvl="2"/>
            <a:endParaRPr lang="en-US" altLang="x-none">
              <a:ea typeface="ＭＳ Ｐゴシック" charset="-128"/>
            </a:endParaRPr>
          </a:p>
          <a:p>
            <a:pPr lvl="2"/>
            <a:endParaRPr lang="en-US" altLang="x-none">
              <a:ea typeface="ＭＳ Ｐゴシック" charset="-128"/>
            </a:endParaRPr>
          </a:p>
          <a:p>
            <a:pPr lvl="1">
              <a:buFont typeface="Courier New" charset="0"/>
              <a:buChar char="o"/>
            </a:pPr>
            <a:r>
              <a:rPr lang="en-US" altLang="x-none">
                <a:ea typeface="ＭＳ Ｐゴシック" charset="-128"/>
              </a:rPr>
              <a:t>Complexity/feasibility in computing path metrics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133600" y="3657600"/>
            <a:ext cx="4541838" cy="1360488"/>
            <a:chOff x="2133600" y="3657600"/>
            <a:chExt cx="4541838" cy="1360488"/>
          </a:xfrm>
        </p:grpSpPr>
        <p:sp>
          <p:nvSpPr>
            <p:cNvPr id="101395" name="Oval 4"/>
            <p:cNvSpPr>
              <a:spLocks noChangeArrowheads="1"/>
            </p:cNvSpPr>
            <p:nvPr/>
          </p:nvSpPr>
          <p:spPr bwMode="auto">
            <a:xfrm>
              <a:off x="2209800" y="3733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1396" name="Oval 5"/>
            <p:cNvSpPr>
              <a:spLocks noChangeArrowheads="1"/>
            </p:cNvSpPr>
            <p:nvPr/>
          </p:nvSpPr>
          <p:spPr bwMode="auto">
            <a:xfrm>
              <a:off x="2895600" y="3733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1397" name="Oval 6"/>
            <p:cNvSpPr>
              <a:spLocks noChangeArrowheads="1"/>
            </p:cNvSpPr>
            <p:nvPr/>
          </p:nvSpPr>
          <p:spPr bwMode="auto">
            <a:xfrm>
              <a:off x="3886200" y="3733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1398" name="Oval 7"/>
            <p:cNvSpPr>
              <a:spLocks noChangeArrowheads="1"/>
            </p:cNvSpPr>
            <p:nvPr/>
          </p:nvSpPr>
          <p:spPr bwMode="auto">
            <a:xfrm>
              <a:off x="4953000" y="3733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1399" name="Oval 8"/>
            <p:cNvSpPr>
              <a:spLocks noChangeArrowheads="1"/>
            </p:cNvSpPr>
            <p:nvPr/>
          </p:nvSpPr>
          <p:spPr bwMode="auto">
            <a:xfrm>
              <a:off x="21336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1400" name="Oval 9"/>
            <p:cNvSpPr>
              <a:spLocks noChangeArrowheads="1"/>
            </p:cNvSpPr>
            <p:nvPr/>
          </p:nvSpPr>
          <p:spPr bwMode="auto">
            <a:xfrm>
              <a:off x="28194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1401" name="Oval 10"/>
            <p:cNvSpPr>
              <a:spLocks noChangeArrowheads="1"/>
            </p:cNvSpPr>
            <p:nvPr/>
          </p:nvSpPr>
          <p:spPr bwMode="auto">
            <a:xfrm>
              <a:off x="38100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1402" name="Oval 11"/>
            <p:cNvSpPr>
              <a:spLocks noChangeArrowheads="1"/>
            </p:cNvSpPr>
            <p:nvPr/>
          </p:nvSpPr>
          <p:spPr bwMode="auto">
            <a:xfrm>
              <a:off x="48768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1403" name="Oval 12"/>
            <p:cNvSpPr>
              <a:spLocks noChangeArrowheads="1"/>
            </p:cNvSpPr>
            <p:nvPr/>
          </p:nvSpPr>
          <p:spPr bwMode="auto">
            <a:xfrm>
              <a:off x="58674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cxnSp>
          <p:nvCxnSpPr>
            <p:cNvPr id="101404" name="Straight Arrow Connector 14"/>
            <p:cNvCxnSpPr>
              <a:cxnSpLocks noChangeShapeType="1"/>
              <a:stCxn id="101399" idx="0"/>
              <a:endCxn id="101395" idx="4"/>
            </p:cNvCxnSpPr>
            <p:nvPr/>
          </p:nvCxnSpPr>
          <p:spPr bwMode="auto">
            <a:xfrm rot="5400000" flipH="1" flipV="1">
              <a:off x="1905000" y="4305300"/>
              <a:ext cx="76200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405" name="Rectangle 21"/>
            <p:cNvSpPr>
              <a:spLocks noChangeArrowheads="1"/>
            </p:cNvSpPr>
            <p:nvPr/>
          </p:nvSpPr>
          <p:spPr bwMode="auto">
            <a:xfrm>
              <a:off x="5486400" y="3657600"/>
              <a:ext cx="3762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/>
                <a:t>M</a:t>
              </a:r>
            </a:p>
          </p:txBody>
        </p:sp>
        <p:sp>
          <p:nvSpPr>
            <p:cNvPr id="101406" name="Rectangle 22"/>
            <p:cNvSpPr>
              <a:spLocks noChangeArrowheads="1"/>
            </p:cNvSpPr>
            <p:nvPr/>
          </p:nvSpPr>
          <p:spPr bwMode="auto">
            <a:xfrm>
              <a:off x="6324600" y="4648200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/>
                <a:t>N</a:t>
              </a:r>
            </a:p>
          </p:txBody>
        </p:sp>
        <p:cxnSp>
          <p:nvCxnSpPr>
            <p:cNvPr id="101407" name="Straight Arrow Connector 23"/>
            <p:cNvCxnSpPr>
              <a:cxnSpLocks noChangeShapeType="1"/>
              <a:stCxn id="101399" idx="7"/>
              <a:endCxn id="101396" idx="4"/>
            </p:cNvCxnSpPr>
            <p:nvPr/>
          </p:nvCxnSpPr>
          <p:spPr bwMode="auto">
            <a:xfrm rot="5400000" flipH="1" flipV="1">
              <a:off x="2271713" y="4019550"/>
              <a:ext cx="795338" cy="6810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8" name="Straight Arrow Connector 24"/>
            <p:cNvCxnSpPr>
              <a:cxnSpLocks noChangeShapeType="1"/>
              <a:stCxn id="101399" idx="7"/>
              <a:endCxn id="101397" idx="3"/>
            </p:cNvCxnSpPr>
            <p:nvPr/>
          </p:nvCxnSpPr>
          <p:spPr bwMode="auto">
            <a:xfrm rot="5400000" flipH="1" flipV="1">
              <a:off x="2709863" y="3548063"/>
              <a:ext cx="828675" cy="1590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9" name="Straight Arrow Connector 25"/>
            <p:cNvCxnSpPr>
              <a:cxnSpLocks noChangeShapeType="1"/>
              <a:stCxn id="101399" idx="7"/>
              <a:endCxn id="101398" idx="4"/>
            </p:cNvCxnSpPr>
            <p:nvPr/>
          </p:nvCxnSpPr>
          <p:spPr bwMode="auto">
            <a:xfrm rot="5400000" flipH="1" flipV="1">
              <a:off x="3300413" y="2990850"/>
              <a:ext cx="795338" cy="27384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1381" name="Group 20"/>
          <p:cNvGrpSpPr>
            <a:grpSpLocks/>
          </p:cNvGrpSpPr>
          <p:nvPr/>
        </p:nvGrpSpPr>
        <p:grpSpPr bwMode="auto">
          <a:xfrm>
            <a:off x="5029200" y="76200"/>
            <a:ext cx="3962400" cy="1219200"/>
            <a:chOff x="2133600" y="3733800"/>
            <a:chExt cx="3962400" cy="1219200"/>
          </a:xfrm>
        </p:grpSpPr>
        <p:sp>
          <p:nvSpPr>
            <p:cNvPr id="101382" name="Oval 4"/>
            <p:cNvSpPr>
              <a:spLocks noChangeArrowheads="1"/>
            </p:cNvSpPr>
            <p:nvPr/>
          </p:nvSpPr>
          <p:spPr bwMode="auto">
            <a:xfrm>
              <a:off x="2209800" y="3733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1383" name="Oval 5"/>
            <p:cNvSpPr>
              <a:spLocks noChangeArrowheads="1"/>
            </p:cNvSpPr>
            <p:nvPr/>
          </p:nvSpPr>
          <p:spPr bwMode="auto">
            <a:xfrm>
              <a:off x="2895600" y="3733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1384" name="Oval 6"/>
            <p:cNvSpPr>
              <a:spLocks noChangeArrowheads="1"/>
            </p:cNvSpPr>
            <p:nvPr/>
          </p:nvSpPr>
          <p:spPr bwMode="auto">
            <a:xfrm>
              <a:off x="3886200" y="3733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1385" name="Oval 7"/>
            <p:cNvSpPr>
              <a:spLocks noChangeArrowheads="1"/>
            </p:cNvSpPr>
            <p:nvPr/>
          </p:nvSpPr>
          <p:spPr bwMode="auto">
            <a:xfrm>
              <a:off x="4953000" y="3733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1386" name="Oval 8"/>
            <p:cNvSpPr>
              <a:spLocks noChangeArrowheads="1"/>
            </p:cNvSpPr>
            <p:nvPr/>
          </p:nvSpPr>
          <p:spPr bwMode="auto">
            <a:xfrm>
              <a:off x="21336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1387" name="Oval 9"/>
            <p:cNvSpPr>
              <a:spLocks noChangeArrowheads="1"/>
            </p:cNvSpPr>
            <p:nvPr/>
          </p:nvSpPr>
          <p:spPr bwMode="auto">
            <a:xfrm>
              <a:off x="28194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1388" name="Oval 10"/>
            <p:cNvSpPr>
              <a:spLocks noChangeArrowheads="1"/>
            </p:cNvSpPr>
            <p:nvPr/>
          </p:nvSpPr>
          <p:spPr bwMode="auto">
            <a:xfrm>
              <a:off x="38100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1389" name="Oval 11"/>
            <p:cNvSpPr>
              <a:spLocks noChangeArrowheads="1"/>
            </p:cNvSpPr>
            <p:nvPr/>
          </p:nvSpPr>
          <p:spPr bwMode="auto">
            <a:xfrm>
              <a:off x="48768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1390" name="Oval 12"/>
            <p:cNvSpPr>
              <a:spLocks noChangeArrowheads="1"/>
            </p:cNvSpPr>
            <p:nvPr/>
          </p:nvSpPr>
          <p:spPr bwMode="auto">
            <a:xfrm>
              <a:off x="58674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cxnSp>
          <p:nvCxnSpPr>
            <p:cNvPr id="101391" name="Straight Arrow Connector 14"/>
            <p:cNvCxnSpPr>
              <a:cxnSpLocks noChangeShapeType="1"/>
              <a:stCxn id="101386" idx="0"/>
              <a:endCxn id="101382" idx="4"/>
            </p:cNvCxnSpPr>
            <p:nvPr/>
          </p:nvCxnSpPr>
          <p:spPr bwMode="auto">
            <a:xfrm rot="5400000" flipH="1" flipV="1">
              <a:off x="1905000" y="4305300"/>
              <a:ext cx="76200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2" name="Straight Arrow Connector 23"/>
            <p:cNvCxnSpPr>
              <a:cxnSpLocks noChangeShapeType="1"/>
              <a:stCxn id="101386" idx="7"/>
              <a:endCxn id="101383" idx="4"/>
            </p:cNvCxnSpPr>
            <p:nvPr/>
          </p:nvCxnSpPr>
          <p:spPr bwMode="auto">
            <a:xfrm rot="5400000" flipH="1" flipV="1">
              <a:off x="2271713" y="4019550"/>
              <a:ext cx="795338" cy="6810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3" name="Straight Arrow Connector 24"/>
            <p:cNvCxnSpPr>
              <a:cxnSpLocks noChangeShapeType="1"/>
              <a:stCxn id="101386" idx="7"/>
              <a:endCxn id="101384" idx="3"/>
            </p:cNvCxnSpPr>
            <p:nvPr/>
          </p:nvCxnSpPr>
          <p:spPr bwMode="auto">
            <a:xfrm rot="5400000" flipH="1" flipV="1">
              <a:off x="2709863" y="3548063"/>
              <a:ext cx="828675" cy="1590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4" name="Straight Arrow Connector 25"/>
            <p:cNvCxnSpPr>
              <a:cxnSpLocks noChangeShapeType="1"/>
              <a:stCxn id="101386" idx="7"/>
              <a:endCxn id="101385" idx="4"/>
            </p:cNvCxnSpPr>
            <p:nvPr/>
          </p:nvCxnSpPr>
          <p:spPr bwMode="auto">
            <a:xfrm rot="5400000" flipH="1" flipV="1">
              <a:off x="3300413" y="2990850"/>
              <a:ext cx="795338" cy="27384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63EC74-2D32-2744-896D-4BB1AAA4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36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18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x-none" sz="2800">
                <a:ea typeface="ＭＳ Ｐゴシック" charset="-128"/>
              </a:rPr>
              <a:t>Network Path Properties: Improve Scalability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altLang="x-none" sz="2400" dirty="0">
                <a:ea typeface="ＭＳ Ｐゴシック" charset="-128"/>
              </a:rPr>
              <a:t>Aggregation:</a:t>
            </a:r>
          </a:p>
          <a:p>
            <a:pPr lvl="1">
              <a:buFont typeface="Courier New" charset="0"/>
              <a:buChar char="o"/>
            </a:pPr>
            <a:r>
              <a:rPr lang="en-US" altLang="x-none" sz="2000" dirty="0">
                <a:ea typeface="ＭＳ Ｐゴシック" charset="-128"/>
              </a:rPr>
              <a:t>merge a set of IP addresses (reduce N and M)</a:t>
            </a:r>
          </a:p>
          <a:p>
            <a:pPr lvl="2"/>
            <a:r>
              <a:rPr lang="en-US" altLang="x-none" sz="1800" dirty="0">
                <a:ea typeface="ＭＳ Ｐゴシック" charset="-128"/>
              </a:rPr>
              <a:t>E.g., when computing path properties, aggregates all clients sharing the same local DNS server</a:t>
            </a:r>
          </a:p>
          <a:p>
            <a:pPr lvl="1">
              <a:buFont typeface="Courier New" charset="0"/>
              <a:buChar char="o"/>
            </a:pPr>
            <a:endParaRPr lang="en-US" altLang="x-none" sz="2000" dirty="0">
              <a:ea typeface="ＭＳ Ｐゴシック" charset="-128"/>
            </a:endParaRPr>
          </a:p>
          <a:p>
            <a:pPr lvl="1">
              <a:buFont typeface="Courier New" charset="0"/>
              <a:buChar char="o"/>
            </a:pPr>
            <a:endParaRPr lang="en-US" altLang="x-none" sz="2000" dirty="0">
              <a:ea typeface="ＭＳ Ｐゴシック" charset="-128"/>
            </a:endParaRPr>
          </a:p>
          <a:p>
            <a:pPr lvl="1">
              <a:buFont typeface="Courier New" charset="0"/>
              <a:buChar char="o"/>
            </a:pPr>
            <a:endParaRPr lang="en-US" altLang="x-none" sz="2000" dirty="0">
              <a:ea typeface="ＭＳ Ｐゴシック" charset="-128"/>
            </a:endParaRPr>
          </a:p>
          <a:p>
            <a:pPr lvl="1">
              <a:buFont typeface="Courier New" charset="0"/>
              <a:buChar char="o"/>
            </a:pPr>
            <a:endParaRPr lang="en-US" altLang="x-none" sz="2000" dirty="0">
              <a:ea typeface="ＭＳ Ｐゴシック" charset="-128"/>
            </a:endParaRPr>
          </a:p>
          <a:p>
            <a:pPr lvl="1">
              <a:buFont typeface="Courier New" charset="0"/>
              <a:buChar char="o"/>
            </a:pPr>
            <a:endParaRPr lang="en-US" altLang="x-none" sz="2000" dirty="0">
              <a:ea typeface="ＭＳ Ｐゴシック" charset="-128"/>
            </a:endParaRPr>
          </a:p>
          <a:p>
            <a:pPr lvl="1">
              <a:buFont typeface="Courier New" charset="0"/>
              <a:buChar char="o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charset="2"/>
              <a:buChar char="q"/>
            </a:pPr>
            <a:r>
              <a:rPr lang="en-US" altLang="x-none" sz="2400" dirty="0">
                <a:ea typeface="ＭＳ Ｐゴシック" charset="-128"/>
              </a:rPr>
              <a:t>Sampling and prediction</a:t>
            </a:r>
          </a:p>
          <a:p>
            <a:pPr lvl="1">
              <a:buFont typeface="Courier New" charset="0"/>
              <a:buChar char="o"/>
            </a:pPr>
            <a:r>
              <a:rPr lang="en-US" altLang="x-none" sz="2000" dirty="0">
                <a:ea typeface="ＭＳ Ｐゴシック" charset="-128"/>
              </a:rPr>
              <a:t>Instead of measuring N*M entries, we measure a subset and </a:t>
            </a: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predict</a:t>
            </a:r>
            <a:r>
              <a:rPr lang="en-US" altLang="x-none" sz="2000" dirty="0">
                <a:ea typeface="ＭＳ Ｐゴシック" charset="-128"/>
              </a:rPr>
              <a:t> the </a:t>
            </a:r>
            <a:r>
              <a:rPr lang="en-US" altLang="x-none" sz="2000" dirty="0">
                <a:solidFill>
                  <a:srgbClr val="FF0000"/>
                </a:solidFill>
                <a:ea typeface="Osaka" charset="-128"/>
              </a:rPr>
              <a:t>unmeasured</a:t>
            </a:r>
            <a:r>
              <a:rPr lang="en-US" altLang="x-none" sz="2000" dirty="0">
                <a:ea typeface="Osaka" charset="-128"/>
              </a:rPr>
              <a:t> paths</a:t>
            </a:r>
          </a:p>
          <a:p>
            <a:pPr lvl="1">
              <a:buFont typeface="Courier New" charset="0"/>
              <a:buChar char="o"/>
            </a:pPr>
            <a:r>
              <a:rPr lang="en-US" altLang="x-none" sz="2000" dirty="0">
                <a:ea typeface="Osaka" charset="-128"/>
              </a:rPr>
              <a:t>We will cover it later in the course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524000" y="3048000"/>
            <a:ext cx="7775575" cy="1905000"/>
            <a:chOff x="1524000" y="3048000"/>
            <a:chExt cx="7776573" cy="1905000"/>
          </a:xfrm>
        </p:grpSpPr>
        <p:grpSp>
          <p:nvGrpSpPr>
            <p:cNvPr id="103429" name="Group 4"/>
            <p:cNvGrpSpPr>
              <a:grpSpLocks/>
            </p:cNvGrpSpPr>
            <p:nvPr/>
          </p:nvGrpSpPr>
          <p:grpSpPr bwMode="auto">
            <a:xfrm>
              <a:off x="2078836" y="3124200"/>
              <a:ext cx="3962400" cy="1219200"/>
              <a:chOff x="2133600" y="3733800"/>
              <a:chExt cx="3962400" cy="1219200"/>
            </a:xfrm>
          </p:grpSpPr>
          <p:sp>
            <p:nvSpPr>
              <p:cNvPr id="103437" name="Oval 4"/>
              <p:cNvSpPr>
                <a:spLocks noChangeArrowheads="1"/>
              </p:cNvSpPr>
              <p:nvPr/>
            </p:nvSpPr>
            <p:spPr bwMode="auto">
              <a:xfrm>
                <a:off x="2209800" y="37338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914400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03438" name="Oval 5"/>
              <p:cNvSpPr>
                <a:spLocks noChangeArrowheads="1"/>
              </p:cNvSpPr>
              <p:nvPr/>
            </p:nvSpPr>
            <p:spPr bwMode="auto">
              <a:xfrm>
                <a:off x="2895600" y="37338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914400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03439" name="Oval 6"/>
              <p:cNvSpPr>
                <a:spLocks noChangeArrowheads="1"/>
              </p:cNvSpPr>
              <p:nvPr/>
            </p:nvSpPr>
            <p:spPr bwMode="auto">
              <a:xfrm>
                <a:off x="3886200" y="37338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914400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03440" name="Oval 7"/>
              <p:cNvSpPr>
                <a:spLocks noChangeArrowheads="1"/>
              </p:cNvSpPr>
              <p:nvPr/>
            </p:nvSpPr>
            <p:spPr bwMode="auto">
              <a:xfrm>
                <a:off x="4953000" y="37338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914400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03441" name="Oval 8"/>
              <p:cNvSpPr>
                <a:spLocks noChangeArrowheads="1"/>
              </p:cNvSpPr>
              <p:nvPr/>
            </p:nvSpPr>
            <p:spPr bwMode="auto">
              <a:xfrm>
                <a:off x="2133600" y="47244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914400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03442" name="Oval 9"/>
              <p:cNvSpPr>
                <a:spLocks noChangeArrowheads="1"/>
              </p:cNvSpPr>
              <p:nvPr/>
            </p:nvSpPr>
            <p:spPr bwMode="auto">
              <a:xfrm>
                <a:off x="2819400" y="47244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914400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03443" name="Oval 10"/>
              <p:cNvSpPr>
                <a:spLocks noChangeArrowheads="1"/>
              </p:cNvSpPr>
              <p:nvPr/>
            </p:nvSpPr>
            <p:spPr bwMode="auto">
              <a:xfrm>
                <a:off x="3810000" y="47244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914400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03444" name="Oval 11"/>
              <p:cNvSpPr>
                <a:spLocks noChangeArrowheads="1"/>
              </p:cNvSpPr>
              <p:nvPr/>
            </p:nvSpPr>
            <p:spPr bwMode="auto">
              <a:xfrm>
                <a:off x="4876800" y="47244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914400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03445" name="Oval 12"/>
              <p:cNvSpPr>
                <a:spLocks noChangeArrowheads="1"/>
              </p:cNvSpPr>
              <p:nvPr/>
            </p:nvSpPr>
            <p:spPr bwMode="auto">
              <a:xfrm>
                <a:off x="5867400" y="47244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914400"/>
                <a:endParaRPr lang="x-none" altLang="x-none">
                  <a:latin typeface="Times New Roman" charset="0"/>
                </a:endParaRPr>
              </a:p>
            </p:txBody>
          </p:sp>
          <p:cxnSp>
            <p:nvCxnSpPr>
              <p:cNvPr id="103446" name="Straight Arrow Connector 14"/>
              <p:cNvCxnSpPr>
                <a:cxnSpLocks noChangeShapeType="1"/>
                <a:stCxn id="103441" idx="0"/>
                <a:endCxn id="103437" idx="4"/>
              </p:cNvCxnSpPr>
              <p:nvPr/>
            </p:nvCxnSpPr>
            <p:spPr bwMode="auto">
              <a:xfrm rot="5400000" flipH="1" flipV="1">
                <a:off x="1905000" y="4305300"/>
                <a:ext cx="762000" cy="762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447" name="Straight Arrow Connector 23"/>
              <p:cNvCxnSpPr>
                <a:cxnSpLocks noChangeShapeType="1"/>
                <a:stCxn id="103441" idx="7"/>
                <a:endCxn id="103438" idx="4"/>
              </p:cNvCxnSpPr>
              <p:nvPr/>
            </p:nvCxnSpPr>
            <p:spPr bwMode="auto">
              <a:xfrm rot="5400000" flipH="1" flipV="1">
                <a:off x="2271713" y="4019550"/>
                <a:ext cx="795338" cy="6810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448" name="Straight Arrow Connector 24"/>
              <p:cNvCxnSpPr>
                <a:cxnSpLocks noChangeShapeType="1"/>
                <a:stCxn id="103441" idx="7"/>
                <a:endCxn id="103439" idx="3"/>
              </p:cNvCxnSpPr>
              <p:nvPr/>
            </p:nvCxnSpPr>
            <p:spPr bwMode="auto">
              <a:xfrm rot="5400000" flipH="1" flipV="1">
                <a:off x="2709863" y="3548063"/>
                <a:ext cx="828675" cy="1590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449" name="Straight Arrow Connector 25"/>
              <p:cNvCxnSpPr>
                <a:cxnSpLocks noChangeShapeType="1"/>
                <a:stCxn id="103441" idx="7"/>
                <a:endCxn id="103440" idx="4"/>
              </p:cNvCxnSpPr>
              <p:nvPr/>
            </p:nvCxnSpPr>
            <p:spPr bwMode="auto">
              <a:xfrm rot="5400000" flipH="1" flipV="1">
                <a:off x="3300413" y="2990850"/>
                <a:ext cx="795338" cy="27384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3430" name="Rectangle 21"/>
            <p:cNvSpPr>
              <a:spLocks noChangeArrowheads="1"/>
            </p:cNvSpPr>
            <p:nvPr/>
          </p:nvSpPr>
          <p:spPr bwMode="auto">
            <a:xfrm>
              <a:off x="5507836" y="3048000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/>
                <a:t>M servers</a:t>
              </a:r>
            </a:p>
          </p:txBody>
        </p:sp>
        <p:sp>
          <p:nvSpPr>
            <p:cNvPr id="103431" name="Oval 12"/>
            <p:cNvSpPr>
              <a:spLocks noChangeArrowheads="1"/>
            </p:cNvSpPr>
            <p:nvPr/>
          </p:nvSpPr>
          <p:spPr bwMode="auto">
            <a:xfrm>
              <a:off x="15240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3432" name="Oval 12"/>
            <p:cNvSpPr>
              <a:spLocks noChangeArrowheads="1"/>
            </p:cNvSpPr>
            <p:nvPr/>
          </p:nvSpPr>
          <p:spPr bwMode="auto">
            <a:xfrm>
              <a:off x="20574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cxnSp>
          <p:nvCxnSpPr>
            <p:cNvPr id="103433" name="Straight Arrow Connector 22"/>
            <p:cNvCxnSpPr>
              <a:cxnSpLocks noChangeShapeType="1"/>
              <a:stCxn id="103431" idx="7"/>
              <a:endCxn id="103441" idx="3"/>
            </p:cNvCxnSpPr>
            <p:nvPr/>
          </p:nvCxnSpPr>
          <p:spPr bwMode="auto">
            <a:xfrm rot="5400000" flipH="1" flipV="1">
              <a:off x="1691740" y="4337304"/>
              <a:ext cx="447956" cy="393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34" name="Straight Arrow Connector 24"/>
            <p:cNvCxnSpPr>
              <a:cxnSpLocks noChangeShapeType="1"/>
              <a:stCxn id="103432" idx="0"/>
            </p:cNvCxnSpPr>
            <p:nvPr/>
          </p:nvCxnSpPr>
          <p:spPr bwMode="auto">
            <a:xfrm rot="16200000" flipV="1">
              <a:off x="1962150" y="4514850"/>
              <a:ext cx="381000" cy="38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435" name="Rectangle 21"/>
            <p:cNvSpPr>
              <a:spLocks noChangeArrowheads="1"/>
            </p:cNvSpPr>
            <p:nvPr/>
          </p:nvSpPr>
          <p:spPr bwMode="auto">
            <a:xfrm>
              <a:off x="6248400" y="4038600"/>
              <a:ext cx="30521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/>
                <a:t>N</a:t>
              </a:r>
              <a:r>
                <a:rPr lang="ja-JP" altLang="en-US" sz="1800"/>
                <a:t>’</a:t>
              </a:r>
              <a:r>
                <a:rPr lang="en-US" altLang="ja-JP" sz="1800"/>
                <a:t>~100K local DNS servers</a:t>
              </a:r>
              <a:endParaRPr lang="en-US" altLang="x-none" sz="1800"/>
            </a:p>
          </p:txBody>
        </p:sp>
        <p:sp>
          <p:nvSpPr>
            <p:cNvPr id="103436" name="Rectangle 21"/>
            <p:cNvSpPr>
              <a:spLocks noChangeArrowheads="1"/>
            </p:cNvSpPr>
            <p:nvPr/>
          </p:nvSpPr>
          <p:spPr bwMode="auto">
            <a:xfrm>
              <a:off x="6248400" y="4495800"/>
              <a:ext cx="22826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/>
                <a:t>N~all Internet clients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F42E8C-0B61-554C-965B-EFDF982A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6991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Server Assignment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altLang="x-none">
                <a:ea typeface="ＭＳ Ｐゴシック" charset="-128"/>
              </a:rPr>
              <a:t>Why is the problem difficult?</a:t>
            </a:r>
          </a:p>
          <a:p>
            <a:pPr lvl="1">
              <a:buFont typeface="Wingdings" charset="2"/>
              <a:buChar char="q"/>
            </a:pPr>
            <a:r>
              <a:rPr lang="en-US" altLang="x-none">
                <a:ea typeface="ＭＳ Ｐゴシック" charset="-128"/>
              </a:rPr>
              <a:t>What are potential problems of just sending each new client to the lightest load server?</a:t>
            </a:r>
          </a:p>
        </p:txBody>
      </p:sp>
      <p:grpSp>
        <p:nvGrpSpPr>
          <p:cNvPr id="105476" name="Group 20"/>
          <p:cNvGrpSpPr>
            <a:grpSpLocks/>
          </p:cNvGrpSpPr>
          <p:nvPr/>
        </p:nvGrpSpPr>
        <p:grpSpPr bwMode="auto">
          <a:xfrm>
            <a:off x="2286000" y="3581400"/>
            <a:ext cx="3962400" cy="1219200"/>
            <a:chOff x="2133600" y="3733800"/>
            <a:chExt cx="3962400" cy="1219200"/>
          </a:xfrm>
        </p:grpSpPr>
        <p:sp>
          <p:nvSpPr>
            <p:cNvPr id="105477" name="Oval 4"/>
            <p:cNvSpPr>
              <a:spLocks noChangeArrowheads="1"/>
            </p:cNvSpPr>
            <p:nvPr/>
          </p:nvSpPr>
          <p:spPr bwMode="auto">
            <a:xfrm>
              <a:off x="2209800" y="3733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5478" name="Oval 5"/>
            <p:cNvSpPr>
              <a:spLocks noChangeArrowheads="1"/>
            </p:cNvSpPr>
            <p:nvPr/>
          </p:nvSpPr>
          <p:spPr bwMode="auto">
            <a:xfrm>
              <a:off x="2895600" y="3733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5479" name="Oval 6"/>
            <p:cNvSpPr>
              <a:spLocks noChangeArrowheads="1"/>
            </p:cNvSpPr>
            <p:nvPr/>
          </p:nvSpPr>
          <p:spPr bwMode="auto">
            <a:xfrm>
              <a:off x="3886200" y="3733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5480" name="Oval 7"/>
            <p:cNvSpPr>
              <a:spLocks noChangeArrowheads="1"/>
            </p:cNvSpPr>
            <p:nvPr/>
          </p:nvSpPr>
          <p:spPr bwMode="auto">
            <a:xfrm>
              <a:off x="4953000" y="3733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5481" name="Oval 8"/>
            <p:cNvSpPr>
              <a:spLocks noChangeArrowheads="1"/>
            </p:cNvSpPr>
            <p:nvPr/>
          </p:nvSpPr>
          <p:spPr bwMode="auto">
            <a:xfrm>
              <a:off x="21336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5482" name="Oval 9"/>
            <p:cNvSpPr>
              <a:spLocks noChangeArrowheads="1"/>
            </p:cNvSpPr>
            <p:nvPr/>
          </p:nvSpPr>
          <p:spPr bwMode="auto">
            <a:xfrm>
              <a:off x="28194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5483" name="Oval 10"/>
            <p:cNvSpPr>
              <a:spLocks noChangeArrowheads="1"/>
            </p:cNvSpPr>
            <p:nvPr/>
          </p:nvSpPr>
          <p:spPr bwMode="auto">
            <a:xfrm>
              <a:off x="38100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5484" name="Oval 11"/>
            <p:cNvSpPr>
              <a:spLocks noChangeArrowheads="1"/>
            </p:cNvSpPr>
            <p:nvPr/>
          </p:nvSpPr>
          <p:spPr bwMode="auto">
            <a:xfrm>
              <a:off x="48768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5485" name="Oval 12"/>
            <p:cNvSpPr>
              <a:spLocks noChangeArrowheads="1"/>
            </p:cNvSpPr>
            <p:nvPr/>
          </p:nvSpPr>
          <p:spPr bwMode="auto">
            <a:xfrm>
              <a:off x="58674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latin typeface="Times New Roman" charset="0"/>
              </a:endParaRPr>
            </a:p>
          </p:txBody>
        </p:sp>
        <p:cxnSp>
          <p:nvCxnSpPr>
            <p:cNvPr id="105486" name="Straight Arrow Connector 14"/>
            <p:cNvCxnSpPr>
              <a:cxnSpLocks noChangeShapeType="1"/>
              <a:stCxn id="105481" idx="0"/>
              <a:endCxn id="105477" idx="4"/>
            </p:cNvCxnSpPr>
            <p:nvPr/>
          </p:nvCxnSpPr>
          <p:spPr bwMode="auto">
            <a:xfrm rot="5400000" flipH="1" flipV="1">
              <a:off x="1905000" y="4305300"/>
              <a:ext cx="76200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87" name="Straight Arrow Connector 23"/>
            <p:cNvCxnSpPr>
              <a:cxnSpLocks noChangeShapeType="1"/>
              <a:stCxn id="105481" idx="7"/>
              <a:endCxn id="105478" idx="4"/>
            </p:cNvCxnSpPr>
            <p:nvPr/>
          </p:nvCxnSpPr>
          <p:spPr bwMode="auto">
            <a:xfrm rot="5400000" flipH="1" flipV="1">
              <a:off x="2271713" y="4019550"/>
              <a:ext cx="795338" cy="6810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88" name="Straight Arrow Connector 24"/>
            <p:cNvCxnSpPr>
              <a:cxnSpLocks noChangeShapeType="1"/>
              <a:stCxn id="105481" idx="7"/>
              <a:endCxn id="105479" idx="3"/>
            </p:cNvCxnSpPr>
            <p:nvPr/>
          </p:nvCxnSpPr>
          <p:spPr bwMode="auto">
            <a:xfrm rot="5400000" flipH="1" flipV="1">
              <a:off x="2709863" y="3548063"/>
              <a:ext cx="828675" cy="1590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89" name="Straight Arrow Connector 25"/>
            <p:cNvCxnSpPr>
              <a:cxnSpLocks noChangeShapeType="1"/>
              <a:stCxn id="105481" idx="7"/>
              <a:endCxn id="105480" idx="4"/>
            </p:cNvCxnSpPr>
            <p:nvPr/>
          </p:nvCxnSpPr>
          <p:spPr bwMode="auto">
            <a:xfrm rot="5400000" flipH="1" flipV="1">
              <a:off x="3300413" y="2990850"/>
              <a:ext cx="795338" cy="27384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844CE6-A3A1-ED46-BC73-41946FF2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38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50797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Client Direction Mechanisms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5257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Key difficulty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May need to handle a large of clients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Basic types of mechanisms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Application layer, e.g.,</a:t>
            </a:r>
          </a:p>
          <a:p>
            <a:pPr lvl="2"/>
            <a:r>
              <a:rPr lang="en-US" altLang="x-none" sz="1600" dirty="0">
                <a:ea typeface="ＭＳ Ｐゴシック" charset="-128"/>
              </a:rPr>
              <a:t>App/user is given a list of candidate server names </a:t>
            </a:r>
          </a:p>
          <a:p>
            <a:pPr lvl="2"/>
            <a:r>
              <a:rPr lang="en-US" altLang="x-none" sz="1600" dirty="0">
                <a:ea typeface="ＭＳ Ｐゴシック" charset="-128"/>
              </a:rPr>
              <a:t>HTTP redirector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DNS: name resolution gives a list of server addresses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IP layer: Same IP address represents multiple physical servers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IP </a:t>
            </a:r>
            <a:r>
              <a:rPr lang="en-US" altLang="x-none" dirty="0" err="1">
                <a:solidFill>
                  <a:srgbClr val="C00000"/>
                </a:solidFill>
                <a:ea typeface="ＭＳ Ｐゴシック" charset="-128"/>
              </a:rPr>
              <a:t>anycast</a:t>
            </a:r>
            <a:r>
              <a:rPr lang="en-US" altLang="x-none" dirty="0">
                <a:ea typeface="ＭＳ Ｐゴシック" charset="-128"/>
              </a:rPr>
              <a:t>: Same IP address shared by multiple servers and announced at different parts of the Internet. Network directs different clients to different servers</a:t>
            </a:r>
          </a:p>
          <a:p>
            <a:pPr lvl="2"/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Smart-switch</a:t>
            </a:r>
            <a:r>
              <a:rPr lang="en-US" altLang="x-none" dirty="0">
                <a:ea typeface="ＭＳ Ｐゴシック" charset="-128"/>
              </a:rPr>
              <a:t> indirection: a server IP address may be a </a:t>
            </a: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virtual IP</a:t>
            </a:r>
            <a:r>
              <a:rPr lang="en-US" altLang="x-none" dirty="0">
                <a:ea typeface="ＭＳ Ｐゴシック" charset="-128"/>
              </a:rPr>
              <a:t> address for a cluster of physical servers </a:t>
            </a:r>
          </a:p>
        </p:txBody>
      </p:sp>
      <p:pic>
        <p:nvPicPr>
          <p:cNvPr id="1075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225"/>
            <a:ext cx="16383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E22ED8-572D-E144-A83B-4828A2F0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39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855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91D4D-34C0-254F-A831-9C5B6D2B3998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8259762" cy="838200"/>
          </a:xfrm>
        </p:spPr>
        <p:txBody>
          <a:bodyPr/>
          <a:lstStyle/>
          <a:p>
            <a:r>
              <a:rPr lang="en-US" altLang="zh-CN" sz="2800" dirty="0">
                <a:ea typeface="ＭＳ Ｐゴシック" charset="-128"/>
              </a:rPr>
              <a:t>Recap:</a:t>
            </a:r>
            <a:r>
              <a:rPr lang="zh-CN" altLang="en-US" sz="2800" dirty="0">
                <a:ea typeface="ＭＳ Ｐゴシック" charset="-128"/>
              </a:rPr>
              <a:t> </a:t>
            </a:r>
            <a:r>
              <a:rPr lang="en-US" altLang="zh-CN" sz="2800" dirty="0">
                <a:ea typeface="ＭＳ Ｐゴシック" charset="-128"/>
              </a:rPr>
              <a:t>Substantial Efforts to Speedup Basic HTTP/1.0</a:t>
            </a:r>
            <a:endParaRPr lang="en-US" altLang="x-none" sz="2800" dirty="0">
              <a:ea typeface="ＭＳ Ｐゴシック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" y="1387475"/>
            <a:ext cx="8676120" cy="36258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ＭＳ Ｐゴシック" charset="-128"/>
              </a:rPr>
              <a:t>Reduce the number of objects fetched [Browser cache]</a:t>
            </a:r>
          </a:p>
          <a:p>
            <a:pPr>
              <a:buFont typeface="Wingdings" pitchFamily="2" charset="2"/>
              <a:buChar char="q"/>
            </a:pPr>
            <a:endParaRPr lang="en-US" altLang="zh-CN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ＭＳ Ｐゴシック" charset="-128"/>
              </a:rPr>
              <a:t>Reduce data volume [Compression of data]</a:t>
            </a: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Header compression [HTTP/2]</a:t>
            </a: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Reduce the latency to the server to fetch the content [Proxy cache]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Remove the extra RTTs to fetch an object [Persistent HTTP, aka HTTP/1.1]</a:t>
            </a: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Increase concurrency [Multiple TCP connections]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Asynchronous fetch (multiple streams) using a single TCP [HTTP/2]</a:t>
            </a: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Server push [HTTP/2]</a:t>
            </a: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82" y="5666959"/>
            <a:ext cx="4497093" cy="71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5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x-none" sz="2800">
                <a:ea typeface="ＭＳ Ｐゴシック" charset="-128"/>
              </a:rPr>
              <a:t>Direction Mechanisms are Often Combined</a:t>
            </a:r>
          </a:p>
        </p:txBody>
      </p:sp>
      <p:grpSp>
        <p:nvGrpSpPr>
          <p:cNvPr id="45" name="Group 2"/>
          <p:cNvGrpSpPr>
            <a:grpSpLocks/>
          </p:cNvGrpSpPr>
          <p:nvPr/>
        </p:nvGrpSpPr>
        <p:grpSpPr bwMode="auto">
          <a:xfrm>
            <a:off x="0" y="3365810"/>
            <a:ext cx="7010400" cy="3352800"/>
            <a:chOff x="76200" y="3048000"/>
            <a:chExt cx="7010400" cy="3352800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276600" y="3352800"/>
              <a:ext cx="381000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defTabSz="914400" eaLnBrk="0" hangingPunct="0">
                <a:defRPr/>
              </a:pPr>
              <a:r>
                <a:rPr lang="en-US" sz="2000" dirty="0">
                  <a:latin typeface="Times New Roman" pitchFamily="18" charset="0"/>
                  <a:ea typeface="+mn-ea"/>
                  <a:cs typeface="Arial" charset="0"/>
                </a:rPr>
                <a:t>Cluster2</a:t>
              </a:r>
            </a:p>
            <a:p>
              <a:pPr algn="ctr" defTabSz="914400" eaLnBrk="0" hangingPunct="0">
                <a:defRPr/>
              </a:pPr>
              <a:r>
                <a:rPr lang="en-US" sz="2000" dirty="0">
                  <a:latin typeface="Times New Roman" pitchFamily="18" charset="0"/>
                  <a:ea typeface="+mn-ea"/>
                  <a:cs typeface="Arial" charset="0"/>
                </a:rPr>
                <a:t>in Europe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76200" y="3352800"/>
              <a:ext cx="129540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defTabSz="914400" eaLnBrk="0" hangingPunct="0">
                <a:defRPr/>
              </a:pPr>
              <a:r>
                <a:rPr lang="en-US" sz="2000" dirty="0">
                  <a:latin typeface="Times New Roman" pitchFamily="18" charset="0"/>
                  <a:ea typeface="+mn-ea"/>
                  <a:cs typeface="Arial" charset="0"/>
                </a:rPr>
                <a:t>Cluster1</a:t>
              </a:r>
              <a:br>
                <a:rPr lang="en-US" sz="2000" dirty="0">
                  <a:latin typeface="Times New Roman" pitchFamily="18" charset="0"/>
                  <a:ea typeface="+mn-ea"/>
                  <a:cs typeface="Arial" charset="0"/>
                </a:rPr>
              </a:br>
              <a:r>
                <a:rPr lang="en-US" sz="2000" dirty="0">
                  <a:latin typeface="Times New Roman" pitchFamily="18" charset="0"/>
                  <a:ea typeface="+mn-ea"/>
                  <a:cs typeface="Arial" charset="0"/>
                </a:rPr>
                <a:t>in US East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828800" y="3352800"/>
              <a:ext cx="129540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defTabSz="914400" eaLnBrk="0" hangingPunct="0">
                <a:defRPr/>
              </a:pPr>
              <a:r>
                <a:rPr lang="en-US" sz="2000" dirty="0">
                  <a:latin typeface="Times New Roman" pitchFamily="18" charset="0"/>
                  <a:ea typeface="+mn-ea"/>
                  <a:cs typeface="Arial" charset="0"/>
                </a:rPr>
                <a:t>Cluster2</a:t>
              </a:r>
            </a:p>
            <a:p>
              <a:pPr algn="ctr" defTabSz="914400" eaLnBrk="0" hangingPunct="0">
                <a:defRPr/>
              </a:pPr>
              <a:r>
                <a:rPr lang="en-US" sz="2000" dirty="0">
                  <a:latin typeface="Times New Roman" pitchFamily="18" charset="0"/>
                  <a:ea typeface="+mn-ea"/>
                  <a:cs typeface="Arial" charset="0"/>
                </a:rPr>
                <a:t>in US West</a:t>
              </a:r>
            </a:p>
          </p:txBody>
        </p:sp>
        <p:cxnSp>
          <p:nvCxnSpPr>
            <p:cNvPr id="52" name="Straight Connector 24"/>
            <p:cNvCxnSpPr>
              <a:cxnSpLocks noChangeShapeType="1"/>
              <a:stCxn id="52" idx="2"/>
              <a:endCxn id="59" idx="0"/>
            </p:cNvCxnSpPr>
            <p:nvPr/>
          </p:nvCxnSpPr>
          <p:spPr bwMode="auto">
            <a:xfrm flipH="1">
              <a:off x="723900" y="3048000"/>
              <a:ext cx="7239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" name="Straight Connector 26"/>
            <p:cNvCxnSpPr>
              <a:cxnSpLocks noChangeShapeType="1"/>
              <a:stCxn id="52" idx="2"/>
              <a:endCxn id="60" idx="0"/>
            </p:cNvCxnSpPr>
            <p:nvPr/>
          </p:nvCxnSpPr>
          <p:spPr bwMode="auto">
            <a:xfrm>
              <a:off x="1447800" y="3048000"/>
              <a:ext cx="10287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4" name="Rectangle 53"/>
            <p:cNvSpPr/>
            <p:nvPr/>
          </p:nvSpPr>
          <p:spPr bwMode="auto">
            <a:xfrm>
              <a:off x="3429000" y="5181600"/>
              <a:ext cx="5334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defTabSz="914400" eaLnBrk="0" hangingPunct="0">
                <a:defRPr/>
              </a:pPr>
              <a:endParaRPr lang="en-US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581400" y="5410200"/>
              <a:ext cx="5334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defTabSz="914400" eaLnBrk="0" hangingPunct="0">
                <a:defRPr/>
              </a:pPr>
              <a:endParaRPr lang="en-US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810000" y="5562600"/>
              <a:ext cx="6096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defTabSz="914400" eaLnBrk="0" hangingPunct="0">
                <a:defRPr/>
              </a:pPr>
              <a:r>
                <a:rPr lang="en-US" sz="1600" dirty="0">
                  <a:latin typeface="Times New Roman" pitchFamily="18" charset="0"/>
                  <a:ea typeface="+mn-ea"/>
                  <a:cs typeface="Arial" charset="0"/>
                </a:rPr>
                <a:t>proxy</a:t>
              </a:r>
            </a:p>
          </p:txBody>
        </p:sp>
        <p:cxnSp>
          <p:nvCxnSpPr>
            <p:cNvPr id="57" name="Straight Arrow Connector 31"/>
            <p:cNvCxnSpPr>
              <a:cxnSpLocks noChangeShapeType="1"/>
            </p:cNvCxnSpPr>
            <p:nvPr/>
          </p:nvCxnSpPr>
          <p:spPr bwMode="auto">
            <a:xfrm rot="5400000">
              <a:off x="3600450" y="4895850"/>
              <a:ext cx="304800" cy="266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" name="Straight Arrow Connector 33"/>
            <p:cNvCxnSpPr>
              <a:cxnSpLocks noChangeShapeType="1"/>
              <a:endCxn id="75" idx="0"/>
            </p:cNvCxnSpPr>
            <p:nvPr/>
          </p:nvCxnSpPr>
          <p:spPr bwMode="auto">
            <a:xfrm rot="5400000">
              <a:off x="3600450" y="5124450"/>
              <a:ext cx="533400" cy="38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" name="Straight Arrow Connector 35"/>
            <p:cNvCxnSpPr>
              <a:cxnSpLocks noChangeShapeType="1"/>
              <a:endCxn id="76" idx="0"/>
            </p:cNvCxnSpPr>
            <p:nvPr/>
          </p:nvCxnSpPr>
          <p:spPr bwMode="auto">
            <a:xfrm rot="16200000" flipH="1">
              <a:off x="3657600" y="5105400"/>
              <a:ext cx="685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" name="Straight Connector 36"/>
            <p:cNvCxnSpPr>
              <a:cxnSpLocks noChangeShapeType="1"/>
            </p:cNvCxnSpPr>
            <p:nvPr/>
          </p:nvCxnSpPr>
          <p:spPr bwMode="auto">
            <a:xfrm>
              <a:off x="1981200" y="5562600"/>
              <a:ext cx="8064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1" name="Oval 60"/>
            <p:cNvSpPr/>
            <p:nvPr/>
          </p:nvSpPr>
          <p:spPr bwMode="auto">
            <a:xfrm>
              <a:off x="3429000" y="4038600"/>
              <a:ext cx="990600" cy="914400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defTabSz="914400" eaLnBrk="0" hangingPunct="0">
                <a:defRPr/>
              </a:pPr>
              <a:r>
                <a:rPr lang="en-US" sz="2000" dirty="0">
                  <a:latin typeface="Times New Roman" pitchFamily="18" charset="0"/>
                  <a:ea typeface="+mn-ea"/>
                  <a:cs typeface="Arial" charset="0"/>
                </a:rPr>
                <a:t>Load </a:t>
              </a:r>
            </a:p>
            <a:p>
              <a:pPr algn="ctr" defTabSz="914400" eaLnBrk="0" hangingPunct="0">
                <a:defRPr/>
              </a:pPr>
              <a:r>
                <a:rPr lang="en-US" sz="2000" dirty="0">
                  <a:latin typeface="Times New Roman" pitchFamily="18" charset="0"/>
                  <a:ea typeface="+mn-ea"/>
                  <a:cs typeface="Arial" charset="0"/>
                </a:rPr>
                <a:t>balancer</a:t>
              </a:r>
            </a:p>
          </p:txBody>
        </p:sp>
        <p:cxnSp>
          <p:nvCxnSpPr>
            <p:cNvPr id="62" name="Straight Connector 36"/>
            <p:cNvCxnSpPr>
              <a:cxnSpLocks noChangeShapeType="1"/>
            </p:cNvCxnSpPr>
            <p:nvPr/>
          </p:nvCxnSpPr>
          <p:spPr bwMode="auto">
            <a:xfrm>
              <a:off x="260350" y="5562600"/>
              <a:ext cx="8064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3" name="Straight Connector 26"/>
            <p:cNvCxnSpPr>
              <a:cxnSpLocks noChangeShapeType="1"/>
              <a:stCxn id="52" idx="2"/>
              <a:endCxn id="73" idx="0"/>
            </p:cNvCxnSpPr>
            <p:nvPr/>
          </p:nvCxnSpPr>
          <p:spPr bwMode="auto">
            <a:xfrm>
              <a:off x="1447800" y="3048000"/>
              <a:ext cx="3733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4277592" y="5651810"/>
            <a:ext cx="2580409" cy="914400"/>
            <a:chOff x="4313583" y="5715000"/>
            <a:chExt cx="2468217" cy="914400"/>
          </a:xfrm>
        </p:grpSpPr>
        <p:sp>
          <p:nvSpPr>
            <p:cNvPr id="65" name="Oval 64"/>
            <p:cNvSpPr/>
            <p:nvPr/>
          </p:nvSpPr>
          <p:spPr bwMode="auto">
            <a:xfrm>
              <a:off x="4800600" y="5715000"/>
              <a:ext cx="685800" cy="685800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defTabSz="914400" eaLnBrk="0" hangingPunct="0">
                <a:defRPr/>
              </a:pPr>
              <a:r>
                <a:rPr lang="en-US" sz="1200" dirty="0">
                  <a:latin typeface="Times New Roman" pitchFamily="18" charset="0"/>
                  <a:ea typeface="+mn-ea"/>
                  <a:cs typeface="Arial" charset="0"/>
                </a:rPr>
                <a:t>Load </a:t>
              </a:r>
            </a:p>
            <a:p>
              <a:pPr algn="ctr" defTabSz="914400" eaLnBrk="0" hangingPunct="0">
                <a:defRPr/>
              </a:pPr>
              <a:r>
                <a:rPr lang="en-US" sz="1200" dirty="0">
                  <a:latin typeface="Times New Roman" pitchFamily="18" charset="0"/>
                  <a:ea typeface="+mn-ea"/>
                  <a:cs typeface="Arial" charset="0"/>
                </a:rPr>
                <a:t>balancer</a:t>
              </a:r>
            </a:p>
          </p:txBody>
        </p:sp>
        <p:cxnSp>
          <p:nvCxnSpPr>
            <p:cNvPr id="66" name="Straight Arrow Connector 44"/>
            <p:cNvCxnSpPr>
              <a:cxnSpLocks noChangeShapeType="1"/>
            </p:cNvCxnSpPr>
            <p:nvPr/>
          </p:nvCxnSpPr>
          <p:spPr bwMode="auto">
            <a:xfrm>
              <a:off x="4313583" y="6057900"/>
              <a:ext cx="487017" cy="38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7" name="Rectangle 66"/>
            <p:cNvSpPr/>
            <p:nvPr/>
          </p:nvSpPr>
          <p:spPr bwMode="auto">
            <a:xfrm>
              <a:off x="5791200" y="5791200"/>
              <a:ext cx="5334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defTabSz="914400" eaLnBrk="0" hangingPunct="0">
                <a:defRPr/>
              </a:pPr>
              <a:endParaRPr lang="en-US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943600" y="6019800"/>
              <a:ext cx="5334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defTabSz="914400" eaLnBrk="0" hangingPunct="0">
                <a:defRPr/>
              </a:pPr>
              <a:endParaRPr lang="en-US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172200" y="6172200"/>
              <a:ext cx="6096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defTabSz="914400" eaLnBrk="0" hangingPunct="0">
                <a:defRPr/>
              </a:pPr>
              <a:r>
                <a:rPr lang="en-US" sz="1600" dirty="0">
                  <a:latin typeface="Times New Roman" pitchFamily="18" charset="0"/>
                  <a:ea typeface="+mn-ea"/>
                  <a:cs typeface="Arial" charset="0"/>
                </a:rPr>
                <a:t>servers</a:t>
              </a:r>
            </a:p>
          </p:txBody>
        </p:sp>
        <p:cxnSp>
          <p:nvCxnSpPr>
            <p:cNvPr id="70" name="Straight Arrow Connector 49"/>
            <p:cNvCxnSpPr>
              <a:cxnSpLocks noChangeShapeType="1"/>
            </p:cNvCxnSpPr>
            <p:nvPr/>
          </p:nvCxnSpPr>
          <p:spPr bwMode="auto">
            <a:xfrm flipV="1">
              <a:off x="5486400" y="6019800"/>
              <a:ext cx="304800" cy="38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" name="Straight Arrow Connector 51"/>
            <p:cNvCxnSpPr>
              <a:cxnSpLocks noChangeShapeType="1"/>
            </p:cNvCxnSpPr>
            <p:nvPr/>
          </p:nvCxnSpPr>
          <p:spPr bwMode="auto">
            <a:xfrm>
              <a:off x="5486400" y="6057900"/>
              <a:ext cx="457200" cy="190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2" name="Straight Arrow Connector 53"/>
            <p:cNvCxnSpPr>
              <a:cxnSpLocks noChangeShapeType="1"/>
            </p:cNvCxnSpPr>
            <p:nvPr/>
          </p:nvCxnSpPr>
          <p:spPr bwMode="auto">
            <a:xfrm>
              <a:off x="5486400" y="6057900"/>
              <a:ext cx="6858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990600" y="2146610"/>
            <a:ext cx="6629400" cy="1295400"/>
            <a:chOff x="990600" y="1752600"/>
            <a:chExt cx="6629400" cy="1295400"/>
          </a:xfrm>
        </p:grpSpPr>
        <p:sp>
          <p:nvSpPr>
            <p:cNvPr id="74" name="Rectangle 73"/>
            <p:cNvSpPr/>
            <p:nvPr/>
          </p:nvSpPr>
          <p:spPr bwMode="auto">
            <a:xfrm>
              <a:off x="3200400" y="1752600"/>
              <a:ext cx="1752600" cy="457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defTabSz="914400" eaLnBrk="0" hangingPunct="0">
                <a:defRPr/>
              </a:pPr>
              <a:r>
                <a:rPr lang="en-US" dirty="0">
                  <a:latin typeface="Times New Roman" pitchFamily="18" charset="0"/>
                  <a:ea typeface="+mn-ea"/>
                  <a:cs typeface="Arial" charset="0"/>
                </a:rPr>
                <a:t>DNS name1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990600" y="2514600"/>
              <a:ext cx="762000" cy="457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defTabSz="914400" eaLnBrk="0" hangingPunct="0">
                <a:defRPr/>
              </a:pPr>
              <a:r>
                <a:rPr lang="en-US" dirty="0">
                  <a:latin typeface="Times New Roman" pitchFamily="18" charset="0"/>
                  <a:ea typeface="+mn-ea"/>
                  <a:cs typeface="Arial" charset="0"/>
                </a:rPr>
                <a:t>IP1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4343400" y="2590800"/>
              <a:ext cx="762000" cy="457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defTabSz="914400" eaLnBrk="0" hangingPunct="0">
                <a:defRPr/>
              </a:pPr>
              <a:r>
                <a:rPr lang="en-US" dirty="0">
                  <a:latin typeface="Times New Roman" pitchFamily="18" charset="0"/>
                  <a:ea typeface="+mn-ea"/>
                  <a:cs typeface="Arial" charset="0"/>
                </a:rPr>
                <a:t>IP2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6858000" y="2590800"/>
              <a:ext cx="762000" cy="457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defTabSz="914400" eaLnBrk="0" hangingPunct="0">
                <a:defRPr/>
              </a:pPr>
              <a:r>
                <a:rPr lang="en-US" dirty="0" err="1">
                  <a:latin typeface="Times New Roman" pitchFamily="18" charset="0"/>
                  <a:ea typeface="+mn-ea"/>
                  <a:cs typeface="Arial" charset="0"/>
                </a:rPr>
                <a:t>IPn</a:t>
              </a:r>
              <a:endParaRPr lang="en-US" dirty="0">
                <a:latin typeface="Times New Roman" pitchFamily="18" charset="0"/>
                <a:ea typeface="+mn-ea"/>
                <a:cs typeface="Arial" charset="0"/>
              </a:endParaRPr>
            </a:p>
          </p:txBody>
        </p:sp>
        <p:cxnSp>
          <p:nvCxnSpPr>
            <p:cNvPr id="78" name="Straight Connector 18"/>
            <p:cNvCxnSpPr>
              <a:cxnSpLocks noChangeShapeType="1"/>
              <a:endCxn id="52" idx="0"/>
            </p:cNvCxnSpPr>
            <p:nvPr/>
          </p:nvCxnSpPr>
          <p:spPr bwMode="auto">
            <a:xfrm flipH="1">
              <a:off x="1371600" y="2209800"/>
              <a:ext cx="2819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" name="Straight Connector 20"/>
            <p:cNvCxnSpPr>
              <a:cxnSpLocks noChangeShapeType="1"/>
              <a:endCxn id="55" idx="0"/>
            </p:cNvCxnSpPr>
            <p:nvPr/>
          </p:nvCxnSpPr>
          <p:spPr bwMode="auto">
            <a:xfrm>
              <a:off x="4191000" y="22098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0" name="Straight Connector 22"/>
            <p:cNvCxnSpPr>
              <a:cxnSpLocks noChangeShapeType="1"/>
              <a:endCxn id="56" idx="0"/>
            </p:cNvCxnSpPr>
            <p:nvPr/>
          </p:nvCxnSpPr>
          <p:spPr bwMode="auto">
            <a:xfrm>
              <a:off x="4191000" y="2209800"/>
              <a:ext cx="3048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1" name="Rectangle 80"/>
            <p:cNvSpPr/>
            <p:nvPr/>
          </p:nvSpPr>
          <p:spPr bwMode="auto">
            <a:xfrm>
              <a:off x="5715000" y="1752600"/>
              <a:ext cx="1752600" cy="457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defTabSz="914400" eaLnBrk="0" hangingPunct="0">
                <a:defRPr/>
              </a:pPr>
              <a:r>
                <a:rPr lang="en-US" dirty="0">
                  <a:latin typeface="Times New Roman" pitchFamily="18" charset="0"/>
                  <a:ea typeface="+mn-ea"/>
                  <a:cs typeface="Arial" charset="0"/>
                </a:rPr>
                <a:t>DNS name2</a:t>
              </a:r>
            </a:p>
          </p:txBody>
        </p:sp>
      </p:grpSp>
      <p:cxnSp>
        <p:nvCxnSpPr>
          <p:cNvPr id="83" name="Straight Connector 18"/>
          <p:cNvCxnSpPr>
            <a:cxnSpLocks noChangeShapeType="1"/>
            <a:endCxn id="51" idx="0"/>
          </p:cNvCxnSpPr>
          <p:nvPr/>
        </p:nvCxnSpPr>
        <p:spPr bwMode="auto">
          <a:xfrm flipH="1">
            <a:off x="4076700" y="1953787"/>
            <a:ext cx="1104900" cy="1928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4" name="Straight Connector 18"/>
          <p:cNvCxnSpPr>
            <a:cxnSpLocks noChangeShapeType="1"/>
          </p:cNvCxnSpPr>
          <p:nvPr/>
        </p:nvCxnSpPr>
        <p:spPr bwMode="auto">
          <a:xfrm>
            <a:off x="5448300" y="1935899"/>
            <a:ext cx="1143000" cy="210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" name="Rectangle 81"/>
          <p:cNvSpPr/>
          <p:nvPr/>
        </p:nvSpPr>
        <p:spPr bwMode="auto">
          <a:xfrm>
            <a:off x="4572000" y="1524000"/>
            <a:ext cx="17526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defTabSz="914400" eaLnBrk="0" hangingPunct="0">
              <a:defRPr/>
            </a:pPr>
            <a:r>
              <a:rPr lang="en-US" dirty="0">
                <a:latin typeface="Times New Roman" pitchFamily="18" charset="0"/>
                <a:ea typeface="+mn-ea"/>
                <a:cs typeface="Arial" charset="0"/>
              </a:rPr>
              <a:t>App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24379-1C78-A341-B7B1-BBD733F1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40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77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Example: Wikipedia Architecture</a:t>
            </a:r>
          </a:p>
        </p:txBody>
      </p:sp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84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Rectangle 5"/>
          <p:cNvSpPr>
            <a:spLocks noChangeArrowheads="1"/>
          </p:cNvSpPr>
          <p:nvPr/>
        </p:nvSpPr>
        <p:spPr bwMode="auto">
          <a:xfrm>
            <a:off x="381000" y="6400800"/>
            <a:ext cx="822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/>
              <a:t>http://wikitech.wikimedia.org/images/8/81/Bergsma_-_Wikimedia_architecture_-_2007.pdf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329EA9-B5DC-F040-976A-C26BCDD3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41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1612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5105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Recap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Single</a:t>
            </a:r>
            <a:r>
              <a:rPr lang="en-US" altLang="zh-CN" dirty="0">
                <a:ea typeface="ＭＳ Ｐゴシック" charset="-128"/>
              </a:rPr>
              <a:t>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high-performance</a:t>
            </a:r>
            <a:r>
              <a:rPr lang="en-US" altLang="x-none" dirty="0">
                <a:ea typeface="ＭＳ Ｐゴシック" charset="-128"/>
              </a:rPr>
              <a:t> network server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Multiple network servers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Why multiple servers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Request routing mechanisms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Overview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Application-layer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EB5994-671D-FD40-AB4D-4036A73E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42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10561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>
                <a:ea typeface="ＭＳ Ｐゴシック" charset="-128"/>
              </a:rPr>
              <a:t>Example: Netflix</a:t>
            </a:r>
          </a:p>
        </p:txBody>
      </p:sp>
      <p:pic>
        <p:nvPicPr>
          <p:cNvPr id="1157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878763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0"/>
            <a:ext cx="55753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834C32-7658-DE40-856F-CECBC20C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43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21589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Example: Netflix Manifest File</a:t>
            </a:r>
          </a:p>
        </p:txBody>
      </p:sp>
      <p:sp>
        <p:nvSpPr>
          <p:cNvPr id="11776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3B056AB-2D49-A84C-A899-B1002BDD4A2C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44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63750"/>
            <a:ext cx="5334000" cy="47942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17764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609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Client player authenticates and then downloads manifest file from servers at Amazon Cloud</a:t>
            </a:r>
          </a:p>
        </p:txBody>
      </p:sp>
    </p:spTree>
    <p:extLst>
      <p:ext uri="{BB962C8B-B14F-4D97-AF65-F5344CB8AC3E}">
        <p14:creationId xmlns:p14="http://schemas.microsoft.com/office/powerpoint/2010/main" val="3863036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Example: Netflix Manifest File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447800"/>
            <a:ext cx="4584700" cy="513556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6E33E1-86C4-F845-A555-8B5090CC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45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0071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7"/>
          <p:cNvSpPr>
            <a:spLocks noChangeArrowheads="1"/>
          </p:cNvSpPr>
          <p:nvPr/>
        </p:nvSpPr>
        <p:spPr bwMode="auto">
          <a:xfrm>
            <a:off x="381000" y="6488113"/>
            <a:ext cx="822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/>
              <a:t>http://</a:t>
            </a:r>
            <a:r>
              <a:rPr lang="en-US" altLang="x-none" sz="1400" dirty="0" err="1"/>
              <a:t>docs.aws.amazon.com</a:t>
            </a:r>
            <a:r>
              <a:rPr lang="en-US" altLang="x-none" sz="1400" dirty="0"/>
              <a:t>/</a:t>
            </a:r>
            <a:r>
              <a:rPr lang="en-US" altLang="x-none" sz="1400" dirty="0" err="1"/>
              <a:t>ElasticLoadBalancing</a:t>
            </a:r>
            <a:r>
              <a:rPr lang="en-US" altLang="x-none" sz="1400" dirty="0"/>
              <a:t>/latest/</a:t>
            </a:r>
            <a:r>
              <a:rPr lang="en-US" altLang="x-none" sz="1400" dirty="0" err="1"/>
              <a:t>DeveloperGuide</a:t>
            </a:r>
            <a:r>
              <a:rPr lang="en-US" altLang="x-none" sz="1400" dirty="0"/>
              <a:t>/elastic-load-</a:t>
            </a:r>
            <a:r>
              <a:rPr lang="en-US" altLang="x-none" sz="1400" dirty="0" err="1"/>
              <a:t>balancing.html</a:t>
            </a:r>
            <a:endParaRPr lang="en-US" altLang="x-none" sz="1400" dirty="0"/>
          </a:p>
        </p:txBody>
      </p:sp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>
                <a:ea typeface="ＭＳ Ｐゴシック" charset="-128"/>
              </a:rPr>
              <a:t>Example: Amazon Elastic Cloud 2 (EC2) Elastic Load Balancing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57912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1800" dirty="0">
                <a:ea typeface="ＭＳ Ｐゴシック" charset="-128"/>
              </a:rPr>
              <a:t>Use the </a:t>
            </a:r>
            <a:r>
              <a:rPr lang="en-US" altLang="x-none" sz="1800" i="1" dirty="0">
                <a:ea typeface="ＭＳ Ｐゴシック" charset="-128"/>
              </a:rPr>
              <a:t>create-load-balancer</a:t>
            </a:r>
            <a:r>
              <a:rPr lang="en-US" altLang="x-none" sz="1800" dirty="0">
                <a:ea typeface="ＭＳ Ｐゴシック" charset="-128"/>
              </a:rPr>
              <a:t> command 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ea typeface="ＭＳ Ｐゴシック" charset="-128"/>
              </a:rPr>
              <a:t>to create an Elastic Load Balancer. 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1800" dirty="0">
                <a:ea typeface="ＭＳ Ｐゴシック" charset="-128"/>
              </a:rPr>
              <a:t>Use the </a:t>
            </a:r>
            <a:r>
              <a:rPr lang="en-US" altLang="x-none" sz="1800" i="1" dirty="0">
                <a:ea typeface="ＭＳ Ｐゴシック" charset="-128"/>
              </a:rPr>
              <a:t>register-instances</a:t>
            </a:r>
            <a:br>
              <a:rPr lang="en-US" altLang="x-none" sz="1800" i="1" dirty="0">
                <a:ea typeface="ＭＳ Ｐゴシック" charset="-128"/>
              </a:rPr>
            </a:br>
            <a:r>
              <a:rPr lang="en-US" altLang="x-none" sz="1800" i="1" dirty="0">
                <a:ea typeface="ＭＳ Ｐゴシック" charset="-128"/>
              </a:rPr>
              <a:t>-with-load-balancer</a:t>
            </a:r>
            <a:r>
              <a:rPr lang="en-US" altLang="x-none" sz="1800" dirty="0">
                <a:ea typeface="ＭＳ Ｐゴシック" charset="-128"/>
              </a:rPr>
              <a:t> command to 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ea typeface="ＭＳ Ｐゴシック" charset="-128"/>
              </a:rPr>
              <a:t>register the Amazon EC2 instances 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ea typeface="ＭＳ Ｐゴシック" charset="-128"/>
              </a:rPr>
              <a:t>that you want to load balance with 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ea typeface="ＭＳ Ｐゴシック" charset="-128"/>
              </a:rPr>
              <a:t>the Elastic Load Balancer. 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1800" dirty="0">
                <a:ea typeface="ＭＳ Ｐゴシック" charset="-128"/>
              </a:rPr>
              <a:t>Elastic Load Balancing automatically 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ea typeface="ＭＳ Ｐゴシック" charset="-128"/>
              </a:rPr>
              <a:t>checks the health of your load 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ea typeface="ＭＳ Ｐゴシック" charset="-128"/>
              </a:rPr>
              <a:t>balancing Amazon EC2 instances. 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ea typeface="ＭＳ Ｐゴシック" charset="-128"/>
              </a:rPr>
              <a:t>You can optionally customize the 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ea typeface="ＭＳ Ｐゴシック" charset="-128"/>
              </a:rPr>
              <a:t>health checks by using the 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i="1" dirty="0">
                <a:ea typeface="ＭＳ Ｐゴシック" charset="-128"/>
              </a:rPr>
              <a:t>configure-</a:t>
            </a:r>
            <a:r>
              <a:rPr lang="en-US" altLang="x-none" sz="1800" i="1" dirty="0" err="1">
                <a:ea typeface="ＭＳ Ｐゴシック" charset="-128"/>
              </a:rPr>
              <a:t>healthcheck</a:t>
            </a:r>
            <a:r>
              <a:rPr lang="en-US" altLang="x-none" sz="1800" dirty="0">
                <a:ea typeface="ＭＳ Ｐゴシック" charset="-128"/>
              </a:rPr>
              <a:t> command.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1800" dirty="0">
                <a:ea typeface="ＭＳ Ｐゴシック" charset="-128"/>
              </a:rPr>
              <a:t>Traffic to the DNS name provided by 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ea typeface="ＭＳ Ｐゴシック" charset="-128"/>
              </a:rPr>
              <a:t>the Elastic Load Balancer is automatically distributed across healthy Amazon EC2 instances.</a:t>
            </a:r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90" y="2362200"/>
            <a:ext cx="396011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10B88-2433-EE4F-B85D-4322096A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46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916767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Details: Create Load Balancer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lvl="1">
              <a:buFont typeface="ZapfDingbats" charset="0"/>
              <a:buNone/>
            </a:pPr>
            <a:r>
              <a:rPr lang="en-US" altLang="x-none" sz="2000">
                <a:ea typeface="ＭＳ Ｐゴシック" charset="-128"/>
              </a:rPr>
              <a:t>The operation returns the DNS name of your LoadBalancer. You can then map that to any other domain name (such as www.mywebsite.com) </a:t>
            </a:r>
            <a:br>
              <a:rPr lang="en-US" altLang="x-none" sz="2000">
                <a:ea typeface="ＭＳ Ｐゴシック" charset="-128"/>
              </a:rPr>
            </a:br>
            <a:r>
              <a:rPr lang="en-US" altLang="x-none" sz="2000">
                <a:ea typeface="ＭＳ Ｐゴシック" charset="-128"/>
              </a:rPr>
              <a:t>(how?)</a:t>
            </a:r>
            <a:br>
              <a:rPr lang="en-US" altLang="x-none" sz="2000">
                <a:ea typeface="ＭＳ Ｐゴシック" charset="-128"/>
              </a:rPr>
            </a:br>
            <a:r>
              <a:rPr lang="en-US" altLang="x-none" sz="2000">
                <a:latin typeface="Courier New" charset="0"/>
                <a:ea typeface="ＭＳ Ｐゴシック" charset="-128"/>
              </a:rPr>
              <a:t>%aws elb create-load-balancer --load-balancer-name my-load-balancer --listeners "Protocol=HTTP,LoadBalancerPort=80,InstanceProtocol=HTTP,InstancePort=80" --availability-zones us-west-2a us-west-2b</a:t>
            </a:r>
            <a:br>
              <a:rPr lang="en-US" altLang="x-none" sz="2000">
                <a:solidFill>
                  <a:srgbClr val="2D2DB9"/>
                </a:solidFill>
                <a:latin typeface="Courier New" charset="0"/>
                <a:ea typeface="ＭＳ Ｐゴシック" charset="-128"/>
              </a:rPr>
            </a:br>
            <a:br>
              <a:rPr lang="en-US" altLang="x-none" sz="2000">
                <a:solidFill>
                  <a:srgbClr val="2D2DB9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000">
                <a:solidFill>
                  <a:srgbClr val="2D2DB9"/>
                </a:solidFill>
                <a:latin typeface="Courier New" charset="0"/>
                <a:ea typeface="ＭＳ Ｐゴシック" charset="-128"/>
              </a:rPr>
              <a:t>Result:</a:t>
            </a:r>
            <a:endParaRPr lang="en-US" altLang="x-none" sz="2800">
              <a:ea typeface="ＭＳ Ｐゴシック" charset="-128"/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76200" y="6400800"/>
            <a:ext cx="868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/>
              <a:t>http://docs.aws.amazon.com/cli/latest/reference/elb/create-load-balancer.html</a:t>
            </a:r>
          </a:p>
        </p:txBody>
      </p:sp>
      <p:sp>
        <p:nvSpPr>
          <p:cNvPr id="123909" name="Rectangle 2"/>
          <p:cNvSpPr>
            <a:spLocks noChangeArrowheads="1"/>
          </p:cNvSpPr>
          <p:nvPr/>
        </p:nvSpPr>
        <p:spPr bwMode="auto">
          <a:xfrm>
            <a:off x="990600" y="5105400"/>
            <a:ext cx="723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/>
              <a:t>{ "DNSName": "my-load-balancer-123456789.us-west-2.elb.amazonaws.com</a:t>
            </a:r>
            <a:r>
              <a:rPr lang="en-US" altLang="en-US" sz="1600"/>
              <a:t>”</a:t>
            </a:r>
            <a:r>
              <a:rPr lang="en-US" altLang="x-none" sz="1600"/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8DAC4-269B-0247-88AF-1A648A09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47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52372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Details: Configure Health Check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2057400"/>
          </a:xfrm>
        </p:spPr>
        <p:txBody>
          <a:bodyPr/>
          <a:lstStyle/>
          <a:p>
            <a:pPr lvl="1">
              <a:buFont typeface="ZapfDingbats" charset="0"/>
              <a:buNone/>
            </a:pPr>
            <a:r>
              <a:rPr lang="en-US" altLang="x-none" sz="2000">
                <a:ea typeface="ＭＳ Ｐゴシック" charset="-128"/>
              </a:rPr>
              <a:t>The operation configures how instances are monitored, e.g.,</a:t>
            </a:r>
            <a:br>
              <a:rPr lang="en-US" altLang="x-none" sz="2000">
                <a:ea typeface="ＭＳ Ｐゴシック" charset="-128"/>
              </a:rPr>
            </a:br>
            <a:r>
              <a:rPr lang="en-US" altLang="x-none" sz="2000">
                <a:latin typeface="Courier New" charset="0"/>
                <a:ea typeface="ＭＳ Ｐゴシック" charset="-128"/>
              </a:rPr>
              <a:t>%aws elb configure-health-check --load-balancer-name my-load-balancer --health-check Target=HTTP:80/png,Interval=30,UnhealthyThreshold=2,HealthyThreshold=2,Timeout=3</a:t>
            </a:r>
          </a:p>
          <a:p>
            <a:pPr lvl="1">
              <a:buFont typeface="ZapfDingbats" charset="0"/>
              <a:buNone/>
            </a:pPr>
            <a:r>
              <a:rPr lang="en-US" altLang="x-none" sz="2000">
                <a:solidFill>
                  <a:srgbClr val="2D2DB9"/>
                </a:solidFill>
                <a:latin typeface="Courier New" charset="0"/>
                <a:ea typeface="ＭＳ Ｐゴシック" charset="-128"/>
              </a:rPr>
              <a:t>Result:</a:t>
            </a:r>
            <a:endParaRPr lang="en-US" altLang="x-none" sz="2000">
              <a:latin typeface="Courier New" charset="0"/>
              <a:ea typeface="ＭＳ Ｐゴシック" charset="-128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76200" y="6400800"/>
            <a:ext cx="868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dirty="0"/>
              <a:t>http://</a:t>
            </a:r>
            <a:r>
              <a:rPr lang="en-US" altLang="x-none" sz="1800" dirty="0" err="1"/>
              <a:t>docs.aws.amazon.com</a:t>
            </a:r>
            <a:r>
              <a:rPr lang="en-US" altLang="x-none" sz="1800" dirty="0"/>
              <a:t>/cli/latest/reference/</a:t>
            </a:r>
            <a:r>
              <a:rPr lang="en-US" altLang="x-none" sz="1800" dirty="0" err="1"/>
              <a:t>elb</a:t>
            </a:r>
            <a:r>
              <a:rPr lang="en-US" altLang="x-none" sz="1800" dirty="0"/>
              <a:t>/configure-health-</a:t>
            </a:r>
            <a:r>
              <a:rPr lang="en-US" altLang="x-none" sz="1800" dirty="0" err="1"/>
              <a:t>check.html</a:t>
            </a:r>
            <a:endParaRPr lang="en-US" altLang="x-none" sz="1800" dirty="0"/>
          </a:p>
        </p:txBody>
      </p:sp>
      <p:sp>
        <p:nvSpPr>
          <p:cNvPr id="125957" name="Rectangle 3"/>
          <p:cNvSpPr>
            <a:spLocks noChangeArrowheads="1"/>
          </p:cNvSpPr>
          <p:nvPr/>
        </p:nvSpPr>
        <p:spPr bwMode="auto">
          <a:xfrm>
            <a:off x="1295400" y="3733800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sz="1800">
                <a:latin typeface="Courier New" charset="0"/>
              </a:rPr>
              <a:t>   "HealthCheck": {</a:t>
            </a:r>
          </a:p>
          <a:p>
            <a:pPr eaLnBrk="1" hangingPunct="1"/>
            <a:r>
              <a:rPr lang="en-US" altLang="x-none" sz="1800">
                <a:latin typeface="Courier New" charset="0"/>
              </a:rPr>
              <a:t>       "HealthyThreshold": 2,</a:t>
            </a:r>
          </a:p>
          <a:p>
            <a:pPr eaLnBrk="1" hangingPunct="1"/>
            <a:r>
              <a:rPr lang="en-US" altLang="x-none" sz="1800">
                <a:latin typeface="Courier New" charset="0"/>
              </a:rPr>
              <a:t>       "Interval": 30,</a:t>
            </a:r>
          </a:p>
          <a:p>
            <a:pPr eaLnBrk="1" hangingPunct="1"/>
            <a:r>
              <a:rPr lang="en-US" altLang="x-none" sz="1800">
                <a:latin typeface="Courier New" charset="0"/>
              </a:rPr>
              <a:t>       "Target": "HTTP:80/png",</a:t>
            </a:r>
          </a:p>
          <a:p>
            <a:pPr eaLnBrk="1" hangingPunct="1"/>
            <a:r>
              <a:rPr lang="en-US" altLang="x-none" sz="1800">
                <a:latin typeface="Courier New" charset="0"/>
              </a:rPr>
              <a:t>       "Timeout": 3,</a:t>
            </a:r>
          </a:p>
          <a:p>
            <a:pPr eaLnBrk="1" hangingPunct="1"/>
            <a:r>
              <a:rPr lang="en-US" altLang="x-none" sz="1800">
                <a:latin typeface="Courier New" charset="0"/>
              </a:rPr>
              <a:t>       "UnhealthyThreshold": 2</a:t>
            </a:r>
          </a:p>
          <a:p>
            <a:pPr eaLnBrk="1" hangingPunct="1"/>
            <a:r>
              <a:rPr lang="en-US" altLang="x-none" sz="1800">
                <a:latin typeface="Courier New" charset="0"/>
              </a:rPr>
              <a:t> 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5D31D-3CC4-184A-87BA-B93C4FD9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48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3653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Details: Register Instances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1371600"/>
          </a:xfrm>
        </p:spPr>
        <p:txBody>
          <a:bodyPr/>
          <a:lstStyle/>
          <a:p>
            <a:pPr lvl="1">
              <a:buFont typeface="ZapfDingbats" charset="0"/>
              <a:buNone/>
            </a:pPr>
            <a:r>
              <a:rPr lang="en-US" altLang="x-none" sz="2000" dirty="0">
                <a:ea typeface="ＭＳ Ｐゴシック" charset="-128"/>
              </a:rPr>
              <a:t>The operation registers instances that can receive traffic,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latin typeface="Courier New" charset="0"/>
                <a:ea typeface="ＭＳ Ｐゴシック" charset="-128"/>
              </a:rPr>
              <a:t>%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aws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elb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register-instances-with-load-balancer --load-balancer-name my-load-balancer --instances i-d6f6fae3</a:t>
            </a:r>
          </a:p>
          <a:p>
            <a:pPr lvl="1">
              <a:buFont typeface="ZapfDingbats" charset="0"/>
              <a:buNone/>
            </a:pPr>
            <a:r>
              <a:rPr lang="en-US" altLang="x-none" sz="2000" dirty="0">
                <a:solidFill>
                  <a:srgbClr val="2D2DB9"/>
                </a:solidFill>
                <a:latin typeface="Courier New" charset="0"/>
                <a:ea typeface="ＭＳ Ｐゴシック" charset="-128"/>
              </a:rPr>
              <a:t>Result:</a:t>
            </a: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>
              <a:buFont typeface="ZapfDingbats" charset="0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 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76200" y="6400800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/>
              <a:t>http://docs.aws.amazon.com/cli/latest/reference/elb/register-instances-with-load-balancer.html</a:t>
            </a:r>
          </a:p>
        </p:txBody>
      </p:sp>
      <p:sp>
        <p:nvSpPr>
          <p:cNvPr id="128005" name="Rectangle 2"/>
          <p:cNvSpPr>
            <a:spLocks noChangeArrowheads="1"/>
          </p:cNvSpPr>
          <p:nvPr/>
        </p:nvSpPr>
        <p:spPr bwMode="auto">
          <a:xfrm>
            <a:off x="990600" y="3352800"/>
            <a:ext cx="7315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x-none" sz="2000">
                <a:latin typeface="Courier New" charset="0"/>
              </a:rPr>
              <a:t>{  "Instances": [ </a:t>
            </a:r>
            <a:br>
              <a:rPr lang="de-DE" altLang="x-none" sz="2000">
                <a:latin typeface="Courier New" charset="0"/>
              </a:rPr>
            </a:br>
            <a:r>
              <a:rPr lang="de-DE" altLang="x-none" sz="2000">
                <a:latin typeface="Courier New" charset="0"/>
              </a:rPr>
              <a:t>    {"InstanceId": "i-d6f6fae3</a:t>
            </a:r>
            <a:r>
              <a:rPr lang="de-DE" altLang="en-US" sz="2000">
                <a:latin typeface="Courier New" charset="0"/>
              </a:rPr>
              <a:t>“</a:t>
            </a:r>
            <a:r>
              <a:rPr lang="de-DE" altLang="x-none" sz="2000">
                <a:latin typeface="Courier New" charset="0"/>
              </a:rPr>
              <a:t>},</a:t>
            </a:r>
          </a:p>
          <a:p>
            <a:pPr eaLnBrk="1" hangingPunct="1"/>
            <a:r>
              <a:rPr lang="de-DE" altLang="x-none" sz="2000">
                <a:latin typeface="Courier New" charset="0"/>
              </a:rPr>
              <a:t>    {"InstanceId": "i-207d9717</a:t>
            </a:r>
            <a:r>
              <a:rPr lang="de-DE" altLang="en-US" sz="2000">
                <a:latin typeface="Courier New" charset="0"/>
              </a:rPr>
              <a:t>“</a:t>
            </a:r>
            <a:r>
              <a:rPr lang="de-DE" altLang="x-none" sz="2000">
                <a:latin typeface="Courier New" charset="0"/>
              </a:rPr>
              <a:t>},</a:t>
            </a:r>
          </a:p>
          <a:p>
            <a:pPr eaLnBrk="1" hangingPunct="1"/>
            <a:r>
              <a:rPr lang="de-DE" altLang="x-none" sz="2000">
                <a:latin typeface="Courier New" charset="0"/>
              </a:rPr>
              <a:t>    {"InstanceId": "i-afefb49b</a:t>
            </a:r>
            <a:r>
              <a:rPr lang="de-DE" altLang="en-US" sz="2000">
                <a:latin typeface="Courier New" charset="0"/>
              </a:rPr>
              <a:t>“</a:t>
            </a:r>
            <a:r>
              <a:rPr lang="de-DE" altLang="x-none" sz="2000">
                <a:latin typeface="Courier New" charset="0"/>
              </a:rPr>
              <a:t>}</a:t>
            </a:r>
          </a:p>
          <a:p>
            <a:pPr eaLnBrk="1" hangingPunct="1"/>
            <a:r>
              <a:rPr lang="de-DE" altLang="x-none" sz="2000">
                <a:latin typeface="Courier New" charset="0"/>
              </a:rPr>
              <a:t>   ]</a:t>
            </a:r>
          </a:p>
          <a:p>
            <a:pPr eaLnBrk="1" hangingPunct="1"/>
            <a:r>
              <a:rPr lang="de-DE" altLang="x-none" sz="2000">
                <a:latin typeface="Courier New" charset="0"/>
              </a:rPr>
              <a:t>}</a:t>
            </a:r>
            <a:endParaRPr lang="en-US" altLang="x-none" sz="2000">
              <a:latin typeface="Courier Ne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5AC4F8-BD47-1E4A-973F-E1EBFE5D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49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9928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6813029-1609-DF46-B47B-932562575612}" type="slidenum">
              <a:rPr lang="en-US" altLang="x-none" sz="1400"/>
              <a:pPr/>
              <a:t>5</a:t>
            </a:fld>
            <a:endParaRPr lang="en-US" altLang="x-none" sz="140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01013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Admin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HTTP</a:t>
            </a:r>
            <a:endParaRPr lang="en-US" altLang="x-none" dirty="0"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HTTP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"acceleration"</a:t>
            </a:r>
            <a:endParaRPr lang="en-US" altLang="x-none" dirty="0"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i="1" dirty="0">
                <a:solidFill>
                  <a:srgbClr val="C00000"/>
                </a:solidFill>
                <a:ea typeface="宋体" charset="-122"/>
              </a:rPr>
              <a:t>Operational analysis</a:t>
            </a:r>
          </a:p>
        </p:txBody>
      </p:sp>
    </p:spTree>
    <p:extLst>
      <p:ext uri="{BB962C8B-B14F-4D97-AF65-F5344CB8AC3E}">
        <p14:creationId xmlns:p14="http://schemas.microsoft.com/office/powerpoint/2010/main" val="24621044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130050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5105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Recap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solidFill>
                  <a:schemeClr val="bg2"/>
                </a:solidFill>
                <a:ea typeface="ＭＳ Ｐゴシック" charset="-128"/>
              </a:rPr>
              <a:t>Single network server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Multiple network servers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Why multiple servers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Request routing mechanisms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Overview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Application-layer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DNS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032F90-0E10-D14F-8FF0-FA914034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50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24404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Basic DNS Indirection and Rotation</a:t>
            </a:r>
          </a:p>
        </p:txBody>
      </p:sp>
      <p:pic>
        <p:nvPicPr>
          <p:cNvPr id="132099" name="Picture 6" descr="C:\Users\yry\AppData\Local\Microsoft\Windows\Temporary Internet Files\Content.IE5\8BBYIUT1\MCj04352420000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1447800"/>
            <a:ext cx="533400" cy="1055688"/>
          </a:xfrm>
        </p:spPr>
      </p:pic>
      <p:pic>
        <p:nvPicPr>
          <p:cNvPr id="132100" name="Picture 6" descr="C:\Users\yry\AppData\Local\Microsoft\Windows\Temporary Internet Files\Content.IE5\8BBYIUT1\MCj0435242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5334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1" name="Picture 6" descr="C:\Users\yry\AppData\Local\Microsoft\Windows\Temporary Internet Files\Content.IE5\8BBYIUT1\MCj0435242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52800"/>
            <a:ext cx="5334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2" name="Rectangle 8"/>
          <p:cNvSpPr>
            <a:spLocks noChangeArrowheads="1"/>
          </p:cNvSpPr>
          <p:nvPr/>
        </p:nvSpPr>
        <p:spPr bwMode="auto">
          <a:xfrm>
            <a:off x="7620000" y="1371600"/>
            <a:ext cx="160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/>
              <a:t>157.166.226.25</a:t>
            </a:r>
          </a:p>
        </p:txBody>
      </p:sp>
      <p:pic>
        <p:nvPicPr>
          <p:cNvPr id="132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12858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2104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6109494" y="1537494"/>
            <a:ext cx="539750" cy="141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05" name="Straight Connector 17"/>
          <p:cNvCxnSpPr>
            <a:cxnSpLocks noChangeShapeType="1"/>
          </p:cNvCxnSpPr>
          <p:nvPr/>
        </p:nvCxnSpPr>
        <p:spPr bwMode="auto">
          <a:xfrm>
            <a:off x="6019800" y="2819400"/>
            <a:ext cx="106680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06" name="Straight Connector 20"/>
          <p:cNvCxnSpPr>
            <a:cxnSpLocks noChangeShapeType="1"/>
          </p:cNvCxnSpPr>
          <p:nvPr/>
        </p:nvCxnSpPr>
        <p:spPr bwMode="auto">
          <a:xfrm>
            <a:off x="5867400" y="2971800"/>
            <a:ext cx="121920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7" name="Rectangle 21"/>
          <p:cNvSpPr>
            <a:spLocks noChangeArrowheads="1"/>
          </p:cNvSpPr>
          <p:nvPr/>
        </p:nvSpPr>
        <p:spPr bwMode="auto">
          <a:xfrm>
            <a:off x="5105400" y="2133600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/>
              <a:t>router</a:t>
            </a:r>
          </a:p>
        </p:txBody>
      </p:sp>
      <p:pic>
        <p:nvPicPr>
          <p:cNvPr id="132108" name="Picture 6" descr="C:\Users\yry\AppData\Local\Microsoft\Windows\Temporary Internet Files\Content.IE5\8BBYIUT1\MCj0435242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87913"/>
            <a:ext cx="5334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9" name="Rectangle 23"/>
          <p:cNvSpPr>
            <a:spLocks noChangeArrowheads="1"/>
          </p:cNvSpPr>
          <p:nvPr/>
        </p:nvSpPr>
        <p:spPr bwMode="auto">
          <a:xfrm>
            <a:off x="5486400" y="5486400"/>
            <a:ext cx="1377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/>
              <a:t>DNS server</a:t>
            </a:r>
            <a:br>
              <a:rPr lang="en-US" altLang="x-none"/>
            </a:br>
            <a:r>
              <a:rPr lang="en-US" altLang="x-none"/>
              <a:t>for cnn.com</a:t>
            </a:r>
          </a:p>
        </p:txBody>
      </p:sp>
      <p:sp>
        <p:nvSpPr>
          <p:cNvPr id="132110" name="computr1"/>
          <p:cNvSpPr>
            <a:spLocks noEditPoints="1" noChangeArrowheads="1"/>
          </p:cNvSpPr>
          <p:nvPr/>
        </p:nvSpPr>
        <p:spPr bwMode="auto">
          <a:xfrm>
            <a:off x="990600" y="1905000"/>
            <a:ext cx="5334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524000" y="2393950"/>
            <a:ext cx="3505200" cy="2482850"/>
            <a:chOff x="1524000" y="2393569"/>
            <a:chExt cx="3505200" cy="2483231"/>
          </a:xfrm>
        </p:grpSpPr>
        <p:cxnSp>
          <p:nvCxnSpPr>
            <p:cNvPr id="132125" name="Straight Arrow Connector 26"/>
            <p:cNvCxnSpPr>
              <a:cxnSpLocks noChangeShapeType="1"/>
              <a:stCxn id="132110" idx="7"/>
            </p:cNvCxnSpPr>
            <p:nvPr/>
          </p:nvCxnSpPr>
          <p:spPr bwMode="auto">
            <a:xfrm>
              <a:off x="1524000" y="2393569"/>
              <a:ext cx="3505200" cy="24832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126" name="Rectangle 27"/>
            <p:cNvSpPr>
              <a:spLocks noChangeArrowheads="1"/>
            </p:cNvSpPr>
            <p:nvPr/>
          </p:nvSpPr>
          <p:spPr bwMode="auto">
            <a:xfrm>
              <a:off x="2945770" y="2935069"/>
              <a:ext cx="1313180" cy="646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/>
                <a:t>IP address</a:t>
              </a:r>
            </a:p>
            <a:p>
              <a:pPr eaLnBrk="1" hangingPunct="1"/>
              <a:r>
                <a:rPr lang="en-US" altLang="x-none"/>
                <a:t>of cnn.com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524000" y="2590800"/>
            <a:ext cx="3429000" cy="2590800"/>
            <a:chOff x="1524000" y="2590800"/>
            <a:chExt cx="3429000" cy="2590800"/>
          </a:xfrm>
        </p:grpSpPr>
        <p:cxnSp>
          <p:nvCxnSpPr>
            <p:cNvPr id="132123" name="Straight Arrow Connector 29"/>
            <p:cNvCxnSpPr>
              <a:cxnSpLocks noChangeShapeType="1"/>
              <a:endCxn id="132110" idx="6"/>
            </p:cNvCxnSpPr>
            <p:nvPr/>
          </p:nvCxnSpPr>
          <p:spPr bwMode="auto">
            <a:xfrm rot="10800000">
              <a:off x="1524000" y="2590800"/>
              <a:ext cx="34290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124" name="Rectangle 31"/>
            <p:cNvSpPr>
              <a:spLocks noChangeArrowheads="1"/>
            </p:cNvSpPr>
            <p:nvPr/>
          </p:nvSpPr>
          <p:spPr bwMode="auto">
            <a:xfrm>
              <a:off x="1600200" y="3821668"/>
              <a:ext cx="17876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/>
                <a:t>157.166.226.25</a:t>
              </a:r>
            </a:p>
            <a:p>
              <a:pPr eaLnBrk="1" hangingPunct="1"/>
              <a:r>
                <a:rPr lang="en-US" altLang="x-none"/>
                <a:t>157.166.226.26</a:t>
              </a:r>
            </a:p>
          </p:txBody>
        </p:sp>
      </p:grpSp>
      <p:sp>
        <p:nvSpPr>
          <p:cNvPr id="132113" name="computr1"/>
          <p:cNvSpPr>
            <a:spLocks noEditPoints="1" noChangeArrowheads="1"/>
          </p:cNvSpPr>
          <p:nvPr/>
        </p:nvSpPr>
        <p:spPr bwMode="auto">
          <a:xfrm>
            <a:off x="685800" y="5562600"/>
            <a:ext cx="5334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168400" y="4876800"/>
            <a:ext cx="3860800" cy="687388"/>
            <a:chOff x="939606" y="2895600"/>
            <a:chExt cx="3860994" cy="687388"/>
          </a:xfrm>
        </p:grpSpPr>
        <p:cxnSp>
          <p:nvCxnSpPr>
            <p:cNvPr id="132121" name="Straight Arrow Connector 35"/>
            <p:cNvCxnSpPr>
              <a:cxnSpLocks noChangeShapeType="1"/>
              <a:stCxn id="132113" idx="0"/>
            </p:cNvCxnSpPr>
            <p:nvPr/>
          </p:nvCxnSpPr>
          <p:spPr bwMode="auto">
            <a:xfrm>
              <a:off x="939606" y="3581400"/>
              <a:ext cx="3860994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122" name="Rectangle 36"/>
            <p:cNvSpPr>
              <a:spLocks noChangeArrowheads="1"/>
            </p:cNvSpPr>
            <p:nvPr/>
          </p:nvSpPr>
          <p:spPr bwMode="auto">
            <a:xfrm>
              <a:off x="1143000" y="2895600"/>
              <a:ext cx="131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/>
                <a:t>IP address</a:t>
              </a:r>
            </a:p>
            <a:p>
              <a:pPr eaLnBrk="1" hangingPunct="1"/>
              <a:r>
                <a:rPr lang="en-US" altLang="x-none"/>
                <a:t>of cnn.com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168400" y="5715000"/>
            <a:ext cx="4013200" cy="722313"/>
            <a:chOff x="1168206" y="5715000"/>
            <a:chExt cx="4013394" cy="721731"/>
          </a:xfrm>
        </p:grpSpPr>
        <p:cxnSp>
          <p:nvCxnSpPr>
            <p:cNvPr id="132119" name="Straight Arrow Connector 39"/>
            <p:cNvCxnSpPr>
              <a:cxnSpLocks noChangeShapeType="1"/>
              <a:endCxn id="132113" idx="11"/>
            </p:cNvCxnSpPr>
            <p:nvPr/>
          </p:nvCxnSpPr>
          <p:spPr bwMode="auto">
            <a:xfrm rot="10800000" flipV="1">
              <a:off x="1168206" y="5715000"/>
              <a:ext cx="4013394" cy="627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120" name="Rectangle 42"/>
            <p:cNvSpPr>
              <a:spLocks noChangeArrowheads="1"/>
            </p:cNvSpPr>
            <p:nvPr/>
          </p:nvSpPr>
          <p:spPr bwMode="auto">
            <a:xfrm>
              <a:off x="2057400" y="5791205"/>
              <a:ext cx="1787755" cy="645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/>
                <a:t>157.166.226.26</a:t>
              </a:r>
            </a:p>
            <a:p>
              <a:pPr eaLnBrk="1" hangingPunct="1"/>
              <a:r>
                <a:rPr lang="en-US" altLang="x-none"/>
                <a:t>157.166.226.25</a:t>
              </a:r>
            </a:p>
          </p:txBody>
        </p:sp>
      </p:grpSp>
      <p:sp>
        <p:nvSpPr>
          <p:cNvPr id="132116" name="Rectangle 8"/>
          <p:cNvSpPr>
            <a:spLocks noChangeArrowheads="1"/>
          </p:cNvSpPr>
          <p:nvPr/>
        </p:nvSpPr>
        <p:spPr bwMode="auto">
          <a:xfrm>
            <a:off x="7620000" y="2633663"/>
            <a:ext cx="1609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/>
              <a:t>157.166.226.26</a:t>
            </a:r>
          </a:p>
        </p:txBody>
      </p:sp>
      <p:sp>
        <p:nvSpPr>
          <p:cNvPr id="132117" name="Rectangle 8"/>
          <p:cNvSpPr>
            <a:spLocks noChangeArrowheads="1"/>
          </p:cNvSpPr>
          <p:nvPr/>
        </p:nvSpPr>
        <p:spPr bwMode="auto">
          <a:xfrm>
            <a:off x="7610475" y="3581400"/>
            <a:ext cx="160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/>
              <a:t>157.166.255.18</a:t>
            </a:r>
          </a:p>
        </p:txBody>
      </p:sp>
      <p:sp>
        <p:nvSpPr>
          <p:cNvPr id="132118" name="Rectangle 3"/>
          <p:cNvSpPr>
            <a:spLocks noChangeArrowheads="1"/>
          </p:cNvSpPr>
          <p:nvPr/>
        </p:nvSpPr>
        <p:spPr bwMode="auto">
          <a:xfrm>
            <a:off x="11113" y="1371600"/>
            <a:ext cx="2117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dirty="0"/>
              <a:t>%dig </a:t>
            </a:r>
            <a:r>
              <a:rPr lang="en-US" altLang="x-none" dirty="0" err="1"/>
              <a:t>cnn.com</a:t>
            </a:r>
            <a:endParaRPr lang="en-US" alt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5F5A7-E2B2-684E-B318-7ECD69B4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51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945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CDN Using DNS (Akamai Architecture as an Example)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6425" cy="495300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altLang="x-none" dirty="0">
                <a:ea typeface="ＭＳ Ｐゴシック" charset="-128"/>
              </a:rPr>
              <a:t>Content publisher (e.g., </a:t>
            </a:r>
            <a:r>
              <a:rPr lang="en-US" altLang="x-none" dirty="0" err="1">
                <a:ea typeface="ＭＳ Ｐゴシック" charset="-128"/>
              </a:rPr>
              <a:t>cnn</a:t>
            </a:r>
            <a:r>
              <a:rPr lang="en-US" altLang="x-none" dirty="0">
                <a:ea typeface="ＭＳ Ｐゴシック" charset="-128"/>
              </a:rPr>
              <a:t>)</a:t>
            </a:r>
          </a:p>
          <a:p>
            <a:pPr lvl="1">
              <a:buFont typeface="Courier New" charset="0"/>
              <a:buChar char="o"/>
            </a:pPr>
            <a:r>
              <a:rPr lang="en-US" altLang="x-none" dirty="0">
                <a:ea typeface="ＭＳ Ｐゴシック" charset="-128"/>
              </a:rPr>
              <a:t>provides base HTML documents</a:t>
            </a:r>
          </a:p>
          <a:p>
            <a:pPr lvl="1">
              <a:buFont typeface="Courier New" charset="0"/>
              <a:buChar char="o"/>
            </a:pPr>
            <a:r>
              <a:rPr lang="en-US" altLang="x-none" dirty="0">
                <a:solidFill>
                  <a:srgbClr val="000000"/>
                </a:solidFill>
                <a:ea typeface="ＭＳ Ｐゴシック" charset="-128"/>
              </a:rPr>
              <a:t>runs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origin</a:t>
            </a:r>
            <a:r>
              <a:rPr lang="en-US" altLang="x-none" dirty="0">
                <a:solidFill>
                  <a:srgbClr val="000000"/>
                </a:solidFill>
                <a:ea typeface="ＭＳ Ｐゴシック" charset="-128"/>
              </a:rPr>
              <a:t> server(s); but delegates heavy-weight content (e.g., images) to CDN</a:t>
            </a:r>
            <a:endParaRPr lang="en-US" altLang="x-none" dirty="0">
              <a:ea typeface="ＭＳ Ｐゴシック" charset="-128"/>
            </a:endParaRPr>
          </a:p>
          <a:p>
            <a:pPr>
              <a:buFont typeface="Wingdings" charset="2"/>
              <a:buChar char="q"/>
            </a:pPr>
            <a:r>
              <a:rPr lang="en-US" altLang="x-none" dirty="0">
                <a:ea typeface="ＭＳ Ｐゴシック" charset="-128"/>
              </a:rPr>
              <a:t>Akamai runs </a:t>
            </a:r>
          </a:p>
          <a:p>
            <a:pPr lvl="1">
              <a:buFont typeface="Courier New" charset="0"/>
              <a:buChar char="o"/>
            </a:pPr>
            <a:r>
              <a:rPr lang="en-US" altLang="x-none" dirty="0">
                <a:ea typeface="ＭＳ Ｐゴシック" charset="-128"/>
              </a:rPr>
              <a:t>(~240,000)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edge</a:t>
            </a:r>
            <a:r>
              <a:rPr lang="en-US" altLang="x-none" dirty="0">
                <a:ea typeface="ＭＳ Ｐゴシック" charset="-128"/>
              </a:rPr>
              <a:t> servers for hosting content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Deployment into 130 countries and 1600 networks</a:t>
            </a:r>
          </a:p>
          <a:p>
            <a:pPr lvl="2"/>
            <a:r>
              <a:rPr lang="en-US" dirty="0"/>
              <a:t>Claims 85% Internet users are within a single "network hop" of an Akamai CDN server.</a:t>
            </a:r>
            <a:endParaRPr lang="en-US" altLang="x-none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r>
              <a:rPr lang="en-US" altLang="x-none" dirty="0">
                <a:ea typeface="ＭＳ Ｐゴシック" charset="-128"/>
              </a:rPr>
              <a:t>customized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DNS redirection servers</a:t>
            </a:r>
            <a:r>
              <a:rPr lang="en-US" altLang="x-none" dirty="0">
                <a:ea typeface="ＭＳ Ｐゴシック" charset="-128"/>
              </a:rPr>
              <a:t> to select edge servers based on</a:t>
            </a:r>
          </a:p>
          <a:p>
            <a:pPr lvl="2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closeness to client browser, server load</a:t>
            </a:r>
          </a:p>
        </p:txBody>
      </p:sp>
      <p:sp>
        <p:nvSpPr>
          <p:cNvPr id="134148" name="Rectangle 1"/>
          <p:cNvSpPr>
            <a:spLocks noChangeArrowheads="1"/>
          </p:cNvSpPr>
          <p:nvPr/>
        </p:nvSpPr>
        <p:spPr bwMode="auto">
          <a:xfrm>
            <a:off x="304800" y="6373813"/>
            <a:ext cx="807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 i="1" dirty="0"/>
              <a:t>Source: https://</a:t>
            </a:r>
            <a:r>
              <a:rPr lang="en-US" altLang="x-none" sz="1600" i="1" dirty="0" err="1"/>
              <a:t>www.akamai.com</a:t>
            </a:r>
            <a:r>
              <a:rPr lang="en-US" altLang="x-none" sz="1600" i="1" dirty="0"/>
              <a:t>/us/</a:t>
            </a:r>
            <a:r>
              <a:rPr lang="en-US" altLang="x-none" sz="1600" i="1" dirty="0" err="1"/>
              <a:t>en</a:t>
            </a:r>
            <a:r>
              <a:rPr lang="en-US" altLang="x-none" sz="1600" i="1" dirty="0"/>
              <a:t>/about/facts-</a:t>
            </a:r>
            <a:r>
              <a:rPr lang="en-US" altLang="x-none" sz="1600" i="1" dirty="0" err="1"/>
              <a:t>figures.jsp</a:t>
            </a:r>
            <a:endParaRPr lang="en-US" altLang="x-none" sz="16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921F18-C8EC-8648-94BE-B94789BFD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52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98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Linking to Akamai</a:t>
            </a:r>
          </a:p>
        </p:txBody>
      </p:sp>
      <p:sp>
        <p:nvSpPr>
          <p:cNvPr id="136194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511175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altLang="x-none" dirty="0">
                <a:ea typeface="ＭＳ Ｐゴシック" charset="-128"/>
              </a:rPr>
              <a:t>Originally, URL </a:t>
            </a:r>
            <a:r>
              <a:rPr lang="en-US" altLang="x-none" dirty="0" err="1">
                <a:ea typeface="ＭＳ Ｐゴシック" charset="-128"/>
              </a:rPr>
              <a:t>Akamaization</a:t>
            </a:r>
            <a:r>
              <a:rPr lang="en-US" altLang="x-none" dirty="0">
                <a:ea typeface="ＭＳ Ｐゴシック" charset="-128"/>
              </a:rPr>
              <a:t> of embedded content: e.g.,</a:t>
            </a:r>
          </a:p>
          <a:p>
            <a:pPr lvl="1">
              <a:lnSpc>
                <a:spcPct val="90000"/>
              </a:lnSpc>
              <a:buFont typeface="ZapfDingbats" charset="0"/>
              <a:buNone/>
            </a:pPr>
            <a:r>
              <a:rPr lang="en-US" altLang="x-none" sz="2000" dirty="0">
                <a:ea typeface="ＭＳ Ｐゴシック" charset="-128"/>
              </a:rPr>
              <a:t>&lt;IMG SRC= http://</a:t>
            </a:r>
            <a:r>
              <a:rPr lang="en-US" altLang="x-none" sz="2000" dirty="0" err="1">
                <a:ea typeface="ＭＳ Ｐゴシック" charset="-128"/>
              </a:rPr>
              <a:t>www.provider.com</a:t>
            </a:r>
            <a:r>
              <a:rPr lang="en-US" altLang="x-none" sz="2000" dirty="0">
                <a:ea typeface="ＭＳ Ｐゴシック" charset="-128"/>
              </a:rPr>
              <a:t>/</a:t>
            </a:r>
            <a:r>
              <a:rPr lang="en-US" altLang="x-none" sz="2000" dirty="0" err="1">
                <a:ea typeface="ＭＳ Ｐゴシック" charset="-128"/>
              </a:rPr>
              <a:t>image.gif</a:t>
            </a:r>
            <a:r>
              <a:rPr lang="en-US" altLang="x-none" sz="2000" dirty="0">
                <a:ea typeface="ＭＳ Ｐゴシック" charset="-128"/>
              </a:rPr>
              <a:t> &gt;</a:t>
            </a:r>
            <a:r>
              <a:rPr lang="en-US" altLang="x-none" dirty="0">
                <a:ea typeface="ＭＳ Ｐゴシック" charset="-128"/>
              </a:rPr>
              <a:t>  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changed to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ea typeface="ＭＳ Ｐゴシック" charset="-128"/>
              </a:rPr>
              <a:t>    </a:t>
            </a:r>
            <a:r>
              <a:rPr lang="en-US" altLang="x-none" sz="2000" dirty="0">
                <a:ea typeface="ＭＳ Ｐゴシック" charset="-128"/>
              </a:rPr>
              <a:t>&lt;IMG SRC = http://a661. </a:t>
            </a:r>
            <a:r>
              <a:rPr lang="en-US" altLang="x-none" sz="2000" dirty="0" err="1">
                <a:ea typeface="ＭＳ Ｐゴシック" charset="-128"/>
              </a:rPr>
              <a:t>g.akamai.net</a:t>
            </a:r>
            <a:r>
              <a:rPr lang="en-US" altLang="x-none" sz="2000" dirty="0">
                <a:ea typeface="ＭＳ Ｐゴシック" charset="-128"/>
              </a:rPr>
              <a:t>/hash/</a:t>
            </a:r>
            <a:r>
              <a:rPr lang="en-US" altLang="x-none" sz="2000" dirty="0" err="1">
                <a:ea typeface="ＭＳ Ｐゴシック" charset="-128"/>
              </a:rPr>
              <a:t>image.gif</a:t>
            </a:r>
            <a:r>
              <a:rPr lang="en-US" altLang="x-none" sz="2000" dirty="0">
                <a:ea typeface="ＭＳ Ｐゴシック" charset="-128"/>
              </a:rPr>
              <a:t>&gt;</a:t>
            </a:r>
          </a:p>
          <a:p>
            <a:pPr>
              <a:buFont typeface="Wingdings" charset="2"/>
              <a:buChar char="q"/>
            </a:pPr>
            <a:endParaRPr lang="en-US" altLang="x-none" dirty="0">
              <a:ea typeface="ＭＳ Ｐゴシック" charset="-128"/>
            </a:endParaRPr>
          </a:p>
          <a:p>
            <a:pPr>
              <a:buFont typeface="Wingdings" charset="2"/>
              <a:buChar char="q"/>
            </a:pPr>
            <a:r>
              <a:rPr lang="en-US" altLang="x-none" dirty="0">
                <a:ea typeface="ＭＳ Ｐゴシック" charset="-128"/>
              </a:rPr>
              <a:t>URL </a:t>
            </a:r>
            <a:r>
              <a:rPr lang="en-US" altLang="x-none" dirty="0" err="1">
                <a:ea typeface="ＭＳ Ｐゴシック" charset="-128"/>
              </a:rPr>
              <a:t>Akamaization</a:t>
            </a:r>
            <a:r>
              <a:rPr lang="en-US" altLang="x-none" dirty="0">
                <a:ea typeface="ＭＳ Ｐゴシック" charset="-128"/>
              </a:rPr>
              <a:t> is becoming obsolete and supported mostly for legacy reasons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914400" y="3592513"/>
            <a:ext cx="739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</a:rPr>
              <a:t>Note that this DNS redirection unit is per customer, not individual files.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399B3C-74EF-B547-860D-208C0715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53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025116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Exercise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altLang="x-none" dirty="0">
                <a:ea typeface="ＭＳ Ｐゴシック" charset="-128"/>
              </a:rPr>
              <a:t>Check any web page of </a:t>
            </a:r>
            <a:r>
              <a:rPr lang="en-US" altLang="zh-CN" dirty="0" err="1">
                <a:ea typeface="ＭＳ Ｐゴシック" charset="-128"/>
              </a:rPr>
              <a:t>nba.com</a:t>
            </a:r>
            <a:r>
              <a:rPr lang="en-US" altLang="x-none" dirty="0">
                <a:ea typeface="ＭＳ Ｐゴシック" charset="-128"/>
              </a:rPr>
              <a:t> and find a page with an image</a:t>
            </a:r>
          </a:p>
          <a:p>
            <a:pPr>
              <a:buFont typeface="Wingdings" charset="2"/>
              <a:buChar char="q"/>
            </a:pPr>
            <a:r>
              <a:rPr lang="en-US" altLang="x-none" dirty="0">
                <a:ea typeface="ＭＳ Ｐゴシック" charset="-128"/>
              </a:rPr>
              <a:t>Find the URL</a:t>
            </a:r>
          </a:p>
          <a:p>
            <a:pPr>
              <a:buFont typeface="Wingdings" charset="2"/>
              <a:buChar char="q"/>
            </a:pPr>
            <a:r>
              <a:rPr lang="en-US" altLang="x-none" dirty="0">
                <a:ea typeface="ＭＳ Ｐゴシック" charset="-128"/>
              </a:rPr>
              <a:t>Use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latin typeface="Courier New" charset="0"/>
                <a:ea typeface="ＭＳ Ｐゴシック" charset="-128"/>
              </a:rPr>
              <a:t>%dig </a:t>
            </a:r>
            <a:r>
              <a:rPr lang="en-US" altLang="zh-CN" dirty="0">
                <a:latin typeface="Courier New" charset="0"/>
                <a:ea typeface="ＭＳ Ｐゴシック" charset="-128"/>
              </a:rPr>
              <a:t>[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+trace</a:t>
            </a:r>
            <a:r>
              <a:rPr lang="en-US" altLang="zh-CN" dirty="0">
                <a:latin typeface="Courier New" charset="0"/>
                <a:ea typeface="ＭＳ Ｐゴシック" charset="-128"/>
              </a:rPr>
              <a:t>]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to see DNS load direction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CCC8B-F859-BF48-B3D2-2FD0B610DDF3}"/>
              </a:ext>
            </a:extLst>
          </p:cNvPr>
          <p:cNvSpPr txBox="1"/>
          <p:nvPr/>
        </p:nvSpPr>
        <p:spPr>
          <a:xfrm>
            <a:off x="914400" y="48768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www.nba.com</a:t>
            </a:r>
            <a:r>
              <a:rPr lang="en-US" dirty="0"/>
              <a:t>/news/reports-lakers-extend-gm-rob-pelinka-through-2025-26-season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E06D9-1C6A-BB4E-85EE-DB0B12C9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54</a:t>
            </a:fld>
            <a:endParaRPr lang="en-US" alt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F0E28-62AF-7F47-8A32-8E2186FB6177}"/>
              </a:ext>
            </a:extLst>
          </p:cNvPr>
          <p:cNvSpPr txBox="1"/>
          <p:nvPr/>
        </p:nvSpPr>
        <p:spPr>
          <a:xfrm>
            <a:off x="3200400" y="154255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cdn.nba.com</a:t>
            </a:r>
            <a:r>
              <a:rPr lang="en-US" dirty="0"/>
              <a:t>/manage/2021/08/GettyImages-1234610091-scaled-e1665274852371-784x441.jpg</a:t>
            </a:r>
          </a:p>
        </p:txBody>
      </p:sp>
    </p:spTree>
    <p:extLst>
      <p:ext uri="{BB962C8B-B14F-4D97-AF65-F5344CB8AC3E}">
        <p14:creationId xmlns:p14="http://schemas.microsoft.com/office/powerpoint/2010/main" val="28991688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Recap: CNAME based DNS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Typical design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Use </a:t>
            </a:r>
            <a:r>
              <a:rPr lang="en-US" dirty="0" err="1"/>
              <a:t>cname</a:t>
            </a:r>
            <a:r>
              <a:rPr lang="en-US" dirty="0"/>
              <a:t> to create aliases, e.g.,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>
                <a:solidFill>
                  <a:srgbClr val="FF0000"/>
                </a:solidFill>
              </a:rPr>
              <a:t>cdn.nba.com</a:t>
            </a:r>
            <a:r>
              <a:rPr lang="en-US" dirty="0"/>
              <a:t>/manage/2021/08/GettyImages-1234610091-scaled-e1665274852371-1568x882.jpg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cname</a:t>
            </a:r>
            <a:r>
              <a:rPr lang="en-US" dirty="0"/>
              <a:t>: e8017.dscb.akamaiedge.net</a:t>
            </a:r>
          </a:p>
          <a:p>
            <a:pPr lvl="2"/>
            <a:r>
              <a:rPr lang="en-US" dirty="0"/>
              <a:t>why two levels in the name?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F1D6E-5229-8646-881A-35069826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55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340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C78C-FF6C-794F-8D59-827A5A7E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77343-A15D-9E4F-9BEE-30D2F6BC4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https://</a:t>
            </a:r>
            <a:r>
              <a:rPr lang="en-US" dirty="0" err="1"/>
              <a:t>cdn.nba.com</a:t>
            </a:r>
            <a:r>
              <a:rPr lang="en-US" dirty="0"/>
              <a:t>/manage/2025/10/16x9-43.jpg?w=1568&amp;h=882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5D1EF-69F0-6240-9EB5-49B41414F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062-1DAB-6544-B281-8FCB983AFCD2}" type="slidenum">
              <a:rPr lang="en-US" altLang="x-none" smtClean="0"/>
              <a:pPr/>
              <a:t>56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7292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ＭＳ Ｐゴシック" charset="-128"/>
              </a:rPr>
              <a:t>Goal</a:t>
            </a:r>
            <a:r>
              <a:rPr lang="en-US" altLang="x-none" sz="3200" dirty="0">
                <a:ea typeface="ＭＳ Ｐゴシック" charset="-128"/>
              </a:rPr>
              <a:t>: Best Server Design Limited Only </a:t>
            </a:r>
            <a:br>
              <a:rPr lang="en-US" altLang="x-none" sz="3200" dirty="0">
                <a:ea typeface="ＭＳ Ｐゴシック" charset="-128"/>
              </a:rPr>
            </a:br>
            <a:r>
              <a:rPr lang="en-US" altLang="x-none" sz="3200" dirty="0">
                <a:ea typeface="ＭＳ Ｐゴシック" charset="-128"/>
              </a:rPr>
              <a:t>by Resource Bottleneck</a:t>
            </a:r>
          </a:p>
        </p:txBody>
      </p:sp>
      <p:grpSp>
        <p:nvGrpSpPr>
          <p:cNvPr id="35842" name="Group 5"/>
          <p:cNvGrpSpPr>
            <a:grpSpLocks/>
          </p:cNvGrpSpPr>
          <p:nvPr/>
        </p:nvGrpSpPr>
        <p:grpSpPr bwMode="auto">
          <a:xfrm>
            <a:off x="6637338" y="5461000"/>
            <a:ext cx="1912937" cy="1044575"/>
            <a:chOff x="767" y="2887"/>
            <a:chExt cx="864" cy="472"/>
          </a:xfrm>
        </p:grpSpPr>
        <p:grpSp>
          <p:nvGrpSpPr>
            <p:cNvPr id="35902" name="Group 6"/>
            <p:cNvGrpSpPr>
              <a:grpSpLocks/>
            </p:cNvGrpSpPr>
            <p:nvPr/>
          </p:nvGrpSpPr>
          <p:grpSpPr bwMode="auto">
            <a:xfrm>
              <a:off x="977" y="2913"/>
              <a:ext cx="121" cy="78"/>
              <a:chOff x="3776" y="3429"/>
              <a:chExt cx="274" cy="109"/>
            </a:xfrm>
          </p:grpSpPr>
          <p:sp>
            <p:nvSpPr>
              <p:cNvPr id="35919" name="Rectangle 7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35920" name="Rectangle 8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35921" name="Rectangle 9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35922" name="Line 10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23" name="Line 11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903" name="Group 12"/>
            <p:cNvGrpSpPr>
              <a:grpSpLocks/>
            </p:cNvGrpSpPr>
            <p:nvPr/>
          </p:nvGrpSpPr>
          <p:grpSpPr bwMode="auto">
            <a:xfrm flipH="1">
              <a:off x="1334" y="3256"/>
              <a:ext cx="121" cy="78"/>
              <a:chOff x="3776" y="3429"/>
              <a:chExt cx="274" cy="109"/>
            </a:xfrm>
          </p:grpSpPr>
          <p:sp>
            <p:nvSpPr>
              <p:cNvPr id="35914" name="Rectangle 13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35915" name="Rectangle 14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35916" name="Rectangle 15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35917" name="Line 16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18" name="Line 17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904" name="Line 18"/>
            <p:cNvSpPr>
              <a:spLocks noChangeShapeType="1"/>
            </p:cNvSpPr>
            <p:nvPr/>
          </p:nvSpPr>
          <p:spPr bwMode="auto">
            <a:xfrm flipH="1">
              <a:off x="1247" y="3294"/>
              <a:ext cx="87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05" name="Oval 19"/>
            <p:cNvSpPr>
              <a:spLocks noChangeArrowheads="1"/>
            </p:cNvSpPr>
            <p:nvPr/>
          </p:nvSpPr>
          <p:spPr bwMode="auto">
            <a:xfrm flipH="1">
              <a:off x="1152" y="3230"/>
              <a:ext cx="128" cy="1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cxnSp>
          <p:nvCxnSpPr>
            <p:cNvPr id="35906" name="AutoShape 20"/>
            <p:cNvCxnSpPr>
              <a:cxnSpLocks noChangeShapeType="1"/>
              <a:stCxn id="35913" idx="6"/>
            </p:cNvCxnSpPr>
            <p:nvPr/>
          </p:nvCxnSpPr>
          <p:spPr bwMode="auto">
            <a:xfrm>
              <a:off x="1280" y="2952"/>
              <a:ext cx="262" cy="13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907" name="AutoShape 21"/>
            <p:cNvCxnSpPr>
              <a:cxnSpLocks noChangeShapeType="1"/>
            </p:cNvCxnSpPr>
            <p:nvPr/>
          </p:nvCxnSpPr>
          <p:spPr bwMode="auto">
            <a:xfrm rot="10800000" flipV="1">
              <a:off x="1403" y="3178"/>
              <a:ext cx="138" cy="116"/>
            </a:xfrm>
            <a:prstGeom prst="bentConnector3">
              <a:avLst>
                <a:gd name="adj1" fmla="val -2176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908" name="AutoShape 22"/>
            <p:cNvCxnSpPr>
              <a:cxnSpLocks noChangeShapeType="1"/>
              <a:stCxn id="35905" idx="6"/>
            </p:cNvCxnSpPr>
            <p:nvPr/>
          </p:nvCxnSpPr>
          <p:spPr bwMode="auto">
            <a:xfrm rot="10800000">
              <a:off x="864" y="3171"/>
              <a:ext cx="288" cy="12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909" name="AutoShape 23"/>
            <p:cNvCxnSpPr>
              <a:cxnSpLocks noChangeShapeType="1"/>
              <a:endCxn id="35919" idx="1"/>
            </p:cNvCxnSpPr>
            <p:nvPr/>
          </p:nvCxnSpPr>
          <p:spPr bwMode="auto">
            <a:xfrm rot="-5400000">
              <a:off x="882" y="2934"/>
              <a:ext cx="130" cy="16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910" name="Rectangle 24"/>
            <p:cNvSpPr>
              <a:spLocks noChangeArrowheads="1"/>
            </p:cNvSpPr>
            <p:nvPr/>
          </p:nvSpPr>
          <p:spPr bwMode="auto">
            <a:xfrm>
              <a:off x="767" y="3082"/>
              <a:ext cx="176" cy="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993366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35911" name="Rectangle 25"/>
            <p:cNvSpPr>
              <a:spLocks noChangeArrowheads="1"/>
            </p:cNvSpPr>
            <p:nvPr/>
          </p:nvSpPr>
          <p:spPr bwMode="auto">
            <a:xfrm>
              <a:off x="1455" y="3082"/>
              <a:ext cx="176" cy="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993366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35912" name="Line 26"/>
            <p:cNvSpPr>
              <a:spLocks noChangeShapeType="1"/>
            </p:cNvSpPr>
            <p:nvPr/>
          </p:nvSpPr>
          <p:spPr bwMode="auto">
            <a:xfrm>
              <a:off x="1098" y="2952"/>
              <a:ext cx="87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13" name="Oval 27"/>
            <p:cNvSpPr>
              <a:spLocks noChangeArrowheads="1"/>
            </p:cNvSpPr>
            <p:nvPr/>
          </p:nvSpPr>
          <p:spPr bwMode="auto">
            <a:xfrm>
              <a:off x="1152" y="2887"/>
              <a:ext cx="128" cy="1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</p:grpSp>
      <p:sp>
        <p:nvSpPr>
          <p:cNvPr id="35843" name="Rectangle 28"/>
          <p:cNvSpPr>
            <a:spLocks noChangeArrowheads="1"/>
          </p:cNvSpPr>
          <p:nvPr/>
        </p:nvSpPr>
        <p:spPr bwMode="auto">
          <a:xfrm>
            <a:off x="1703388" y="2624138"/>
            <a:ext cx="1050925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44" name="Rectangle 29"/>
          <p:cNvSpPr>
            <a:spLocks noChangeArrowheads="1"/>
          </p:cNvSpPr>
          <p:nvPr/>
        </p:nvSpPr>
        <p:spPr bwMode="auto">
          <a:xfrm>
            <a:off x="1709738" y="2235200"/>
            <a:ext cx="1116012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45" name="Rectangle 30"/>
          <p:cNvSpPr>
            <a:spLocks noChangeArrowheads="1"/>
          </p:cNvSpPr>
          <p:nvPr/>
        </p:nvSpPr>
        <p:spPr bwMode="auto">
          <a:xfrm>
            <a:off x="1579563" y="2235200"/>
            <a:ext cx="141287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46" name="Rectangle 31"/>
          <p:cNvSpPr>
            <a:spLocks noChangeArrowheads="1"/>
          </p:cNvSpPr>
          <p:nvPr/>
        </p:nvSpPr>
        <p:spPr bwMode="auto">
          <a:xfrm>
            <a:off x="2911475" y="2235200"/>
            <a:ext cx="1117600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47" name="Rectangle 32"/>
          <p:cNvSpPr>
            <a:spLocks noChangeArrowheads="1"/>
          </p:cNvSpPr>
          <p:nvPr/>
        </p:nvSpPr>
        <p:spPr bwMode="auto">
          <a:xfrm>
            <a:off x="2908300" y="2235200"/>
            <a:ext cx="139700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48" name="Rectangle 33"/>
          <p:cNvSpPr>
            <a:spLocks noChangeArrowheads="1"/>
          </p:cNvSpPr>
          <p:nvPr/>
        </p:nvSpPr>
        <p:spPr bwMode="auto">
          <a:xfrm>
            <a:off x="3043238" y="2628900"/>
            <a:ext cx="1050925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49" name="Rectangle 34"/>
          <p:cNvSpPr>
            <a:spLocks noChangeArrowheads="1"/>
          </p:cNvSpPr>
          <p:nvPr/>
        </p:nvSpPr>
        <p:spPr bwMode="auto">
          <a:xfrm>
            <a:off x="4157663" y="2235200"/>
            <a:ext cx="138112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0" name="Rectangle 35"/>
          <p:cNvSpPr>
            <a:spLocks noChangeArrowheads="1"/>
          </p:cNvSpPr>
          <p:nvPr/>
        </p:nvSpPr>
        <p:spPr bwMode="auto">
          <a:xfrm>
            <a:off x="4151313" y="2235200"/>
            <a:ext cx="1112837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1" name="Rectangle 36"/>
          <p:cNvSpPr>
            <a:spLocks noChangeArrowheads="1"/>
          </p:cNvSpPr>
          <p:nvPr/>
        </p:nvSpPr>
        <p:spPr bwMode="auto">
          <a:xfrm>
            <a:off x="4279900" y="2624138"/>
            <a:ext cx="1049338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2" name="Rectangle 37"/>
          <p:cNvSpPr>
            <a:spLocks noChangeArrowheads="1"/>
          </p:cNvSpPr>
          <p:nvPr/>
        </p:nvSpPr>
        <p:spPr bwMode="auto">
          <a:xfrm>
            <a:off x="5405438" y="2235200"/>
            <a:ext cx="1116012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3" name="Rectangle 38"/>
          <p:cNvSpPr>
            <a:spLocks noChangeArrowheads="1"/>
          </p:cNvSpPr>
          <p:nvPr/>
        </p:nvSpPr>
        <p:spPr bwMode="auto">
          <a:xfrm>
            <a:off x="4114800" y="2235200"/>
            <a:ext cx="141288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4" name="Rectangle 40"/>
          <p:cNvSpPr>
            <a:spLocks noChangeArrowheads="1"/>
          </p:cNvSpPr>
          <p:nvPr/>
        </p:nvSpPr>
        <p:spPr bwMode="auto">
          <a:xfrm>
            <a:off x="1563688" y="2624138"/>
            <a:ext cx="139700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5" name="Rectangle 41"/>
          <p:cNvSpPr>
            <a:spLocks noChangeArrowheads="1"/>
          </p:cNvSpPr>
          <p:nvPr/>
        </p:nvSpPr>
        <p:spPr bwMode="auto">
          <a:xfrm>
            <a:off x="2754313" y="2624138"/>
            <a:ext cx="195262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6" name="Rectangle 42"/>
          <p:cNvSpPr>
            <a:spLocks noChangeArrowheads="1"/>
          </p:cNvSpPr>
          <p:nvPr/>
        </p:nvSpPr>
        <p:spPr bwMode="auto">
          <a:xfrm>
            <a:off x="3946525" y="2624138"/>
            <a:ext cx="195263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7" name="Rectangle 43"/>
          <p:cNvSpPr>
            <a:spLocks noChangeArrowheads="1"/>
          </p:cNvSpPr>
          <p:nvPr/>
        </p:nvSpPr>
        <p:spPr bwMode="auto">
          <a:xfrm>
            <a:off x="5192713" y="2619375"/>
            <a:ext cx="196850" cy="147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8" name="Text Box 44"/>
          <p:cNvSpPr txBox="1">
            <a:spLocks noChangeArrowheads="1"/>
          </p:cNvSpPr>
          <p:nvPr/>
        </p:nvSpPr>
        <p:spPr bwMode="auto">
          <a:xfrm>
            <a:off x="830263" y="203835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</a:rPr>
              <a:t>CPU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sp>
        <p:nvSpPr>
          <p:cNvPr id="35859" name="Text Box 45"/>
          <p:cNvSpPr txBox="1">
            <a:spLocks noChangeArrowheads="1"/>
          </p:cNvSpPr>
          <p:nvPr/>
        </p:nvSpPr>
        <p:spPr bwMode="auto">
          <a:xfrm>
            <a:off x="869950" y="246856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</a:rPr>
              <a:t>DISK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sp>
        <p:nvSpPr>
          <p:cNvPr id="35860" name="Text Box 50"/>
          <p:cNvSpPr txBox="1">
            <a:spLocks noChangeArrowheads="1"/>
          </p:cNvSpPr>
          <p:nvPr/>
        </p:nvSpPr>
        <p:spPr bwMode="auto">
          <a:xfrm>
            <a:off x="7310438" y="2468563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CC3300"/>
                </a:solidFill>
                <a:latin typeface="Arial" charset="0"/>
              </a:rPr>
              <a:t>Before</a:t>
            </a:r>
          </a:p>
        </p:txBody>
      </p:sp>
      <p:sp>
        <p:nvSpPr>
          <p:cNvPr id="35861" name="Rectangle 54"/>
          <p:cNvSpPr>
            <a:spLocks noChangeArrowheads="1"/>
          </p:cNvSpPr>
          <p:nvPr/>
        </p:nvSpPr>
        <p:spPr bwMode="auto">
          <a:xfrm>
            <a:off x="2743200" y="2978150"/>
            <a:ext cx="141288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62" name="Rectangle 55"/>
          <p:cNvSpPr>
            <a:spLocks noChangeArrowheads="1"/>
          </p:cNvSpPr>
          <p:nvPr/>
        </p:nvSpPr>
        <p:spPr bwMode="auto">
          <a:xfrm>
            <a:off x="3962400" y="2978150"/>
            <a:ext cx="139700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63" name="Rectangle 56"/>
          <p:cNvSpPr>
            <a:spLocks noChangeArrowheads="1"/>
          </p:cNvSpPr>
          <p:nvPr/>
        </p:nvSpPr>
        <p:spPr bwMode="auto">
          <a:xfrm>
            <a:off x="5195888" y="2978150"/>
            <a:ext cx="138112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64" name="Line 59"/>
          <p:cNvSpPr>
            <a:spLocks noChangeShapeType="1"/>
          </p:cNvSpPr>
          <p:nvPr/>
        </p:nvSpPr>
        <p:spPr bwMode="auto">
          <a:xfrm>
            <a:off x="2895600" y="2114550"/>
            <a:ext cx="0" cy="11620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65" name="Line 60"/>
          <p:cNvSpPr>
            <a:spLocks noChangeShapeType="1"/>
          </p:cNvSpPr>
          <p:nvPr/>
        </p:nvSpPr>
        <p:spPr bwMode="auto">
          <a:xfrm>
            <a:off x="4114800" y="2114550"/>
            <a:ext cx="0" cy="11620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66" name="Rectangle 61"/>
          <p:cNvSpPr>
            <a:spLocks noChangeArrowheads="1"/>
          </p:cNvSpPr>
          <p:nvPr/>
        </p:nvSpPr>
        <p:spPr bwMode="auto">
          <a:xfrm>
            <a:off x="5397500" y="2235200"/>
            <a:ext cx="138113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67" name="Rectangle 62"/>
          <p:cNvSpPr>
            <a:spLocks noChangeArrowheads="1"/>
          </p:cNvSpPr>
          <p:nvPr/>
        </p:nvSpPr>
        <p:spPr bwMode="auto">
          <a:xfrm>
            <a:off x="5391150" y="2235200"/>
            <a:ext cx="1112838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68" name="Rectangle 63"/>
          <p:cNvSpPr>
            <a:spLocks noChangeArrowheads="1"/>
          </p:cNvSpPr>
          <p:nvPr/>
        </p:nvSpPr>
        <p:spPr bwMode="auto">
          <a:xfrm>
            <a:off x="5519738" y="2624138"/>
            <a:ext cx="1049337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69" name="Rectangle 64"/>
          <p:cNvSpPr>
            <a:spLocks noChangeArrowheads="1"/>
          </p:cNvSpPr>
          <p:nvPr/>
        </p:nvSpPr>
        <p:spPr bwMode="auto">
          <a:xfrm>
            <a:off x="5354638" y="2235200"/>
            <a:ext cx="141287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70" name="Rectangle 65"/>
          <p:cNvSpPr>
            <a:spLocks noChangeArrowheads="1"/>
          </p:cNvSpPr>
          <p:nvPr/>
        </p:nvSpPr>
        <p:spPr bwMode="auto">
          <a:xfrm>
            <a:off x="6432550" y="2619375"/>
            <a:ext cx="196850" cy="147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71" name="Rectangle 66"/>
          <p:cNvSpPr>
            <a:spLocks noChangeArrowheads="1"/>
          </p:cNvSpPr>
          <p:nvPr/>
        </p:nvSpPr>
        <p:spPr bwMode="auto">
          <a:xfrm>
            <a:off x="6435725" y="2978150"/>
            <a:ext cx="138113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72" name="Line 67"/>
          <p:cNvSpPr>
            <a:spLocks noChangeShapeType="1"/>
          </p:cNvSpPr>
          <p:nvPr/>
        </p:nvSpPr>
        <p:spPr bwMode="auto">
          <a:xfrm>
            <a:off x="5354638" y="2114550"/>
            <a:ext cx="0" cy="11620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73" name="Text Box 68"/>
          <p:cNvSpPr txBox="1">
            <a:spLocks noChangeArrowheads="1"/>
          </p:cNvSpPr>
          <p:nvPr/>
        </p:nvSpPr>
        <p:spPr bwMode="auto">
          <a:xfrm>
            <a:off x="882650" y="28956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</a:rPr>
              <a:t>NET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sp>
        <p:nvSpPr>
          <p:cNvPr id="35874" name="Rectangle 100"/>
          <p:cNvSpPr>
            <a:spLocks noChangeArrowheads="1"/>
          </p:cNvSpPr>
          <p:nvPr/>
        </p:nvSpPr>
        <p:spPr bwMode="auto">
          <a:xfrm>
            <a:off x="1711325" y="4376738"/>
            <a:ext cx="1050925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75" name="Rectangle 101"/>
          <p:cNvSpPr>
            <a:spLocks noChangeArrowheads="1"/>
          </p:cNvSpPr>
          <p:nvPr/>
        </p:nvSpPr>
        <p:spPr bwMode="auto">
          <a:xfrm>
            <a:off x="1717675" y="3987800"/>
            <a:ext cx="1116013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76" name="Rectangle 102"/>
          <p:cNvSpPr>
            <a:spLocks noChangeArrowheads="1"/>
          </p:cNvSpPr>
          <p:nvPr/>
        </p:nvSpPr>
        <p:spPr bwMode="auto">
          <a:xfrm>
            <a:off x="1676400" y="3987800"/>
            <a:ext cx="141288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77" name="Rectangle 103"/>
          <p:cNvSpPr>
            <a:spLocks noChangeArrowheads="1"/>
          </p:cNvSpPr>
          <p:nvPr/>
        </p:nvSpPr>
        <p:spPr bwMode="auto">
          <a:xfrm>
            <a:off x="2759075" y="3987800"/>
            <a:ext cx="1117600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78" name="Rectangle 104"/>
          <p:cNvSpPr>
            <a:spLocks noChangeArrowheads="1"/>
          </p:cNvSpPr>
          <p:nvPr/>
        </p:nvSpPr>
        <p:spPr bwMode="auto">
          <a:xfrm>
            <a:off x="2755900" y="3987800"/>
            <a:ext cx="139700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79" name="Rectangle 105"/>
          <p:cNvSpPr>
            <a:spLocks noChangeArrowheads="1"/>
          </p:cNvSpPr>
          <p:nvPr/>
        </p:nvSpPr>
        <p:spPr bwMode="auto">
          <a:xfrm>
            <a:off x="2743200" y="4381500"/>
            <a:ext cx="1050925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80" name="Rectangle 111"/>
          <p:cNvSpPr>
            <a:spLocks noChangeArrowheads="1"/>
          </p:cNvSpPr>
          <p:nvPr/>
        </p:nvSpPr>
        <p:spPr bwMode="auto">
          <a:xfrm>
            <a:off x="1571625" y="4376738"/>
            <a:ext cx="139700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81" name="Rectangle 113"/>
          <p:cNvSpPr>
            <a:spLocks noChangeArrowheads="1"/>
          </p:cNvSpPr>
          <p:nvPr/>
        </p:nvSpPr>
        <p:spPr bwMode="auto">
          <a:xfrm>
            <a:off x="3794125" y="4376738"/>
            <a:ext cx="195263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82" name="Text Box 115"/>
          <p:cNvSpPr txBox="1">
            <a:spLocks noChangeArrowheads="1"/>
          </p:cNvSpPr>
          <p:nvPr/>
        </p:nvSpPr>
        <p:spPr bwMode="auto">
          <a:xfrm>
            <a:off x="838200" y="379095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</a:rPr>
              <a:t>CPU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sp>
        <p:nvSpPr>
          <p:cNvPr id="35883" name="Text Box 116"/>
          <p:cNvSpPr txBox="1">
            <a:spLocks noChangeArrowheads="1"/>
          </p:cNvSpPr>
          <p:nvPr/>
        </p:nvSpPr>
        <p:spPr bwMode="auto">
          <a:xfrm>
            <a:off x="877888" y="422116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</a:rPr>
              <a:t>DISK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sp>
        <p:nvSpPr>
          <p:cNvPr id="35884" name="Rectangle 117"/>
          <p:cNvSpPr>
            <a:spLocks noChangeArrowheads="1"/>
          </p:cNvSpPr>
          <p:nvPr/>
        </p:nvSpPr>
        <p:spPr bwMode="auto">
          <a:xfrm>
            <a:off x="2601913" y="4730750"/>
            <a:ext cx="141287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85" name="Rectangle 118"/>
          <p:cNvSpPr>
            <a:spLocks noChangeArrowheads="1"/>
          </p:cNvSpPr>
          <p:nvPr/>
        </p:nvSpPr>
        <p:spPr bwMode="auto">
          <a:xfrm>
            <a:off x="3657600" y="4730750"/>
            <a:ext cx="139700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86" name="Line 120"/>
          <p:cNvSpPr>
            <a:spLocks noChangeShapeType="1"/>
          </p:cNvSpPr>
          <p:nvPr/>
        </p:nvSpPr>
        <p:spPr bwMode="auto">
          <a:xfrm>
            <a:off x="2743200" y="3867150"/>
            <a:ext cx="0" cy="11620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87" name="Text Box 129"/>
          <p:cNvSpPr txBox="1">
            <a:spLocks noChangeArrowheads="1"/>
          </p:cNvSpPr>
          <p:nvPr/>
        </p:nvSpPr>
        <p:spPr bwMode="auto">
          <a:xfrm>
            <a:off x="890588" y="46482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</a:rPr>
              <a:t>NET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sp>
        <p:nvSpPr>
          <p:cNvPr id="35888" name="Rectangle 131"/>
          <p:cNvSpPr>
            <a:spLocks noChangeArrowheads="1"/>
          </p:cNvSpPr>
          <p:nvPr/>
        </p:nvSpPr>
        <p:spPr bwMode="auto">
          <a:xfrm>
            <a:off x="3825875" y="3987800"/>
            <a:ext cx="1117600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89" name="Rectangle 132"/>
          <p:cNvSpPr>
            <a:spLocks noChangeArrowheads="1"/>
          </p:cNvSpPr>
          <p:nvPr/>
        </p:nvSpPr>
        <p:spPr bwMode="auto">
          <a:xfrm>
            <a:off x="3822700" y="3987800"/>
            <a:ext cx="139700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0" name="Rectangle 133"/>
          <p:cNvSpPr>
            <a:spLocks noChangeArrowheads="1"/>
          </p:cNvSpPr>
          <p:nvPr/>
        </p:nvSpPr>
        <p:spPr bwMode="auto">
          <a:xfrm>
            <a:off x="3810000" y="4381500"/>
            <a:ext cx="1050925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1" name="Rectangle 134"/>
          <p:cNvSpPr>
            <a:spLocks noChangeArrowheads="1"/>
          </p:cNvSpPr>
          <p:nvPr/>
        </p:nvSpPr>
        <p:spPr bwMode="auto">
          <a:xfrm>
            <a:off x="4860925" y="4376738"/>
            <a:ext cx="195263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2" name="Rectangle 135"/>
          <p:cNvSpPr>
            <a:spLocks noChangeArrowheads="1"/>
          </p:cNvSpPr>
          <p:nvPr/>
        </p:nvSpPr>
        <p:spPr bwMode="auto">
          <a:xfrm>
            <a:off x="4724400" y="4730750"/>
            <a:ext cx="139700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3" name="Line 136"/>
          <p:cNvSpPr>
            <a:spLocks noChangeShapeType="1"/>
          </p:cNvSpPr>
          <p:nvPr/>
        </p:nvSpPr>
        <p:spPr bwMode="auto">
          <a:xfrm>
            <a:off x="3810000" y="3867150"/>
            <a:ext cx="0" cy="11620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94" name="Rectangle 137"/>
          <p:cNvSpPr>
            <a:spLocks noChangeArrowheads="1"/>
          </p:cNvSpPr>
          <p:nvPr/>
        </p:nvSpPr>
        <p:spPr bwMode="auto">
          <a:xfrm>
            <a:off x="4892675" y="4006850"/>
            <a:ext cx="1117600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5" name="Rectangle 138"/>
          <p:cNvSpPr>
            <a:spLocks noChangeArrowheads="1"/>
          </p:cNvSpPr>
          <p:nvPr/>
        </p:nvSpPr>
        <p:spPr bwMode="auto">
          <a:xfrm>
            <a:off x="4889500" y="4006850"/>
            <a:ext cx="139700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6" name="Rectangle 139"/>
          <p:cNvSpPr>
            <a:spLocks noChangeArrowheads="1"/>
          </p:cNvSpPr>
          <p:nvPr/>
        </p:nvSpPr>
        <p:spPr bwMode="auto">
          <a:xfrm>
            <a:off x="4876800" y="4400550"/>
            <a:ext cx="1050925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7" name="Rectangle 140"/>
          <p:cNvSpPr>
            <a:spLocks noChangeArrowheads="1"/>
          </p:cNvSpPr>
          <p:nvPr/>
        </p:nvSpPr>
        <p:spPr bwMode="auto">
          <a:xfrm>
            <a:off x="5927725" y="4395788"/>
            <a:ext cx="195263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8" name="Rectangle 141"/>
          <p:cNvSpPr>
            <a:spLocks noChangeArrowheads="1"/>
          </p:cNvSpPr>
          <p:nvPr/>
        </p:nvSpPr>
        <p:spPr bwMode="auto">
          <a:xfrm>
            <a:off x="5791200" y="4749800"/>
            <a:ext cx="139700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9" name="Line 142"/>
          <p:cNvSpPr>
            <a:spLocks noChangeShapeType="1"/>
          </p:cNvSpPr>
          <p:nvPr/>
        </p:nvSpPr>
        <p:spPr bwMode="auto">
          <a:xfrm>
            <a:off x="4876800" y="3886200"/>
            <a:ext cx="0" cy="11620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900" name="Line 143"/>
          <p:cNvSpPr>
            <a:spLocks noChangeShapeType="1"/>
          </p:cNvSpPr>
          <p:nvPr/>
        </p:nvSpPr>
        <p:spPr bwMode="auto">
          <a:xfrm>
            <a:off x="6573838" y="2185988"/>
            <a:ext cx="0" cy="24018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901" name="Text Box 144"/>
          <p:cNvSpPr txBox="1">
            <a:spLocks noChangeArrowheads="1"/>
          </p:cNvSpPr>
          <p:nvPr/>
        </p:nvSpPr>
        <p:spPr bwMode="auto">
          <a:xfrm>
            <a:off x="7315200" y="4281488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CC3300"/>
                </a:solidFill>
                <a:latin typeface="Arial" charset="0"/>
              </a:rPr>
              <a:t>After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E5611417-107F-4948-BEA3-D7F2B46D6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67C1694-A440-7A4F-8653-02239C3168FE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6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09785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Some Questions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When is CPU the bottleneck for scalability?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So that we need to add helper threads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How do we know that we are reaching the limit of scalability of a single machine?</a:t>
            </a:r>
          </a:p>
          <a:p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These questions drive network server architecture design</a:t>
            </a:r>
          </a:p>
          <a:p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Some basic performance analysis techniques are good to have</a:t>
            </a: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67C1694-A440-7A4F-8653-02239C3168FE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7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4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6A89D13-D36E-A345-908C-454FFD88A726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8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ＭＳ Ｐゴシック" charset="-128"/>
              </a:rPr>
              <a:t>Background: Little’s Law (1961)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For any system with no </a:t>
            </a:r>
            <a:br>
              <a:rPr lang="en-US" altLang="zh-CN" dirty="0">
                <a:ea typeface="ＭＳ Ｐゴシック" charset="-128"/>
              </a:rPr>
            </a:br>
            <a:r>
              <a:rPr lang="en-US" altLang="zh-CN" dirty="0">
                <a:ea typeface="ＭＳ Ｐゴシック" charset="-128"/>
              </a:rPr>
              <a:t>or (low) loss. 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Assume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mean arrival rate </a:t>
            </a:r>
            <a:r>
              <a:rPr lang="en-US" altLang="zh-CN" dirty="0">
                <a:ea typeface="ＭＳ Ｐゴシック" charset="-128"/>
                <a:sym typeface="Symbol" charset="2"/>
              </a:rPr>
              <a:t></a:t>
            </a:r>
            <a:r>
              <a:rPr lang="en-US" altLang="zh-CN" dirty="0">
                <a:ea typeface="ＭＳ Ｐゴシック" charset="-128"/>
              </a:rPr>
              <a:t>, mean time R</a:t>
            </a:r>
            <a:br>
              <a:rPr lang="en-US" altLang="zh-CN" dirty="0">
                <a:ea typeface="ＭＳ Ｐゴシック" charset="-128"/>
              </a:rPr>
            </a:br>
            <a:r>
              <a:rPr lang="en-US" altLang="zh-CN" dirty="0">
                <a:ea typeface="ＭＳ Ｐゴシック" charset="-128"/>
              </a:rPr>
              <a:t>at system, and mean number Q of requests at system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Then relationship between Q, </a:t>
            </a:r>
            <a:r>
              <a:rPr lang="en-US" altLang="x-none" dirty="0">
                <a:ea typeface="ＭＳ Ｐゴシック" charset="-128"/>
                <a:sym typeface="Symbol" charset="2"/>
              </a:rPr>
              <a:t></a:t>
            </a:r>
            <a:r>
              <a:rPr lang="en-US" altLang="x-none" dirty="0">
                <a:ea typeface="ＭＳ Ｐゴシック" charset="-128"/>
              </a:rPr>
              <a:t>, and R:</a:t>
            </a:r>
          </a:p>
        </p:txBody>
      </p:sp>
      <p:sp>
        <p:nvSpPr>
          <p:cNvPr id="448516" name="Cloud"/>
          <p:cNvSpPr>
            <a:spLocks noChangeAspect="1" noEditPoints="1" noChangeArrowheads="1"/>
          </p:cNvSpPr>
          <p:nvPr/>
        </p:nvSpPr>
        <p:spPr bwMode="auto">
          <a:xfrm>
            <a:off x="6254750" y="1711325"/>
            <a:ext cx="2590800" cy="1736725"/>
          </a:xfrm>
          <a:custGeom>
            <a:avLst/>
            <a:gdLst>
              <a:gd name="T0" fmla="*/ 8036 w 21600"/>
              <a:gd name="T1" fmla="*/ 868363 h 21600"/>
              <a:gd name="T2" fmla="*/ 1295400 w 21600"/>
              <a:gd name="T3" fmla="*/ 1734876 h 21600"/>
              <a:gd name="T4" fmla="*/ 2588641 w 21600"/>
              <a:gd name="T5" fmla="*/ 868363 h 21600"/>
              <a:gd name="T6" fmla="*/ 1295400 w 21600"/>
              <a:gd name="T7" fmla="*/ 9929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ＭＳ Ｐゴシック" charset="0"/>
              </a:rPr>
              <a:t>R, Q</a:t>
            </a:r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>
            <a:off x="4965700" y="2525713"/>
            <a:ext cx="127635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48518" name="Object 2"/>
          <p:cNvGraphicFramePr>
            <a:graphicFrameLocks noChangeAspect="1"/>
          </p:cNvGraphicFramePr>
          <p:nvPr/>
        </p:nvGraphicFramePr>
        <p:xfrm>
          <a:off x="2708275" y="4695825"/>
          <a:ext cx="24733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72" name="Equation" r:id="rId4" imgW="494870" imgH="203024" progId="Equation.3">
                  <p:embed/>
                </p:oleObj>
              </mc:Choice>
              <mc:Fallback>
                <p:oleObj name="Equation" r:id="rId4" imgW="494870" imgH="203024" progId="Equation.3">
                  <p:embed/>
                  <p:pic>
                    <p:nvPicPr>
                      <p:cNvPr id="4485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4695825"/>
                        <a:ext cx="24733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19" name="Text Box 7"/>
          <p:cNvSpPr txBox="1">
            <a:spLocks noChangeArrowheads="1"/>
          </p:cNvSpPr>
          <p:nvPr/>
        </p:nvSpPr>
        <p:spPr bwMode="auto">
          <a:xfrm>
            <a:off x="754840" y="5738813"/>
            <a:ext cx="80137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Example: XMU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admits 5000 students each year, and mean time a </a:t>
            </a:r>
            <a:br>
              <a:rPr lang="en-US" altLang="zh-CN" sz="2000" dirty="0">
                <a:solidFill>
                  <a:srgbClr val="000000"/>
                </a:solidFill>
                <a:latin typeface="Comic Sans MS" charset="0"/>
              </a:rPr>
            </a:b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student stays is 4 years, how many students are enrolled?</a:t>
            </a:r>
            <a:endParaRPr lang="en-US" altLang="x-none" sz="20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5486400" y="21717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>
                <a:solidFill>
                  <a:srgbClr val="000000"/>
                </a:solidFill>
                <a:latin typeface="Comic Sans MS" charset="0"/>
                <a:sym typeface="Symbol" charset="2"/>
              </a:rPr>
              <a:t></a:t>
            </a:r>
            <a:endParaRPr lang="en-US" altLang="x-none">
              <a:solidFill>
                <a:srgbClr val="000000"/>
              </a:solidFill>
              <a:latin typeface="Comic Sans MS" charset="0"/>
            </a:endParaRPr>
          </a:p>
        </p:txBody>
      </p:sp>
      <p:pic>
        <p:nvPicPr>
          <p:cNvPr id="11367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0"/>
            <a:ext cx="10287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4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Little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 dirty="0">
                <a:ea typeface="ＭＳ Ｐゴシック" charset="-128"/>
              </a:rPr>
              <a:t>s Law</a:t>
            </a:r>
            <a:r>
              <a:rPr lang="en-US" altLang="zh-CN" dirty="0">
                <a:ea typeface="ＭＳ Ｐゴシック" charset="-128"/>
              </a:rPr>
              <a:t>: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Proof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157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49C8F58-D757-E94F-986C-3AEFFD2282DC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9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cxnSp>
        <p:nvCxnSpPr>
          <p:cNvPr id="115715" name="Straight Arrow Connector 5"/>
          <p:cNvCxnSpPr>
            <a:cxnSpLocks noChangeShapeType="1"/>
          </p:cNvCxnSpPr>
          <p:nvPr/>
        </p:nvCxnSpPr>
        <p:spPr bwMode="auto">
          <a:xfrm>
            <a:off x="1292225" y="5391150"/>
            <a:ext cx="6527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16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-615156" y="3483769"/>
            <a:ext cx="3767137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17" name="Straight Connector 9"/>
          <p:cNvCxnSpPr>
            <a:cxnSpLocks noChangeShapeType="1"/>
          </p:cNvCxnSpPr>
          <p:nvPr/>
        </p:nvCxnSpPr>
        <p:spPr bwMode="auto">
          <a:xfrm>
            <a:off x="1276350" y="4683125"/>
            <a:ext cx="5692775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18" name="Straight Connector 10"/>
          <p:cNvCxnSpPr>
            <a:cxnSpLocks noChangeShapeType="1"/>
          </p:cNvCxnSpPr>
          <p:nvPr/>
        </p:nvCxnSpPr>
        <p:spPr bwMode="auto">
          <a:xfrm>
            <a:off x="1287463" y="3951288"/>
            <a:ext cx="5691187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19" name="Straight Connector 11"/>
          <p:cNvCxnSpPr>
            <a:cxnSpLocks noChangeShapeType="1"/>
          </p:cNvCxnSpPr>
          <p:nvPr/>
        </p:nvCxnSpPr>
        <p:spPr bwMode="auto">
          <a:xfrm>
            <a:off x="1271588" y="3163888"/>
            <a:ext cx="5691187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20" name="Straight Connector 12"/>
          <p:cNvCxnSpPr>
            <a:cxnSpLocks noChangeShapeType="1"/>
          </p:cNvCxnSpPr>
          <p:nvPr/>
        </p:nvCxnSpPr>
        <p:spPr bwMode="auto">
          <a:xfrm>
            <a:off x="1287463" y="2359025"/>
            <a:ext cx="5691187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721" name="Rectangle 13"/>
          <p:cNvSpPr>
            <a:spLocks noChangeArrowheads="1"/>
          </p:cNvSpPr>
          <p:nvPr/>
        </p:nvSpPr>
        <p:spPr bwMode="auto">
          <a:xfrm>
            <a:off x="7607300" y="5484813"/>
            <a:ext cx="728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15722" name="Rectangle 14"/>
          <p:cNvSpPr>
            <a:spLocks noChangeArrowheads="1"/>
          </p:cNvSpPr>
          <p:nvPr/>
        </p:nvSpPr>
        <p:spPr bwMode="auto">
          <a:xfrm>
            <a:off x="333375" y="1474788"/>
            <a:ext cx="985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arrival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260475" y="4697413"/>
            <a:ext cx="1908175" cy="709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390775" y="3921125"/>
            <a:ext cx="2586038" cy="755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460875" y="2397125"/>
            <a:ext cx="1924050" cy="771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074988" y="3184525"/>
            <a:ext cx="1654175" cy="741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27" name="Rectangle 24"/>
          <p:cNvSpPr>
            <a:spLocks noChangeArrowheads="1"/>
          </p:cNvSpPr>
          <p:nvPr/>
        </p:nvSpPr>
        <p:spPr bwMode="auto">
          <a:xfrm>
            <a:off x="439738" y="4791075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5728" name="Rectangle 25"/>
          <p:cNvSpPr>
            <a:spLocks noChangeArrowheads="1"/>
          </p:cNvSpPr>
          <p:nvPr/>
        </p:nvSpPr>
        <p:spPr bwMode="auto">
          <a:xfrm>
            <a:off x="449263" y="41227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5729" name="Rectangle 26"/>
          <p:cNvSpPr>
            <a:spLocks noChangeArrowheads="1"/>
          </p:cNvSpPr>
          <p:nvPr/>
        </p:nvSpPr>
        <p:spPr bwMode="auto">
          <a:xfrm>
            <a:off x="449263" y="3335338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5730" name="Rectangle 27"/>
          <p:cNvSpPr>
            <a:spLocks noChangeArrowheads="1"/>
          </p:cNvSpPr>
          <p:nvPr/>
        </p:nvSpPr>
        <p:spPr bwMode="auto">
          <a:xfrm>
            <a:off x="460375" y="2478088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15731" name="Straight Connector 30"/>
          <p:cNvCxnSpPr>
            <a:cxnSpLocks noChangeShapeType="1"/>
            <a:endCxn id="115729" idx="0"/>
          </p:cNvCxnSpPr>
          <p:nvPr/>
        </p:nvCxnSpPr>
        <p:spPr bwMode="auto">
          <a:xfrm rot="16200000" flipH="1">
            <a:off x="438944" y="3155157"/>
            <a:ext cx="339725" cy="206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32" name="Straight Connector 32"/>
          <p:cNvCxnSpPr>
            <a:cxnSpLocks noChangeShapeType="1"/>
          </p:cNvCxnSpPr>
          <p:nvPr/>
        </p:nvCxnSpPr>
        <p:spPr bwMode="auto">
          <a:xfrm rot="5400000">
            <a:off x="4052094" y="3626644"/>
            <a:ext cx="3657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733" name="Rectangle 33"/>
          <p:cNvSpPr>
            <a:spLocks noChangeArrowheads="1"/>
          </p:cNvSpPr>
          <p:nvPr/>
        </p:nvSpPr>
        <p:spPr bwMode="auto">
          <a:xfrm>
            <a:off x="5756275" y="5589588"/>
            <a:ext cx="26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t</a:t>
            </a:r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908050" y="5651500"/>
          <a:ext cx="20145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85" name="Equation" r:id="rId4" imgW="381000" imgH="228600" progId="Equation.3">
                  <p:embed/>
                </p:oleObj>
              </mc:Choice>
              <mc:Fallback>
                <p:oleObj name="Equation" r:id="rId4" imgW="381000" imgH="228600" progId="Equation.3">
                  <p:embed/>
                  <p:pic>
                    <p:nvPicPr>
                      <p:cNvPr id="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5651500"/>
                        <a:ext cx="201453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3198813" y="5700713"/>
          <a:ext cx="275431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86" name="Equation" r:id="rId6" imgW="520700" imgH="228600" progId="Equation.3">
                  <p:embed/>
                </p:oleObj>
              </mc:Choice>
              <mc:Fallback>
                <p:oleObj name="Equation" r:id="rId6" imgW="520700" imgH="228600" progId="Equation.3">
                  <p:embed/>
                  <p:pic>
                    <p:nvPicPr>
                      <p:cNvPr id="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5700713"/>
                        <a:ext cx="2754312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6030913" y="5684838"/>
          <a:ext cx="27559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87" name="Equation" r:id="rId8" imgW="520700" imgH="228600" progId="Equation.3">
                  <p:embed/>
                </p:oleObj>
              </mc:Choice>
              <mc:Fallback>
                <p:oleObj name="Equation" r:id="rId8" imgW="520700" imgH="228600" progId="Equation.3">
                  <p:embed/>
                  <p:pic>
                    <p:nvPicPr>
                      <p:cNvPr id="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5684838"/>
                        <a:ext cx="27559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715000" y="152400"/>
          <a:ext cx="31432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88" name="Equation" r:id="rId10" imgW="494870" imgH="203024" progId="Equation.3">
                  <p:embed/>
                </p:oleObj>
              </mc:Choice>
              <mc:Fallback>
                <p:oleObj name="Equation" r:id="rId10" imgW="494870" imgH="203024" progId="Equation.3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52400"/>
                        <a:ext cx="314325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CC354E9-687A-5A4C-B5C5-C4C58842C352}"/>
              </a:ext>
            </a:extLst>
          </p:cNvPr>
          <p:cNvSpPr>
            <a:spLocks/>
          </p:cNvSpPr>
          <p:nvPr/>
        </p:nvSpPr>
        <p:spPr bwMode="auto">
          <a:xfrm>
            <a:off x="3086102" y="3184524"/>
            <a:ext cx="93661" cy="227171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0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Kurose">
  <a:themeElements>
    <a:clrScheme name="1_Kuro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Kuro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Ku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uro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Kurose">
  <a:themeElements>
    <a:clrScheme name="1_Kuro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Kuro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Ku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uro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13992</TotalTime>
  <Words>2690</Words>
  <Application>Microsoft Macintosh PowerPoint</Application>
  <PresentationFormat>On-screen Show (4:3)</PresentationFormat>
  <Paragraphs>505</Paragraphs>
  <Slides>56</Slides>
  <Notes>54</Notes>
  <HiddenSlides>1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5" baseType="lpstr">
      <vt:lpstr>MS PGothic</vt:lpstr>
      <vt:lpstr>MS PGothic</vt:lpstr>
      <vt:lpstr>Osaka</vt:lpstr>
      <vt:lpstr>宋体</vt:lpstr>
      <vt:lpstr>ZapfDingbats</vt:lpstr>
      <vt:lpstr>Arial</vt:lpstr>
      <vt:lpstr>Calibri</vt:lpstr>
      <vt:lpstr>Comic Sans MS</vt:lpstr>
      <vt:lpstr>Courier New</vt:lpstr>
      <vt:lpstr>Symbol</vt:lpstr>
      <vt:lpstr>Tahoma</vt:lpstr>
      <vt:lpstr>Times New Roman</vt:lpstr>
      <vt:lpstr>Wingdings</vt:lpstr>
      <vt:lpstr>1_Kurose</vt:lpstr>
      <vt:lpstr>3_Default Design</vt:lpstr>
      <vt:lpstr>2_Kurose</vt:lpstr>
      <vt:lpstr>4_Default Design</vt:lpstr>
      <vt:lpstr>Equation</vt:lpstr>
      <vt:lpstr>Clip</vt:lpstr>
      <vt:lpstr>Network Applications: Operational Analysis; Load Balancing among Homogeneous Servers </vt:lpstr>
      <vt:lpstr>Outline</vt:lpstr>
      <vt:lpstr>Admin</vt:lpstr>
      <vt:lpstr>Recap: Substantial Efforts to Speedup Basic HTTP/1.0</vt:lpstr>
      <vt:lpstr>Outline</vt:lpstr>
      <vt:lpstr>Goal: Best Server Design Limited Only  by Resource Bottleneck</vt:lpstr>
      <vt:lpstr>Some Questions</vt:lpstr>
      <vt:lpstr>Background: Little’s Law (1961)</vt:lpstr>
      <vt:lpstr>Little’s Law: Proof</vt:lpstr>
      <vt:lpstr>Operational Analysis: Resource Demand of a Request</vt:lpstr>
      <vt:lpstr>Operational Quantities</vt:lpstr>
      <vt:lpstr>Utilization Law</vt:lpstr>
      <vt:lpstr>Deriving Relationship Between R, U, and S for one Device</vt:lpstr>
      <vt:lpstr>Forced Flow Law</vt:lpstr>
      <vt:lpstr>Bottleneck Device</vt:lpstr>
      <vt:lpstr>Bottleneck vs System Throughput</vt:lpstr>
      <vt:lpstr>Example 1</vt:lpstr>
      <vt:lpstr>Example 1 (cont.)</vt:lpstr>
      <vt:lpstr>Example 2</vt:lpstr>
      <vt:lpstr>Interactive Response Time Law</vt:lpstr>
      <vt:lpstr>Interactive Response Time Law</vt:lpstr>
      <vt:lpstr>Bottleneck Analysis</vt:lpstr>
      <vt:lpstr>Proof</vt:lpstr>
      <vt:lpstr>Summary: Operational Laws</vt:lpstr>
      <vt:lpstr>In Practice: Common Bottlenecks</vt:lpstr>
      <vt:lpstr>YouTube Design Alg.</vt:lpstr>
      <vt:lpstr>Outline</vt:lpstr>
      <vt:lpstr>Why Multiple Servers?</vt:lpstr>
      <vt:lpstr>Why Multiple Servers?</vt:lpstr>
      <vt:lpstr>Why Multiple Servers?</vt:lpstr>
      <vt:lpstr>Outline</vt:lpstr>
      <vt:lpstr>Request Routing: Overview</vt:lpstr>
      <vt:lpstr>Request Routing: Overview</vt:lpstr>
      <vt:lpstr>Request Routing: Basic Architecture</vt:lpstr>
      <vt:lpstr>Request Routing: Basic Architecture</vt:lpstr>
      <vt:lpstr>Network Path Properties</vt:lpstr>
      <vt:lpstr>Network Path Properties: Improve Scalability</vt:lpstr>
      <vt:lpstr>Server Assignment</vt:lpstr>
      <vt:lpstr>Client Direction Mechanisms</vt:lpstr>
      <vt:lpstr>Direction Mechanisms are Often Combined</vt:lpstr>
      <vt:lpstr>Example: Wikipedia Architecture</vt:lpstr>
      <vt:lpstr>Outline</vt:lpstr>
      <vt:lpstr>Example: Netflix</vt:lpstr>
      <vt:lpstr>Example: Netflix Manifest File</vt:lpstr>
      <vt:lpstr>Example: Netflix Manifest File</vt:lpstr>
      <vt:lpstr>Example: Amazon Elastic Cloud 2 (EC2) Elastic Load Balancing</vt:lpstr>
      <vt:lpstr>Details: Create Load Balancer</vt:lpstr>
      <vt:lpstr>Details: Configure Health Check</vt:lpstr>
      <vt:lpstr>Details: Register Instances</vt:lpstr>
      <vt:lpstr>Outline</vt:lpstr>
      <vt:lpstr>Basic DNS Indirection and Rotation</vt:lpstr>
      <vt:lpstr>CDN Using DNS (Akamai Architecture as an Example)</vt:lpstr>
      <vt:lpstr>Linking to Akamai</vt:lpstr>
      <vt:lpstr>Exercise</vt:lpstr>
      <vt:lpstr>Recap: CNAME based DNS Name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yry</dc:creator>
  <cp:keywords/>
  <dc:description/>
  <cp:lastModifiedBy>Qiao Xiang</cp:lastModifiedBy>
  <cp:revision>470</cp:revision>
  <cp:lastPrinted>2017-10-12T15:51:10Z</cp:lastPrinted>
  <dcterms:created xsi:type="dcterms:W3CDTF">2006-08-16T00:00:00Z</dcterms:created>
  <dcterms:modified xsi:type="dcterms:W3CDTF">2025-10-14T11:54:28Z</dcterms:modified>
  <cp:category/>
</cp:coreProperties>
</file>