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4431" r:id="rId2"/>
  </p:sldMasterIdLst>
  <p:notesMasterIdLst>
    <p:notesMasterId r:id="rId51"/>
  </p:notesMasterIdLst>
  <p:handoutMasterIdLst>
    <p:handoutMasterId r:id="rId52"/>
  </p:handoutMasterIdLst>
  <p:sldIdLst>
    <p:sldId id="321" r:id="rId3"/>
    <p:sldId id="298" r:id="rId4"/>
    <p:sldId id="1038" r:id="rId5"/>
    <p:sldId id="783" r:id="rId6"/>
    <p:sldId id="810" r:id="rId7"/>
    <p:sldId id="811" r:id="rId8"/>
    <p:sldId id="912" r:id="rId9"/>
    <p:sldId id="814" r:id="rId10"/>
    <p:sldId id="815" r:id="rId11"/>
    <p:sldId id="950" r:id="rId12"/>
    <p:sldId id="918" r:id="rId13"/>
    <p:sldId id="919" r:id="rId14"/>
    <p:sldId id="920" r:id="rId15"/>
    <p:sldId id="921" r:id="rId16"/>
    <p:sldId id="922" r:id="rId17"/>
    <p:sldId id="923" r:id="rId18"/>
    <p:sldId id="924" r:id="rId19"/>
    <p:sldId id="925" r:id="rId20"/>
    <p:sldId id="951" r:id="rId21"/>
    <p:sldId id="931" r:id="rId22"/>
    <p:sldId id="932" r:id="rId23"/>
    <p:sldId id="955" r:id="rId24"/>
    <p:sldId id="956" r:id="rId25"/>
    <p:sldId id="957" r:id="rId26"/>
    <p:sldId id="958" r:id="rId27"/>
    <p:sldId id="959" r:id="rId28"/>
    <p:sldId id="938" r:id="rId29"/>
    <p:sldId id="1037" r:id="rId30"/>
    <p:sldId id="940" r:id="rId31"/>
    <p:sldId id="1046" r:id="rId32"/>
    <p:sldId id="942" r:id="rId33"/>
    <p:sldId id="1047" r:id="rId34"/>
    <p:sldId id="944" r:id="rId35"/>
    <p:sldId id="945" r:id="rId36"/>
    <p:sldId id="1048" r:id="rId37"/>
    <p:sldId id="1049" r:id="rId38"/>
    <p:sldId id="1050" r:id="rId39"/>
    <p:sldId id="1051" r:id="rId40"/>
    <p:sldId id="1052" r:id="rId41"/>
    <p:sldId id="1053" r:id="rId42"/>
    <p:sldId id="952" r:id="rId43"/>
    <p:sldId id="953" r:id="rId44"/>
    <p:sldId id="1010" r:id="rId45"/>
    <p:sldId id="1054" r:id="rId46"/>
    <p:sldId id="928" r:id="rId47"/>
    <p:sldId id="1055" r:id="rId48"/>
    <p:sldId id="2372" r:id="rId49"/>
    <p:sldId id="1012" r:id="rId50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FF99CC"/>
    <a:srgbClr val="CCFFFF"/>
    <a:srgbClr val="33CCCC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49"/>
    <p:restoredTop sz="85854" autoAdjust="0"/>
  </p:normalViewPr>
  <p:slideViewPr>
    <p:cSldViewPr snapToGrid="0">
      <p:cViewPr varScale="1">
        <p:scale>
          <a:sx n="55" d="100"/>
          <a:sy n="55" d="100"/>
        </p:scale>
        <p:origin x="127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4" d="100"/>
        <a:sy n="174" d="100"/>
      </p:scale>
      <p:origin x="0" y="14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6D50C93B-4706-2042-A312-4AE184ED1C2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09563EC0-908E-CB4B-B239-DA9BD7634C6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4A2A71F-E96D-6C4B-925D-BD9FB5C8F623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空的时候，肯定不能空转吧？</a:t>
            </a:r>
            <a:r>
              <a:rPr lang="en-US" altLang="zh-CN" dirty="0">
                <a:latin typeface="Calibri" charset="0"/>
                <a:ea typeface="ＭＳ Ｐゴシック" charset="-128"/>
              </a:rPr>
              <a:t>Hold Lock</a:t>
            </a:r>
            <a:r>
              <a:rPr lang="zh-CN" altLang="en-US" dirty="0">
                <a:latin typeface="Calibri" charset="0"/>
                <a:ea typeface="ＭＳ Ｐゴシック" charset="-128"/>
              </a:rPr>
              <a:t>就会出现死锁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BB87F50-549D-1445-90B7-B81E77DEC4EE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62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2C67C63-C69F-FA40-A126-37C79EB0409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213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等待列表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1567991-6CF3-C543-AD52-2EF1966C4D6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519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5BB3285-9D67-C046-BCB4-39A3E3498CE1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4577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zh-CN" dirty="0">
                <a:latin typeface="Calibri" charset="0"/>
                <a:ea typeface="ＭＳ Ｐゴシック" charset="-128"/>
              </a:rPr>
              <a:t>Timer</a:t>
            </a:r>
            <a:r>
              <a:rPr lang="zh-CN" altLang="en-US" dirty="0">
                <a:latin typeface="Calibri" charset="0"/>
                <a:ea typeface="ＭＳ Ｐゴシック" charset="-128"/>
              </a:rPr>
              <a:t>，类似于我们讲</a:t>
            </a:r>
            <a:r>
              <a:rPr lang="en-US" altLang="zh-CN" dirty="0" err="1">
                <a:latin typeface="Calibri" charset="0"/>
                <a:ea typeface="ＭＳ Ｐゴシック" charset="-128"/>
              </a:rPr>
              <a:t>rdt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CA34AAE-44D1-4947-B026-E84DC19E06E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453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B040FEF-DCA8-A340-A889-268D6ECF472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500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那么如何通知呢？</a:t>
            </a:r>
            <a:r>
              <a:rPr lang="en-US" altLang="zh-CN" dirty="0">
                <a:latin typeface="Calibri" charset="0"/>
                <a:ea typeface="ＭＳ Ｐゴシック" charset="-128"/>
              </a:rPr>
              <a:t>Notification</a:t>
            </a:r>
            <a:r>
              <a:rPr lang="zh-CN" altLang="en-US" dirty="0">
                <a:latin typeface="Calibri" charset="0"/>
                <a:ea typeface="ＭＳ Ｐゴシック" charset="-128"/>
              </a:rPr>
              <a:t>是干啥的？从</a:t>
            </a:r>
            <a:r>
              <a:rPr lang="en-US" altLang="zh-CN" dirty="0">
                <a:latin typeface="Calibri" charset="0"/>
                <a:ea typeface="ＭＳ Ｐゴシック" charset="-128"/>
              </a:rPr>
              <a:t>wait set</a:t>
            </a:r>
            <a:r>
              <a:rPr lang="zh-CN" altLang="en-US" dirty="0">
                <a:latin typeface="Calibri" charset="0"/>
                <a:ea typeface="ＭＳ Ｐゴシック" charset="-128"/>
              </a:rPr>
              <a:t>上释放，也就是能用了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8A3B3AC-F48E-E94B-B784-EDC458C2AC9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64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169C612-EDD0-E34A-AC14-5ACD23EEA49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144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zh-CN" dirty="0" err="1">
                <a:latin typeface="Calibri" charset="0"/>
                <a:ea typeface="ＭＳ Ｐゴシック" charset="-128"/>
              </a:rPr>
              <a:t>Notifyall</a:t>
            </a:r>
            <a:r>
              <a:rPr lang="en-US" altLang="zh-CN" dirty="0">
                <a:latin typeface="Calibri" charset="0"/>
                <a:ea typeface="ＭＳ Ｐゴシック" charset="-128"/>
              </a:rPr>
              <a:t> – </a:t>
            </a:r>
            <a:r>
              <a:rPr lang="zh-CN" altLang="en-US" dirty="0">
                <a:latin typeface="Calibri" charset="0"/>
                <a:ea typeface="ＭＳ Ｐゴシック" charset="-128"/>
              </a:rPr>
              <a:t>释放所有挂起在这个</a:t>
            </a:r>
            <a:r>
              <a:rPr lang="en-US" altLang="zh-CN" dirty="0">
                <a:latin typeface="Calibri" charset="0"/>
                <a:ea typeface="ＭＳ Ｐゴシック" charset="-128"/>
              </a:rPr>
              <a:t>Q</a:t>
            </a:r>
            <a:r>
              <a:rPr lang="zh-CN" altLang="en-US" dirty="0">
                <a:latin typeface="Calibri" charset="0"/>
                <a:ea typeface="ＭＳ Ｐゴシック" charset="-128"/>
              </a:rPr>
              <a:t>上的线程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C80494B-C011-CB45-BCF4-36327CD9D33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5437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20C836-E31F-974B-BD9B-74738128E71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69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8F67BD-98D3-BB48-B653-89CC9F4654A8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4ABE771-2031-474C-B33D-AD63B535F56F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999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49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EF90336-EB15-7448-B9FA-44E072B0F0D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6748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69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DE494AC-0BFF-C743-A211-5C3EA1284BA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43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290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7F16267-E7BD-BA46-B504-1A2C50D16130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98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快速过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310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D6975C2-6395-814C-B76A-9107471BE2FE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569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快速过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331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7A0E2E1-86AC-DA43-AEC2-22FF39DECEE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018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快速过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351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87D335A-B543-7248-A987-CA248399B13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509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快速过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65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9F35B19-1EE8-8A42-9083-EE5C6230C0D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5881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快速过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372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EBF81BA-8A41-B44F-B313-FC28D7E6588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29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1658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392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AD754E4-1126-FB43-90C2-691EC0AE224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731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建立连接在</a:t>
            </a:r>
            <a:r>
              <a:rPr lang="en-US" altLang="zh-CN" dirty="0">
                <a:latin typeface="Calibri" charset="0"/>
                <a:ea typeface="ＭＳ Ｐゴシック" charset="-128"/>
              </a:rPr>
              <a:t>worker</a:t>
            </a:r>
            <a:r>
              <a:rPr lang="zh-CN" altLang="en-US" dirty="0">
                <a:latin typeface="Calibri" charset="0"/>
                <a:ea typeface="ＭＳ Ｐゴシック" charset="-128"/>
              </a:rPr>
              <a:t>线程里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426EC78-0D7E-A249-81C8-D9EE5830878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1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B71A3FA-C250-1243-8E01-8960460FF0E3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2063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3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3F96764-3562-6A4E-BA6E-7256F1ACD2A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908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5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DC91E14-92C6-9644-A1C2-011339ADD65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9432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Introduce a bug.</a:t>
            </a: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334491A-512A-4E4C-BEB6-935CDA0B9DE2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34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169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49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F8F68FD-DB3C-354C-84A8-40200C9E4EA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1988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1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4305F3B-C14B-A849-B76F-C595B8BC0B2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3390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他俩都需要锁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53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664C9CE-76BF-FA4E-83C5-D964E0A1865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7393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B4C7769-F69F-EB4A-9D87-E3A6537F70E4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519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7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F2D573F-2D4A-A040-A08C-86C7850E3A9C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39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5424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159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82B7CAB-A078-8440-A477-88C3944D5F55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72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建立连接在主线程里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6E89B1-15E2-1D40-8C37-327A206FBA4B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5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如果</a:t>
            </a:r>
            <a:r>
              <a:rPr lang="en-US" altLang="zh-CN" dirty="0">
                <a:latin typeface="Calibri" charset="0"/>
                <a:ea typeface="ＭＳ Ｐゴシック" charset="-128"/>
              </a:rPr>
              <a:t>service thread</a:t>
            </a:r>
            <a:r>
              <a:rPr lang="zh-CN" altLang="en-US" dirty="0">
                <a:latin typeface="Calibri" charset="0"/>
                <a:ea typeface="ＭＳ Ｐゴシック" charset="-128"/>
              </a:rPr>
              <a:t>很长时间，就没法及时</a:t>
            </a:r>
            <a:r>
              <a:rPr lang="en-US" altLang="zh-CN" dirty="0">
                <a:latin typeface="Calibri" charset="0"/>
                <a:ea typeface="ＭＳ Ｐゴシック" charset="-128"/>
              </a:rPr>
              <a:t>remove from Q</a:t>
            </a:r>
            <a:r>
              <a:rPr lang="zh-CN" altLang="en-US" dirty="0">
                <a:latin typeface="Calibri" charset="0"/>
                <a:ea typeface="ＭＳ Ｐゴシック" charset="-128"/>
              </a:rPr>
              <a:t>，就保证不了</a:t>
            </a:r>
            <a:r>
              <a:rPr lang="en-US" altLang="zh-CN" dirty="0">
                <a:latin typeface="Calibri" charset="0"/>
                <a:ea typeface="ＭＳ Ｐゴシック" charset="-128"/>
              </a:rPr>
              <a:t>liveness</a:t>
            </a:r>
            <a:r>
              <a:rPr lang="zh-CN" altLang="en-US" dirty="0">
                <a:latin typeface="Calibri" charset="0"/>
                <a:ea typeface="ＭＳ Ｐゴシック" charset="-128"/>
              </a:rPr>
              <a:t>了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61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FF505CD-AFD7-374E-9385-5CB4AB8BA00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41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2520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调度优先级都一样；有限的</a:t>
            </a:r>
            <a:r>
              <a:rPr lang="en-US" altLang="zh-CN" dirty="0">
                <a:latin typeface="Calibri" charset="0"/>
                <a:ea typeface="ＭＳ Ｐゴシック" charset="-128"/>
              </a:rPr>
              <a:t>Q</a:t>
            </a:r>
            <a:r>
              <a:rPr lang="zh-CN" altLang="en-US" dirty="0">
                <a:latin typeface="Calibri" charset="0"/>
                <a:ea typeface="ＭＳ Ｐゴシック" charset="-128"/>
              </a:rPr>
              <a:t>大小，如果无限的话，加</a:t>
            </a:r>
            <a:r>
              <a:rPr lang="en-US" altLang="zh-CN" dirty="0">
                <a:latin typeface="Calibri" charset="0"/>
                <a:ea typeface="ＭＳ Ｐゴシック" charset="-128"/>
              </a:rPr>
              <a:t>connection</a:t>
            </a:r>
            <a:r>
              <a:rPr lang="zh-CN" altLang="en-US" dirty="0">
                <a:latin typeface="Calibri" charset="0"/>
                <a:ea typeface="ＭＳ Ｐゴシック" charset="-128"/>
              </a:rPr>
              <a:t>比消耗</a:t>
            </a:r>
            <a:r>
              <a:rPr lang="en-US" altLang="zh-CN" dirty="0">
                <a:latin typeface="Calibri" charset="0"/>
                <a:ea typeface="ＭＳ Ｐゴシック" charset="-128"/>
              </a:rPr>
              <a:t>connection</a:t>
            </a:r>
            <a:r>
              <a:rPr lang="zh-CN" altLang="en-US" dirty="0">
                <a:latin typeface="Calibri" charset="0"/>
                <a:ea typeface="ＭＳ Ｐゴシック" charset="-128"/>
              </a:rPr>
              <a:t>快，就做不到了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63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3CBA2FF-D302-054C-A54B-3AA56FD6DD4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42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11139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14D1D74-945D-2944-A31C-2C1E7DDEA97D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43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5117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38188F-E335-2B4F-8F39-873C8564002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534917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38188F-E335-2B4F-8F39-873C8564002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x-none" dirty="0">
                <a:ea typeface="ＭＳ Ｐゴシック" charset="-128"/>
              </a:rPr>
              <a:t>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>
                <a:ea typeface="ＭＳ Ｐゴシック" charset="-128"/>
              </a:rPr>
              <a:t>Typically avoid threads for only handling </a:t>
            </a:r>
            <a:r>
              <a:rPr lang="en-US" altLang="x-none" dirty="0" err="1">
                <a:ea typeface="ＭＳ Ｐゴシック" charset="-128"/>
              </a:rPr>
              <a:t>io</a:t>
            </a:r>
            <a:r>
              <a:rPr lang="en-US" altLang="x-none" dirty="0">
                <a:ea typeface="ＭＳ Ｐゴシック" charset="-128"/>
              </a:rPr>
              <a:t> blocking</a:t>
            </a:r>
          </a:p>
          <a:p>
            <a:pPr lvl="1" eaLnBrk="1" hangingPunct="1"/>
            <a:r>
              <a:rPr lang="en-US" altLang="x-none" sz="2400" dirty="0">
                <a:ea typeface="ＭＳ Ｐゴシック" charset="-128"/>
              </a:rPr>
              <a:t>Typically use threads where true CPU concurrency is needed</a:t>
            </a:r>
            <a:endParaRPr lang="en-US" altLang="x-none" sz="2004" dirty="0">
              <a:ea typeface="ＭＳ Ｐゴシック" charset="-128"/>
            </a:endParaRPr>
          </a:p>
          <a:p>
            <a:pPr lvl="1" eaLnBrk="1" hangingPunct="1"/>
            <a:r>
              <a:rPr lang="en-US" altLang="x-none" sz="2004" dirty="0">
                <a:ea typeface="ＭＳ Ｐゴシック" charset="-128"/>
              </a:rPr>
              <a:t>You may still introduce multiple threads to avoid </a:t>
            </a:r>
            <a:r>
              <a:rPr lang="en-US" altLang="x-none" sz="2004" dirty="0" err="1">
                <a:ea typeface="ＭＳ Ｐゴシック" charset="-128"/>
              </a:rPr>
              <a:t>io</a:t>
            </a:r>
            <a:r>
              <a:rPr lang="en-US" altLang="x-none" sz="2004" dirty="0">
                <a:ea typeface="ＭＳ Ｐゴシック" charset="-128"/>
              </a:rPr>
              <a:t> blocking (e.g., page fault, …) but overall, use event-driven, not threads, for </a:t>
            </a:r>
            <a:r>
              <a:rPr lang="en-US" altLang="x-none" sz="2004" dirty="0" err="1">
                <a:ea typeface="ＭＳ Ｐゴシック" charset="-128"/>
              </a:rPr>
              <a:t>io</a:t>
            </a:r>
            <a:r>
              <a:rPr lang="en-US" altLang="x-none" sz="2004" dirty="0">
                <a:ea typeface="ＭＳ Ｐゴシック" charset="-128"/>
              </a:rPr>
              <a:t> intensive servers, distributed systems</a:t>
            </a:r>
            <a:endParaRPr lang="en-US" altLang="x-none" dirty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x-none" sz="1803" dirty="0">
              <a:solidFill>
                <a:srgbClr val="FF0000"/>
              </a:solidFill>
              <a:ea typeface="ＭＳ Ｐゴシック" charset="-128"/>
            </a:endParaRPr>
          </a:p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116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56E8435-6215-B94B-B8F0-9B7F38EFA87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48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85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zh-CN" dirty="0"/>
              <a:t>Synchronized </a:t>
            </a:r>
            <a:r>
              <a:rPr lang="zh-CN" altLang="en-US" dirty="0"/>
              <a:t>实现线程同步的关键字。它可以确保多个线程在访问共享资源时不会发生冲突，避免数据不一致或竞态条件的发生。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1E95CAC-73BA-CA49-B0EA-3D330327627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6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D83D6AC-4543-BD43-82D2-38972768E7F8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7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D0F7813-0EEE-EB40-95C3-50A4172D7656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8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会</a:t>
            </a:r>
            <a:r>
              <a:rPr lang="en-US" altLang="zh-CN" dirty="0">
                <a:latin typeface="Calibri" charset="0"/>
                <a:ea typeface="ＭＳ Ｐゴシック" charset="-128"/>
              </a:rPr>
              <a:t>busy-wait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0B21864-CD76-6549-85D3-CACC3D22C9D7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9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zh-CN" altLang="en-US" dirty="0">
                <a:latin typeface="Calibri" charset="0"/>
                <a:ea typeface="ＭＳ Ｐゴシック" charset="-128"/>
              </a:rPr>
              <a:t>那么空忙，就把他打断（挂起）</a:t>
            </a:r>
            <a:endParaRPr lang="x-none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34BF7D7-1A03-084A-A6B2-E42335FDB84A}" type="slidenum">
              <a:rPr lang="en-US" altLang="x-none" sz="1300">
                <a:solidFill>
                  <a:srgbClr val="000000"/>
                </a:solidFill>
                <a:latin typeface="Calibri" charset="0"/>
              </a:rPr>
              <a:pPr eaLnBrk="1" hangingPunct="1"/>
              <a:t>10</a:t>
            </a:fld>
            <a:endParaRPr lang="en-US" altLang="x-none" sz="13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484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B102D4-0670-9249-93F7-98E3B08BE10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3238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2A993-7A2A-654C-843C-A1E24E4D1BD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4413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BD5E9-6788-2D4D-85FA-D44C1257A91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73505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C85934-0B9E-6042-BC91-F629845DBF9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528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B8EADC-5E86-CD40-ACF6-94011AF4A0C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74029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9871B9-58C6-9440-9839-891E4217DA9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2216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0619F5-B39B-A34F-8DDC-90EED5FACE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78719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670F89-D3C5-174A-B545-92C90F9DDD5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77288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1D2D73-3A1C-B344-BDC3-755A3CC5AB7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6109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F8BD12-EC5E-7941-8CD4-95DE33E210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12742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87362C-7602-2D4B-8212-FE56DCC5B8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982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B5B43-780A-DD4E-AA6B-4608E7B62AD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66364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BA624-FF53-944C-98B2-47ED0D8F213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4002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7DAA90-8C91-D540-93A7-D9F61AEA617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35018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9FB341-5110-C84E-8FDF-63B7579C198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3206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CFD8D-69F1-E349-B644-21EFFD58C90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491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446EA-FDB5-6D40-AF09-3877E11D70E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268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8DE5-85B4-0C41-8BA2-EC10125DE5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2187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A79FF-226B-5242-9552-4C5BB835B7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1736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EFC13B-3BE6-6541-B907-CDEB7ECEFB9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345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CA3C05-B0F0-1444-B10B-65911C70FE6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441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EF651-BA96-4F48-94E8-A093F749BD6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025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5675" y="65754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B00DCE-B351-7540-9ECF-B3E5B0E8A940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4" r:id="rId1"/>
    <p:sldLayoutId id="2147487495" r:id="rId2"/>
    <p:sldLayoutId id="2147487496" r:id="rId3"/>
    <p:sldLayoutId id="2147487497" r:id="rId4"/>
    <p:sldLayoutId id="2147487498" r:id="rId5"/>
    <p:sldLayoutId id="2147487499" r:id="rId6"/>
    <p:sldLayoutId id="2147487500" r:id="rId7"/>
    <p:sldLayoutId id="2147487501" r:id="rId8"/>
    <p:sldLayoutId id="2147487502" r:id="rId9"/>
    <p:sldLayoutId id="2147487503" r:id="rId10"/>
    <p:sldLayoutId id="214748750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15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7E178DD9-51B9-104A-85F5-02E4190CA62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3318" name="Rectangle 7"/>
          <p:cNvSpPr>
            <a:spLocks noChangeArrowheads="1"/>
          </p:cNvSpPr>
          <p:nvPr userDrawn="1"/>
        </p:nvSpPr>
        <p:spPr bwMode="auto">
          <a:xfrm>
            <a:off x="0" y="126047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5" r:id="rId1"/>
    <p:sldLayoutId id="2147487506" r:id="rId2"/>
    <p:sldLayoutId id="2147487507" r:id="rId3"/>
    <p:sldLayoutId id="2147487508" r:id="rId4"/>
    <p:sldLayoutId id="2147487509" r:id="rId5"/>
    <p:sldLayoutId id="2147487510" r:id="rId6"/>
    <p:sldLayoutId id="2147487511" r:id="rId7"/>
    <p:sldLayoutId id="2147487512" r:id="rId8"/>
    <p:sldLayoutId id="2147487513" r:id="rId9"/>
    <p:sldLayoutId id="2147487514" r:id="rId10"/>
    <p:sldLayoutId id="214748751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ms173179.aspx)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0250" y="1787525"/>
            <a:ext cx="7772400" cy="1470025"/>
          </a:xfrm>
        </p:spPr>
        <p:txBody>
          <a:bodyPr/>
          <a:lstStyle/>
          <a:p>
            <a:pPr algn="ctr"/>
            <a:r>
              <a:rPr lang="en-US" altLang="x-none" sz="3600">
                <a:ea typeface="ＭＳ Ｐゴシック" charset="-128"/>
              </a:rPr>
              <a:t>Network Applications:</a:t>
            </a:r>
            <a:br>
              <a:rPr lang="en-US" altLang="x-none" sz="3600">
                <a:ea typeface="ＭＳ Ｐゴシック" charset="-128"/>
              </a:rPr>
            </a:br>
            <a:r>
              <a:rPr lang="en-US" altLang="x-none" sz="3600">
                <a:ea typeface="ＭＳ Ｐゴシック" charset="-128"/>
              </a:rPr>
              <a:t>High-performance Server Design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8B8C91-D0BC-944B-A8AF-0EA86E08190F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7B1AB34-E43E-D24B-84A5-658D2012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kern="0" dirty="0">
                <a:ea typeface="ＭＳ Ｐゴシック" charset="-128"/>
              </a:rPr>
              <a:t>Qi</a:t>
            </a:r>
            <a:r>
              <a:rPr lang="en-US" altLang="zh-CN" kern="0" dirty="0">
                <a:ea typeface="ＭＳ Ｐゴシック" charset="-128"/>
              </a:rPr>
              <a:t>ao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>
                <a:ea typeface="ＭＳ Ｐゴシック" charset="-128"/>
              </a:rPr>
              <a:t>Xiang,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 err="1">
                <a:ea typeface="ＭＳ Ｐゴシック" charset="-128"/>
              </a:rPr>
              <a:t>Congming</a:t>
            </a:r>
            <a:r>
              <a:rPr lang="zh-CN" altLang="en-US" kern="0" dirty="0">
                <a:ea typeface="ＭＳ Ｐゴシック" charset="-128"/>
              </a:rPr>
              <a:t> </a:t>
            </a:r>
            <a:r>
              <a:rPr lang="en-US" altLang="zh-CN" kern="0" dirty="0">
                <a:ea typeface="ＭＳ Ｐゴシック" charset="-128"/>
              </a:rPr>
              <a:t>Gao, </a:t>
            </a:r>
            <a:r>
              <a:rPr lang="en-US" altLang="zh-CN" b="1" kern="0" dirty="0">
                <a:ea typeface="ＭＳ Ｐゴシック" charset="-128"/>
              </a:rPr>
              <a:t>Qiang Su</a:t>
            </a:r>
            <a:endParaRPr lang="en-US" altLang="x-none" b="1" kern="0" dirty="0">
              <a:ea typeface="ＭＳ Ｐゴシック" charset="-128"/>
            </a:endParaRPr>
          </a:p>
          <a:p>
            <a:pPr lvl="1"/>
            <a:endParaRPr lang="en-US" altLang="x-none" kern="0" dirty="0">
              <a:ea typeface="ＭＳ Ｐゴシック" charset="-128"/>
            </a:endParaRPr>
          </a:p>
          <a:p>
            <a:pPr lvl="1"/>
            <a:r>
              <a:rPr lang="en-US" altLang="x-none" kern="0" dirty="0">
                <a:ea typeface="ＭＳ Ｐゴシック" charset="-128"/>
              </a:rPr>
              <a:t>https://sngroup.org.cn/courses/cnns-xmuf25/index.shtml</a:t>
            </a:r>
          </a:p>
          <a:p>
            <a:r>
              <a:rPr lang="en-US" altLang="zh-CN" sz="2400" kern="0" dirty="0">
                <a:ea typeface="ＭＳ Ｐゴシック" charset="-128"/>
              </a:rPr>
              <a:t>10</a:t>
            </a:r>
            <a:r>
              <a:rPr lang="en-US" altLang="x-none" sz="2400" kern="0" dirty="0">
                <a:ea typeface="ＭＳ Ｐゴシック" charset="-128"/>
              </a:rPr>
              <a:t>/</a:t>
            </a:r>
            <a:r>
              <a:rPr lang="en-US" altLang="x-none" sz="2400" kern="0" dirty="0">
                <a:ea typeface="宋体" charset="-122"/>
              </a:rPr>
              <a:t>31</a:t>
            </a:r>
            <a:r>
              <a:rPr lang="en-US" altLang="x-none" sz="2400" kern="0" dirty="0">
                <a:ea typeface="ＭＳ Ｐゴシック" charset="-128"/>
              </a:rPr>
              <a:t>/20</a:t>
            </a:r>
            <a:r>
              <a:rPr lang="en-US" altLang="zh-CN" sz="2400" kern="0" dirty="0">
                <a:ea typeface="ＭＳ Ｐゴシック" charset="-128"/>
              </a:rPr>
              <a:t>25</a:t>
            </a:r>
            <a:endParaRPr lang="en-US" altLang="x-none" sz="2400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Solution: Suspension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Put thread to sleep to avoid busy spin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 life cycle: while a thread executes, it goes through a number of different phases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New: created but not yet started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Runnable: is running, or can run on a free CPU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Blocked: waiting for socket/I/O, a lock, or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suspend</a:t>
            </a:r>
            <a:r>
              <a:rPr lang="en-US" altLang="x-none" dirty="0">
                <a:ea typeface="ＭＳ Ｐゴシック" charset="-128"/>
              </a:rPr>
              <a:t> (wait)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Sleeping: paused for a user-specified interval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Terminated: completed</a:t>
            </a: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21CF6EA-888C-1640-9104-BBC15F9B4C1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183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Solution: Suspension</a:t>
            </a: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B221DF3-F952-694B-9101-E064B9A434A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762000" y="2095490"/>
            <a:ext cx="76962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if (Q.isEmpty()) //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</a:t>
            </a: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stop and wait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else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get myConn from Q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53000" y="3981440"/>
            <a:ext cx="3014663" cy="369888"/>
            <a:chOff x="2971846" y="4648544"/>
            <a:chExt cx="3014353" cy="369332"/>
          </a:xfrm>
        </p:grpSpPr>
        <p:cxnSp>
          <p:nvCxnSpPr>
            <p:cNvPr id="101382" name="Straight Arrow Connector 7"/>
            <p:cNvCxnSpPr>
              <a:cxnSpLocks noChangeShapeType="1"/>
              <a:stCxn id="101383" idx="1"/>
            </p:cNvCxnSpPr>
            <p:nvPr/>
          </p:nvCxnSpPr>
          <p:spPr bwMode="auto">
            <a:xfrm rot="10800000">
              <a:off x="2971846" y="4800715"/>
              <a:ext cx="1752470" cy="324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383" name="TextBox 8"/>
            <p:cNvSpPr txBox="1">
              <a:spLocks noChangeArrowheads="1"/>
            </p:cNvSpPr>
            <p:nvPr/>
          </p:nvSpPr>
          <p:spPr bwMode="auto">
            <a:xfrm>
              <a:off x="4724315" y="4648544"/>
              <a:ext cx="1261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000000"/>
                  </a:solidFill>
                  <a:latin typeface="Arial" charset="0"/>
                </a:rPr>
                <a:t>Hold lock?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194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Solution: Suspension</a:t>
            </a: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86800" y="6472231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68A9B1B-1DF6-D643-AF1D-C388D99EB0F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12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762000" y="2095490"/>
            <a:ext cx="76962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if (Q.isEmpty()) //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stop and wait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else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// get myConn from Q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76800" y="2836853"/>
            <a:ext cx="4273550" cy="1754187"/>
            <a:chOff x="3581396" y="4648550"/>
            <a:chExt cx="4272757" cy="1751691"/>
          </a:xfrm>
        </p:grpSpPr>
        <p:cxnSp>
          <p:nvCxnSpPr>
            <p:cNvPr id="103430" name="Straight Arrow Connector 7"/>
            <p:cNvCxnSpPr>
              <a:cxnSpLocks noChangeShapeType="1"/>
              <a:stCxn id="103431" idx="1"/>
            </p:cNvCxnSpPr>
            <p:nvPr/>
          </p:nvCxnSpPr>
          <p:spPr bwMode="auto">
            <a:xfrm rot="10800000" flipV="1">
              <a:off x="3581396" y="5524395"/>
              <a:ext cx="1142911" cy="4176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431" name="TextBox 8"/>
            <p:cNvSpPr txBox="1">
              <a:spLocks noChangeArrowheads="1"/>
            </p:cNvSpPr>
            <p:nvPr/>
          </p:nvSpPr>
          <p:spPr bwMode="auto">
            <a:xfrm>
              <a:off x="4724307" y="4648550"/>
              <a:ext cx="3129846" cy="1751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 dirty="0">
                  <a:solidFill>
                    <a:srgbClr val="FF0000"/>
                  </a:solidFill>
                  <a:latin typeface="Arial" charset="0"/>
                </a:rPr>
                <a:t>Design pattern:</a:t>
              </a:r>
            </a:p>
            <a:p>
              <a:pPr algn="l" eaLnBrk="1" hangingPunct="1"/>
              <a: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  <a:t> - Need to release lock to</a:t>
              </a:r>
              <a:b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  <a:t>avoid deadlock (to allow</a:t>
              </a:r>
              <a:b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  <a:t>main thread write into Q)</a:t>
              </a:r>
            </a:p>
            <a:p>
              <a:pPr algn="l" eaLnBrk="1" hangingPunct="1"/>
              <a: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  <a:t>- Typically need to reacquire </a:t>
              </a:r>
              <a:b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</a:br>
              <a:r>
                <a:rPr lang="en-US" altLang="x-none" sz="1800" dirty="0">
                  <a:solidFill>
                    <a:srgbClr val="000000"/>
                  </a:solidFill>
                  <a:latin typeface="Arial" charset="0"/>
                </a:rPr>
                <a:t>lock after waking 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387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 and Notification</a:t>
            </a:r>
          </a:p>
        </p:txBody>
      </p:sp>
      <p:sp>
        <p:nvSpPr>
          <p:cNvPr id="1054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Every Java Object has an associated wait-set (called wait list) in addition to a lock object</a:t>
            </a: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FF7179D-B3DF-C848-86C7-B41C63B0D8F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2004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 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4572000" y="32766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lock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47244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wait list</a:t>
            </a:r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520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 and Notification</a:t>
            </a:r>
          </a:p>
        </p:txBody>
      </p:sp>
      <p:sp>
        <p:nvSpPr>
          <p:cNvPr id="10752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Wait list object can be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manipulated only while the object lock is held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Otherwise,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IllegalMonitorStateException</a:t>
            </a:r>
            <a:r>
              <a:rPr lang="en-US" altLang="x-none" dirty="0">
                <a:ea typeface="ＭＳ Ｐゴシック" charset="-128"/>
              </a:rPr>
              <a:t> is thrown</a:t>
            </a: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3948689-3D5F-2746-985A-F21F9A8620C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8100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 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4572000" y="38862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lock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5334000"/>
            <a:ext cx="2286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o</a:t>
            </a:r>
            <a:r>
              <a:rPr lang="ja-JP" altLang="en-US">
                <a:solidFill>
                  <a:srgbClr val="000000"/>
                </a:solidFill>
              </a:rPr>
              <a:t>’</a:t>
            </a:r>
            <a:r>
              <a:rPr lang="en-US" altLang="ja-JP">
                <a:solidFill>
                  <a:srgbClr val="000000"/>
                </a:solidFill>
              </a:rPr>
              <a:t>s wait list</a:t>
            </a:r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737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Wait-sets</a:t>
            </a:r>
          </a:p>
        </p:txBody>
      </p:sp>
      <p:sp>
        <p:nvSpPr>
          <p:cNvPr id="1095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 enters the wait-set by invoking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wait() </a:t>
            </a:r>
            <a:r>
              <a:rPr lang="en-US" altLang="x-none" dirty="0">
                <a:ea typeface="ＭＳ Ｐゴシック" charset="-128"/>
              </a:rPr>
              <a:t>releases the lock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No other held locks are released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then the thread is suspended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Can add optional time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wait(long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millis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wait() </a:t>
            </a:r>
            <a:r>
              <a:rPr lang="en-US" altLang="x-none" dirty="0">
                <a:ea typeface="ＭＳ Ｐゴシック" charset="-128"/>
              </a:rPr>
              <a:t>is equivalent to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wait(0)</a:t>
            </a:r>
            <a:r>
              <a:rPr lang="en-US" altLang="x-none" dirty="0">
                <a:ea typeface="ＭＳ Ｐゴシック" charset="-128"/>
              </a:rPr>
              <a:t> – wait forever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robust programs, it is typically a good idea to add a timer</a:t>
            </a:r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5C3306-E7C2-DD4A-B5F6-48C072D4A72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71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1116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DFB930-99C5-CA42-9ADF-4CBB5B8F8E7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1619" name="Rectangle 4"/>
          <p:cNvSpPr>
            <a:spLocks noChangeArrowheads="1"/>
          </p:cNvSpPr>
          <p:nvPr/>
        </p:nvSpPr>
        <p:spPr bwMode="auto">
          <a:xfrm>
            <a:off x="838200" y="2398713"/>
            <a:ext cx="7696200" cy="4154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synchronized(Q)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while (Q.isEmpty())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  Q.wait();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}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myConn = Q.remove();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} // end of sync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// process request in myConn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} // end of while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4343400" y="0"/>
            <a:ext cx="4191000" cy="230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while (myConn==null) {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lock Q;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if (! Q.isEmpty()) // { 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  myConn = Q.remove(); </a:t>
            </a:r>
            <a:br>
              <a:rPr lang="en-US" altLang="x-none" sz="12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}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  unlock Q;   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   // get the next request; process</a:t>
            </a:r>
          </a:p>
          <a:p>
            <a:pPr lvl="1" algn="l" eaLnBrk="1" hangingPunct="1"/>
            <a:r>
              <a:rPr lang="en-US" altLang="x-none" sz="12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52400" y="3962400"/>
            <a:ext cx="2438400" cy="1200150"/>
            <a:chOff x="152399" y="3962400"/>
            <a:chExt cx="2438401" cy="1200329"/>
          </a:xfrm>
        </p:grpSpPr>
        <p:sp>
          <p:nvSpPr>
            <p:cNvPr id="111622" name="TextBox 8"/>
            <p:cNvSpPr txBox="1">
              <a:spLocks noChangeArrowheads="1"/>
            </p:cNvSpPr>
            <p:nvPr/>
          </p:nvSpPr>
          <p:spPr bwMode="auto">
            <a:xfrm>
              <a:off x="152399" y="3962400"/>
              <a:ext cx="2133601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Note the while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loop; no guarantee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that Q is not empty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when wake up</a:t>
              </a:r>
            </a:p>
          </p:txBody>
        </p:sp>
        <p:cxnSp>
          <p:nvCxnSpPr>
            <p:cNvPr id="111623" name="Straight Arrow Connector 14"/>
            <p:cNvCxnSpPr>
              <a:cxnSpLocks noChangeShapeType="1"/>
              <a:stCxn id="111622" idx="3"/>
            </p:cNvCxnSpPr>
            <p:nvPr/>
          </p:nvCxnSpPr>
          <p:spPr bwMode="auto">
            <a:xfrm flipV="1">
              <a:off x="2286000" y="4191000"/>
              <a:ext cx="304800" cy="3715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56516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Wait-set and Notification (cont)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Threads are released from the wait-set when: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notifyAll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 </a:t>
            </a:r>
            <a:r>
              <a:rPr lang="en-US" altLang="x-none" sz="2000" dirty="0">
                <a:ea typeface="ＭＳ Ｐゴシック" charset="-128"/>
              </a:rPr>
              <a:t>is invoked on the object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All threads released (typically recommended)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notify() </a:t>
            </a:r>
            <a:r>
              <a:rPr lang="en-US" altLang="x-none" sz="2000" dirty="0">
                <a:ea typeface="ＭＳ Ｐゴシック" charset="-128"/>
              </a:rPr>
              <a:t>is invoked on the object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One thread selected at </a:t>
            </a:r>
            <a:r>
              <a:rPr lang="ja-JP" altLang="en-US" sz="1800" dirty="0">
                <a:ea typeface="ＭＳ Ｐゴシック" charset="-128"/>
              </a:rPr>
              <a:t>‘</a:t>
            </a:r>
            <a:r>
              <a:rPr lang="en-US" altLang="ja-JP" sz="1800" dirty="0">
                <a:ea typeface="ＭＳ Ｐゴシック" charset="-128"/>
              </a:rPr>
              <a:t>random</a:t>
            </a:r>
            <a:r>
              <a:rPr lang="ja-JP" altLang="en-US" sz="1800" dirty="0">
                <a:ea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</a:rPr>
              <a:t> for release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The specified time-out elapses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The thread has its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interrupt()</a:t>
            </a:r>
            <a:r>
              <a:rPr lang="en-US" altLang="x-none" sz="2000" dirty="0">
                <a:ea typeface="ＭＳ Ｐゴシック" charset="-128"/>
              </a:rPr>
              <a:t> method invoked</a:t>
            </a:r>
          </a:p>
          <a:p>
            <a:pPr lvl="2"/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InterruptedException</a:t>
            </a:r>
            <a:r>
              <a:rPr lang="en-US" altLang="x-none" sz="1800" dirty="0">
                <a:ea typeface="ＭＳ Ｐゴシック" charset="-128"/>
              </a:rPr>
              <a:t> thrown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 spurious wakeup occurs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Not (yet!) </a:t>
            </a:r>
            <a:r>
              <a:rPr lang="en-US" altLang="x-none" sz="1800" dirty="0" err="1">
                <a:ea typeface="ＭＳ Ｐゴシック" charset="-128"/>
              </a:rPr>
              <a:t>spec’</a:t>
            </a:r>
            <a:r>
              <a:rPr lang="en-US" altLang="ja-JP" sz="1800" dirty="0" err="1">
                <a:ea typeface="ＭＳ Ｐゴシック" charset="-128"/>
              </a:rPr>
              <a:t>ed</a:t>
            </a:r>
            <a:r>
              <a:rPr lang="en-US" altLang="ja-JP" sz="1800" dirty="0">
                <a:ea typeface="ＭＳ Ｐゴシック" charset="-128"/>
              </a:rPr>
              <a:t> but an inherited property of underlying synchronization mechanisms e.g., POSIX condition variables</a:t>
            </a: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5C624F-EDBC-C745-9254-4614DA01C71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836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Notification</a:t>
            </a:r>
          </a:p>
        </p:txBody>
      </p:sp>
      <p:sp>
        <p:nvSpPr>
          <p:cNvPr id="1157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Caller of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notify()</a:t>
            </a:r>
            <a:r>
              <a:rPr lang="en-US" altLang="x-none" dirty="0">
                <a:ea typeface="ＭＳ Ｐゴシック" charset="-128"/>
              </a:rPr>
              <a:t> must hold lock associated with the object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Those threads awoken must reacquire lock before continuing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(This is part of the function; you don</a:t>
            </a:r>
            <a:r>
              <a:rPr lang="ja-JP" altLang="en-US" dirty="0">
                <a:ea typeface="ＭＳ Ｐゴシック" charset="-128"/>
              </a:rPr>
              <a:t>’</a:t>
            </a:r>
            <a:r>
              <a:rPr lang="en-US" altLang="ja-JP" dirty="0">
                <a:ea typeface="ＭＳ Ｐゴシック" charset="-128"/>
              </a:rPr>
              <a:t>t need to do it explicitly)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Can’</a:t>
            </a:r>
            <a:r>
              <a:rPr lang="en-US" altLang="ja-JP" dirty="0">
                <a:ea typeface="ＭＳ Ｐゴシック" charset="-128"/>
              </a:rPr>
              <a:t>t be acquired until notifying thread releases 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A released thread contends with all other threads for the lock</a:t>
            </a:r>
          </a:p>
        </p:txBody>
      </p:sp>
      <p:sp>
        <p:nvSpPr>
          <p:cNvPr id="11571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8CB52CB-5B61-714C-AEB0-1A6BA244A9A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97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Main Thread</a:t>
            </a:r>
          </a:p>
        </p:txBody>
      </p:sp>
      <p:sp>
        <p:nvSpPr>
          <p:cNvPr id="11776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C926D57-2CCA-0145-8DA6-364179D8DBE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20163" name="Rectangle 34"/>
          <p:cNvSpPr>
            <a:spLocks noChangeArrowheads="1"/>
          </p:cNvSpPr>
          <p:nvPr/>
        </p:nvSpPr>
        <p:spPr bwMode="auto">
          <a:xfrm>
            <a:off x="606425" y="4262438"/>
            <a:ext cx="5486400" cy="2554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Q.notifyAll();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17764" name="Rectangle 34"/>
          <p:cNvSpPr>
            <a:spLocks noChangeArrowheads="1"/>
          </p:cNvSpPr>
          <p:nvPr/>
        </p:nvSpPr>
        <p:spPr bwMode="auto">
          <a:xfrm>
            <a:off x="606425" y="1443038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synchronized(Q)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892425" y="3805238"/>
            <a:ext cx="381000" cy="3810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17766" name="Oval 4"/>
          <p:cNvSpPr>
            <a:spLocks noChangeArrowheads="1"/>
          </p:cNvSpPr>
          <p:nvPr/>
        </p:nvSpPr>
        <p:spPr bwMode="auto">
          <a:xfrm>
            <a:off x="6607175" y="1350963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988175" y="2646363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924800" y="5791200"/>
            <a:ext cx="12192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117769" name="Straight Arrow Connector 8"/>
          <p:cNvCxnSpPr>
            <a:cxnSpLocks noChangeShapeType="1"/>
            <a:endCxn id="117766" idx="4"/>
          </p:cNvCxnSpPr>
          <p:nvPr/>
        </p:nvCxnSpPr>
        <p:spPr bwMode="auto">
          <a:xfrm rot="5400000" flipH="1" flipV="1">
            <a:off x="7407276" y="2455862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0" name="Straight Arrow Connector 10"/>
          <p:cNvCxnSpPr>
            <a:cxnSpLocks noChangeShapeType="1"/>
            <a:stCxn id="10" idx="0"/>
            <a:endCxn id="117773" idx="5"/>
          </p:cNvCxnSpPr>
          <p:nvPr/>
        </p:nvCxnSpPr>
        <p:spPr bwMode="auto">
          <a:xfrm flipH="1" flipV="1">
            <a:off x="8298235" y="4971256"/>
            <a:ext cx="236165" cy="8199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1" name="Straight Connector 11"/>
          <p:cNvCxnSpPr>
            <a:cxnSpLocks noChangeShapeType="1"/>
          </p:cNvCxnSpPr>
          <p:nvPr/>
        </p:nvCxnSpPr>
        <p:spPr bwMode="auto">
          <a:xfrm>
            <a:off x="7399338" y="60547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6196013" y="5770563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117773" name="Oval 22"/>
          <p:cNvSpPr>
            <a:spLocks noChangeArrowheads="1"/>
          </p:cNvSpPr>
          <p:nvPr/>
        </p:nvSpPr>
        <p:spPr bwMode="auto">
          <a:xfrm>
            <a:off x="6607175" y="3865563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117774" name="Straight Arrow Connector 27"/>
          <p:cNvCxnSpPr>
            <a:cxnSpLocks noChangeShapeType="1"/>
            <a:stCxn id="14" idx="0"/>
            <a:endCxn id="117773" idx="3"/>
          </p:cNvCxnSpPr>
          <p:nvPr/>
        </p:nvCxnSpPr>
        <p:spPr bwMode="auto">
          <a:xfrm flipV="1">
            <a:off x="6767513" y="4972050"/>
            <a:ext cx="130175" cy="798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775" name="Straight Arrow Connector 31"/>
          <p:cNvCxnSpPr>
            <a:cxnSpLocks noChangeShapeType="1"/>
            <a:stCxn id="9" idx="2"/>
            <a:endCxn id="117773" idx="0"/>
          </p:cNvCxnSpPr>
          <p:nvPr/>
        </p:nvCxnSpPr>
        <p:spPr bwMode="auto">
          <a:xfrm rot="5400000">
            <a:off x="7464425" y="3694113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2682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62FD513-E06E-B142-8CF4-719BF475553A}" type="slidenum">
              <a:rPr lang="en-US" altLang="x-none" sz="1400"/>
              <a:pPr/>
              <a:t>2</a:t>
            </a:fld>
            <a:endParaRPr lang="en-US" altLang="x-none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High-performance network server 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Overview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Threaded servers</a:t>
            </a:r>
          </a:p>
          <a:p>
            <a:pPr lvl="2"/>
            <a:r>
              <a:rPr lang="en-US" altLang="zh-CN" dirty="0">
                <a:ea typeface="ＭＳ Ｐゴシック" charset="-128"/>
              </a:rPr>
              <a:t>Per-request thread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problem: large # of threads and their creations/deletions may let overhead grow out of control</a:t>
            </a:r>
            <a:endParaRPr lang="en-US" altLang="zh-CN" dirty="0">
              <a:ea typeface="ＭＳ Ｐゴシック" charset="-128"/>
            </a:endParaRPr>
          </a:p>
          <a:p>
            <a:pPr lvl="2"/>
            <a:r>
              <a:rPr lang="en-US" altLang="zh-CN" dirty="0">
                <a:solidFill>
                  <a:srgbClr val="FF0000"/>
                </a:solidFill>
                <a:ea typeface="ＭＳ Ｐゴシック" charset="-128"/>
              </a:rPr>
              <a:t>Thread pool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Design 1: Service threads compete on the welcome socket</a:t>
            </a:r>
          </a:p>
          <a:p>
            <a:pPr lvl="3"/>
            <a:r>
              <a:rPr lang="en-US" altLang="x-none" dirty="0">
                <a:ea typeface="ＭＳ Ｐゴシック" charset="-128"/>
              </a:rPr>
              <a:t>Design 2: Service threads and the main thread coordinate on the shared queue</a:t>
            </a:r>
          </a:p>
          <a:p>
            <a:pPr lvl="4"/>
            <a:r>
              <a:rPr lang="en-US" altLang="x-none" dirty="0">
                <a:latin typeface="Times New Roman" charset="0"/>
                <a:ea typeface="Times New Roman" charset="0"/>
                <a:cs typeface="Times New Roman" charset="0"/>
              </a:rPr>
              <a:t>polling (busy wait)</a:t>
            </a:r>
          </a:p>
          <a:p>
            <a:pPr lvl="4"/>
            <a:r>
              <a:rPr lang="en-US" altLang="x-none" dirty="0">
                <a:latin typeface="Times New Roman" charset="0"/>
                <a:cs typeface="Times New Roman" charset="0"/>
              </a:rPr>
              <a:t>suspension: wait/notify</a:t>
            </a:r>
            <a:endParaRPr lang="en-US" altLang="zh-CN" dirty="0">
              <a:latin typeface="Times New Roman" charset="0"/>
              <a:cs typeface="Times New Roman" charset="0"/>
            </a:endParaRPr>
          </a:p>
          <a:p>
            <a:endParaRPr lang="en-US" altLang="x-none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4732338"/>
            <a:ext cx="4941888" cy="1197119"/>
            <a:chOff x="0" y="4732338"/>
            <a:chExt cx="4941888" cy="1197119"/>
          </a:xfrm>
        </p:grpSpPr>
        <p:sp>
          <p:nvSpPr>
            <p:cNvPr id="119829" name="Rectangle 2"/>
            <p:cNvSpPr>
              <a:spLocks noChangeArrowheads="1"/>
            </p:cNvSpPr>
            <p:nvPr/>
          </p:nvSpPr>
          <p:spPr bwMode="auto">
            <a:xfrm>
              <a:off x="1284288" y="5211907"/>
              <a:ext cx="3657600" cy="7175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grpSp>
          <p:nvGrpSpPr>
            <p:cNvPr id="119830" name="Group 9"/>
            <p:cNvGrpSpPr>
              <a:grpSpLocks/>
            </p:cNvGrpSpPr>
            <p:nvPr/>
          </p:nvGrpSpPr>
          <p:grpSpPr bwMode="auto">
            <a:xfrm>
              <a:off x="0" y="4732338"/>
              <a:ext cx="1284288" cy="735012"/>
              <a:chOff x="5164821" y="4808982"/>
              <a:chExt cx="1283442" cy="734990"/>
            </a:xfrm>
          </p:grpSpPr>
          <p:cxnSp>
            <p:nvCxnSpPr>
              <p:cNvPr id="119831" name="Straight Arrow Connector 7"/>
              <p:cNvCxnSpPr>
                <a:cxnSpLocks noChangeShapeType="1"/>
              </p:cNvCxnSpPr>
              <p:nvPr/>
            </p:nvCxnSpPr>
            <p:spPr bwMode="auto">
              <a:xfrm>
                <a:off x="6130852" y="5212794"/>
                <a:ext cx="317411" cy="33117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9832" name="TextBox 8"/>
              <p:cNvSpPr txBox="1">
                <a:spLocks noChangeArrowheads="1"/>
              </p:cNvSpPr>
              <p:nvPr/>
            </p:nvSpPr>
            <p:spPr bwMode="auto">
              <a:xfrm>
                <a:off x="5164821" y="4808982"/>
                <a:ext cx="1095584" cy="369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defTabSz="91281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x-none" sz="1800">
                    <a:solidFill>
                      <a:srgbClr val="FF0000"/>
                    </a:solidFill>
                    <a:latin typeface="Arial" charset="0"/>
                  </a:rPr>
                  <a:t>Suspend</a:t>
                </a:r>
                <a:endParaRPr lang="en-US" altLang="x-none" sz="18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119810" name="Title 1"/>
          <p:cNvSpPr>
            <a:spLocks noGrp="1"/>
          </p:cNvSpPr>
          <p:nvPr>
            <p:ph type="title"/>
          </p:nvPr>
        </p:nvSpPr>
        <p:spPr>
          <a:xfrm>
            <a:off x="5908675" y="0"/>
            <a:ext cx="2411413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74A2AE-362A-7448-AB53-6FB1CEEE3B5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2847975" y="3276600"/>
            <a:ext cx="3048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19814" name="Oval 4"/>
          <p:cNvSpPr>
            <a:spLocks noChangeArrowheads="1"/>
          </p:cNvSpPr>
          <p:nvPr/>
        </p:nvSpPr>
        <p:spPr bwMode="auto">
          <a:xfrm>
            <a:off x="6607175" y="1350963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988175" y="2646363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924800" y="5791200"/>
            <a:ext cx="12192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119817" name="Straight Arrow Connector 8"/>
          <p:cNvCxnSpPr>
            <a:cxnSpLocks noChangeShapeType="1"/>
            <a:endCxn id="119814" idx="4"/>
          </p:cNvCxnSpPr>
          <p:nvPr/>
        </p:nvCxnSpPr>
        <p:spPr bwMode="auto">
          <a:xfrm rot="5400000" flipH="1" flipV="1">
            <a:off x="7407276" y="2455862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18" name="Straight Arrow Connector 10"/>
          <p:cNvCxnSpPr>
            <a:cxnSpLocks noChangeShapeType="1"/>
            <a:stCxn id="10" idx="0"/>
            <a:endCxn id="119821" idx="5"/>
          </p:cNvCxnSpPr>
          <p:nvPr/>
        </p:nvCxnSpPr>
        <p:spPr bwMode="auto">
          <a:xfrm flipH="1" flipV="1">
            <a:off x="8298235" y="4971256"/>
            <a:ext cx="236165" cy="8199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19" name="Straight Connector 11"/>
          <p:cNvCxnSpPr>
            <a:cxnSpLocks noChangeShapeType="1"/>
          </p:cNvCxnSpPr>
          <p:nvPr/>
        </p:nvCxnSpPr>
        <p:spPr bwMode="auto">
          <a:xfrm>
            <a:off x="7399338" y="60547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6196013" y="5770563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119821" name="Oval 22"/>
          <p:cNvSpPr>
            <a:spLocks noChangeArrowheads="1"/>
          </p:cNvSpPr>
          <p:nvPr/>
        </p:nvSpPr>
        <p:spPr bwMode="auto">
          <a:xfrm>
            <a:off x="6607175" y="3865563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119822" name="Straight Arrow Connector 27"/>
          <p:cNvCxnSpPr>
            <a:cxnSpLocks noChangeShapeType="1"/>
            <a:stCxn id="14" idx="0"/>
            <a:endCxn id="119821" idx="3"/>
          </p:cNvCxnSpPr>
          <p:nvPr/>
        </p:nvCxnSpPr>
        <p:spPr bwMode="auto">
          <a:xfrm flipV="1">
            <a:off x="6767513" y="4972050"/>
            <a:ext cx="130175" cy="798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823" name="Straight Arrow Connector 31"/>
          <p:cNvCxnSpPr>
            <a:cxnSpLocks noChangeShapeType="1"/>
            <a:stCxn id="9" idx="2"/>
            <a:endCxn id="119821" idx="0"/>
          </p:cNvCxnSpPr>
          <p:nvPr/>
        </p:nvCxnSpPr>
        <p:spPr bwMode="auto">
          <a:xfrm rot="5400000">
            <a:off x="7464425" y="3694113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9824" name="Rectangle 4"/>
          <p:cNvSpPr>
            <a:spLocks noChangeArrowheads="1"/>
          </p:cNvSpPr>
          <p:nvPr/>
        </p:nvSpPr>
        <p:spPr bwMode="auto">
          <a:xfrm>
            <a:off x="423863" y="207963"/>
            <a:ext cx="5513387" cy="30464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1600">
                <a:latin typeface="Courier New" charset="0"/>
              </a:rPr>
              <a:t> while (myConn==null) {</a:t>
            </a:r>
            <a:br>
              <a:rPr lang="en-US" altLang="x-none" sz="1600">
                <a:latin typeface="Courier New" charset="0"/>
              </a:rPr>
            </a:br>
            <a:r>
              <a:rPr lang="en-US" altLang="x-none" sz="1600">
                <a:latin typeface="Courier New" charset="0"/>
              </a:rPr>
              <a:t>     synchronize(Q) {</a:t>
            </a:r>
            <a:br>
              <a:rPr lang="en-US" altLang="x-none" sz="1600"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if (! Q.isEmpty()) //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  myConn = Q.remove();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}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}   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// process myConn</a:t>
            </a:r>
          </a:p>
          <a:p>
            <a:pPr lvl="1"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19825" name="Rectangle 21"/>
          <p:cNvSpPr>
            <a:spLocks noChangeArrowheads="1"/>
          </p:cNvSpPr>
          <p:nvPr/>
        </p:nvSpPr>
        <p:spPr bwMode="auto">
          <a:xfrm>
            <a:off x="1255713" y="1008063"/>
            <a:ext cx="3657600" cy="1684337"/>
          </a:xfrm>
          <a:prstGeom prst="rect">
            <a:avLst/>
          </a:prstGeom>
          <a:solidFill>
            <a:schemeClr val="accent1">
              <a:alpha val="38823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grpSp>
        <p:nvGrpSpPr>
          <p:cNvPr id="119826" name="Group 9"/>
          <p:cNvGrpSpPr>
            <a:grpSpLocks/>
          </p:cNvGrpSpPr>
          <p:nvPr/>
        </p:nvGrpSpPr>
        <p:grpSpPr bwMode="auto">
          <a:xfrm>
            <a:off x="0" y="687388"/>
            <a:ext cx="1284288" cy="735012"/>
            <a:chOff x="5164821" y="4808982"/>
            <a:chExt cx="1283442" cy="734990"/>
          </a:xfrm>
        </p:grpSpPr>
        <p:cxnSp>
          <p:nvCxnSpPr>
            <p:cNvPr id="119827" name="Straight Arrow Connector 7"/>
            <p:cNvCxnSpPr>
              <a:cxnSpLocks noChangeShapeType="1"/>
            </p:cNvCxnSpPr>
            <p:nvPr/>
          </p:nvCxnSpPr>
          <p:spPr bwMode="auto">
            <a:xfrm>
              <a:off x="6130852" y="5212794"/>
              <a:ext cx="317411" cy="3311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28" name="TextBox 8"/>
            <p:cNvSpPr txBox="1">
              <a:spLocks noChangeArrowheads="1"/>
            </p:cNvSpPr>
            <p:nvPr/>
          </p:nvSpPr>
          <p:spPr bwMode="auto">
            <a:xfrm>
              <a:off x="5164821" y="4808982"/>
              <a:ext cx="1172249" cy="368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Busy wait</a:t>
              </a:r>
              <a:endParaRPr lang="en-US" altLang="x-none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409575" y="3470970"/>
            <a:ext cx="5513388" cy="353943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600" dirty="0">
                <a:latin typeface="Courier New" charset="0"/>
              </a:rPr>
              <a:t>while (</a:t>
            </a:r>
            <a:r>
              <a:rPr lang="en-US" altLang="x-none" sz="1600" dirty="0" err="1">
                <a:latin typeface="Courier New" charset="0"/>
              </a:rPr>
              <a:t>myConn</a:t>
            </a:r>
            <a:r>
              <a:rPr lang="en-US" altLang="x-none" sz="1600" dirty="0">
                <a:latin typeface="Courier New" charset="0"/>
              </a:rPr>
              <a:t>==null) {</a:t>
            </a:r>
            <a:br>
              <a:rPr lang="en-US" altLang="x-none" sz="1600" dirty="0">
                <a:latin typeface="Courier New" charset="0"/>
              </a:rPr>
            </a:br>
            <a:r>
              <a:rPr lang="en-US" altLang="x-none" sz="1600" dirty="0">
                <a:latin typeface="Courier New" charset="0"/>
              </a:rPr>
              <a:t>     synchronize(Q) {</a:t>
            </a:r>
            <a:br>
              <a:rPr lang="en-US" altLang="x-none" sz="1600" dirty="0"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if (!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()) //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} else {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altLang="x-none" sz="1600" b="1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();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}</a:t>
            </a:r>
          </a:p>
          <a:p>
            <a:pPr lvl="1" algn="l" eaLnBrk="1" hangingPunct="1"/>
            <a:r>
              <a:rPr lang="zh-CN" altLang="en-US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zh-CN" sz="1600" dirty="0">
                <a:solidFill>
                  <a:srgbClr val="000000"/>
                </a:solidFill>
                <a:latin typeface="Courier New" charset="0"/>
              </a:rPr>
              <a:t>}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// process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lvl="1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462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98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Worker: Another Format</a:t>
            </a:r>
          </a:p>
        </p:txBody>
      </p:sp>
      <p:sp>
        <p:nvSpPr>
          <p:cNvPr id="12185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D080F0F-398E-C541-8C45-6B048AFBE3DE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1859" name="Rectangle 4"/>
          <p:cNvSpPr>
            <a:spLocks noChangeArrowheads="1"/>
          </p:cNvSpPr>
          <p:nvPr/>
        </p:nvSpPr>
        <p:spPr bwMode="auto">
          <a:xfrm>
            <a:off x="838200" y="1957388"/>
            <a:ext cx="7696200" cy="4154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synchronized(Q)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while (Q.isEmpty()) {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  Q.wait();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} 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   myConn = Q.remove();</a:t>
            </a:r>
            <a:br>
              <a:rPr lang="en-US" altLang="x-none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} // end of sync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    // process request in myConn</a:t>
            </a:r>
          </a:p>
          <a:p>
            <a:pPr lvl="1" algn="l" eaLnBrk="1" hangingPunct="1"/>
            <a:r>
              <a:rPr lang="en-US" altLang="x-none">
                <a:solidFill>
                  <a:srgbClr val="000000"/>
                </a:solidFill>
                <a:latin typeface="Courier New" charset="0"/>
              </a:rPr>
              <a:t>} // end of while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52400" y="3521075"/>
            <a:ext cx="2438400" cy="1200150"/>
            <a:chOff x="152399" y="3962400"/>
            <a:chExt cx="2438401" cy="1200329"/>
          </a:xfrm>
        </p:grpSpPr>
        <p:sp>
          <p:nvSpPr>
            <p:cNvPr id="121861" name="TextBox 8"/>
            <p:cNvSpPr txBox="1">
              <a:spLocks noChangeArrowheads="1"/>
            </p:cNvSpPr>
            <p:nvPr/>
          </p:nvSpPr>
          <p:spPr bwMode="auto">
            <a:xfrm>
              <a:off x="152399" y="3962400"/>
              <a:ext cx="2133601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Note the while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loop; no guarantee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that Q is not empty</a:t>
              </a:r>
              <a:br>
                <a:rPr lang="en-US" altLang="x-none" sz="1800">
                  <a:solidFill>
                    <a:srgbClr val="FF0000"/>
                  </a:solidFill>
                  <a:latin typeface="Arial" charset="0"/>
                </a:rPr>
              </a:br>
              <a:r>
                <a:rPr lang="en-US" altLang="x-none" sz="1800">
                  <a:solidFill>
                    <a:srgbClr val="FF0000"/>
                  </a:solidFill>
                  <a:latin typeface="Arial" charset="0"/>
                </a:rPr>
                <a:t>when wake up</a:t>
              </a:r>
            </a:p>
          </p:txBody>
        </p:sp>
        <p:cxnSp>
          <p:nvCxnSpPr>
            <p:cNvPr id="121862" name="Straight Arrow Connector 14"/>
            <p:cNvCxnSpPr>
              <a:cxnSpLocks noChangeShapeType="1"/>
              <a:stCxn id="121861" idx="3"/>
            </p:cNvCxnSpPr>
            <p:nvPr/>
          </p:nvCxnSpPr>
          <p:spPr bwMode="auto">
            <a:xfrm flipV="1">
              <a:off x="2286000" y="4191000"/>
              <a:ext cx="304800" cy="37156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0744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</a:t>
            </a:r>
          </a:p>
        </p:txBody>
      </p:sp>
      <p:sp>
        <p:nvSpPr>
          <p:cNvPr id="1239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See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WaitNotify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Server.java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WaitNotify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ServiceThread.java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DA97ED0-197F-7847-90D1-78A864FEE67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62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0772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Summary: Guardian via Suspension: Waiting</a:t>
            </a:r>
          </a:p>
        </p:txBody>
      </p:sp>
      <p:sp>
        <p:nvSpPr>
          <p:cNvPr id="12595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3A0C59-2FF9-D34B-B9C9-86DA5A8D122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5955" name="Rectangle 4"/>
          <p:cNvSpPr>
            <a:spLocks noChangeArrowheads="1"/>
          </p:cNvSpPr>
          <p:nvPr/>
        </p:nvSpPr>
        <p:spPr bwMode="auto">
          <a:xfrm>
            <a:off x="533400" y="1676400"/>
            <a:ext cx="8305800" cy="2678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synchronized (obj) {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 b="1">
                <a:solidFill>
                  <a:srgbClr val="FF0000"/>
                </a:solidFill>
                <a:latin typeface="Courier New" charset="0"/>
              </a:rPr>
              <a:t>while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(!condition) {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try { obj.wait(); }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catch (InterruptedException ex)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{ ... }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while</a:t>
            </a:r>
          </a:p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// make use of condition</a:t>
            </a:r>
          </a:p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of sync</a:t>
            </a:r>
            <a:endParaRPr lang="en-US" altLang="x-none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724400"/>
            <a:ext cx="7924800" cy="20129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FFC000"/>
                </a:solidFill>
                <a:latin typeface="Comic Sans MS"/>
                <a:ea typeface="ＭＳ Ｐゴシック" charset="0"/>
                <a:cs typeface="ＭＳ Ｐゴシック" charset="0"/>
              </a:rPr>
              <a:t>Golden rule</a:t>
            </a: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: Always test a condition in a loop</a:t>
            </a:r>
          </a:p>
          <a:p>
            <a:pPr marL="742950" lvl="1" indent="-285750" algn="l">
              <a:spcBef>
                <a:spcPct val="20000"/>
              </a:spcBef>
              <a:buClr>
                <a:srgbClr val="3333CC"/>
              </a:buClr>
              <a:buSzPct val="75000"/>
              <a:buFont typeface="ZapfDingbats" pitchFamily="82" charset="2"/>
              <a:buChar char="m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Arial" charset="0"/>
              </a:rPr>
              <a:t>Change of state may not be what you need</a:t>
            </a:r>
          </a:p>
          <a:p>
            <a:pPr marL="742950" lvl="1" indent="-285750" algn="l">
              <a:spcBef>
                <a:spcPct val="20000"/>
              </a:spcBef>
              <a:buClr>
                <a:srgbClr val="3333CC"/>
              </a:buClr>
              <a:buSzPct val="75000"/>
              <a:buFont typeface="ZapfDingbats" pitchFamily="82" charset="2"/>
              <a:buChar char="m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Arial" charset="0"/>
              </a:rPr>
              <a:t>Condition may have changed again</a:t>
            </a:r>
          </a:p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Break the rule only after you are sure that it is safe to do so</a:t>
            </a:r>
          </a:p>
        </p:txBody>
      </p:sp>
    </p:spTree>
    <p:extLst>
      <p:ext uri="{BB962C8B-B14F-4D97-AF65-F5344CB8AC3E}">
        <p14:creationId xmlns:p14="http://schemas.microsoft.com/office/powerpoint/2010/main" val="3226695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3820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Summary: Guarding via Suspension: Changing a Condition</a:t>
            </a:r>
          </a:p>
        </p:txBody>
      </p:sp>
      <p:sp>
        <p:nvSpPr>
          <p:cNvPr id="12800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421913A-C8A3-724B-9917-39DB5572AD4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8003" name="Rectangle 4"/>
          <p:cNvSpPr>
            <a:spLocks noChangeArrowheads="1"/>
          </p:cNvSpPr>
          <p:nvPr/>
        </p:nvSpPr>
        <p:spPr bwMode="auto">
          <a:xfrm>
            <a:off x="381000" y="2057400"/>
            <a:ext cx="8610600" cy="1816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synchronized (obj) {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   condition = true;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   obj.notifyAll(); // or obj.notify()</a:t>
            </a:r>
          </a:p>
          <a:p>
            <a:pPr algn="l" eaLnBrk="1" hangingPunct="1"/>
            <a:r>
              <a:rPr lang="en-US" altLang="x-none" sz="2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4572000"/>
            <a:ext cx="7924800" cy="1274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Typically use </a:t>
            </a:r>
            <a:r>
              <a:rPr lang="en-US" kern="0" dirty="0" err="1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notifyAll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()</a:t>
            </a:r>
          </a:p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There are subtle issues using notify(), in particular when there is interrupt</a:t>
            </a:r>
          </a:p>
        </p:txBody>
      </p:sp>
    </p:spTree>
    <p:extLst>
      <p:ext uri="{BB962C8B-B14F-4D97-AF65-F5344CB8AC3E}">
        <p14:creationId xmlns:p14="http://schemas.microsoft.com/office/powerpoint/2010/main" val="3539358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Note</a:t>
            </a:r>
          </a:p>
        </p:txBody>
      </p:sp>
      <p:sp>
        <p:nvSpPr>
          <p:cNvPr id="130050" name="Content Placeholder 2"/>
          <p:cNvSpPr>
            <a:spLocks noGrp="1"/>
          </p:cNvSpPr>
          <p:nvPr>
            <p:ph idx="1"/>
          </p:nvPr>
        </p:nvSpPr>
        <p:spPr>
          <a:xfrm>
            <a:off x="517525" y="1371600"/>
            <a:ext cx="83978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Use of wait(), </a:t>
            </a:r>
            <a:r>
              <a:rPr lang="en-US" altLang="x-none" sz="2400" dirty="0" err="1">
                <a:ea typeface="ＭＳ Ｐゴシック" charset="-128"/>
              </a:rPr>
              <a:t>notifyAll</a:t>
            </a:r>
            <a:r>
              <a:rPr lang="en-US" altLang="x-none" sz="2400" dirty="0">
                <a:ea typeface="ＭＳ Ｐゴシック" charset="-128"/>
              </a:rPr>
              <a:t>() and notify() similar to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Condition queues of classic Monitors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Condition variables of POSIX </a:t>
            </a:r>
            <a:r>
              <a:rPr lang="en-US" altLang="x-none" sz="2000" dirty="0" err="1">
                <a:ea typeface="ＭＳ Ｐゴシック" charset="-128"/>
              </a:rPr>
              <a:t>PThreads</a:t>
            </a:r>
            <a:r>
              <a:rPr lang="en-US" altLang="x-none" sz="2000" dirty="0">
                <a:ea typeface="ＭＳ Ｐゴシック" charset="-128"/>
              </a:rPr>
              <a:t> API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In C# it is called Monitor (</a:t>
            </a:r>
            <a:r>
              <a:rPr lang="en-US" altLang="x-none" sz="2000" dirty="0">
                <a:ea typeface="ＭＳ Ｐゴシック" charset="-128"/>
                <a:hlinkClick r:id="rId3"/>
              </a:rPr>
              <a:t>http://msdn.microsoft.com/en-us/library/ms173179.aspx)</a:t>
            </a:r>
            <a:endParaRPr lang="en-US" altLang="x-none" sz="2000" dirty="0">
              <a:ea typeface="ＭＳ Ｐゴシック" charset="-128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Python Thread module in its Standard Library is based on Java Thread model (https://</a:t>
            </a:r>
            <a:r>
              <a:rPr lang="en-US" altLang="x-none" sz="2400" dirty="0" err="1">
                <a:ea typeface="ＭＳ Ｐゴシック" charset="-128"/>
              </a:rPr>
              <a:t>docs.python.org</a:t>
            </a:r>
            <a:r>
              <a:rPr lang="en-US" altLang="x-none" sz="2400" dirty="0">
                <a:ea typeface="ＭＳ Ｐゴシック" charset="-128"/>
              </a:rPr>
              <a:t>/3/library/</a:t>
            </a:r>
            <a:r>
              <a:rPr lang="en-US" altLang="x-none" sz="2400" dirty="0" err="1">
                <a:ea typeface="ＭＳ Ｐゴシック" charset="-128"/>
              </a:rPr>
              <a:t>threading.html</a:t>
            </a:r>
            <a:r>
              <a:rPr lang="en-US" altLang="x-none" sz="2400" dirty="0">
                <a:ea typeface="ＭＳ Ｐゴシック" charset="-128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1800" dirty="0">
                <a:ea typeface="ＭＳ Ｐゴシック" charset="-128"/>
              </a:rPr>
              <a:t>“</a:t>
            </a:r>
            <a:r>
              <a:rPr lang="en-US" altLang="ja-JP" sz="1800" dirty="0">
                <a:ea typeface="ＭＳ Ｐゴシック" charset="-128"/>
              </a:rPr>
              <a:t>The design of this module is loosely based on Java</a:t>
            </a:r>
            <a:r>
              <a:rPr lang="en-US" altLang="en-US" sz="1800" dirty="0">
                <a:ea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</a:rPr>
              <a:t>s threading model. However, where Java makes locks and condition variables basic behavior of every object, they are separate objects in Python.</a:t>
            </a:r>
            <a:r>
              <a:rPr lang="en-US" altLang="en-US" sz="2000" dirty="0">
                <a:ea typeface="ＭＳ Ｐゴシック" charset="-128"/>
              </a:rPr>
              <a:t>”</a:t>
            </a: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057432-10A0-FE4E-85DE-4CAB253C7D40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791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Java (1.5)</a:t>
            </a:r>
          </a:p>
        </p:txBody>
      </p:sp>
      <p:sp>
        <p:nvSpPr>
          <p:cNvPr id="132098" name="Content Placeholder 2"/>
          <p:cNvSpPr>
            <a:spLocks noGrp="1"/>
          </p:cNvSpPr>
          <p:nvPr>
            <p:ph idx="1"/>
          </p:nvPr>
        </p:nvSpPr>
        <p:spPr>
          <a:xfrm>
            <a:off x="533400" y="2895600"/>
            <a:ext cx="7772400" cy="3352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Condition created from a Lock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await</a:t>
            </a:r>
            <a:r>
              <a:rPr lang="en-US" altLang="x-none" dirty="0">
                <a:ea typeface="ＭＳ Ｐゴシック" charset="-128"/>
              </a:rPr>
              <a:t> called with lock held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Releases the lock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But not any other locks held by this thread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Adds this thread to wait set for lock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Blocks the thread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 err="1">
                <a:latin typeface="Courier New" charset="0"/>
                <a:ea typeface="ＭＳ Ｐゴシック" charset="-128"/>
              </a:rPr>
              <a:t>signallAll</a:t>
            </a:r>
            <a:r>
              <a:rPr lang="en-US" altLang="x-none" sz="2400" dirty="0">
                <a:ea typeface="ＭＳ Ｐゴシック" charset="-128"/>
              </a:rPr>
              <a:t> called with lock held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Resumes all threads on lock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s wait set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Those threads must reacquire lock before continuing</a:t>
            </a:r>
          </a:p>
          <a:p>
            <a:pPr lvl="2"/>
            <a:r>
              <a:rPr lang="en-US" altLang="x-none" sz="1600" dirty="0">
                <a:ea typeface="ＭＳ Ｐゴシック" charset="-128"/>
              </a:rPr>
              <a:t>(This is part of the function; you don</a:t>
            </a:r>
            <a:r>
              <a:rPr lang="ja-JP" altLang="en-US" sz="1600">
                <a:ea typeface="ＭＳ Ｐゴシック" charset="-128"/>
              </a:rPr>
              <a:t>’</a:t>
            </a:r>
            <a:r>
              <a:rPr lang="en-US" altLang="ja-JP" sz="1600" dirty="0">
                <a:ea typeface="ＭＳ Ｐゴシック" charset="-128"/>
              </a:rPr>
              <a:t>t need to do it explicitly)</a:t>
            </a:r>
            <a:endParaRPr lang="en-US" altLang="x-none" sz="1600" dirty="0">
              <a:ea typeface="ＭＳ Ｐゴシック" charset="-128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FEDF353-24E6-FF42-896C-021ABA55959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143000" y="1447800"/>
            <a:ext cx="7391400" cy="1477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interface Lock { Condition newCondition(); ... }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interface Condition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void signalAll(); ...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pic>
        <p:nvPicPr>
          <p:cNvPr id="13210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2193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685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Producer/Consumer Example</a:t>
            </a:r>
          </a:p>
        </p:txBody>
      </p:sp>
      <p:sp>
        <p:nvSpPr>
          <p:cNvPr id="134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C639905-52C8-1D41-A93C-A52B67D765F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4147" name="Rectangle 4"/>
          <p:cNvSpPr>
            <a:spLocks noChangeArrowheads="1"/>
          </p:cNvSpPr>
          <p:nvPr/>
        </p:nvSpPr>
        <p:spPr bwMode="auto">
          <a:xfrm>
            <a:off x="1752600" y="1676400"/>
            <a:ext cx="6019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Lock lock = new ReentrantLock();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Condition ready = lock.newCondition();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boolean valueReady = false;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Object value;</a:t>
            </a:r>
          </a:p>
        </p:txBody>
      </p:sp>
      <p:sp>
        <p:nvSpPr>
          <p:cNvPr id="134148" name="Rectangle 5"/>
          <p:cNvSpPr>
            <a:spLocks noChangeArrowheads="1"/>
          </p:cNvSpPr>
          <p:nvPr/>
        </p:nvSpPr>
        <p:spPr bwMode="auto">
          <a:xfrm>
            <a:off x="533400" y="3657600"/>
            <a:ext cx="38862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void produce(Object o)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while (valueReady)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ready.await();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 = o;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valueReady = true;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ready.signalAll();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lock.unlock();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34149" name="Rectangle 6"/>
          <p:cNvSpPr>
            <a:spLocks noChangeArrowheads="1"/>
          </p:cNvSpPr>
          <p:nvPr/>
        </p:nvSpPr>
        <p:spPr bwMode="auto">
          <a:xfrm>
            <a:off x="4267200" y="3581400"/>
            <a:ext cx="4572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Object consume() {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while (!valueReady)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ready.await();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Object o = value;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valueReady = false;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ready.signalAll();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lock.unlock();</a:t>
            </a:r>
          </a:p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4754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Blocking Queues in Java</a:t>
            </a:r>
          </a:p>
        </p:txBody>
      </p:sp>
      <p:sp>
        <p:nvSpPr>
          <p:cNvPr id="16486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337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Design Pattern for producer/consumer pattern with blocking, e.g.,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put/take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Two handy implementations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LinkedBlockingQueue</a:t>
            </a:r>
            <a:r>
              <a:rPr lang="en-US" altLang="x-none" dirty="0">
                <a:ea typeface="ＭＳ Ｐゴシック" charset="-128"/>
              </a:rPr>
              <a:t> (FIFO, may be bounded)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ArrayBlockingQueue</a:t>
            </a:r>
            <a:r>
              <a:rPr lang="en-US" altLang="x-none" dirty="0">
                <a:ea typeface="ＭＳ Ｐゴシック" charset="-128"/>
              </a:rPr>
              <a:t> (FIFO, bounded)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(plus a couple more)</a:t>
            </a:r>
          </a:p>
        </p:txBody>
      </p:sp>
      <p:sp>
        <p:nvSpPr>
          <p:cNvPr id="1648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5577270-DB3A-8346-87E6-902AB1E2A0A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64868" name="Rectangle 1"/>
          <p:cNvSpPr>
            <a:spLocks noChangeArrowheads="1"/>
          </p:cNvSpPr>
          <p:nvPr/>
        </p:nvSpPr>
        <p:spPr bwMode="auto">
          <a:xfrm>
            <a:off x="585788" y="5492750"/>
            <a:ext cx="7731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/>
              <a:t>https://docs.oracle.com/javase/8/docs/api/java/util/concurrent/BlockingQueue.html</a:t>
            </a:r>
          </a:p>
        </p:txBody>
      </p:sp>
    </p:spTree>
    <p:extLst>
      <p:ext uri="{BB962C8B-B14F-4D97-AF65-F5344CB8AC3E}">
        <p14:creationId xmlns:p14="http://schemas.microsoft.com/office/powerpoint/2010/main" val="8477359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Beyond Class: Complete Java Concurrency Framework</a:t>
            </a:r>
          </a:p>
        </p:txBody>
      </p:sp>
      <p:sp>
        <p:nvSpPr>
          <p:cNvPr id="136194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3505200" cy="51816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14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Executors</a:t>
            </a:r>
            <a:endParaRPr lang="en-US" altLang="x-none" sz="1200" b="1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Executor</a:t>
            </a: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ExecutorService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ScheduledExecutorService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Callable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>
                <a:latin typeface="Arial" charset="0"/>
                <a:ea typeface="ＭＳ Ｐゴシック" charset="-128"/>
              </a:rPr>
              <a:t>Future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ScheduledFuture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Delayed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CompletionService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ThreadPoolExecutor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b="1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b="1" dirty="0" err="1">
                <a:latin typeface="Arial" charset="0"/>
                <a:ea typeface="ＭＳ Ｐゴシック" charset="-128"/>
              </a:rPr>
              <a:t>ScheduledThreadPoolExecutor</a:t>
            </a:r>
            <a:endParaRPr lang="en-US" altLang="x-none" sz="1200" b="1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AbstractExecutorService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Executors</a:t>
            </a: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FutureTask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ExecutorCompletionService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4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Queues</a:t>
            </a:r>
            <a:endParaRPr lang="en-US" altLang="x-none" sz="1200" b="1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ConcurrentLinkedQueue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LinkedBlockingQueue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ArrayBlockingQueue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SynchronousQueue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PriorityBlockingQueue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1200" dirty="0">
                <a:latin typeface="Arial" charset="0"/>
                <a:ea typeface="ＭＳ Ｐゴシック" charset="-128"/>
              </a:rPr>
              <a:t>— </a:t>
            </a:r>
            <a:r>
              <a:rPr lang="en-US" altLang="x-none" sz="1200" dirty="0" err="1">
                <a:latin typeface="Arial" charset="0"/>
                <a:ea typeface="ＭＳ Ｐゴシック" charset="-128"/>
              </a:rPr>
              <a:t>DelayQueue</a:t>
            </a:r>
            <a:endParaRPr lang="en-US" altLang="x-none" sz="1200" dirty="0">
              <a:latin typeface="Arial" charset="0"/>
              <a:ea typeface="ＭＳ Ｐゴシック" charset="-128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5DCF52-8556-BC42-A62C-9D5840A46C3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29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4267200" y="1568450"/>
            <a:ext cx="4572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Concurrent Collections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ConcurrentMap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ConcurrentHashMap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CopyOnWriteArray{List,Set}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Synchronizers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CountDownLatch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Semaphore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Exchanger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CyclicBarrier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Locks: java.util.concurrent.locks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Condition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ReadWriteLock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AbstractQueuedSynchronizer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LockSupport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ReentrantLock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ReentrantReadWriteLock</a:t>
            </a:r>
          </a:p>
          <a:p>
            <a:pPr algn="l" eaLnBrk="1" hangingPunct="1"/>
            <a:r>
              <a:rPr lang="en-US" altLang="x-none" sz="1400" b="1">
                <a:solidFill>
                  <a:srgbClr val="FF0000"/>
                </a:solidFill>
                <a:latin typeface="Arial" charset="0"/>
              </a:rPr>
              <a:t>Atomics: java.util.concurrent.atomic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Atomic[Type]Array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Atomic[Type]FieldUpdater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— Atomic{Markable,Stampable}Reference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581400" y="6400800"/>
            <a:ext cx="289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Arial" charset="0"/>
              </a:rPr>
              <a:t>See jcf slides for a tutorial.</a:t>
            </a:r>
          </a:p>
        </p:txBody>
      </p:sp>
    </p:spTree>
    <p:extLst>
      <p:ext uri="{BB962C8B-B14F-4D97-AF65-F5344CB8AC3E}">
        <p14:creationId xmlns:p14="http://schemas.microsoft.com/office/powerpoint/2010/main" val="211225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/>
              <a:t>Lab</a:t>
            </a:r>
            <a:r>
              <a:rPr lang="zh-CN" altLang="en-US" dirty="0"/>
              <a:t> </a:t>
            </a:r>
            <a:r>
              <a:rPr lang="en-US" dirty="0"/>
              <a:t>Assignment </a:t>
            </a:r>
            <a:r>
              <a:rPr lang="en-US" altLang="zh-CN" dirty="0"/>
              <a:t>Four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Due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Nov.</a:t>
            </a:r>
            <a:r>
              <a:rPr lang="zh-CN" altLang="en-US" dirty="0"/>
              <a:t> </a:t>
            </a:r>
            <a:r>
              <a:rPr lang="en-US" altLang="zh-CN" dirty="0"/>
              <a:t>14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1B5B43-780A-DD4E-AA6B-4608E7B62AD0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88871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Correctness</a:t>
            </a:r>
          </a:p>
        </p:txBody>
      </p:sp>
      <p:sp>
        <p:nvSpPr>
          <p:cNvPr id="13824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2928938" cy="49149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Threaded programs are typically more complex.</a:t>
            </a: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types of properties do you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analyze to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verify server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correctness?</a:t>
            </a: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FA613F-37BD-5E49-B31F-FA90DB5E3E0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8244" name="Rectangle 34"/>
          <p:cNvSpPr>
            <a:spLocks noChangeArrowheads="1"/>
          </p:cNvSpPr>
          <p:nvPr/>
        </p:nvSpPr>
        <p:spPr bwMode="auto">
          <a:xfrm>
            <a:off x="3505200" y="3864421"/>
            <a:ext cx="54864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master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synchronize(Q)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} // end of sync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138245" name="Rectangle 4"/>
          <p:cNvSpPr>
            <a:spLocks noChangeArrowheads="1"/>
          </p:cNvSpPr>
          <p:nvPr/>
        </p:nvSpPr>
        <p:spPr bwMode="auto">
          <a:xfrm>
            <a:off x="3505200" y="228600"/>
            <a:ext cx="5486400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worker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// get next request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Socket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synchronized(Q)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} // end of sync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// process request in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} // end of while</a:t>
            </a:r>
          </a:p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</p:spTree>
    <p:extLst>
      <p:ext uri="{BB962C8B-B14F-4D97-AF65-F5344CB8AC3E}">
        <p14:creationId xmlns:p14="http://schemas.microsoft.com/office/powerpoint/2010/main" val="2028575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Key Correctness Properties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Safety</a:t>
            </a: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Liveness (progress)</a:t>
            </a: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Fairness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example, in some settings, a designer may want the threads to share load equally</a:t>
            </a: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05FCC9-B39B-E447-AD5D-72F1DA6C885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732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Safety Properties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safety properties?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No read/write; write/write conflicts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holding lock Q before reading or modifying shared data Q and </a:t>
            </a:r>
            <a:r>
              <a:rPr lang="en-US" altLang="x-none" dirty="0" err="1">
                <a:ea typeface="ＭＳ Ｐゴシック" charset="-128"/>
              </a:rPr>
              <a:t>Q.wait_list</a:t>
            </a:r>
            <a:endParaRPr lang="en-US" altLang="x-none" dirty="0">
              <a:ea typeface="ＭＳ Ｐゴシック" charset="-128"/>
            </a:endParaRPr>
          </a:p>
          <a:p>
            <a:pPr lvl="2"/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Q.remove</a:t>
            </a:r>
            <a:r>
              <a:rPr lang="en-US" altLang="x-none" dirty="0">
                <a:ea typeface="ＭＳ Ｐゴシック" charset="-128"/>
              </a:rPr>
              <a:t>() is not on an empty queue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There are formal techniques to model server programs and analyze their properties, but we will use basic analysis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This is enough in many cases</a:t>
            </a: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0A28F4-9C92-9F45-B5D0-B0CC7712BDB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4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Make Program Explicit</a:t>
            </a:r>
          </a:p>
        </p:txBody>
      </p:sp>
      <p:sp>
        <p:nvSpPr>
          <p:cNvPr id="14438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5F3364F-2193-3F4E-AA43-FB4B8CBCFE6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4387" name="Rectangle 34"/>
          <p:cNvSpPr>
            <a:spLocks noChangeArrowheads="1"/>
          </p:cNvSpPr>
          <p:nvPr/>
        </p:nvSpPr>
        <p:spPr bwMode="auto">
          <a:xfrm>
            <a:off x="1219200" y="1524000"/>
            <a:ext cx="59436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while (true)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  synchronize(Q)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600" dirty="0" err="1">
                <a:solidFill>
                  <a:srgbClr val="FF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FF0000"/>
                </a:solidFill>
                <a:latin typeface="Courier New" charset="0"/>
              </a:rPr>
              <a:t>      } // end of sync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1219200" y="4230688"/>
            <a:ext cx="5943600" cy="2554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while (true) {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lock(Q)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notify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 //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unlock(Q);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} // end of while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} // end of run()</a:t>
            </a:r>
          </a:p>
        </p:txBody>
      </p:sp>
    </p:spTree>
    <p:extLst>
      <p:ext uri="{BB962C8B-B14F-4D97-AF65-F5344CB8AC3E}">
        <p14:creationId xmlns:p14="http://schemas.microsoft.com/office/powerpoint/2010/main" val="282097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E770FE2-D74B-7C47-99A9-33B217EDEC59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6434" name="Rectangle 4"/>
          <p:cNvSpPr>
            <a:spLocks noChangeArrowheads="1"/>
          </p:cNvSpPr>
          <p:nvPr/>
        </p:nvSpPr>
        <p:spPr bwMode="auto">
          <a:xfrm>
            <a:off x="914400" y="70340"/>
            <a:ext cx="6934200" cy="310854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// service thread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while (true) {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// get next request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400" dirty="0">
                <a:solidFill>
                  <a:srgbClr val="FF0000"/>
                </a:solidFill>
                <a:latin typeface="Courier New" charset="0"/>
              </a:rPr>
              <a:t>synchronized(Q) {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 </a:t>
            </a:r>
            <a:r>
              <a:rPr lang="en-US" altLang="x-none" sz="1400" dirty="0" err="1">
                <a:solidFill>
                  <a:srgbClr val="FF0000"/>
                </a:solidFill>
                <a:latin typeface="Courier New" charset="0"/>
              </a:rPr>
              <a:t>Q.wait</a:t>
            </a:r>
            <a:r>
              <a:rPr lang="en-US" altLang="x-none" sz="1400" dirty="0">
                <a:solidFill>
                  <a:srgbClr val="FF0000"/>
                </a:solidFill>
                <a:latin typeface="Courier New" charset="0"/>
              </a:rPr>
              <a:t>();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} // end of while 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sync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3225775"/>
            <a:ext cx="6934200" cy="375487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// service thread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while (true) {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unlock(Q)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add to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yield until marked to wake;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} // end of while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unlock(Q);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} // end of while</a:t>
            </a: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7768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610601" cy="11430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Statements to States (Dispatcher)</a:t>
            </a:r>
          </a:p>
        </p:txBody>
      </p:sp>
      <p:sp>
        <p:nvSpPr>
          <p:cNvPr id="14848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0658D3C-305A-AE4F-B61D-3560EB8C602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48483" name="Oval 4"/>
          <p:cNvSpPr>
            <a:spLocks noChangeArrowheads="1"/>
          </p:cNvSpPr>
          <p:nvPr/>
        </p:nvSpPr>
        <p:spPr bwMode="auto">
          <a:xfrm>
            <a:off x="762000" y="54102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148484" name="Rectangle 34"/>
          <p:cNvSpPr>
            <a:spLocks noChangeArrowheads="1"/>
          </p:cNvSpPr>
          <p:nvPr/>
        </p:nvSpPr>
        <p:spPr bwMode="auto">
          <a:xfrm>
            <a:off x="1600200" y="1981200"/>
            <a:ext cx="6019800" cy="25545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// dispatcher  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void run()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while (true) {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lock(Q)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notify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 //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Q.notifyAll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unlock(Q);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} // end of while</a:t>
            </a:r>
          </a:p>
          <a:p>
            <a:pPr marL="0" indent="0"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run()</a:t>
            </a:r>
          </a:p>
        </p:txBody>
      </p:sp>
      <p:sp>
        <p:nvSpPr>
          <p:cNvPr id="148485" name="Oval 6"/>
          <p:cNvSpPr>
            <a:spLocks noChangeArrowheads="1"/>
          </p:cNvSpPr>
          <p:nvPr/>
        </p:nvSpPr>
        <p:spPr bwMode="auto">
          <a:xfrm>
            <a:off x="2590800" y="54102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48486" name="Oval 8"/>
          <p:cNvSpPr>
            <a:spLocks noChangeArrowheads="1"/>
          </p:cNvSpPr>
          <p:nvPr/>
        </p:nvSpPr>
        <p:spPr bwMode="auto">
          <a:xfrm>
            <a:off x="4343400" y="54102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48487" name="Oval 9"/>
          <p:cNvSpPr>
            <a:spLocks noChangeArrowheads="1"/>
          </p:cNvSpPr>
          <p:nvPr/>
        </p:nvSpPr>
        <p:spPr bwMode="auto">
          <a:xfrm>
            <a:off x="6705600" y="53340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148488" name="Straight Arrow Connector 11"/>
          <p:cNvCxnSpPr>
            <a:cxnSpLocks noChangeShapeType="1"/>
            <a:stCxn id="148483" idx="6"/>
            <a:endCxn id="148485" idx="2"/>
          </p:cNvCxnSpPr>
          <p:nvPr/>
        </p:nvCxnSpPr>
        <p:spPr bwMode="auto">
          <a:xfrm>
            <a:off x="2133600" y="60198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489" name="Straight Arrow Connector 13"/>
          <p:cNvCxnSpPr>
            <a:cxnSpLocks noChangeShapeType="1"/>
            <a:stCxn id="148485" idx="6"/>
            <a:endCxn id="148486" idx="2"/>
          </p:cNvCxnSpPr>
          <p:nvPr/>
        </p:nvCxnSpPr>
        <p:spPr bwMode="auto">
          <a:xfrm>
            <a:off x="3886200" y="60198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490" name="Straight Arrow Connector 15"/>
          <p:cNvCxnSpPr>
            <a:cxnSpLocks noChangeShapeType="1"/>
            <a:stCxn id="148486" idx="6"/>
            <a:endCxn id="148487" idx="2"/>
          </p:cNvCxnSpPr>
          <p:nvPr/>
        </p:nvCxnSpPr>
        <p:spPr bwMode="auto">
          <a:xfrm flipV="1">
            <a:off x="5715000" y="59817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055646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Statements to States (Service)</a:t>
            </a:r>
          </a:p>
        </p:txBody>
      </p:sp>
      <p:sp>
        <p:nvSpPr>
          <p:cNvPr id="1505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DC070B-6F35-7840-83AD-BD17BEA5406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0531" name="Rectangle 4"/>
          <p:cNvSpPr>
            <a:spLocks noChangeArrowheads="1"/>
          </p:cNvSpPr>
          <p:nvPr/>
        </p:nvSpPr>
        <p:spPr bwMode="auto">
          <a:xfrm>
            <a:off x="1066800" y="1387475"/>
            <a:ext cx="6934200" cy="3108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while (true) {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Socket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while (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unlock(Q)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add to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Q.wait_list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yield;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} // end of while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isEmpty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unlock(Q);</a:t>
            </a:r>
            <a:br>
              <a:rPr lang="en-US" altLang="x-none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// process request in </a:t>
            </a:r>
            <a:r>
              <a:rPr lang="en-US" altLang="x-none" sz="14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4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400" dirty="0">
                <a:solidFill>
                  <a:srgbClr val="000000"/>
                </a:solidFill>
                <a:latin typeface="Courier New" charset="0"/>
              </a:rPr>
              <a:t>     } // end of while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84007" y="4572000"/>
            <a:ext cx="8439150" cy="2286000"/>
            <a:chOff x="84007" y="4572000"/>
            <a:chExt cx="8439150" cy="2286000"/>
          </a:xfrm>
        </p:grpSpPr>
        <p:sp>
          <p:nvSpPr>
            <p:cNvPr id="150533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150534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150535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sp>
          <p:nvSpPr>
            <p:cNvPr id="150536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</a:t>
              </a:r>
              <a:r>
                <a:rPr lang="en-US" altLang="x-none" sz="2000" dirty="0" err="1">
                  <a:solidFill>
                    <a:srgbClr val="000000"/>
                  </a:solidFill>
                </a:rPr>
                <a:t>Qwl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150537" name="Straight Arrow Connector 9"/>
            <p:cNvCxnSpPr>
              <a:cxnSpLocks noChangeShapeType="1"/>
              <a:stCxn id="150533" idx="6"/>
              <a:endCxn id="150534" idx="2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38" name="Straight Arrow Connector 10"/>
            <p:cNvCxnSpPr>
              <a:cxnSpLocks noChangeShapeType="1"/>
              <a:stCxn id="150534" idx="6"/>
              <a:endCxn id="150535" idx="2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39" name="Straight Arrow Connector 11"/>
            <p:cNvCxnSpPr>
              <a:cxnSpLocks noChangeShapeType="1"/>
              <a:stCxn id="150535" idx="6"/>
              <a:endCxn id="150536" idx="2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0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150541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150542" name="Straight Arrow Connector 21"/>
            <p:cNvCxnSpPr>
              <a:cxnSpLocks noChangeShapeType="1"/>
              <a:stCxn id="150536" idx="5"/>
              <a:endCxn id="150540" idx="0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43" name="Straight Arrow Connector 23"/>
            <p:cNvCxnSpPr>
              <a:cxnSpLocks noChangeShapeType="1"/>
              <a:stCxn id="150540" idx="2"/>
              <a:endCxn id="150541" idx="6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544" name="Straight Arrow Connector 25"/>
            <p:cNvCxnSpPr>
              <a:cxnSpLocks noChangeShapeType="1"/>
              <a:stCxn id="150541" idx="2"/>
              <a:endCxn id="150534" idx="5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5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150546" name="Straight Arrow Connector 28"/>
            <p:cNvCxnSpPr>
              <a:cxnSpLocks noChangeShapeType="1"/>
              <a:stCxn id="150534" idx="4"/>
              <a:endCxn id="150545" idx="0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547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150548" name="Straight Arrow Connector 31"/>
            <p:cNvCxnSpPr>
              <a:cxnSpLocks noChangeShapeType="1"/>
              <a:stCxn id="150545" idx="2"/>
              <a:endCxn id="150547" idx="6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1"/>
            <p:cNvCxnSpPr>
              <a:cxnSpLocks noChangeShapeType="1"/>
              <a:stCxn id="150547" idx="1"/>
              <a:endCxn id="27" idx="5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Rectangle 3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27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33" name="Straight Arrow Connector 9"/>
            <p:cNvCxnSpPr>
              <a:cxnSpLocks noChangeShapeType="1"/>
              <a:stCxn id="27" idx="6"/>
              <a:endCxn id="150533" idx="2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2486807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Check Safety</a:t>
            </a:r>
          </a:p>
        </p:txBody>
      </p:sp>
      <p:sp>
        <p:nvSpPr>
          <p:cNvPr id="15257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22762D4-4B7F-CD44-A256-F4AE54F55D1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2579" name="Oval 4"/>
          <p:cNvSpPr>
            <a:spLocks noChangeArrowheads="1"/>
          </p:cNvSpPr>
          <p:nvPr/>
        </p:nvSpPr>
        <p:spPr bwMode="auto">
          <a:xfrm>
            <a:off x="6858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152580" name="Oval 5"/>
          <p:cNvSpPr>
            <a:spLocks noChangeArrowheads="1"/>
          </p:cNvSpPr>
          <p:nvPr/>
        </p:nvSpPr>
        <p:spPr bwMode="auto">
          <a:xfrm>
            <a:off x="2514600" y="16764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52581" name="Oval 6"/>
          <p:cNvSpPr>
            <a:spLocks noChangeArrowheads="1"/>
          </p:cNvSpPr>
          <p:nvPr/>
        </p:nvSpPr>
        <p:spPr bwMode="auto">
          <a:xfrm>
            <a:off x="42672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152582" name="Oval 7"/>
          <p:cNvSpPr>
            <a:spLocks noChangeArrowheads="1"/>
          </p:cNvSpPr>
          <p:nvPr/>
        </p:nvSpPr>
        <p:spPr bwMode="auto">
          <a:xfrm>
            <a:off x="6629400" y="16002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152583" name="Straight Arrow Connector 8"/>
          <p:cNvCxnSpPr>
            <a:cxnSpLocks noChangeShapeType="1"/>
            <a:stCxn id="152579" idx="6"/>
            <a:endCxn id="152580" idx="2"/>
          </p:cNvCxnSpPr>
          <p:nvPr/>
        </p:nvCxnSpPr>
        <p:spPr bwMode="auto">
          <a:xfrm>
            <a:off x="20574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584" name="Straight Arrow Connector 9"/>
          <p:cNvCxnSpPr>
            <a:cxnSpLocks noChangeShapeType="1"/>
            <a:stCxn id="152580" idx="6"/>
            <a:endCxn id="152581" idx="2"/>
          </p:cNvCxnSpPr>
          <p:nvPr/>
        </p:nvCxnSpPr>
        <p:spPr bwMode="auto">
          <a:xfrm>
            <a:off x="38100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585" name="Straight Arrow Connector 10"/>
          <p:cNvCxnSpPr>
            <a:cxnSpLocks noChangeShapeType="1"/>
            <a:stCxn id="152581" idx="6"/>
            <a:endCxn id="152582" idx="2"/>
          </p:cNvCxnSpPr>
          <p:nvPr/>
        </p:nvCxnSpPr>
        <p:spPr bwMode="auto">
          <a:xfrm flipV="1">
            <a:off x="5638800" y="22479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486400" y="2743200"/>
            <a:ext cx="1680229" cy="1440470"/>
            <a:chOff x="5486400" y="2743201"/>
            <a:chExt cx="1680425" cy="1440470"/>
          </a:xfrm>
        </p:grpSpPr>
        <p:cxnSp>
          <p:nvCxnSpPr>
            <p:cNvPr id="152603" name="Straight Connector 29"/>
            <p:cNvCxnSpPr>
              <a:cxnSpLocks noChangeShapeType="1"/>
              <a:endCxn id="34" idx="1"/>
            </p:cNvCxnSpPr>
            <p:nvPr/>
          </p:nvCxnSpPr>
          <p:spPr bwMode="auto">
            <a:xfrm>
              <a:off x="5486400" y="2743201"/>
              <a:ext cx="1680425" cy="144047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2604" name="Rectangle 31"/>
            <p:cNvSpPr>
              <a:spLocks noChangeArrowheads="1"/>
            </p:cNvSpPr>
            <p:nvPr/>
          </p:nvSpPr>
          <p:spPr bwMode="auto">
            <a:xfrm>
              <a:off x="6201459" y="3085728"/>
              <a:ext cx="9653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2000">
                  <a:solidFill>
                    <a:srgbClr val="FF0000"/>
                  </a:solidFill>
                </a:rPr>
                <a:t>conflict</a:t>
              </a:r>
              <a:endParaRPr lang="en-US" altLang="x-none" sz="1600">
                <a:solidFill>
                  <a:srgbClr val="FF0000"/>
                </a:solidFill>
                <a:latin typeface="Arial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31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32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33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sp>
          <p:nvSpPr>
            <p:cNvPr id="34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</a:t>
              </a:r>
              <a:r>
                <a:rPr lang="en-US" altLang="x-none" sz="2000" dirty="0" err="1">
                  <a:solidFill>
                    <a:srgbClr val="000000"/>
                  </a:solidFill>
                </a:rPr>
                <a:t>Qwl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35" name="Straight Arrow Connector 9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Arrow Connector 10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11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39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40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46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Straight Arrow Connector 46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Rectangle 47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50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51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3409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Real Implementation of </a:t>
            </a:r>
            <a:r>
              <a:rPr lang="en-US" altLang="x-none">
                <a:latin typeface="Courier New" charset="0"/>
                <a:ea typeface="ＭＳ Ｐゴシック" charset="-128"/>
              </a:rPr>
              <a:t>wait</a:t>
            </a:r>
          </a:p>
        </p:txBody>
      </p:sp>
      <p:sp>
        <p:nvSpPr>
          <p:cNvPr id="15462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7A14D1C-06BC-2F43-89A3-722DDFB0885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54627" name="Rectangle 4"/>
          <p:cNvSpPr>
            <a:spLocks noChangeArrowheads="1"/>
          </p:cNvSpPr>
          <p:nvPr/>
        </p:nvSpPr>
        <p:spPr bwMode="auto">
          <a:xfrm>
            <a:off x="990600" y="2354263"/>
            <a:ext cx="6934200" cy="39703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indent="0"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while (true)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// get next request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Socket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null;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lock(Q);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while (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Q.isEmpty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()) {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     add to </a:t>
            </a:r>
            <a:r>
              <a:rPr lang="en-US" altLang="x-none" sz="1800" b="1" dirty="0" err="1">
                <a:solidFill>
                  <a:srgbClr val="FF0000"/>
                </a:solidFill>
                <a:latin typeface="Courier New" charset="0"/>
              </a:rPr>
              <a:t>Q.wait_list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;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     unlock(Q); after add to wait list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yield; //wait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lock(Q);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} 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 eaLnBrk="1" hangingPunct="1">
              <a:buFont typeface="Comic Sans MS" charset="0"/>
              <a:buAutoNum type="arabicPeriod"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unlock(Q);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// process request in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</a:t>
            </a: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marL="0" indent="0" algn="l" eaLnBrk="1" hangingPunct="1"/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</p:txBody>
      </p:sp>
    </p:spTree>
    <p:extLst>
      <p:ext uri="{BB962C8B-B14F-4D97-AF65-F5344CB8AC3E}">
        <p14:creationId xmlns:p14="http://schemas.microsoft.com/office/powerpoint/2010/main" val="14773508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Check Safety</a:t>
            </a:r>
          </a:p>
        </p:txBody>
      </p:sp>
      <p:sp>
        <p:nvSpPr>
          <p:cNvPr id="15667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4EBAA3A-63A2-8443-BAC3-CCCBD762DD53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39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6858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d3: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lock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2514600" y="1676400"/>
            <a:ext cx="12954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d4: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Q.add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4267200" y="1676400"/>
            <a:ext cx="13716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d5: 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 err="1">
                <a:solidFill>
                  <a:srgbClr val="000000"/>
                </a:solidFill>
              </a:rPr>
              <a:t>Qwl.notify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6629400" y="1600200"/>
            <a:ext cx="12954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solidFill>
                  <a:srgbClr val="000000"/>
                </a:solidFill>
              </a:rPr>
              <a:t>d6:</a:t>
            </a:r>
            <a:br>
              <a:rPr lang="en-US" altLang="x-none" sz="2000" dirty="0">
                <a:solidFill>
                  <a:srgbClr val="000000"/>
                </a:solidFill>
              </a:rPr>
            </a:br>
            <a:r>
              <a:rPr lang="en-US" altLang="x-none" sz="2000" dirty="0">
                <a:solidFill>
                  <a:srgbClr val="000000"/>
                </a:solidFill>
              </a:rPr>
              <a:t>unlock</a:t>
            </a:r>
          </a:p>
        </p:txBody>
      </p:sp>
      <p:cxnSp>
        <p:nvCxnSpPr>
          <p:cNvPr id="31" name="Straight Arrow Connector 8"/>
          <p:cNvCxnSpPr>
            <a:cxnSpLocks noChangeShapeType="1"/>
          </p:cNvCxnSpPr>
          <p:nvPr/>
        </p:nvCxnSpPr>
        <p:spPr bwMode="auto">
          <a:xfrm>
            <a:off x="20574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9"/>
          <p:cNvCxnSpPr>
            <a:cxnSpLocks noChangeShapeType="1"/>
          </p:cNvCxnSpPr>
          <p:nvPr/>
        </p:nvCxnSpPr>
        <p:spPr bwMode="auto">
          <a:xfrm>
            <a:off x="3810000" y="2286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10"/>
          <p:cNvCxnSpPr>
            <a:cxnSpLocks noChangeShapeType="1"/>
          </p:cNvCxnSpPr>
          <p:nvPr/>
        </p:nvCxnSpPr>
        <p:spPr bwMode="auto">
          <a:xfrm flipV="1">
            <a:off x="5638800" y="2247900"/>
            <a:ext cx="9906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35" name="Oval 5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36" name="Oval 6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s4’: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Qw1</a:t>
              </a:r>
            </a:p>
          </p:txBody>
        </p:sp>
        <p:sp>
          <p:nvSpPr>
            <p:cNvPr id="38" name="Oval 8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s5’: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39" name="Straight Arrow Connector 9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Arrow Connector 10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11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43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44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48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50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Arrow Connector 50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Rectangle 51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55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73738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153400" cy="11430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Recap: Design 1 - Threads Share Access to the </a:t>
            </a:r>
            <a:r>
              <a:rPr lang="en-US" altLang="x-none" dirty="0" err="1">
                <a:ea typeface="ＭＳ Ｐゴシック" charset="-128"/>
              </a:rPr>
              <a:t>welcomeSocket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481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14D0BC-2B17-2645-B39F-EC9C799A1D5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838200" y="1828800"/>
            <a:ext cx="75438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WorkerThread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Socket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process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myConnSock.close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48132" name="Oval 5"/>
          <p:cNvSpPr>
            <a:spLocks noChangeArrowheads="1"/>
          </p:cNvSpPr>
          <p:nvPr/>
        </p:nvSpPr>
        <p:spPr bwMode="auto">
          <a:xfrm>
            <a:off x="3429000" y="4419600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8288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2766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0" y="58674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48136" name="Straight Arrow Connector 10"/>
          <p:cNvCxnSpPr>
            <a:cxnSpLocks noChangeShapeType="1"/>
            <a:stCxn id="7" idx="0"/>
            <a:endCxn id="48132" idx="3"/>
          </p:cNvCxnSpPr>
          <p:nvPr/>
        </p:nvCxnSpPr>
        <p:spPr bwMode="auto">
          <a:xfrm rot="5400000" flipH="1" flipV="1">
            <a:off x="2764632" y="4836318"/>
            <a:ext cx="590550" cy="1319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7" name="Straight Arrow Connector 12"/>
          <p:cNvCxnSpPr>
            <a:cxnSpLocks noChangeShapeType="1"/>
            <a:stCxn id="8" idx="0"/>
            <a:endCxn id="48132" idx="4"/>
          </p:cNvCxnSpPr>
          <p:nvPr/>
        </p:nvCxnSpPr>
        <p:spPr bwMode="auto">
          <a:xfrm rot="5400000" flipH="1" flipV="1">
            <a:off x="3905250" y="5276850"/>
            <a:ext cx="457200" cy="571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8" name="Straight Arrow Connector 14"/>
          <p:cNvCxnSpPr>
            <a:cxnSpLocks noChangeShapeType="1"/>
            <a:stCxn id="9" idx="0"/>
            <a:endCxn id="48132" idx="5"/>
          </p:cNvCxnSpPr>
          <p:nvPr/>
        </p:nvCxnSpPr>
        <p:spPr bwMode="auto">
          <a:xfrm rot="16200000" flipV="1">
            <a:off x="5560219" y="4760119"/>
            <a:ext cx="666750" cy="1547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9" name="Straight Connector 23"/>
          <p:cNvCxnSpPr>
            <a:cxnSpLocks noChangeShapeType="1"/>
          </p:cNvCxnSpPr>
          <p:nvPr/>
        </p:nvCxnSpPr>
        <p:spPr bwMode="auto">
          <a:xfrm>
            <a:off x="4953000" y="6096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Liveness Properties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liveness (progress) properties?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dispatcher thread can always add to Q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every connection in Q will be processed</a:t>
            </a:r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FFC595E-65D1-1F43-B643-E1164A21523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40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1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Dispatcher Thread Can Always </a:t>
            </a:r>
            <a:r>
              <a:rPr lang="en-US" altLang="x-none" sz="3200" dirty="0">
                <a:ea typeface="ＭＳ Ｐゴシック" charset="-128"/>
              </a:rPr>
              <a:t>Add to Q</a:t>
            </a:r>
          </a:p>
        </p:txBody>
      </p:sp>
      <p:sp>
        <p:nvSpPr>
          <p:cNvPr id="160770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772400" cy="1371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Assume dispatcher thread is blocked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Suppose Q is not empty, then each iteration removes one element from Q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In finite number of iterations, all elements in Q are removed and all service threads unlock and block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Need to assume each service takes finite amount of time (bound by a fixed T</a:t>
            </a:r>
            <a:r>
              <a:rPr lang="en-US" altLang="x-none" sz="1600" baseline="-25000" dirty="0">
                <a:ea typeface="ＭＳ Ｐゴシック" charset="-128"/>
              </a:rPr>
              <a:t>0</a:t>
            </a:r>
            <a:r>
              <a:rPr lang="en-US" altLang="x-none" sz="1600" dirty="0">
                <a:ea typeface="ＭＳ Ｐゴシック" charset="-128"/>
              </a:rPr>
              <a:t>) </a:t>
            </a:r>
          </a:p>
        </p:txBody>
      </p:sp>
      <p:sp>
        <p:nvSpPr>
          <p:cNvPr id="1607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592452-5DBD-674C-970D-590F83337742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41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47650" y="4038600"/>
            <a:ext cx="8439150" cy="2286000"/>
            <a:chOff x="84007" y="4572000"/>
            <a:chExt cx="8439150" cy="2286000"/>
          </a:xfrm>
        </p:grpSpPr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1531807" y="4582983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s2: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3055807" y="4572000"/>
              <a:ext cx="120015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s3: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Q.isEmpty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48655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s4’: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add Qw1</a:t>
              </a:r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684675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s5’: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26" name="Straight Arrow Connector 25"/>
            <p:cNvCxnSpPr>
              <a:cxnSpLocks noChangeShapeType="1"/>
            </p:cNvCxnSpPr>
            <p:nvPr/>
          </p:nvCxnSpPr>
          <p:spPr bwMode="auto">
            <a:xfrm flipV="1">
              <a:off x="2598607" y="5067300"/>
              <a:ext cx="4572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Arrow Connector 26"/>
            <p:cNvCxnSpPr>
              <a:cxnSpLocks noChangeShapeType="1"/>
            </p:cNvCxnSpPr>
            <p:nvPr/>
          </p:nvCxnSpPr>
          <p:spPr bwMode="auto">
            <a:xfrm>
              <a:off x="4255957" y="50673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Arrow Connector 27"/>
            <p:cNvCxnSpPr>
              <a:cxnSpLocks noChangeShapeType="1"/>
            </p:cNvCxnSpPr>
            <p:nvPr/>
          </p:nvCxnSpPr>
          <p:spPr bwMode="auto">
            <a:xfrm>
              <a:off x="5932357" y="5067300"/>
              <a:ext cx="9144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Oval 17"/>
            <p:cNvSpPr>
              <a:spLocks noChangeArrowheads="1"/>
            </p:cNvSpPr>
            <p:nvPr/>
          </p:nvSpPr>
          <p:spPr bwMode="auto">
            <a:xfrm>
              <a:off x="74563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s6: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yield</a:t>
              </a:r>
            </a:p>
          </p:txBody>
        </p:sp>
        <p:sp>
          <p:nvSpPr>
            <p:cNvPr id="30" name="Oval 19"/>
            <p:cNvSpPr>
              <a:spLocks noChangeArrowheads="1"/>
            </p:cNvSpPr>
            <p:nvPr/>
          </p:nvSpPr>
          <p:spPr bwMode="auto">
            <a:xfrm>
              <a:off x="5779957" y="5801360"/>
              <a:ext cx="1066800" cy="1056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s7: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lock</a:t>
              </a:r>
            </a:p>
          </p:txBody>
        </p:sp>
        <p:cxnSp>
          <p:nvCxnSpPr>
            <p:cNvPr id="31" name="Straight Arrow Connector 21"/>
            <p:cNvCxnSpPr>
              <a:cxnSpLocks noChangeShapeType="1"/>
            </p:cNvCxnSpPr>
            <p:nvPr/>
          </p:nvCxnSpPr>
          <p:spPr bwMode="auto">
            <a:xfrm rot="16200000" flipH="1">
              <a:off x="7648607" y="5526250"/>
              <a:ext cx="449870" cy="23242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Arrow Connector 23"/>
            <p:cNvCxnSpPr>
              <a:cxnSpLocks noChangeShapeType="1"/>
            </p:cNvCxnSpPr>
            <p:nvPr/>
          </p:nvCxnSpPr>
          <p:spPr bwMode="auto">
            <a:xfrm rot="10800000">
              <a:off x="6846757" y="6329680"/>
              <a:ext cx="609600" cy="330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4080199" y="5417530"/>
              <a:ext cx="1699758" cy="912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Oval 26"/>
            <p:cNvSpPr>
              <a:spLocks noChangeArrowheads="1"/>
            </p:cNvSpPr>
            <p:nvPr/>
          </p:nvSpPr>
          <p:spPr bwMode="auto">
            <a:xfrm>
              <a:off x="3036757" y="58674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s9: 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 err="1">
                  <a:solidFill>
                    <a:srgbClr val="000000"/>
                  </a:solidFill>
                </a:rPr>
                <a:t>Q.remove</a:t>
              </a:r>
              <a:endParaRPr lang="en-US" altLang="x-none" sz="2000" dirty="0">
                <a:solidFill>
                  <a:srgbClr val="000000"/>
                </a:solidFill>
              </a:endParaRPr>
            </a:p>
          </p:txBody>
        </p:sp>
        <p:cxnSp>
          <p:nvCxnSpPr>
            <p:cNvPr id="35" name="Straight Arrow Connector 28"/>
            <p:cNvCxnSpPr>
              <a:cxnSpLocks noChangeShapeType="1"/>
            </p:cNvCxnSpPr>
            <p:nvPr/>
          </p:nvCxnSpPr>
          <p:spPr bwMode="auto">
            <a:xfrm rot="5400000">
              <a:off x="3460620" y="5672138"/>
              <a:ext cx="304800" cy="85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Oval 29"/>
            <p:cNvSpPr>
              <a:spLocks noChangeArrowheads="1"/>
            </p:cNvSpPr>
            <p:nvPr/>
          </p:nvSpPr>
          <p:spPr bwMode="auto">
            <a:xfrm>
              <a:off x="1427031" y="5867400"/>
              <a:ext cx="1000125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s10:</a:t>
              </a:r>
              <a:br>
                <a:rPr lang="en-US" altLang="x-none" sz="2000" dirty="0">
                  <a:solidFill>
                    <a:srgbClr val="000000"/>
                  </a:solidFill>
                </a:rPr>
              </a:br>
              <a:r>
                <a:rPr lang="en-US" altLang="x-none" sz="2000" dirty="0">
                  <a:solidFill>
                    <a:srgbClr val="000000"/>
                  </a:solidFill>
                </a:rPr>
                <a:t>unlock</a:t>
              </a:r>
            </a:p>
          </p:txBody>
        </p:sp>
        <p:cxnSp>
          <p:nvCxnSpPr>
            <p:cNvPr id="37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2427157" y="6362700"/>
              <a:ext cx="609601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Arrow Connector 37"/>
            <p:cNvCxnSpPr>
              <a:cxnSpLocks noChangeShapeType="1"/>
            </p:cNvCxnSpPr>
            <p:nvPr/>
          </p:nvCxnSpPr>
          <p:spPr bwMode="auto">
            <a:xfrm flipH="1" flipV="1">
              <a:off x="994578" y="5417530"/>
              <a:ext cx="578918" cy="5949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Rectangle 38"/>
            <p:cNvSpPr/>
            <p:nvPr/>
          </p:nvSpPr>
          <p:spPr>
            <a:xfrm>
              <a:off x="4269651" y="4689156"/>
              <a:ext cx="5822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 rot="17371783">
              <a:off x="2901750" y="5554903"/>
              <a:ext cx="6671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x-none" sz="2000">
                  <a:solidFill>
                    <a:srgbClr val="000000"/>
                  </a:solidFill>
                </a:rPr>
                <a:t>false</a:t>
              </a:r>
              <a:endParaRPr lang="en-US" dirty="0"/>
            </a:p>
          </p:txBody>
        </p:sp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84007" y="4572000"/>
              <a:ext cx="1066800" cy="990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</a:rPr>
                <a:t>s1:</a:t>
              </a:r>
            </a:p>
          </p:txBody>
        </p:sp>
        <p:cxnSp>
          <p:nvCxnSpPr>
            <p:cNvPr id="42" name="Straight Arrow Connector 9"/>
            <p:cNvCxnSpPr>
              <a:cxnSpLocks noChangeShapeType="1"/>
            </p:cNvCxnSpPr>
            <p:nvPr/>
          </p:nvCxnSpPr>
          <p:spPr bwMode="auto">
            <a:xfrm>
              <a:off x="1150807" y="5067300"/>
              <a:ext cx="381000" cy="109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05762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Each Connection in Q is Processed</a:t>
            </a:r>
          </a:p>
        </p:txBody>
      </p:sp>
      <p:sp>
        <p:nvSpPr>
          <p:cNvPr id="147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Cannot be guaranteed unless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there is fairness in the thread scheduler, 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put a limit on Q size to block the dispatcher thread</a:t>
            </a:r>
          </a:p>
        </p:txBody>
      </p:sp>
      <p:sp>
        <p:nvSpPr>
          <p:cNvPr id="1628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E0A4E9A-9254-DF41-8C2C-85296003EDDC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42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68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533399" y="228600"/>
            <a:ext cx="8362627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Summary: Program Correctness Analysis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Safety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No read/write; write/write conflicts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holding lock Q before reading or modifying shared data Q and </a:t>
            </a:r>
            <a:r>
              <a:rPr lang="en-US" altLang="x-none" dirty="0" err="1">
                <a:ea typeface="ＭＳ Ｐゴシック" charset="-128"/>
              </a:rPr>
              <a:t>Q.wait_list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Q.remove</a:t>
            </a:r>
            <a:r>
              <a:rPr lang="en-US" altLang="x-none" dirty="0">
                <a:ea typeface="ＭＳ Ｐゴシック" charset="-128"/>
              </a:rPr>
              <a:t>() is not on an empty queue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Liveness (progress)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dispatcher thread can always add to Q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every connection in Q will be processed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Fairness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For example, in some settings, a designer may want the threads to share load equally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43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Java </a:t>
            </a:r>
            <a:r>
              <a:rPr lang="en-US" dirty="0" err="1"/>
              <a:t>ThreadPoolExecutor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80F883-FA69-FD45-9370-321292D31F27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994168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server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ServerSocket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(port);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System.out.println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933FF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"Time server listens at port: "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+ port);    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9072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// Create Java Executor Pool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myExecutor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  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(50, 10000);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Socket socket =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null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while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true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socket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server.accept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myExecutor.execute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(socket));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9072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// end of while</a:t>
            </a:r>
          </a:p>
        </p:txBody>
      </p:sp>
    </p:spTree>
    <p:extLst>
      <p:ext uri="{BB962C8B-B14F-4D97-AF65-F5344CB8AC3E}">
        <p14:creationId xmlns:p14="http://schemas.microsoft.com/office/powerpoint/2010/main" val="18178713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Java </a:t>
            </a:r>
            <a:r>
              <a:rPr lang="en-US" dirty="0" err="1"/>
              <a:t>ThreadPoolExecutor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80F883-FA69-FD45-9370-321292D31F27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76400"/>
            <a:ext cx="8763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class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private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ExecutorService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executor;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TimeServerHandlerExecutePool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maxPoolSize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int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queueSize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executor =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ThreadPoolExecutor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   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Runtime.getRuntime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().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availableProcessors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(),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maxPoolSize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 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120L,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TimeUnit.SECONDS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,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         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new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ArrayBlockingQueue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&lt;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java.lang.Runnable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&gt;(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queueSize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          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 charset="0"/>
              <a:ea typeface="ＭＳ Ｐゴシック" charset="-128"/>
              <a:cs typeface="+mn-cs"/>
            </a:endParaRP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public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931A68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void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execute(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java.lang.Runnable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task) {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       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executor.execute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(task);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    }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 charset="0"/>
                <a:ea typeface="ＭＳ Ｐゴシック" charset="-128"/>
                <a:cs typeface="+mn-cs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32874" y="5736074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For Java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ThreadPoolExecutor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scheduling algorithm, see: https://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docs.oracle.com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javase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/7/docs/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api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/java/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util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/concurrent/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ThreadPoolExecutor.html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5337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Summary: Thread-Based Network Server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Multiple threads (execution sequences) offer multiple execution sequences =&gt; blocking causes only one thread being blocked</a:t>
            </a:r>
            <a:endParaRPr lang="en-US" altLang="x-none" sz="1797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Intuitive (sequential) programming model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Shared address space simplifies optimizations</a:t>
            </a:r>
          </a:p>
        </p:txBody>
      </p:sp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D871D2E6-AD1E-0249-BD9B-F7F5DF5F7BFC}"/>
              </a:ext>
            </a:extLst>
          </p:cNvPr>
          <p:cNvSpPr txBox="1">
            <a:spLocks/>
          </p:cNvSpPr>
          <p:nvPr/>
        </p:nvSpPr>
        <p:spPr bwMode="auto">
          <a:xfrm>
            <a:off x="8686800" y="639613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913276" rtl="0" eaLnBrk="0" fontAlgn="auto" hangingPunct="0">
              <a:spcBef>
                <a:spcPts val="0"/>
              </a:spcBef>
              <a:spcAft>
                <a:spcPts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 smtClean="0">
                <a:solidFill>
                  <a:srgbClr val="000000"/>
                </a:solidFill>
                <a:latin typeface="Comic Sans MS" charset="0"/>
              </a:rPr>
              <a:pPr eaLnBrk="1" hangingPunct="1"/>
              <a:t>46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EBBFCF0-30DE-0F42-8230-DAFFED1E47B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304592"/>
            <a:ext cx="8229600" cy="3200400"/>
            <a:chOff x="384" y="480"/>
            <a:chExt cx="5184" cy="2016"/>
          </a:xfrm>
        </p:grpSpPr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D30FB2B1-C96C-CD48-B4B4-7FC41A34A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5184" cy="2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 eaLnBrk="1" hangingPunct="1"/>
              <a:endParaRPr lang="x-none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1" name="Rectangle 6">
              <a:extLst>
                <a:ext uri="{FF2B5EF4-FFF2-40B4-BE49-F238E27FC236}">
                  <a16:creationId xmlns:a16="http://schemas.microsoft.com/office/drawing/2014/main" id="{04FF7DCC-D147-4D45-93D3-94CA2834F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32" name="Rectangle 7">
              <a:extLst>
                <a:ext uri="{FF2B5EF4-FFF2-40B4-BE49-F238E27FC236}">
                  <a16:creationId xmlns:a16="http://schemas.microsoft.com/office/drawing/2014/main" id="{006D4AEF-028B-544A-A05E-DB874363B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86ECD225-181E-DE49-93CC-3877EC94A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3BC2614E-142C-3040-9623-54471049F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35" name="Rectangle 10">
              <a:extLst>
                <a:ext uri="{FF2B5EF4-FFF2-40B4-BE49-F238E27FC236}">
                  <a16:creationId xmlns:a16="http://schemas.microsoft.com/office/drawing/2014/main" id="{AD583FE8-0FAD-144D-921F-45C0D579D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36" name="Line 11">
              <a:extLst>
                <a:ext uri="{FF2B5EF4-FFF2-40B4-BE49-F238E27FC236}">
                  <a16:creationId xmlns:a16="http://schemas.microsoft.com/office/drawing/2014/main" id="{AAEF432C-649F-A647-9CB8-54C166640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12">
              <a:extLst>
                <a:ext uri="{FF2B5EF4-FFF2-40B4-BE49-F238E27FC236}">
                  <a16:creationId xmlns:a16="http://schemas.microsoft.com/office/drawing/2014/main" id="{595BDC66-0F08-E348-9EF1-90D4187CE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6867103B-6520-4B46-B044-923848F5E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AD32073-5884-B04A-90E0-056DBF673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864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Rectangle 15">
              <a:extLst>
                <a:ext uri="{FF2B5EF4-FFF2-40B4-BE49-F238E27FC236}">
                  <a16:creationId xmlns:a16="http://schemas.microsoft.com/office/drawing/2014/main" id="{6A4D73EA-5E5E-544F-8399-F3314A339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41" name="Rectangle 16">
              <a:extLst>
                <a:ext uri="{FF2B5EF4-FFF2-40B4-BE49-F238E27FC236}">
                  <a16:creationId xmlns:a16="http://schemas.microsoft.com/office/drawing/2014/main" id="{753B9E55-38F5-5C42-B623-4B67C7284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42" name="Rectangle 17">
              <a:extLst>
                <a:ext uri="{FF2B5EF4-FFF2-40B4-BE49-F238E27FC236}">
                  <a16:creationId xmlns:a16="http://schemas.microsoft.com/office/drawing/2014/main" id="{F9E14BC5-CDAF-6842-90D4-1B30C226F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43" name="Rectangle 18">
              <a:extLst>
                <a:ext uri="{FF2B5EF4-FFF2-40B4-BE49-F238E27FC236}">
                  <a16:creationId xmlns:a16="http://schemas.microsoft.com/office/drawing/2014/main" id="{37F4E958-12CE-4740-A98C-FBE13B94E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44" name="Rectangle 19">
              <a:extLst>
                <a:ext uri="{FF2B5EF4-FFF2-40B4-BE49-F238E27FC236}">
                  <a16:creationId xmlns:a16="http://schemas.microsoft.com/office/drawing/2014/main" id="{40E30686-F9F5-C144-91B3-7179A8D73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D5DBDC60-FEB6-3749-B74B-4140C8A64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Line 21">
              <a:extLst>
                <a:ext uri="{FF2B5EF4-FFF2-40B4-BE49-F238E27FC236}">
                  <a16:creationId xmlns:a16="http://schemas.microsoft.com/office/drawing/2014/main" id="{2CBD7853-180A-AE4B-A763-2A859C39A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Line 22">
              <a:extLst>
                <a:ext uri="{FF2B5EF4-FFF2-40B4-BE49-F238E27FC236}">
                  <a16:creationId xmlns:a16="http://schemas.microsoft.com/office/drawing/2014/main" id="{CBC2ADC8-C61F-094B-989D-4D5D07CA8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7A5E0D90-6667-5B4C-9119-DF22D7FE1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2112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FF3D4EBC-9455-AA4B-BED7-81ABEF84C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1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3F9294B5-491F-324C-9584-6392C819F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728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N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85B7E660-3CB8-C44A-B469-06693C928D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85" y="1234"/>
              <a:ext cx="54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5400">
                  <a:solidFill>
                    <a:srgbClr val="000000"/>
                  </a:solidFill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4873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Thread creation overhead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Thread synchronization overhead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497" dirty="0">
                <a:ea typeface="ＭＳ Ｐゴシック" charset="-128"/>
              </a:rPr>
              <a:t>Need to handle synchronization -&gt; otherwise race condition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497" dirty="0">
                <a:ea typeface="ＭＳ Ｐゴシック" charset="-128"/>
              </a:rPr>
              <a:t>Handle synchronization -&gt; Overhead, complexity (e.g., wait/notify, deadlock)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500" dirty="0">
                <a:ea typeface="ＭＳ Ｐゴシック" charset="-128"/>
              </a:rPr>
              <a:t>Thread size (how many threads) difficult to tune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096" dirty="0">
                <a:ea typeface="ＭＳ Ｐゴシック" charset="-128"/>
              </a:rPr>
              <a:t>Still cannot handle well the large-number of long, idle connections problem (why?)</a:t>
            </a:r>
            <a:r>
              <a:rPr lang="en-US" altLang="x-none" sz="2695" dirty="0">
                <a:ea typeface="ＭＳ Ｐゴシック" charset="-128"/>
              </a:rPr>
              <a:t> </a:t>
            </a:r>
          </a:p>
        </p:txBody>
      </p:sp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Summary: Thread-Based Network Server</a:t>
            </a:r>
          </a:p>
        </p:txBody>
      </p:sp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4F8CA048-EE6D-6849-B40C-25CA82C3E126}"/>
              </a:ext>
            </a:extLst>
          </p:cNvPr>
          <p:cNvSpPr txBox="1">
            <a:spLocks/>
          </p:cNvSpPr>
          <p:nvPr/>
        </p:nvSpPr>
        <p:spPr bwMode="auto">
          <a:xfrm>
            <a:off x="86868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913276" rtl="0" eaLnBrk="0" fontAlgn="auto" hangingPunct="0">
              <a:spcBef>
                <a:spcPts val="0"/>
              </a:spcBef>
              <a:spcAft>
                <a:spcPts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 smtClean="0">
                <a:solidFill>
                  <a:srgbClr val="000000"/>
                </a:solidFill>
                <a:latin typeface="Comic Sans MS" charset="0"/>
              </a:rPr>
              <a:pPr eaLnBrk="1" hangingPunct="1"/>
              <a:t>47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9C89F7D9-9302-864C-AE28-8ED24BBCB95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581400"/>
            <a:ext cx="8229600" cy="3200400"/>
            <a:chOff x="384" y="480"/>
            <a:chExt cx="5184" cy="2016"/>
          </a:xfrm>
        </p:grpSpPr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44C31F6E-D9C2-9147-A4D2-635D6FB44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5184" cy="2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 eaLnBrk="1" hangingPunct="1"/>
              <a:endParaRPr lang="x-none" altLang="x-none" sz="1800">
                <a:solidFill>
                  <a:srgbClr val="000000"/>
                </a:solidFill>
              </a:endParaRPr>
            </a:p>
          </p:txBody>
        </p:sp>
        <p:sp>
          <p:nvSpPr>
            <p:cNvPr id="31" name="Rectangle 6">
              <a:extLst>
                <a:ext uri="{FF2B5EF4-FFF2-40B4-BE49-F238E27FC236}">
                  <a16:creationId xmlns:a16="http://schemas.microsoft.com/office/drawing/2014/main" id="{2CBACC98-AB6E-7B49-A903-C9DFC0816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32" name="Rectangle 7">
              <a:extLst>
                <a:ext uri="{FF2B5EF4-FFF2-40B4-BE49-F238E27FC236}">
                  <a16:creationId xmlns:a16="http://schemas.microsoft.com/office/drawing/2014/main" id="{D371A5C1-A8A9-DC4B-9885-E60B3C4EE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676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73B27A27-3864-0B4B-8F3F-4EBEDEA1C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53FDECD6-351B-7346-9976-25368B776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35" name="Rectangle 10">
              <a:extLst>
                <a:ext uri="{FF2B5EF4-FFF2-40B4-BE49-F238E27FC236}">
                  <a16:creationId xmlns:a16="http://schemas.microsoft.com/office/drawing/2014/main" id="{BBE4BE0B-7710-514F-86F2-6B142AD23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672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36" name="Line 11">
              <a:extLst>
                <a:ext uri="{FF2B5EF4-FFF2-40B4-BE49-F238E27FC236}">
                  <a16:creationId xmlns:a16="http://schemas.microsoft.com/office/drawing/2014/main" id="{6C7B1C04-58C2-8B4F-A274-1AA454719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7" name="Line 12">
              <a:extLst>
                <a:ext uri="{FF2B5EF4-FFF2-40B4-BE49-F238E27FC236}">
                  <a16:creationId xmlns:a16="http://schemas.microsoft.com/office/drawing/2014/main" id="{A5225B5B-CA4F-984A-B779-E184759007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318B8342-5455-D540-A1E9-6601F4977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86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57CC953-BEDE-964D-9662-7ED7E6649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864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0" name="Rectangle 15">
              <a:extLst>
                <a:ext uri="{FF2B5EF4-FFF2-40B4-BE49-F238E27FC236}">
                  <a16:creationId xmlns:a16="http://schemas.microsoft.com/office/drawing/2014/main" id="{374AC521-E0AE-9C4B-AF52-3B029436D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Accept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Conn</a:t>
              </a:r>
            </a:p>
          </p:txBody>
        </p:sp>
        <p:sp>
          <p:nvSpPr>
            <p:cNvPr id="41" name="Rectangle 16">
              <a:extLst>
                <a:ext uri="{FF2B5EF4-FFF2-40B4-BE49-F238E27FC236}">
                  <a16:creationId xmlns:a16="http://schemas.microsoft.com/office/drawing/2014/main" id="{4E656298-CD60-8945-A74B-45389988A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924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Request</a:t>
              </a:r>
            </a:p>
          </p:txBody>
        </p:sp>
        <p:sp>
          <p:nvSpPr>
            <p:cNvPr id="42" name="Rectangle 17">
              <a:extLst>
                <a:ext uri="{FF2B5EF4-FFF2-40B4-BE49-F238E27FC236}">
                  <a16:creationId xmlns:a16="http://schemas.microsoft.com/office/drawing/2014/main" id="{32D99C86-4FD3-E04F-A900-BA1E8464B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43" name="Rectangle 18">
              <a:extLst>
                <a:ext uri="{FF2B5EF4-FFF2-40B4-BE49-F238E27FC236}">
                  <a16:creationId xmlns:a16="http://schemas.microsoft.com/office/drawing/2014/main" id="{512BE91B-B0E5-5B47-8748-AFC7497E2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Header</a:t>
              </a:r>
            </a:p>
          </p:txBody>
        </p:sp>
        <p:sp>
          <p:nvSpPr>
            <p:cNvPr id="44" name="Rectangle 19">
              <a:extLst>
                <a:ext uri="{FF2B5EF4-FFF2-40B4-BE49-F238E27FC236}">
                  <a16:creationId xmlns:a16="http://schemas.microsoft.com/office/drawing/2014/main" id="{8F7F27A0-3FE3-BC4F-B286-268D7A0D6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20"/>
              <a:ext cx="672" cy="38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Read File</a:t>
              </a:r>
            </a:p>
            <a:p>
              <a:pPr defTabSz="912813"/>
              <a:r>
                <a:rPr lang="en-US" altLang="x-none" sz="1600">
                  <a:solidFill>
                    <a:srgbClr val="000000"/>
                  </a:solidFill>
                </a:rPr>
                <a:t>Send Data</a:t>
              </a:r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BCD766D0-C79F-DC43-96EA-E78A6D17D9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6" name="Line 21">
              <a:extLst>
                <a:ext uri="{FF2B5EF4-FFF2-40B4-BE49-F238E27FC236}">
                  <a16:creationId xmlns:a16="http://schemas.microsoft.com/office/drawing/2014/main" id="{947A7A79-7D9F-4942-A747-4CDB6834B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" name="Line 22">
              <a:extLst>
                <a:ext uri="{FF2B5EF4-FFF2-40B4-BE49-F238E27FC236}">
                  <a16:creationId xmlns:a16="http://schemas.microsoft.com/office/drawing/2014/main" id="{D0CA0627-236A-2841-9F5B-AE42DE683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12FE0298-F8D6-A544-AE45-59840C06E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2112"/>
              <a:ext cx="4752" cy="288"/>
            </a:xfrm>
            <a:custGeom>
              <a:avLst/>
              <a:gdLst>
                <a:gd name="T0" fmla="*/ 4560 w 4752"/>
                <a:gd name="T1" fmla="*/ 0 h 144"/>
                <a:gd name="T2" fmla="*/ 4752 w 4752"/>
                <a:gd name="T3" fmla="*/ 0 h 144"/>
                <a:gd name="T4" fmla="*/ 4752 w 4752"/>
                <a:gd name="T5" fmla="*/ 2147483647 h 144"/>
                <a:gd name="T6" fmla="*/ 0 w 4752"/>
                <a:gd name="T7" fmla="*/ 2147483647 h 144"/>
                <a:gd name="T8" fmla="*/ 0 w 4752"/>
                <a:gd name="T9" fmla="*/ 0 h 144"/>
                <a:gd name="T10" fmla="*/ 192 w 4752"/>
                <a:gd name="T11" fmla="*/ 0 h 1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2"/>
                <a:gd name="T19" fmla="*/ 0 h 144"/>
                <a:gd name="T20" fmla="*/ 4752 w 4752"/>
                <a:gd name="T21" fmla="*/ 144 h 1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2" h="144">
                  <a:moveTo>
                    <a:pt x="4560" y="0"/>
                  </a:moveTo>
                  <a:lnTo>
                    <a:pt x="4752" y="0"/>
                  </a:lnTo>
                  <a:lnTo>
                    <a:pt x="4752" y="144"/>
                  </a:lnTo>
                  <a:lnTo>
                    <a:pt x="0" y="144"/>
                  </a:ln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defTabSz="912813" eaLnBrk="1" hangingPunct="1"/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054AE21A-9FC9-484A-9D53-CF3A5D6F2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480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1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A3D9567F-1583-2340-9DCB-2E35E398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728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1600">
                  <a:solidFill>
                    <a:srgbClr val="000000"/>
                  </a:solidFill>
                </a:rPr>
                <a:t>Thread N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B8C8CFD2-ADB2-F74F-8B20-A3D25B9542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85" y="1234"/>
              <a:ext cx="54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l" defTabSz="912813"/>
              <a:r>
                <a:rPr lang="en-US" altLang="x-none" sz="5400">
                  <a:solidFill>
                    <a:srgbClr val="000000"/>
                  </a:solidFill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000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 lIns="90488" tIns="44450" rIns="90488" bIns="44450" anchor="b"/>
          <a:lstStyle/>
          <a:p>
            <a:pPr eaLnBrk="1" hangingPunct="1"/>
            <a:r>
              <a:rPr lang="en-US" altLang="x-none">
                <a:ea typeface="ＭＳ Ｐゴシック" charset="-128"/>
              </a:rPr>
              <a:t>Should You Use Threads?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6588" y="1600200"/>
            <a:ext cx="7821612" cy="4710113"/>
          </a:xfrm>
        </p:spPr>
        <p:txBody>
          <a:bodyPr lIns="90488" tIns="44450" rIns="90488" bIns="44450"/>
          <a:lstStyle/>
          <a:p>
            <a:pPr eaLnBrk="1" hangingPunct="1">
              <a:spcBef>
                <a:spcPct val="70000"/>
              </a:spcBef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Typically avoid threads for </a:t>
            </a:r>
            <a:r>
              <a:rPr lang="en-US" altLang="x-none" dirty="0" err="1">
                <a:ea typeface="ＭＳ Ｐゴシック" charset="-128"/>
              </a:rPr>
              <a:t>io</a:t>
            </a:r>
            <a:endParaRPr lang="en-US" altLang="x-none" dirty="0">
              <a:ea typeface="ＭＳ Ｐゴシック" charset="-128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Use event-driven, not threads, for GUIs,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servers, distributed systems.</a:t>
            </a:r>
            <a:br>
              <a:rPr lang="en-US" altLang="x-none" sz="2000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Use threads where true CPU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concurrency is needed.</a:t>
            </a:r>
            <a:endParaRPr lang="en-US" altLang="x-none" sz="2000" dirty="0">
              <a:ea typeface="ＭＳ Ｐゴシック" charset="-128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Where threads needed, isolate usage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in threaded application kernel: keep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most of code single-threaded.</a:t>
            </a:r>
          </a:p>
        </p:txBody>
      </p:sp>
      <p:sp>
        <p:nvSpPr>
          <p:cNvPr id="45059" name="AutoShape 4"/>
          <p:cNvSpPr>
            <a:spLocks noChangeArrowheads="1"/>
          </p:cNvSpPr>
          <p:nvPr/>
        </p:nvSpPr>
        <p:spPr bwMode="auto">
          <a:xfrm>
            <a:off x="6483350" y="4660900"/>
            <a:ext cx="2273300" cy="520700"/>
          </a:xfrm>
          <a:prstGeom prst="roundRect">
            <a:avLst>
              <a:gd name="adj" fmla="val 12495"/>
            </a:avLst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2813"/>
            <a:r>
              <a:rPr lang="en-US" altLang="x-none">
                <a:solidFill>
                  <a:srgbClr val="000000"/>
                </a:solidFill>
                <a:latin typeface="Times New Roman" charset="0"/>
              </a:rPr>
              <a:t>Threaded Kernel</a:t>
            </a:r>
          </a:p>
        </p:txBody>
      </p:sp>
      <p:sp>
        <p:nvSpPr>
          <p:cNvPr id="45060" name="AutoShape 5"/>
          <p:cNvSpPr>
            <a:spLocks noChangeArrowheads="1"/>
          </p:cNvSpPr>
          <p:nvPr/>
        </p:nvSpPr>
        <p:spPr bwMode="auto">
          <a:xfrm>
            <a:off x="65595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1" name="AutoShape 6"/>
          <p:cNvSpPr>
            <a:spLocks noChangeArrowheads="1"/>
          </p:cNvSpPr>
          <p:nvPr/>
        </p:nvSpPr>
        <p:spPr bwMode="auto">
          <a:xfrm>
            <a:off x="70167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2" name="AutoShape 7"/>
          <p:cNvSpPr>
            <a:spLocks noChangeArrowheads="1"/>
          </p:cNvSpPr>
          <p:nvPr/>
        </p:nvSpPr>
        <p:spPr bwMode="auto">
          <a:xfrm>
            <a:off x="74739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3" name="AutoShape 8"/>
          <p:cNvSpPr>
            <a:spLocks noChangeArrowheads="1"/>
          </p:cNvSpPr>
          <p:nvPr/>
        </p:nvSpPr>
        <p:spPr bwMode="auto">
          <a:xfrm>
            <a:off x="79311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4" name="AutoShape 9"/>
          <p:cNvSpPr>
            <a:spLocks noChangeArrowheads="1"/>
          </p:cNvSpPr>
          <p:nvPr/>
        </p:nvSpPr>
        <p:spPr bwMode="auto">
          <a:xfrm>
            <a:off x="83883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endParaRPr lang="x-none" altLang="x-none" sz="1800">
              <a:solidFill>
                <a:srgbClr val="000000"/>
              </a:solidFill>
            </a:endParaRPr>
          </a:p>
        </p:txBody>
      </p:sp>
      <p:sp>
        <p:nvSpPr>
          <p:cNvPr id="45065" name="Rectangle 10"/>
          <p:cNvSpPr>
            <a:spLocks noChangeArrowheads="1"/>
          </p:cNvSpPr>
          <p:nvPr/>
        </p:nvSpPr>
        <p:spPr bwMode="auto">
          <a:xfrm>
            <a:off x="6324600" y="3359150"/>
            <a:ext cx="26003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>
              <a:spcBef>
                <a:spcPct val="50000"/>
              </a:spcBef>
            </a:pPr>
            <a:r>
              <a:rPr lang="en-US" altLang="x-none" sz="2000">
                <a:solidFill>
                  <a:srgbClr val="000000"/>
                </a:solidFill>
                <a:latin typeface="Times New Roman" charset="0"/>
              </a:rPr>
              <a:t>Event-Driven Handlers</a:t>
            </a:r>
          </a:p>
        </p:txBody>
      </p:sp>
      <p:sp>
        <p:nvSpPr>
          <p:cNvPr id="45066" name="Text Box 11"/>
          <p:cNvSpPr txBox="1">
            <a:spLocks noChangeArrowheads="1"/>
          </p:cNvSpPr>
          <p:nvPr/>
        </p:nvSpPr>
        <p:spPr bwMode="auto">
          <a:xfrm>
            <a:off x="6530975" y="6405563"/>
            <a:ext cx="201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defTabSz="912813" eaLnBrk="1" hangingPunct="1"/>
            <a:r>
              <a:rPr lang="en-US" altLang="x-none" sz="1800">
                <a:solidFill>
                  <a:srgbClr val="000000"/>
                </a:solidFill>
              </a:rPr>
              <a:t>[Ousterhout 1995]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0392B7A2-EBCB-8C4F-9936-10088E0EE0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86800" y="6515100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EC4949D-0C69-7747-90E4-21E29B5038B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 eaLnBrk="1" hangingPunct="1"/>
              <a:t>48</a:t>
            </a:fld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662156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Design 2: Producer/Consumer</a:t>
            </a:r>
          </a:p>
        </p:txBody>
      </p:sp>
      <p:sp>
        <p:nvSpPr>
          <p:cNvPr id="8704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46ECD78-D262-8547-B962-4AA680C34556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7043" name="Oval 4"/>
          <p:cNvSpPr>
            <a:spLocks noChangeArrowheads="1"/>
          </p:cNvSpPr>
          <p:nvPr/>
        </p:nvSpPr>
        <p:spPr bwMode="auto">
          <a:xfrm>
            <a:off x="6096000" y="1600200"/>
            <a:ext cx="1981200" cy="914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welcome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socket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477000" y="2895600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Main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59436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K</a:t>
            </a:r>
          </a:p>
        </p:txBody>
      </p:sp>
      <p:cxnSp>
        <p:nvCxnSpPr>
          <p:cNvPr id="87047" name="Straight Arrow Connector 8"/>
          <p:cNvCxnSpPr>
            <a:cxnSpLocks noChangeShapeType="1"/>
            <a:endCxn id="87043" idx="4"/>
          </p:cNvCxnSpPr>
          <p:nvPr/>
        </p:nvCxnSpPr>
        <p:spPr bwMode="auto">
          <a:xfrm rot="5400000" flipH="1" flipV="1">
            <a:off x="6896101" y="2705100"/>
            <a:ext cx="381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8" name="Straight Arrow Connector 9"/>
          <p:cNvCxnSpPr>
            <a:cxnSpLocks noChangeShapeType="1"/>
            <a:stCxn id="7" idx="0"/>
            <a:endCxn id="87052" idx="4"/>
          </p:cNvCxnSpPr>
          <p:nvPr/>
        </p:nvCxnSpPr>
        <p:spPr bwMode="auto">
          <a:xfrm rot="5400000" flipH="1" flipV="1">
            <a:off x="6648450" y="5581650"/>
            <a:ext cx="60960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49" name="Straight Arrow Connector 10"/>
          <p:cNvCxnSpPr>
            <a:cxnSpLocks noChangeShapeType="1"/>
            <a:stCxn id="8" idx="0"/>
            <a:endCxn id="87052" idx="5"/>
          </p:cNvCxnSpPr>
          <p:nvPr/>
        </p:nvCxnSpPr>
        <p:spPr bwMode="auto">
          <a:xfrm rot="16200000" flipV="1">
            <a:off x="7817644" y="5188744"/>
            <a:ext cx="723900" cy="78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0" name="Straight Connector 11"/>
          <p:cNvCxnSpPr>
            <a:cxnSpLocks noChangeShapeType="1"/>
          </p:cNvCxnSpPr>
          <p:nvPr/>
        </p:nvCxnSpPr>
        <p:spPr bwMode="auto">
          <a:xfrm>
            <a:off x="7467600" y="6248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7"/>
          <p:cNvSpPr/>
          <p:nvPr/>
        </p:nvSpPr>
        <p:spPr bwMode="auto">
          <a:xfrm>
            <a:off x="49530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Thread 1</a:t>
            </a:r>
          </a:p>
        </p:txBody>
      </p:sp>
      <p:sp>
        <p:nvSpPr>
          <p:cNvPr id="87052" name="Oval 22"/>
          <p:cNvSpPr>
            <a:spLocks noChangeArrowheads="1"/>
          </p:cNvSpPr>
          <p:nvPr/>
        </p:nvSpPr>
        <p:spPr bwMode="auto">
          <a:xfrm>
            <a:off x="6096000" y="4114800"/>
            <a:ext cx="1981200" cy="12954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Q: Dispatch</a:t>
            </a:r>
            <a:br>
              <a:rPr lang="en-US" altLang="x-none">
                <a:solidFill>
                  <a:srgbClr val="000000"/>
                </a:solidFill>
              </a:rPr>
            </a:br>
            <a:r>
              <a:rPr lang="en-US" altLang="x-none">
                <a:solidFill>
                  <a:srgbClr val="000000"/>
                </a:solidFill>
              </a:rPr>
              <a:t>queue</a:t>
            </a:r>
          </a:p>
        </p:txBody>
      </p:sp>
      <p:cxnSp>
        <p:nvCxnSpPr>
          <p:cNvPr id="87053" name="Straight Arrow Connector 27"/>
          <p:cNvCxnSpPr>
            <a:cxnSpLocks noChangeShapeType="1"/>
            <a:stCxn id="18" idx="0"/>
            <a:endCxn id="87052" idx="3"/>
          </p:cNvCxnSpPr>
          <p:nvPr/>
        </p:nvCxnSpPr>
        <p:spPr bwMode="auto">
          <a:xfrm rot="5400000" flipH="1" flipV="1">
            <a:off x="5555457" y="5188743"/>
            <a:ext cx="800100" cy="862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4" name="Straight Arrow Connector 31"/>
          <p:cNvCxnSpPr>
            <a:cxnSpLocks noChangeShapeType="1"/>
            <a:stCxn id="6" idx="2"/>
            <a:endCxn id="87052" idx="0"/>
          </p:cNvCxnSpPr>
          <p:nvPr/>
        </p:nvCxnSpPr>
        <p:spPr bwMode="auto">
          <a:xfrm rot="5400000">
            <a:off x="6953250" y="3943350"/>
            <a:ext cx="304800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55" name="Rectangle 34"/>
          <p:cNvSpPr>
            <a:spLocks noChangeArrowheads="1"/>
          </p:cNvSpPr>
          <p:nvPr/>
        </p:nvSpPr>
        <p:spPr bwMode="auto">
          <a:xfrm>
            <a:off x="304800" y="16002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Socket con =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welcomeSocket.accept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Q.add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(con);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7056" name="Rectangle 35"/>
          <p:cNvSpPr>
            <a:spLocks noChangeArrowheads="1"/>
          </p:cNvSpPr>
          <p:nvPr/>
        </p:nvSpPr>
        <p:spPr bwMode="auto">
          <a:xfrm>
            <a:off x="304800" y="35052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WorkerThread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Socket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Q.remove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process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myConnSock.close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();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4800" y="5903913"/>
            <a:ext cx="3425825" cy="954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How to turn it into</a:t>
            </a:r>
            <a:b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</a:br>
            <a:r>
              <a:rPr lang="en-US" sz="28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working code?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Main</a:t>
            </a:r>
          </a:p>
        </p:txBody>
      </p:sp>
      <p:sp>
        <p:nvSpPr>
          <p:cNvPr id="8909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93CCFF2-2117-8647-986E-49495A43981F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8916" name="Rectangle 34"/>
          <p:cNvSpPr>
            <a:spLocks noChangeArrowheads="1"/>
          </p:cNvSpPr>
          <p:nvPr/>
        </p:nvSpPr>
        <p:spPr bwMode="auto">
          <a:xfrm>
            <a:off x="1524000" y="43434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synchronized(Q)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FF0000"/>
                </a:solidFill>
                <a:latin typeface="Courier New" charset="0"/>
              </a:rPr>
              <a:t>       }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89092" name="Rectangle 34"/>
          <p:cNvSpPr>
            <a:spLocks noChangeArrowheads="1"/>
          </p:cNvSpPr>
          <p:nvPr/>
        </p:nvSpPr>
        <p:spPr bwMode="auto">
          <a:xfrm>
            <a:off x="1447800" y="16764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main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Socket con = welcomeSocket.accept();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   Q.add(con);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6" name="Down Arrow 5"/>
          <p:cNvSpPr/>
          <p:nvPr/>
        </p:nvSpPr>
        <p:spPr bwMode="auto">
          <a:xfrm>
            <a:off x="3733800" y="3657600"/>
            <a:ext cx="533400" cy="6096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Worker</a:t>
            </a:r>
          </a:p>
        </p:txBody>
      </p:sp>
      <p:sp>
        <p:nvSpPr>
          <p:cNvPr id="9113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D98A9FA-B020-AE47-84F6-63E94DE3B19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066925" y="2895600"/>
            <a:ext cx="6742113" cy="34782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while (true) {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get next request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Socket myConn = null;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while (myConn==null) {</a:t>
            </a:r>
            <a:br>
              <a:rPr lang="en-US" altLang="x-none" sz="2000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FF0000"/>
                </a:solidFill>
                <a:latin typeface="Courier New" charset="0"/>
              </a:rPr>
              <a:t>     synchronize(Q) {</a:t>
            </a:r>
            <a:br>
              <a:rPr lang="en-US" altLang="x-none" sz="2000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if (!Q.isEmpty())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     myConn = (Socket) Q.remove(); </a:t>
            </a:r>
            <a:br>
              <a:rPr lang="en-US" altLang="x-none" sz="20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 }   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} // end of while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// process myConn</a:t>
            </a:r>
          </a:p>
          <a:p>
            <a:pPr lvl="1" algn="l"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91140" name="Rectangle 35"/>
          <p:cNvSpPr>
            <a:spLocks noChangeArrowheads="1"/>
          </p:cNvSpPr>
          <p:nvPr/>
        </p:nvSpPr>
        <p:spPr bwMode="auto">
          <a:xfrm>
            <a:off x="2514600" y="228600"/>
            <a:ext cx="5943600" cy="230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WorkerThread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void run {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while (true) {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Socket myConnSock = Q.remove();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// process myConnSock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 myConnSock.close();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} // end of while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876800" y="2590800"/>
            <a:ext cx="3048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Example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ShareQ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Server.java</a:t>
            </a:r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 err="1">
                <a:ea typeface="ＭＳ Ｐゴシック" charset="-128"/>
              </a:rPr>
              <a:t>ShareQ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ServiceThread.java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69F122-C617-CD49-A43D-CD25BF8CE6F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Problem of ShareQ Design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08938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Worker thread continually spins (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busy wait</a:t>
            </a:r>
            <a:r>
              <a:rPr lang="en-US" altLang="x-none" sz="2400" dirty="0">
                <a:ea typeface="ＭＳ Ｐゴシック" charset="-128"/>
              </a:rPr>
              <a:t>) until a condition holds</a:t>
            </a: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Can lead to high utilization and slow response time</a:t>
            </a:r>
          </a:p>
          <a:p>
            <a:pPr>
              <a:buFont typeface="Wingdings" pitchFamily="2" charset="2"/>
              <a:buChar char="q"/>
            </a:pP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Q: Does the shared </a:t>
            </a:r>
            <a:r>
              <a:rPr lang="en-US" altLang="x-none" sz="2400" dirty="0" err="1">
                <a:ea typeface="ＭＳ Ｐゴシック" charset="-128"/>
              </a:rPr>
              <a:t>welcomeSock</a:t>
            </a:r>
            <a:r>
              <a:rPr lang="en-US" altLang="x-none" sz="2400" dirty="0">
                <a:ea typeface="ＭＳ Ｐゴシック" charset="-128"/>
              </a:rPr>
              <a:t> have busy-wait?</a:t>
            </a:r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CD4BF8A-499F-8742-A08F-3C62008BC3A4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9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2971800" y="2209800"/>
            <a:ext cx="61722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>
              <a:buFont typeface="ZapfDingbats" charset="0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while (true) { // spin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lock;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if (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Q.condition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) // {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do something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else {</a:t>
            </a:r>
          </a:p>
          <a:p>
            <a:pPr lvl="1" algn="l" eaLnBrk="1" hangingPunct="1">
              <a:buFont typeface="ZapfDingbats" charset="0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// do nothing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unlock </a:t>
            </a:r>
          </a:p>
          <a:p>
            <a:pPr lvl="1" algn="l" eaLnBrk="1" hangingPunct="1">
              <a:buFont typeface="ZapfDingbats" charset="0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} //end while</a:t>
            </a:r>
            <a:endParaRPr lang="en-US" altLang="x-none" sz="18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12093</TotalTime>
  <Words>4412</Words>
  <Application>Microsoft Office PowerPoint</Application>
  <PresentationFormat>On-screen Show (4:3)</PresentationFormat>
  <Paragraphs>700</Paragraphs>
  <Slides>48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61" baseType="lpstr">
      <vt:lpstr>Monaco</vt:lpstr>
      <vt:lpstr>ＭＳ Ｐゴシック</vt:lpstr>
      <vt:lpstr>宋体</vt:lpstr>
      <vt:lpstr>ZapfDingbats</vt:lpstr>
      <vt:lpstr>Arial</vt:lpstr>
      <vt:lpstr>Calibri</vt:lpstr>
      <vt:lpstr>Comic Sans MS</vt:lpstr>
      <vt:lpstr>Courier New</vt:lpstr>
      <vt:lpstr>Tahoma</vt:lpstr>
      <vt:lpstr>Times New Roman</vt:lpstr>
      <vt:lpstr>Wingdings</vt:lpstr>
      <vt:lpstr>Default Design</vt:lpstr>
      <vt:lpstr>3_Default Design</vt:lpstr>
      <vt:lpstr>Network Applications: High-performance Server Design</vt:lpstr>
      <vt:lpstr>Outline</vt:lpstr>
      <vt:lpstr>Admin</vt:lpstr>
      <vt:lpstr>Recap: Design 1 - Threads Share Access to the welcomeSocket</vt:lpstr>
      <vt:lpstr>Design 2: Producer/Consumer</vt:lpstr>
      <vt:lpstr>Main</vt:lpstr>
      <vt:lpstr>Worker</vt:lpstr>
      <vt:lpstr>Example</vt:lpstr>
      <vt:lpstr>Problem of ShareQ Design</vt:lpstr>
      <vt:lpstr>Solution: Suspension</vt:lpstr>
      <vt:lpstr>Solution: Suspension</vt:lpstr>
      <vt:lpstr>Solution: Suspension</vt:lpstr>
      <vt:lpstr>Wait-sets and Notification</vt:lpstr>
      <vt:lpstr>Wait-sets and Notification</vt:lpstr>
      <vt:lpstr>Wait-sets</vt:lpstr>
      <vt:lpstr>Worker</vt:lpstr>
      <vt:lpstr>Wait-set and Notification (cont)</vt:lpstr>
      <vt:lpstr>Notification</vt:lpstr>
      <vt:lpstr>Main Thread</vt:lpstr>
      <vt:lpstr>Worker</vt:lpstr>
      <vt:lpstr>Worker: Another Format</vt:lpstr>
      <vt:lpstr>Example</vt:lpstr>
      <vt:lpstr>Summary: Guardian via Suspension: Waiting</vt:lpstr>
      <vt:lpstr>Summary: Guarding via Suspension: Changing a Condition</vt:lpstr>
      <vt:lpstr>Note</vt:lpstr>
      <vt:lpstr>Java (1.5)</vt:lpstr>
      <vt:lpstr>Producer/Consumer Example</vt:lpstr>
      <vt:lpstr>Blocking Queues in Java</vt:lpstr>
      <vt:lpstr>Beyond Class: Complete Java Concurrency Framework</vt:lpstr>
      <vt:lpstr>Correctness</vt:lpstr>
      <vt:lpstr>Key Correctness Properties</vt:lpstr>
      <vt:lpstr>Safety Properties</vt:lpstr>
      <vt:lpstr>Make Program Explicit</vt:lpstr>
      <vt:lpstr>PowerPoint Presentation</vt:lpstr>
      <vt:lpstr>Statements to States (Dispatcher)</vt:lpstr>
      <vt:lpstr>Statements to States (Service)</vt:lpstr>
      <vt:lpstr>Check Safety</vt:lpstr>
      <vt:lpstr>Real Implementation of wait</vt:lpstr>
      <vt:lpstr>Check Safety</vt:lpstr>
      <vt:lpstr>Liveness Properties</vt:lpstr>
      <vt:lpstr>Dispatcher Thread Can Always Add to Q</vt:lpstr>
      <vt:lpstr>Each Connection in Q is Processed</vt:lpstr>
      <vt:lpstr>Summary: Program Correctness Analysis</vt:lpstr>
      <vt:lpstr>Use Java ThreadPoolExecutor</vt:lpstr>
      <vt:lpstr>Use Java ThreadPoolExecutor</vt:lpstr>
      <vt:lpstr>Summary: Thread-Based Network Server</vt:lpstr>
      <vt:lpstr>Summary: Thread-Based Network Server</vt:lpstr>
      <vt:lpstr>Should You Use Threads?</vt:lpstr>
    </vt:vector>
  </TitlesOfParts>
  <Manager/>
  <Company>Yale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I</dc:title>
  <dc:subject/>
  <dc:creator>Yang Richard Yang</dc:creator>
  <cp:keywords/>
  <dc:description/>
  <cp:lastModifiedBy>Clare WANG</cp:lastModifiedBy>
  <cp:revision>569</cp:revision>
  <cp:lastPrinted>2017-10-03T16:27:08Z</cp:lastPrinted>
  <dcterms:created xsi:type="dcterms:W3CDTF">1999-10-08T19:08:27Z</dcterms:created>
  <dcterms:modified xsi:type="dcterms:W3CDTF">2025-10-30T09:34:55Z</dcterms:modified>
  <cp:category/>
</cp:coreProperties>
</file>