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handoutMasterIdLst>
    <p:handoutMasterId r:id="rId71"/>
  </p:handoutMasterIdLst>
  <p:sldIdLst>
    <p:sldId id="784" r:id="rId2"/>
    <p:sldId id="1245" r:id="rId3"/>
    <p:sldId id="1236" r:id="rId4"/>
    <p:sldId id="532" r:id="rId5"/>
    <p:sldId id="1163" r:id="rId6"/>
    <p:sldId id="560" r:id="rId7"/>
    <p:sldId id="561" r:id="rId8"/>
    <p:sldId id="565" r:id="rId9"/>
    <p:sldId id="566" r:id="rId10"/>
    <p:sldId id="567" r:id="rId11"/>
    <p:sldId id="505" r:id="rId12"/>
    <p:sldId id="506" r:id="rId13"/>
    <p:sldId id="507" r:id="rId14"/>
    <p:sldId id="508" r:id="rId15"/>
    <p:sldId id="509" r:id="rId16"/>
    <p:sldId id="510" r:id="rId17"/>
    <p:sldId id="511" r:id="rId18"/>
    <p:sldId id="512" r:id="rId19"/>
    <p:sldId id="513" r:id="rId20"/>
    <p:sldId id="514" r:id="rId21"/>
    <p:sldId id="515" r:id="rId22"/>
    <p:sldId id="516" r:id="rId23"/>
    <p:sldId id="519" r:id="rId24"/>
    <p:sldId id="517" r:id="rId25"/>
    <p:sldId id="518" r:id="rId26"/>
    <p:sldId id="595" r:id="rId27"/>
    <p:sldId id="520" r:id="rId28"/>
    <p:sldId id="564" r:id="rId29"/>
    <p:sldId id="456" r:id="rId30"/>
    <p:sldId id="457" r:id="rId31"/>
    <p:sldId id="544" r:id="rId32"/>
    <p:sldId id="545" r:id="rId33"/>
    <p:sldId id="458" r:id="rId34"/>
    <p:sldId id="460" r:id="rId35"/>
    <p:sldId id="596" r:id="rId36"/>
    <p:sldId id="498" r:id="rId37"/>
    <p:sldId id="499" r:id="rId38"/>
    <p:sldId id="459" r:id="rId39"/>
    <p:sldId id="2013" r:id="rId40"/>
    <p:sldId id="465" r:id="rId41"/>
    <p:sldId id="597" r:id="rId42"/>
    <p:sldId id="583" r:id="rId43"/>
    <p:sldId id="501" r:id="rId44"/>
    <p:sldId id="472" r:id="rId45"/>
    <p:sldId id="475" r:id="rId46"/>
    <p:sldId id="474" r:id="rId47"/>
    <p:sldId id="476" r:id="rId48"/>
    <p:sldId id="461" r:id="rId49"/>
    <p:sldId id="462" r:id="rId50"/>
    <p:sldId id="463" r:id="rId51"/>
    <p:sldId id="464" r:id="rId52"/>
    <p:sldId id="598" r:id="rId53"/>
    <p:sldId id="521" r:id="rId54"/>
    <p:sldId id="522" r:id="rId55"/>
    <p:sldId id="2413" r:id="rId56"/>
    <p:sldId id="2470" r:id="rId57"/>
    <p:sldId id="430" r:id="rId58"/>
    <p:sldId id="431" r:id="rId59"/>
    <p:sldId id="495" r:id="rId60"/>
    <p:sldId id="546" r:id="rId61"/>
    <p:sldId id="453" r:id="rId62"/>
    <p:sldId id="434" r:id="rId63"/>
    <p:sldId id="2445" r:id="rId64"/>
    <p:sldId id="2452" r:id="rId65"/>
    <p:sldId id="468" r:id="rId66"/>
    <p:sldId id="466" r:id="rId67"/>
    <p:sldId id="467" r:id="rId68"/>
    <p:sldId id="2477" r:id="rId69"/>
  </p:sldIdLst>
  <p:sldSz cx="9144000" cy="6858000" type="screen4x3"/>
  <p:notesSz cx="7315200" cy="9601200"/>
  <p:defaultTextStyle>
    <a:defPPr>
      <a:defRPr lang="en-US"/>
    </a:defPPr>
    <a:lvl1pPr algn="l" defTabSz="912813" rtl="0" fontAlgn="base">
      <a:spcBef>
        <a:spcPct val="0"/>
      </a:spcBef>
      <a:spcAft>
        <a:spcPct val="0"/>
      </a:spcAft>
      <a:defRPr sz="2400" kern="1200">
        <a:solidFill>
          <a:schemeClr val="tx1"/>
        </a:solidFill>
        <a:latin typeface="Arial" charset="0"/>
        <a:ea typeface="ＭＳ Ｐゴシック" charset="-128"/>
        <a:cs typeface="+mn-cs"/>
      </a:defRPr>
    </a:lvl1pPr>
    <a:lvl2pPr marL="455613" indent="1588" algn="l" defTabSz="912813" rtl="0" fontAlgn="base">
      <a:spcBef>
        <a:spcPct val="0"/>
      </a:spcBef>
      <a:spcAft>
        <a:spcPct val="0"/>
      </a:spcAft>
      <a:defRPr sz="2400" kern="1200">
        <a:solidFill>
          <a:schemeClr val="tx1"/>
        </a:solidFill>
        <a:latin typeface="Arial" charset="0"/>
        <a:ea typeface="ＭＳ Ｐゴシック" charset="-128"/>
        <a:cs typeface="+mn-cs"/>
      </a:defRPr>
    </a:lvl2pPr>
    <a:lvl3pPr marL="912813" indent="1588" algn="l" defTabSz="912813" rtl="0" fontAlgn="base">
      <a:spcBef>
        <a:spcPct val="0"/>
      </a:spcBef>
      <a:spcAft>
        <a:spcPct val="0"/>
      </a:spcAft>
      <a:defRPr sz="2400" kern="1200">
        <a:solidFill>
          <a:schemeClr val="tx1"/>
        </a:solidFill>
        <a:latin typeface="Arial" charset="0"/>
        <a:ea typeface="ＭＳ Ｐゴシック" charset="-128"/>
        <a:cs typeface="+mn-cs"/>
      </a:defRPr>
    </a:lvl3pPr>
    <a:lvl4pPr marL="1368425" indent="3175" algn="l" defTabSz="912813" rtl="0" fontAlgn="base">
      <a:spcBef>
        <a:spcPct val="0"/>
      </a:spcBef>
      <a:spcAft>
        <a:spcPct val="0"/>
      </a:spcAft>
      <a:defRPr sz="2400" kern="1200">
        <a:solidFill>
          <a:schemeClr val="tx1"/>
        </a:solidFill>
        <a:latin typeface="Arial" charset="0"/>
        <a:ea typeface="ＭＳ Ｐゴシック" charset="-128"/>
        <a:cs typeface="+mn-cs"/>
      </a:defRPr>
    </a:lvl4pPr>
    <a:lvl5pPr marL="1825625" indent="3175" algn="l" defTabSz="912813"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67"/>
    <p:restoredTop sz="91615"/>
  </p:normalViewPr>
  <p:slideViewPr>
    <p:cSldViewPr>
      <p:cViewPr varScale="1">
        <p:scale>
          <a:sx n="93" d="100"/>
          <a:sy n="93" d="100"/>
        </p:scale>
        <p:origin x="630" y="57"/>
      </p:cViewPr>
      <p:guideLst>
        <p:guide orient="horz" pos="2160"/>
        <p:guide pos="2880"/>
      </p:guideLst>
    </p:cSldViewPr>
  </p:slideViewPr>
  <p:notesTextViewPr>
    <p:cViewPr>
      <p:scale>
        <a:sx n="100" d="100"/>
        <a:sy n="100" d="100"/>
      </p:scale>
      <p:origin x="0" y="0"/>
    </p:cViewPr>
  </p:notesTextViewPr>
  <p:sorterViewPr>
    <p:cViewPr>
      <p:scale>
        <a:sx n="75" d="100"/>
        <a:sy n="75" d="100"/>
      </p:scale>
      <p:origin x="0" y="6560"/>
    </p:cViewPr>
  </p:sorterViewPr>
  <p:notesViewPr>
    <p:cSldViewPr>
      <p:cViewPr varScale="1">
        <p:scale>
          <a:sx n="64" d="100"/>
          <a:sy n="64" d="100"/>
        </p:scale>
        <p:origin x="-2600"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0"/>
                <a:cs typeface="Arial" charset="0"/>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77DAA987-589F-E645-8A5F-211BF399678F}" type="datetimeFigureOut">
              <a:rPr lang="en-US" altLang="x-none"/>
              <a:pPr/>
              <a:t>10/30/2025</a:t>
            </a:fld>
            <a:endParaRPr lang="en-US" altLang="x-none"/>
          </a:p>
        </p:txBody>
      </p:sp>
      <p:sp>
        <p:nvSpPr>
          <p:cNvPr id="4" name="Footer Placeholder 3"/>
          <p:cNvSpPr>
            <a:spLocks noGrp="1"/>
          </p:cNvSpPr>
          <p:nvPr>
            <p:ph type="ftr" sz="quarter" idx="2"/>
          </p:nvPr>
        </p:nvSpPr>
        <p:spPr>
          <a:xfrm>
            <a:off x="0" y="9120188"/>
            <a:ext cx="3170238" cy="479425"/>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0"/>
                <a:cs typeface="Arial" charset="0"/>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836BE2B1-9F7A-034E-BEDF-0AC7E7D4CC3A}" type="slidenum">
              <a:rPr lang="en-US" altLang="x-none"/>
              <a:pPr/>
              <a:t>‹#›</a:t>
            </a:fld>
            <a:endParaRPr lang="en-US" altLang="x-non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wrap="square" lIns="96661" tIns="48331" rIns="96661" bIns="48331" numCol="1" anchor="t" anchorCtr="0" compatLnSpc="1">
            <a:prstTxWarp prst="textNoShape">
              <a:avLst/>
            </a:prstTxWarp>
          </a:bodyPr>
          <a:lstStyle>
            <a:lvl1pPr>
              <a:defRPr sz="1300">
                <a:latin typeface="Calibri" charset="0"/>
                <a:ea typeface="ＭＳ Ｐゴシック" charset="0"/>
                <a:cs typeface="Arial" charset="0"/>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charset="0"/>
              </a:defRPr>
            </a:lvl1pPr>
          </a:lstStyle>
          <a:p>
            <a:fld id="{F9B85787-CDA8-AB43-BB61-68662D9CE1E2}" type="datetimeFigureOut">
              <a:rPr lang="en-US" altLang="x-none"/>
              <a:pPr/>
              <a:t>10/30/2025</a:t>
            </a:fld>
            <a:endParaRPr lang="en-US" altLang="x-none"/>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wrap="square" lIns="96661" tIns="48331" rIns="96661" bIns="48331" numCol="1" anchor="b" anchorCtr="0" compatLnSpc="1">
            <a:prstTxWarp prst="textNoShape">
              <a:avLst/>
            </a:prstTxWarp>
          </a:bodyPr>
          <a:lstStyle>
            <a:lvl1pPr>
              <a:defRPr sz="1300">
                <a:latin typeface="Calibri" charset="0"/>
                <a:ea typeface="ＭＳ Ｐゴシック" charset="0"/>
                <a:cs typeface="Arial" charset="0"/>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charset="0"/>
              </a:defRPr>
            </a:lvl1pPr>
          </a:lstStyle>
          <a:p>
            <a:fld id="{DB27D72C-7374-F445-8DF4-A158042C15E2}" type="slidenum">
              <a:rPr lang="en-US" altLang="x-none"/>
              <a:pPr/>
              <a:t>‹#›</a:t>
            </a:fld>
            <a:endParaRPr lang="en-US" altLang="x-none"/>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5613" algn="l" defTabSz="912813"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2813" algn="l" defTabSz="912813"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68425" algn="l" defTabSz="912813"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5625" algn="l" defTabSz="912813"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3193" algn="l" defTabSz="913276" rtl="0" eaLnBrk="1" latinLnBrk="0" hangingPunct="1">
      <a:defRPr sz="1200" kern="1200">
        <a:solidFill>
          <a:schemeClr val="tx1"/>
        </a:solidFill>
        <a:latin typeface="+mn-lt"/>
        <a:ea typeface="+mn-ea"/>
        <a:cs typeface="+mn-cs"/>
      </a:defRPr>
    </a:lvl6pPr>
    <a:lvl7pPr marL="2739831" algn="l" defTabSz="913276" rtl="0" eaLnBrk="1" latinLnBrk="0" hangingPunct="1">
      <a:defRPr sz="1200" kern="1200">
        <a:solidFill>
          <a:schemeClr val="tx1"/>
        </a:solidFill>
        <a:latin typeface="+mn-lt"/>
        <a:ea typeface="+mn-ea"/>
        <a:cs typeface="+mn-cs"/>
      </a:defRPr>
    </a:lvl7pPr>
    <a:lvl8pPr marL="3196470" algn="l" defTabSz="913276" rtl="0" eaLnBrk="1" latinLnBrk="0" hangingPunct="1">
      <a:defRPr sz="1200" kern="1200">
        <a:solidFill>
          <a:schemeClr val="tx1"/>
        </a:solidFill>
        <a:latin typeface="+mn-lt"/>
        <a:ea typeface="+mn-ea"/>
        <a:cs typeface="+mn-cs"/>
      </a:defRPr>
    </a:lvl8pPr>
    <a:lvl9pPr marL="3653107" algn="l" defTabSz="91327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2400">
                <a:solidFill>
                  <a:schemeClr val="tx1"/>
                </a:solidFill>
                <a:latin typeface="Arial" charset="0"/>
                <a:ea typeface="ＭＳ Ｐゴシック" charset="-128"/>
              </a:defRPr>
            </a:lvl1pPr>
            <a:lvl2pPr marL="742950" indent="-285750" defTabSz="965200" eaLnBrk="0" hangingPunct="0">
              <a:defRPr sz="2400">
                <a:solidFill>
                  <a:schemeClr val="tx1"/>
                </a:solidFill>
                <a:latin typeface="Arial" charset="0"/>
                <a:ea typeface="ＭＳ Ｐゴシック" charset="-128"/>
              </a:defRPr>
            </a:lvl2pPr>
            <a:lvl3pPr marL="1143000" indent="-228600" defTabSz="965200" eaLnBrk="0" hangingPunct="0">
              <a:defRPr sz="2400">
                <a:solidFill>
                  <a:schemeClr val="tx1"/>
                </a:solidFill>
                <a:latin typeface="Arial" charset="0"/>
                <a:ea typeface="ＭＳ Ｐゴシック" charset="-128"/>
              </a:defRPr>
            </a:lvl3pPr>
            <a:lvl4pPr marL="1600200" indent="-228600" defTabSz="965200" eaLnBrk="0" hangingPunct="0">
              <a:defRPr sz="2400">
                <a:solidFill>
                  <a:schemeClr val="tx1"/>
                </a:solidFill>
                <a:latin typeface="Arial" charset="0"/>
                <a:ea typeface="ＭＳ Ｐゴシック" charset="-128"/>
              </a:defRPr>
            </a:lvl4pPr>
            <a:lvl5pPr marL="2057400" indent="-228600" defTabSz="965200" eaLnBrk="0" hangingPunct="0">
              <a:defRPr sz="2400">
                <a:solidFill>
                  <a:schemeClr val="tx1"/>
                </a:solidFill>
                <a:latin typeface="Arial" charset="0"/>
                <a:ea typeface="ＭＳ Ｐゴシック" charset="-128"/>
              </a:defRPr>
            </a:lvl5pPr>
            <a:lvl6pPr marL="2514600" indent="-228600" defTabSz="965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65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65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65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8E2683-14B3-924C-9D1E-0D2CC9333DF1}" type="slidenum">
              <a:rPr lang="en-US" altLang="x-none" sz="1200">
                <a:latin typeface="Times New Roman" charset="0"/>
              </a:rPr>
              <a:pPr eaLnBrk="1" hangingPunct="1"/>
              <a:t>1</a:t>
            </a:fld>
            <a:endParaRPr lang="en-US" altLang="x-none" sz="1200">
              <a:latin typeface="Times New Roman" charset="0"/>
            </a:endParaRPr>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99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x-none" altLang="x-none">
              <a:latin typeface="Times New Roman" charset="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A0AD836B-54B2-3F4A-B0D3-833EEDEBBD2C}" type="slidenum">
              <a:rPr lang="en-US" altLang="x-none" sz="1300">
                <a:solidFill>
                  <a:srgbClr val="000000"/>
                </a:solidFill>
              </a:rPr>
              <a:pPr eaLnBrk="1" hangingPunct="1"/>
              <a:t>10</a:t>
            </a:fld>
            <a:endParaRPr lang="en-US" altLang="x-none" sz="1300">
              <a:solidFill>
                <a:srgbClr val="000000"/>
              </a:solidFill>
            </a:endParaRPr>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1807242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Times New Roman" charset="0"/>
                <a:ea typeface="ＭＳ Ｐゴシック" charset="-128"/>
              </a:defRPr>
            </a:lvl1pPr>
            <a:lvl2pPr marL="742950" indent="-285750" algn="ctr" defTabSz="966788">
              <a:defRPr sz="2400">
                <a:solidFill>
                  <a:schemeClr val="tx1"/>
                </a:solidFill>
                <a:latin typeface="Times New Roman" charset="0"/>
                <a:ea typeface="ＭＳ Ｐゴシック" charset="-128"/>
              </a:defRPr>
            </a:lvl2pPr>
            <a:lvl3pPr marL="1143000" indent="-228600" algn="ctr" defTabSz="966788">
              <a:defRPr sz="2400">
                <a:solidFill>
                  <a:schemeClr val="tx1"/>
                </a:solidFill>
                <a:latin typeface="Times New Roman" charset="0"/>
                <a:ea typeface="ＭＳ Ｐゴシック" charset="-128"/>
              </a:defRPr>
            </a:lvl3pPr>
            <a:lvl4pPr marL="1600200" indent="-228600" algn="ctr" defTabSz="966788">
              <a:defRPr sz="2400">
                <a:solidFill>
                  <a:schemeClr val="tx1"/>
                </a:solidFill>
                <a:latin typeface="Times New Roman" charset="0"/>
                <a:ea typeface="ＭＳ Ｐゴシック" charset="-128"/>
              </a:defRPr>
            </a:lvl4pPr>
            <a:lvl5pPr marL="2057400" indent="-228600" algn="ctr"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fld id="{EB633BD2-A887-6548-9501-873A502AB46B}" type="slidenum">
              <a:rPr lang="en-US" altLang="x-none" sz="1300">
                <a:solidFill>
                  <a:srgbClr val="000000"/>
                </a:solidFill>
              </a:rPr>
              <a:pPr algn="r" eaLnBrk="1" hangingPunct="1"/>
              <a:t>11</a:t>
            </a:fld>
            <a:endParaRPr lang="en-US" altLang="x-none" sz="1300">
              <a:solidFill>
                <a:srgbClr val="000000"/>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x-none" sz="1200" dirty="0">
                <a:ea typeface="ＭＳ Ｐゴシック" charset="-128"/>
              </a:rPr>
              <a:t>Two generic forms of pipelined protocols: </a:t>
            </a:r>
            <a:r>
              <a:rPr lang="en-US" altLang="x-none" sz="1200" i="1" dirty="0">
                <a:solidFill>
                  <a:srgbClr val="FF0000"/>
                </a:solidFill>
                <a:ea typeface="ＭＳ Ｐゴシック" charset="-128"/>
              </a:rPr>
              <a:t>go-Back-N, selective repeat</a:t>
            </a:r>
          </a:p>
          <a:p>
            <a:endParaRPr lang="x-none" altLang="x-none" dirty="0">
              <a:latin typeface="Times New Roman" charset="0"/>
              <a:ea typeface="ＭＳ Ｐゴシック" charset="-128"/>
            </a:endParaRPr>
          </a:p>
        </p:txBody>
      </p:sp>
    </p:spTree>
    <p:extLst>
      <p:ext uri="{BB962C8B-B14F-4D97-AF65-F5344CB8AC3E}">
        <p14:creationId xmlns:p14="http://schemas.microsoft.com/office/powerpoint/2010/main" val="1306908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Times New Roman" charset="0"/>
                <a:ea typeface="ＭＳ Ｐゴシック" charset="-128"/>
              </a:defRPr>
            </a:lvl1pPr>
            <a:lvl2pPr marL="742950" indent="-285750" algn="ctr" defTabSz="966788">
              <a:defRPr sz="2400">
                <a:solidFill>
                  <a:schemeClr val="tx1"/>
                </a:solidFill>
                <a:latin typeface="Times New Roman" charset="0"/>
                <a:ea typeface="ＭＳ Ｐゴシック" charset="-128"/>
              </a:defRPr>
            </a:lvl2pPr>
            <a:lvl3pPr marL="1143000" indent="-228600" algn="ctr" defTabSz="966788">
              <a:defRPr sz="2400">
                <a:solidFill>
                  <a:schemeClr val="tx1"/>
                </a:solidFill>
                <a:latin typeface="Times New Roman" charset="0"/>
                <a:ea typeface="ＭＳ Ｐゴシック" charset="-128"/>
              </a:defRPr>
            </a:lvl3pPr>
            <a:lvl4pPr marL="1600200" indent="-228600" algn="ctr" defTabSz="966788">
              <a:defRPr sz="2400">
                <a:solidFill>
                  <a:schemeClr val="tx1"/>
                </a:solidFill>
                <a:latin typeface="Times New Roman" charset="0"/>
                <a:ea typeface="ＭＳ Ｐゴシック" charset="-128"/>
              </a:defRPr>
            </a:lvl4pPr>
            <a:lvl5pPr marL="2057400" indent="-228600" algn="ctr"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fld id="{08D2848A-6858-3D4C-A829-90D99150D028}" type="slidenum">
              <a:rPr lang="en-US" altLang="x-none" sz="1300">
                <a:solidFill>
                  <a:srgbClr val="000000"/>
                </a:solidFill>
              </a:rPr>
              <a:pPr algn="r" eaLnBrk="1" hangingPunct="1"/>
              <a:t>12</a:t>
            </a:fld>
            <a:endParaRPr lang="en-US" altLang="x-none" sz="1300">
              <a:solidFill>
                <a:srgbClr val="000000"/>
              </a:solidFill>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924431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Times New Roman" charset="0"/>
                <a:ea typeface="ＭＳ Ｐゴシック" charset="-128"/>
              </a:defRPr>
            </a:lvl1pPr>
            <a:lvl2pPr marL="742950" indent="-285750" algn="ctr" defTabSz="966788">
              <a:defRPr sz="2400">
                <a:solidFill>
                  <a:schemeClr val="tx1"/>
                </a:solidFill>
                <a:latin typeface="Times New Roman" charset="0"/>
                <a:ea typeface="ＭＳ Ｐゴシック" charset="-128"/>
              </a:defRPr>
            </a:lvl2pPr>
            <a:lvl3pPr marL="1143000" indent="-228600" algn="ctr" defTabSz="966788">
              <a:defRPr sz="2400">
                <a:solidFill>
                  <a:schemeClr val="tx1"/>
                </a:solidFill>
                <a:latin typeface="Times New Roman" charset="0"/>
                <a:ea typeface="ＭＳ Ｐゴシック" charset="-128"/>
              </a:defRPr>
            </a:lvl3pPr>
            <a:lvl4pPr marL="1600200" indent="-228600" algn="ctr" defTabSz="966788">
              <a:defRPr sz="2400">
                <a:solidFill>
                  <a:schemeClr val="tx1"/>
                </a:solidFill>
                <a:latin typeface="Times New Roman" charset="0"/>
                <a:ea typeface="ＭＳ Ｐゴシック" charset="-128"/>
              </a:defRPr>
            </a:lvl4pPr>
            <a:lvl5pPr marL="2057400" indent="-228600" algn="ctr"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fld id="{E95B539E-B0BA-6E4F-98B0-F8928757DCB6}" type="slidenum">
              <a:rPr lang="en-US" altLang="x-none" sz="1300">
                <a:solidFill>
                  <a:srgbClr val="000000"/>
                </a:solidFill>
              </a:rPr>
              <a:pPr algn="r" eaLnBrk="1" hangingPunct="1"/>
              <a:t>13</a:t>
            </a:fld>
            <a:endParaRPr lang="en-US" altLang="x-none" sz="1300">
              <a:solidFill>
                <a:srgbClr val="000000"/>
              </a:solidFill>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2800054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Times New Roman" charset="0"/>
                <a:ea typeface="ＭＳ Ｐゴシック" charset="-128"/>
              </a:defRPr>
            </a:lvl1pPr>
            <a:lvl2pPr marL="742950" indent="-285750" algn="ctr" defTabSz="966788">
              <a:defRPr sz="2400">
                <a:solidFill>
                  <a:schemeClr val="tx1"/>
                </a:solidFill>
                <a:latin typeface="Times New Roman" charset="0"/>
                <a:ea typeface="ＭＳ Ｐゴシック" charset="-128"/>
              </a:defRPr>
            </a:lvl2pPr>
            <a:lvl3pPr marL="1143000" indent="-228600" algn="ctr" defTabSz="966788">
              <a:defRPr sz="2400">
                <a:solidFill>
                  <a:schemeClr val="tx1"/>
                </a:solidFill>
                <a:latin typeface="Times New Roman" charset="0"/>
                <a:ea typeface="ＭＳ Ｐゴシック" charset="-128"/>
              </a:defRPr>
            </a:lvl3pPr>
            <a:lvl4pPr marL="1600200" indent="-228600" algn="ctr" defTabSz="966788">
              <a:defRPr sz="2400">
                <a:solidFill>
                  <a:schemeClr val="tx1"/>
                </a:solidFill>
                <a:latin typeface="Times New Roman" charset="0"/>
                <a:ea typeface="ＭＳ Ｐゴシック" charset="-128"/>
              </a:defRPr>
            </a:lvl4pPr>
            <a:lvl5pPr marL="2057400" indent="-228600" algn="ctr"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fld id="{98B75CCB-00A9-BD4E-AC70-BFF82C12E5FD}" type="slidenum">
              <a:rPr lang="en-US" altLang="x-none" sz="1300">
                <a:solidFill>
                  <a:srgbClr val="000000"/>
                </a:solidFill>
              </a:rPr>
              <a:pPr algn="r" eaLnBrk="1" hangingPunct="1"/>
              <a:t>14</a:t>
            </a:fld>
            <a:endParaRPr lang="en-US" altLang="x-none" sz="1300">
              <a:solidFill>
                <a:srgbClr val="000000"/>
              </a:solidFill>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3574930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Times New Roman" charset="0"/>
                <a:ea typeface="ＭＳ Ｐゴシック" charset="-128"/>
              </a:defRPr>
            </a:lvl1pPr>
            <a:lvl2pPr marL="742950" indent="-285750" algn="ctr" defTabSz="966788">
              <a:defRPr sz="2400">
                <a:solidFill>
                  <a:schemeClr val="tx1"/>
                </a:solidFill>
                <a:latin typeface="Times New Roman" charset="0"/>
                <a:ea typeface="ＭＳ Ｐゴシック" charset="-128"/>
              </a:defRPr>
            </a:lvl2pPr>
            <a:lvl3pPr marL="1143000" indent="-228600" algn="ctr" defTabSz="966788">
              <a:defRPr sz="2400">
                <a:solidFill>
                  <a:schemeClr val="tx1"/>
                </a:solidFill>
                <a:latin typeface="Times New Roman" charset="0"/>
                <a:ea typeface="ＭＳ Ｐゴシック" charset="-128"/>
              </a:defRPr>
            </a:lvl3pPr>
            <a:lvl4pPr marL="1600200" indent="-228600" algn="ctr" defTabSz="966788">
              <a:defRPr sz="2400">
                <a:solidFill>
                  <a:schemeClr val="tx1"/>
                </a:solidFill>
                <a:latin typeface="Times New Roman" charset="0"/>
                <a:ea typeface="ＭＳ Ｐゴシック" charset="-128"/>
              </a:defRPr>
            </a:lvl4pPr>
            <a:lvl5pPr marL="2057400" indent="-228600" algn="ctr"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fld id="{89A07275-A03D-A345-9976-2D360D1603D5}" type="slidenum">
              <a:rPr lang="en-US" altLang="x-none" sz="1300">
                <a:solidFill>
                  <a:srgbClr val="000000"/>
                </a:solidFill>
              </a:rPr>
              <a:pPr algn="r" eaLnBrk="1" hangingPunct="1"/>
              <a:t>15</a:t>
            </a:fld>
            <a:endParaRPr lang="en-US" altLang="x-none" sz="1300">
              <a:solidFill>
                <a:srgbClr val="000000"/>
              </a:solidFill>
            </a:endParaRPr>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385358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Times New Roman" charset="0"/>
                <a:ea typeface="ＭＳ Ｐゴシック" charset="-128"/>
              </a:defRPr>
            </a:lvl1pPr>
            <a:lvl2pPr marL="742950" indent="-285750" algn="ctr" defTabSz="966788">
              <a:defRPr sz="2400">
                <a:solidFill>
                  <a:schemeClr val="tx1"/>
                </a:solidFill>
                <a:latin typeface="Times New Roman" charset="0"/>
                <a:ea typeface="ＭＳ Ｐゴシック" charset="-128"/>
              </a:defRPr>
            </a:lvl2pPr>
            <a:lvl3pPr marL="1143000" indent="-228600" algn="ctr" defTabSz="966788">
              <a:defRPr sz="2400">
                <a:solidFill>
                  <a:schemeClr val="tx1"/>
                </a:solidFill>
                <a:latin typeface="Times New Roman" charset="0"/>
                <a:ea typeface="ＭＳ Ｐゴシック" charset="-128"/>
              </a:defRPr>
            </a:lvl3pPr>
            <a:lvl4pPr marL="1600200" indent="-228600" algn="ctr" defTabSz="966788">
              <a:defRPr sz="2400">
                <a:solidFill>
                  <a:schemeClr val="tx1"/>
                </a:solidFill>
                <a:latin typeface="Times New Roman" charset="0"/>
                <a:ea typeface="ＭＳ Ｐゴシック" charset="-128"/>
              </a:defRPr>
            </a:lvl4pPr>
            <a:lvl5pPr marL="2057400" indent="-228600" algn="ctr"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fld id="{C2902D2E-10DC-E44F-9BE6-22E3C4CF28DF}" type="slidenum">
              <a:rPr lang="en-US" altLang="x-none" sz="1300">
                <a:solidFill>
                  <a:srgbClr val="000000"/>
                </a:solidFill>
              </a:rPr>
              <a:pPr algn="r" eaLnBrk="1" hangingPunct="1"/>
              <a:t>16</a:t>
            </a:fld>
            <a:endParaRPr lang="en-US" altLang="x-none" sz="1300">
              <a:solidFill>
                <a:srgbClr val="000000"/>
              </a:solidFill>
            </a:endParaRPr>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1318010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Times New Roman" charset="0"/>
                <a:ea typeface="ＭＳ Ｐゴシック" charset="-128"/>
              </a:defRPr>
            </a:lvl1pPr>
            <a:lvl2pPr marL="742950" indent="-285750" algn="ctr" defTabSz="966788">
              <a:defRPr sz="2400">
                <a:solidFill>
                  <a:schemeClr val="tx1"/>
                </a:solidFill>
                <a:latin typeface="Times New Roman" charset="0"/>
                <a:ea typeface="ＭＳ Ｐゴシック" charset="-128"/>
              </a:defRPr>
            </a:lvl2pPr>
            <a:lvl3pPr marL="1143000" indent="-228600" algn="ctr" defTabSz="966788">
              <a:defRPr sz="2400">
                <a:solidFill>
                  <a:schemeClr val="tx1"/>
                </a:solidFill>
                <a:latin typeface="Times New Roman" charset="0"/>
                <a:ea typeface="ＭＳ Ｐゴシック" charset="-128"/>
              </a:defRPr>
            </a:lvl3pPr>
            <a:lvl4pPr marL="1600200" indent="-228600" algn="ctr" defTabSz="966788">
              <a:defRPr sz="2400">
                <a:solidFill>
                  <a:schemeClr val="tx1"/>
                </a:solidFill>
                <a:latin typeface="Times New Roman" charset="0"/>
                <a:ea typeface="ＭＳ Ｐゴシック" charset="-128"/>
              </a:defRPr>
            </a:lvl4pPr>
            <a:lvl5pPr marL="2057400" indent="-228600" algn="ctr"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fld id="{437E6DC6-EA61-6646-B340-C6DC9EE1E18E}" type="slidenum">
              <a:rPr lang="en-US" altLang="x-none" sz="1300">
                <a:solidFill>
                  <a:srgbClr val="000000"/>
                </a:solidFill>
              </a:rPr>
              <a:pPr algn="r" eaLnBrk="1" hangingPunct="1"/>
              <a:t>17</a:t>
            </a:fld>
            <a:endParaRPr lang="en-US" altLang="x-none" sz="1300">
              <a:solidFill>
                <a:srgbClr val="000000"/>
              </a:solidFill>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1407142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Times New Roman" charset="0"/>
                <a:ea typeface="ＭＳ Ｐゴシック" charset="-128"/>
              </a:defRPr>
            </a:lvl1pPr>
            <a:lvl2pPr marL="742950" indent="-285750" algn="ctr" defTabSz="966788">
              <a:defRPr sz="2400">
                <a:solidFill>
                  <a:schemeClr val="tx1"/>
                </a:solidFill>
                <a:latin typeface="Times New Roman" charset="0"/>
                <a:ea typeface="ＭＳ Ｐゴシック" charset="-128"/>
              </a:defRPr>
            </a:lvl2pPr>
            <a:lvl3pPr marL="1143000" indent="-228600" algn="ctr" defTabSz="966788">
              <a:defRPr sz="2400">
                <a:solidFill>
                  <a:schemeClr val="tx1"/>
                </a:solidFill>
                <a:latin typeface="Times New Roman" charset="0"/>
                <a:ea typeface="ＭＳ Ｐゴシック" charset="-128"/>
              </a:defRPr>
            </a:lvl3pPr>
            <a:lvl4pPr marL="1600200" indent="-228600" algn="ctr" defTabSz="966788">
              <a:defRPr sz="2400">
                <a:solidFill>
                  <a:schemeClr val="tx1"/>
                </a:solidFill>
                <a:latin typeface="Times New Roman" charset="0"/>
                <a:ea typeface="ＭＳ Ｐゴシック" charset="-128"/>
              </a:defRPr>
            </a:lvl4pPr>
            <a:lvl5pPr marL="2057400" indent="-228600" algn="ctr"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fld id="{E25B8B76-99ED-C948-99E3-A75E6586E3D0}" type="slidenum">
              <a:rPr lang="en-US" altLang="x-none" sz="1300">
                <a:solidFill>
                  <a:srgbClr val="000000"/>
                </a:solidFill>
              </a:rPr>
              <a:pPr algn="r" eaLnBrk="1" hangingPunct="1"/>
              <a:t>18</a:t>
            </a:fld>
            <a:endParaRPr lang="en-US" altLang="x-none" sz="1300">
              <a:solidFill>
                <a:srgbClr val="000000"/>
              </a:solidFill>
            </a:endParaRPr>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2514111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Times New Roman" charset="0"/>
                <a:ea typeface="ＭＳ Ｐゴシック" charset="-128"/>
              </a:defRPr>
            </a:lvl1pPr>
            <a:lvl2pPr marL="742950" indent="-285750" algn="ctr" defTabSz="966788">
              <a:defRPr sz="2400">
                <a:solidFill>
                  <a:schemeClr val="tx1"/>
                </a:solidFill>
                <a:latin typeface="Times New Roman" charset="0"/>
                <a:ea typeface="ＭＳ Ｐゴシック" charset="-128"/>
              </a:defRPr>
            </a:lvl2pPr>
            <a:lvl3pPr marL="1143000" indent="-228600" algn="ctr" defTabSz="966788">
              <a:defRPr sz="2400">
                <a:solidFill>
                  <a:schemeClr val="tx1"/>
                </a:solidFill>
                <a:latin typeface="Times New Roman" charset="0"/>
                <a:ea typeface="ＭＳ Ｐゴシック" charset="-128"/>
              </a:defRPr>
            </a:lvl3pPr>
            <a:lvl4pPr marL="1600200" indent="-228600" algn="ctr" defTabSz="966788">
              <a:defRPr sz="2400">
                <a:solidFill>
                  <a:schemeClr val="tx1"/>
                </a:solidFill>
                <a:latin typeface="Times New Roman" charset="0"/>
                <a:ea typeface="ＭＳ Ｐゴシック" charset="-128"/>
              </a:defRPr>
            </a:lvl4pPr>
            <a:lvl5pPr marL="2057400" indent="-228600" algn="ctr"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fld id="{097BD15B-B107-D040-9314-0D11F49F8749}" type="slidenum">
              <a:rPr lang="en-US" altLang="x-none" sz="1300">
                <a:solidFill>
                  <a:srgbClr val="000000"/>
                </a:solidFill>
              </a:rPr>
              <a:pPr algn="r" eaLnBrk="1" hangingPunct="1"/>
              <a:t>19</a:t>
            </a:fld>
            <a:endParaRPr lang="en-US" altLang="x-none" sz="1300">
              <a:solidFill>
                <a:srgbClr val="000000"/>
              </a:solidFill>
            </a:endParaRP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3050580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72034"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17203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471C91F5-28CD-7945-BBD7-8F0787DB6AEC}" type="slidenum">
              <a:rPr kumimoji="0" lang="en-US" sz="13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2813" rtl="0" eaLnBrk="1" fontAlgn="base" latinLnBrk="0" hangingPunct="1">
                <a:lnSpc>
                  <a:spcPct val="100000"/>
                </a:lnSpc>
                <a:spcBef>
                  <a:spcPct val="0"/>
                </a:spcBef>
                <a:spcAft>
                  <a:spcPct val="0"/>
                </a:spcAft>
                <a:buClrTx/>
                <a:buSzTx/>
                <a:buFontTx/>
                <a:buNone/>
                <a:tabLst/>
                <a:defRPr/>
              </a:pPr>
              <a:t>2</a:t>
            </a:fld>
            <a:endParaRPr kumimoji="0" lang="en-US" sz="1300" b="0" i="0" u="none" strike="noStrike" kern="1200" cap="none" spc="0" normalizeH="0" baseline="0" noProof="0">
              <a:ln>
                <a:noFill/>
              </a:ln>
              <a:solidFill>
                <a:srgbClr val="000000"/>
              </a:solidFill>
              <a:effectLst/>
              <a:uLnTx/>
              <a:uFillTx/>
              <a:latin typeface="Calibri" charset="0"/>
              <a:ea typeface="ＭＳ Ｐゴシック" charset="0"/>
            </a:endParaRPr>
          </a:p>
        </p:txBody>
      </p:sp>
    </p:spTree>
    <p:extLst>
      <p:ext uri="{BB962C8B-B14F-4D97-AF65-F5344CB8AC3E}">
        <p14:creationId xmlns:p14="http://schemas.microsoft.com/office/powerpoint/2010/main" val="901834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Times New Roman" charset="0"/>
                <a:ea typeface="ＭＳ Ｐゴシック" charset="-128"/>
              </a:defRPr>
            </a:lvl1pPr>
            <a:lvl2pPr marL="742950" indent="-285750" algn="ctr" defTabSz="966788">
              <a:defRPr sz="2400">
                <a:solidFill>
                  <a:schemeClr val="tx1"/>
                </a:solidFill>
                <a:latin typeface="Times New Roman" charset="0"/>
                <a:ea typeface="ＭＳ Ｐゴシック" charset="-128"/>
              </a:defRPr>
            </a:lvl2pPr>
            <a:lvl3pPr marL="1143000" indent="-228600" algn="ctr" defTabSz="966788">
              <a:defRPr sz="2400">
                <a:solidFill>
                  <a:schemeClr val="tx1"/>
                </a:solidFill>
                <a:latin typeface="Times New Roman" charset="0"/>
                <a:ea typeface="ＭＳ Ｐゴシック" charset="-128"/>
              </a:defRPr>
            </a:lvl3pPr>
            <a:lvl4pPr marL="1600200" indent="-228600" algn="ctr" defTabSz="966788">
              <a:defRPr sz="2400">
                <a:solidFill>
                  <a:schemeClr val="tx1"/>
                </a:solidFill>
                <a:latin typeface="Times New Roman" charset="0"/>
                <a:ea typeface="ＭＳ Ｐゴシック" charset="-128"/>
              </a:defRPr>
            </a:lvl4pPr>
            <a:lvl5pPr marL="2057400" indent="-228600" algn="ctr"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fld id="{98102CEA-0EDE-EC45-87F7-3D3B93FF64C8}" type="slidenum">
              <a:rPr lang="en-US" altLang="x-none" sz="1300">
                <a:solidFill>
                  <a:srgbClr val="000000"/>
                </a:solidFill>
              </a:rPr>
              <a:pPr algn="r" eaLnBrk="1" hangingPunct="1"/>
              <a:t>20</a:t>
            </a:fld>
            <a:endParaRPr lang="en-US" altLang="x-none" sz="1300">
              <a:solidFill>
                <a:srgbClr val="000000"/>
              </a:solidFill>
            </a:endParaRP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1875591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Times New Roman" charset="0"/>
                <a:ea typeface="ＭＳ Ｐゴシック" charset="-128"/>
              </a:defRPr>
            </a:lvl1pPr>
            <a:lvl2pPr marL="742950" indent="-285750" algn="ctr" defTabSz="966788">
              <a:defRPr sz="2400">
                <a:solidFill>
                  <a:schemeClr val="tx1"/>
                </a:solidFill>
                <a:latin typeface="Times New Roman" charset="0"/>
                <a:ea typeface="ＭＳ Ｐゴシック" charset="-128"/>
              </a:defRPr>
            </a:lvl2pPr>
            <a:lvl3pPr marL="1143000" indent="-228600" algn="ctr" defTabSz="966788">
              <a:defRPr sz="2400">
                <a:solidFill>
                  <a:schemeClr val="tx1"/>
                </a:solidFill>
                <a:latin typeface="Times New Roman" charset="0"/>
                <a:ea typeface="ＭＳ Ｐゴシック" charset="-128"/>
              </a:defRPr>
            </a:lvl3pPr>
            <a:lvl4pPr marL="1600200" indent="-228600" algn="ctr" defTabSz="966788">
              <a:defRPr sz="2400">
                <a:solidFill>
                  <a:schemeClr val="tx1"/>
                </a:solidFill>
                <a:latin typeface="Times New Roman" charset="0"/>
                <a:ea typeface="ＭＳ Ｐゴシック" charset="-128"/>
              </a:defRPr>
            </a:lvl4pPr>
            <a:lvl5pPr marL="2057400" indent="-228600" algn="ctr"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fld id="{67BC2443-C2F4-0A44-B3A7-F4377B5EA114}" type="slidenum">
              <a:rPr lang="en-US" altLang="x-none" sz="1300">
                <a:solidFill>
                  <a:srgbClr val="000000"/>
                </a:solidFill>
              </a:rPr>
              <a:pPr algn="r" eaLnBrk="1" hangingPunct="1"/>
              <a:t>21</a:t>
            </a:fld>
            <a:endParaRPr lang="en-US" altLang="x-none" sz="1300">
              <a:solidFill>
                <a:srgbClr val="000000"/>
              </a:solidFill>
            </a:endParaRP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2706750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Times New Roman" charset="0"/>
                <a:ea typeface="ＭＳ Ｐゴシック" charset="-128"/>
              </a:defRPr>
            </a:lvl1pPr>
            <a:lvl2pPr marL="742950" indent="-285750" algn="ctr" defTabSz="966788">
              <a:defRPr sz="2400">
                <a:solidFill>
                  <a:schemeClr val="tx1"/>
                </a:solidFill>
                <a:latin typeface="Times New Roman" charset="0"/>
                <a:ea typeface="ＭＳ Ｐゴシック" charset="-128"/>
              </a:defRPr>
            </a:lvl2pPr>
            <a:lvl3pPr marL="1143000" indent="-228600" algn="ctr" defTabSz="966788">
              <a:defRPr sz="2400">
                <a:solidFill>
                  <a:schemeClr val="tx1"/>
                </a:solidFill>
                <a:latin typeface="Times New Roman" charset="0"/>
                <a:ea typeface="ＭＳ Ｐゴシック" charset="-128"/>
              </a:defRPr>
            </a:lvl3pPr>
            <a:lvl4pPr marL="1600200" indent="-228600" algn="ctr" defTabSz="966788">
              <a:defRPr sz="2400">
                <a:solidFill>
                  <a:schemeClr val="tx1"/>
                </a:solidFill>
                <a:latin typeface="Times New Roman" charset="0"/>
                <a:ea typeface="ＭＳ Ｐゴシック" charset="-128"/>
              </a:defRPr>
            </a:lvl4pPr>
            <a:lvl5pPr marL="2057400" indent="-228600" algn="ctr"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fld id="{ADA0A760-F65D-4044-8D14-36BA8D6D2973}" type="slidenum">
              <a:rPr lang="en-US" altLang="x-none" sz="1300">
                <a:solidFill>
                  <a:srgbClr val="000000"/>
                </a:solidFill>
              </a:rPr>
              <a:pPr algn="r" eaLnBrk="1" hangingPunct="1"/>
              <a:t>22</a:t>
            </a:fld>
            <a:endParaRPr lang="en-US" altLang="x-none" sz="1300">
              <a:solidFill>
                <a:srgbClr val="000000"/>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3066459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Times New Roman" charset="0"/>
                <a:ea typeface="ＭＳ Ｐゴシック" charset="-128"/>
              </a:defRPr>
            </a:lvl1pPr>
            <a:lvl2pPr marL="742950" indent="-285750" algn="ctr" defTabSz="966788">
              <a:defRPr sz="2400">
                <a:solidFill>
                  <a:schemeClr val="tx1"/>
                </a:solidFill>
                <a:latin typeface="Times New Roman" charset="0"/>
                <a:ea typeface="ＭＳ Ｐゴシック" charset="-128"/>
              </a:defRPr>
            </a:lvl2pPr>
            <a:lvl3pPr marL="1143000" indent="-228600" algn="ctr" defTabSz="966788">
              <a:defRPr sz="2400">
                <a:solidFill>
                  <a:schemeClr val="tx1"/>
                </a:solidFill>
                <a:latin typeface="Times New Roman" charset="0"/>
                <a:ea typeface="ＭＳ Ｐゴシック" charset="-128"/>
              </a:defRPr>
            </a:lvl3pPr>
            <a:lvl4pPr marL="1600200" indent="-228600" algn="ctr" defTabSz="966788">
              <a:defRPr sz="2400">
                <a:solidFill>
                  <a:schemeClr val="tx1"/>
                </a:solidFill>
                <a:latin typeface="Times New Roman" charset="0"/>
                <a:ea typeface="ＭＳ Ｐゴシック" charset="-128"/>
              </a:defRPr>
            </a:lvl4pPr>
            <a:lvl5pPr marL="2057400" indent="-228600" algn="ctr"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fld id="{C550F1BB-C04D-AC42-86E5-7499EBD297C3}" type="slidenum">
              <a:rPr lang="en-US" altLang="x-none" sz="1300">
                <a:solidFill>
                  <a:srgbClr val="000000"/>
                </a:solidFill>
              </a:rPr>
              <a:pPr algn="r" eaLnBrk="1" hangingPunct="1"/>
              <a:t>23</a:t>
            </a:fld>
            <a:endParaRPr lang="en-US" altLang="x-none" sz="1300">
              <a:solidFill>
                <a:srgbClr val="000000"/>
              </a:solidFill>
            </a:endParaRPr>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2326916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Times New Roman" charset="0"/>
                <a:ea typeface="ＭＳ Ｐゴシック" charset="-128"/>
              </a:defRPr>
            </a:lvl1pPr>
            <a:lvl2pPr marL="742950" indent="-285750" algn="ctr" defTabSz="966788">
              <a:defRPr sz="2400">
                <a:solidFill>
                  <a:schemeClr val="tx1"/>
                </a:solidFill>
                <a:latin typeface="Times New Roman" charset="0"/>
                <a:ea typeface="ＭＳ Ｐゴシック" charset="-128"/>
              </a:defRPr>
            </a:lvl2pPr>
            <a:lvl3pPr marL="1143000" indent="-228600" algn="ctr" defTabSz="966788">
              <a:defRPr sz="2400">
                <a:solidFill>
                  <a:schemeClr val="tx1"/>
                </a:solidFill>
                <a:latin typeface="Times New Roman" charset="0"/>
                <a:ea typeface="ＭＳ Ｐゴシック" charset="-128"/>
              </a:defRPr>
            </a:lvl3pPr>
            <a:lvl4pPr marL="1600200" indent="-228600" algn="ctr" defTabSz="966788">
              <a:defRPr sz="2400">
                <a:solidFill>
                  <a:schemeClr val="tx1"/>
                </a:solidFill>
                <a:latin typeface="Times New Roman" charset="0"/>
                <a:ea typeface="ＭＳ Ｐゴシック" charset="-128"/>
              </a:defRPr>
            </a:lvl4pPr>
            <a:lvl5pPr marL="2057400" indent="-228600" algn="ctr"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fld id="{D1F41851-0511-C54C-AF7A-4D8C36D45CEE}" type="slidenum">
              <a:rPr lang="en-US" altLang="x-none" sz="1300">
                <a:solidFill>
                  <a:srgbClr val="000000"/>
                </a:solidFill>
              </a:rPr>
              <a:pPr algn="r" eaLnBrk="1" hangingPunct="1"/>
              <a:t>24</a:t>
            </a:fld>
            <a:endParaRPr lang="en-US" altLang="x-none" sz="1300">
              <a:solidFill>
                <a:srgbClr val="000000"/>
              </a:solidFill>
            </a:endParaRP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2956842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Times New Roman" charset="0"/>
                <a:ea typeface="ＭＳ Ｐゴシック" charset="-128"/>
              </a:defRPr>
            </a:lvl1pPr>
            <a:lvl2pPr marL="742950" indent="-285750" algn="ctr" defTabSz="966788">
              <a:defRPr sz="2400">
                <a:solidFill>
                  <a:schemeClr val="tx1"/>
                </a:solidFill>
                <a:latin typeface="Times New Roman" charset="0"/>
                <a:ea typeface="ＭＳ Ｐゴシック" charset="-128"/>
              </a:defRPr>
            </a:lvl2pPr>
            <a:lvl3pPr marL="1143000" indent="-228600" algn="ctr" defTabSz="966788">
              <a:defRPr sz="2400">
                <a:solidFill>
                  <a:schemeClr val="tx1"/>
                </a:solidFill>
                <a:latin typeface="Times New Roman" charset="0"/>
                <a:ea typeface="ＭＳ Ｐゴシック" charset="-128"/>
              </a:defRPr>
            </a:lvl3pPr>
            <a:lvl4pPr marL="1600200" indent="-228600" algn="ctr" defTabSz="966788">
              <a:defRPr sz="2400">
                <a:solidFill>
                  <a:schemeClr val="tx1"/>
                </a:solidFill>
                <a:latin typeface="Times New Roman" charset="0"/>
                <a:ea typeface="ＭＳ Ｐゴシック" charset="-128"/>
              </a:defRPr>
            </a:lvl4pPr>
            <a:lvl5pPr marL="2057400" indent="-228600" algn="ctr"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fld id="{19671AC1-DB9B-5D46-A77D-94983B36E915}" type="slidenum">
              <a:rPr lang="en-US" altLang="x-none" sz="1300">
                <a:solidFill>
                  <a:srgbClr val="000000"/>
                </a:solidFill>
              </a:rPr>
              <a:pPr algn="r" eaLnBrk="1" hangingPunct="1"/>
              <a:t>25</a:t>
            </a:fld>
            <a:endParaRPr lang="en-US" altLang="x-none" sz="1300">
              <a:solidFill>
                <a:srgbClr val="000000"/>
              </a:solidFill>
            </a:endParaRP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5400505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Times New Roman" charset="0"/>
                <a:ea typeface="ＭＳ Ｐゴシック" charset="-128"/>
              </a:defRPr>
            </a:lvl1pPr>
            <a:lvl2pPr marL="742950" indent="-285750" algn="ctr" defTabSz="966788">
              <a:defRPr sz="2400">
                <a:solidFill>
                  <a:schemeClr val="tx1"/>
                </a:solidFill>
                <a:latin typeface="Times New Roman" charset="0"/>
                <a:ea typeface="ＭＳ Ｐゴシック" charset="-128"/>
              </a:defRPr>
            </a:lvl2pPr>
            <a:lvl3pPr marL="1143000" indent="-228600" algn="ctr" defTabSz="966788">
              <a:defRPr sz="2400">
                <a:solidFill>
                  <a:schemeClr val="tx1"/>
                </a:solidFill>
                <a:latin typeface="Times New Roman" charset="0"/>
                <a:ea typeface="ＭＳ Ｐゴシック" charset="-128"/>
              </a:defRPr>
            </a:lvl3pPr>
            <a:lvl4pPr marL="1600200" indent="-228600" algn="ctr" defTabSz="966788">
              <a:defRPr sz="2400">
                <a:solidFill>
                  <a:schemeClr val="tx1"/>
                </a:solidFill>
                <a:latin typeface="Times New Roman" charset="0"/>
                <a:ea typeface="ＭＳ Ｐゴシック" charset="-128"/>
              </a:defRPr>
            </a:lvl4pPr>
            <a:lvl5pPr marL="2057400" indent="-228600" algn="ctr"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fld id="{98102CEA-0EDE-EC45-87F7-3D3B93FF64C8}" type="slidenum">
              <a:rPr lang="en-US" altLang="x-none" sz="1300">
                <a:solidFill>
                  <a:srgbClr val="000000"/>
                </a:solidFill>
              </a:rPr>
              <a:pPr algn="r" eaLnBrk="1" hangingPunct="1"/>
              <a:t>26</a:t>
            </a:fld>
            <a:endParaRPr lang="en-US" altLang="x-none" sz="1300">
              <a:solidFill>
                <a:srgbClr val="000000"/>
              </a:solidFill>
            </a:endParaRP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11330222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Times New Roman" charset="0"/>
                <a:ea typeface="ＭＳ Ｐゴシック" charset="-128"/>
              </a:defRPr>
            </a:lvl1pPr>
            <a:lvl2pPr marL="742950" indent="-285750" algn="ctr" defTabSz="966788">
              <a:defRPr sz="2400">
                <a:solidFill>
                  <a:schemeClr val="tx1"/>
                </a:solidFill>
                <a:latin typeface="Times New Roman" charset="0"/>
                <a:ea typeface="ＭＳ Ｐゴシック" charset="-128"/>
              </a:defRPr>
            </a:lvl2pPr>
            <a:lvl3pPr marL="1143000" indent="-228600" algn="ctr" defTabSz="966788">
              <a:defRPr sz="2400">
                <a:solidFill>
                  <a:schemeClr val="tx1"/>
                </a:solidFill>
                <a:latin typeface="Times New Roman" charset="0"/>
                <a:ea typeface="ＭＳ Ｐゴシック" charset="-128"/>
              </a:defRPr>
            </a:lvl3pPr>
            <a:lvl4pPr marL="1600200" indent="-228600" algn="ctr" defTabSz="966788">
              <a:defRPr sz="2400">
                <a:solidFill>
                  <a:schemeClr val="tx1"/>
                </a:solidFill>
                <a:latin typeface="Times New Roman" charset="0"/>
                <a:ea typeface="ＭＳ Ｐゴシック" charset="-128"/>
              </a:defRPr>
            </a:lvl4pPr>
            <a:lvl5pPr marL="2057400" indent="-228600" algn="ctr"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fld id="{37D19960-0402-F142-8C64-F2408B6B59BC}" type="slidenum">
              <a:rPr lang="en-US" altLang="x-none" sz="1300">
                <a:solidFill>
                  <a:srgbClr val="000000"/>
                </a:solidFill>
              </a:rPr>
              <a:pPr algn="r" eaLnBrk="1" hangingPunct="1"/>
              <a:t>27</a:t>
            </a:fld>
            <a:endParaRPr lang="en-US" altLang="x-none" sz="1300">
              <a:solidFill>
                <a:srgbClr val="000000"/>
              </a:solidFill>
            </a:endParaRPr>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7799243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128"/>
              </a:defRPr>
            </a:lvl1pPr>
            <a:lvl2pPr marL="742950" indent="-285750" defTabSz="966788" eaLnBrk="0" hangingPunct="0">
              <a:defRPr sz="2400">
                <a:solidFill>
                  <a:schemeClr val="tx1"/>
                </a:solidFill>
                <a:latin typeface="Arial" charset="0"/>
                <a:ea typeface="ＭＳ Ｐゴシック" charset="-128"/>
              </a:defRPr>
            </a:lvl2pPr>
            <a:lvl3pPr marL="1143000" indent="-228600" defTabSz="966788" eaLnBrk="0" hangingPunct="0">
              <a:defRPr sz="2400">
                <a:solidFill>
                  <a:schemeClr val="tx1"/>
                </a:solidFill>
                <a:latin typeface="Arial" charset="0"/>
                <a:ea typeface="ＭＳ Ｐゴシック" charset="-128"/>
              </a:defRPr>
            </a:lvl3pPr>
            <a:lvl4pPr marL="1600200" indent="-228600" defTabSz="966788" eaLnBrk="0" hangingPunct="0">
              <a:defRPr sz="2400">
                <a:solidFill>
                  <a:schemeClr val="tx1"/>
                </a:solidFill>
                <a:latin typeface="Arial" charset="0"/>
                <a:ea typeface="ＭＳ Ｐゴシック" charset="-128"/>
              </a:defRPr>
            </a:lvl4pPr>
            <a:lvl5pPr marL="2057400" indent="-228600" defTabSz="966788" eaLnBrk="0" hangingPunct="0">
              <a:defRPr sz="2400">
                <a:solidFill>
                  <a:schemeClr val="tx1"/>
                </a:solidFill>
                <a:latin typeface="Arial"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AF44A828-C1AB-0D47-A962-864B75A87B39}" type="slidenum">
              <a:rPr kumimoji="0" lang="en-US" altLang="x-none" sz="1300" b="0" i="0" u="none" strike="noStrike" kern="1200" cap="none" spc="0" normalizeH="0" baseline="0" noProof="0">
                <a:ln>
                  <a:noFill/>
                </a:ln>
                <a:solidFill>
                  <a:srgbClr val="000000"/>
                </a:solidFill>
                <a:effectLst/>
                <a:uLnTx/>
                <a:uFillTx/>
                <a:latin typeface="Times New Roman" charset="0"/>
                <a:ea typeface="ＭＳ Ｐゴシック" charset="-128"/>
                <a:cs typeface="+mn-cs"/>
              </a:rPr>
              <a:pPr marL="0" marR="0" lvl="0" indent="0" algn="r" defTabSz="966788" rtl="0" eaLnBrk="1" fontAlgn="base" latinLnBrk="0" hangingPunct="1">
                <a:lnSpc>
                  <a:spcPct val="100000"/>
                </a:lnSpc>
                <a:spcBef>
                  <a:spcPct val="0"/>
                </a:spcBef>
                <a:spcAft>
                  <a:spcPct val="0"/>
                </a:spcAft>
                <a:buClrTx/>
                <a:buSzTx/>
                <a:buFontTx/>
                <a:buNone/>
                <a:tabLst/>
                <a:defRPr/>
              </a:pPr>
              <a:t>28</a:t>
            </a:fld>
            <a:endParaRPr kumimoji="0" lang="en-US" altLang="x-none" sz="13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1546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46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36034320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Times New Roman" charset="0"/>
                <a:ea typeface="ＭＳ Ｐゴシック" charset="-128"/>
              </a:defRPr>
            </a:lvl1pPr>
            <a:lvl2pPr marL="742950" indent="-285750" algn="ctr" defTabSz="966788">
              <a:defRPr sz="2400">
                <a:solidFill>
                  <a:schemeClr val="tx1"/>
                </a:solidFill>
                <a:latin typeface="Times New Roman" charset="0"/>
                <a:ea typeface="ＭＳ Ｐゴシック" charset="-128"/>
              </a:defRPr>
            </a:lvl2pPr>
            <a:lvl3pPr marL="1143000" indent="-228600" algn="ctr" defTabSz="966788">
              <a:defRPr sz="2400">
                <a:solidFill>
                  <a:schemeClr val="tx1"/>
                </a:solidFill>
                <a:latin typeface="Times New Roman" charset="0"/>
                <a:ea typeface="ＭＳ Ｐゴシック" charset="-128"/>
              </a:defRPr>
            </a:lvl3pPr>
            <a:lvl4pPr marL="1600200" indent="-228600" algn="ctr" defTabSz="966788">
              <a:defRPr sz="2400">
                <a:solidFill>
                  <a:schemeClr val="tx1"/>
                </a:solidFill>
                <a:latin typeface="Times New Roman" charset="0"/>
                <a:ea typeface="ＭＳ Ｐゴシック" charset="-128"/>
              </a:defRPr>
            </a:lvl4pPr>
            <a:lvl5pPr marL="2057400" indent="-228600" algn="ctr"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fld id="{BD965F8B-9453-0C45-B9C1-C13EA31C6698}" type="slidenum">
              <a:rPr lang="en-US" altLang="x-none" sz="1300">
                <a:solidFill>
                  <a:srgbClr val="000000"/>
                </a:solidFill>
              </a:rPr>
              <a:pPr algn="r"/>
              <a:t>29</a:t>
            </a:fld>
            <a:endParaRPr lang="en-US" altLang="x-none" sz="1300">
              <a:solidFill>
                <a:srgbClr val="000000"/>
              </a:solidFill>
            </a:endParaRPr>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4256063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a:ln/>
        </p:spPr>
      </p:sp>
      <p:sp>
        <p:nvSpPr>
          <p:cNvPr id="675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
        <p:nvSpPr>
          <p:cNvPr id="675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9407BA62-4FCE-0B47-8E21-BB66B678C8ED}" type="slidenum">
              <a:rPr lang="en-US" altLang="x-none" sz="1300"/>
              <a:pPr/>
              <a:t>3</a:t>
            </a:fld>
            <a:endParaRPr lang="en-US" altLang="x-none" sz="1300"/>
          </a:p>
        </p:txBody>
      </p:sp>
    </p:spTree>
    <p:extLst>
      <p:ext uri="{BB962C8B-B14F-4D97-AF65-F5344CB8AC3E}">
        <p14:creationId xmlns:p14="http://schemas.microsoft.com/office/powerpoint/2010/main" val="35197786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Times New Roman" charset="0"/>
                <a:ea typeface="ＭＳ Ｐゴシック" charset="-128"/>
              </a:defRPr>
            </a:lvl1pPr>
            <a:lvl2pPr marL="742950" indent="-285750" algn="ctr" defTabSz="966788">
              <a:defRPr sz="2400">
                <a:solidFill>
                  <a:schemeClr val="tx1"/>
                </a:solidFill>
                <a:latin typeface="Times New Roman" charset="0"/>
                <a:ea typeface="ＭＳ Ｐゴシック" charset="-128"/>
              </a:defRPr>
            </a:lvl2pPr>
            <a:lvl3pPr marL="1143000" indent="-228600" algn="ctr" defTabSz="966788">
              <a:defRPr sz="2400">
                <a:solidFill>
                  <a:schemeClr val="tx1"/>
                </a:solidFill>
                <a:latin typeface="Times New Roman" charset="0"/>
                <a:ea typeface="ＭＳ Ｐゴシック" charset="-128"/>
              </a:defRPr>
            </a:lvl3pPr>
            <a:lvl4pPr marL="1600200" indent="-228600" algn="ctr" defTabSz="966788">
              <a:defRPr sz="2400">
                <a:solidFill>
                  <a:schemeClr val="tx1"/>
                </a:solidFill>
                <a:latin typeface="Times New Roman" charset="0"/>
                <a:ea typeface="ＭＳ Ｐゴシック" charset="-128"/>
              </a:defRPr>
            </a:lvl4pPr>
            <a:lvl5pPr marL="2057400" indent="-228600" algn="ctr"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fld id="{E3FE872F-62B6-1646-9888-916B2D3EEE17}" type="slidenum">
              <a:rPr lang="en-US" altLang="x-none" sz="1300">
                <a:solidFill>
                  <a:srgbClr val="000000"/>
                </a:solidFill>
              </a:rPr>
              <a:pPr algn="r"/>
              <a:t>30</a:t>
            </a:fld>
            <a:endParaRPr lang="en-US" altLang="x-none" sz="1300">
              <a:solidFill>
                <a:srgbClr val="000000"/>
              </a:solidFill>
            </a:endParaRPr>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42402804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Times New Roman" charset="0"/>
                <a:ea typeface="ＭＳ Ｐゴシック" charset="-128"/>
              </a:defRPr>
            </a:lvl1pPr>
            <a:lvl2pPr marL="742950" indent="-285750" algn="ctr" defTabSz="966788">
              <a:defRPr sz="2400">
                <a:solidFill>
                  <a:schemeClr val="tx1"/>
                </a:solidFill>
                <a:latin typeface="Times New Roman" charset="0"/>
                <a:ea typeface="ＭＳ Ｐゴシック" charset="-128"/>
              </a:defRPr>
            </a:lvl2pPr>
            <a:lvl3pPr marL="1143000" indent="-228600" algn="ctr" defTabSz="966788">
              <a:defRPr sz="2400">
                <a:solidFill>
                  <a:schemeClr val="tx1"/>
                </a:solidFill>
                <a:latin typeface="Times New Roman" charset="0"/>
                <a:ea typeface="ＭＳ Ｐゴシック" charset="-128"/>
              </a:defRPr>
            </a:lvl3pPr>
            <a:lvl4pPr marL="1600200" indent="-228600" algn="ctr" defTabSz="966788">
              <a:defRPr sz="2400">
                <a:solidFill>
                  <a:schemeClr val="tx1"/>
                </a:solidFill>
                <a:latin typeface="Times New Roman" charset="0"/>
                <a:ea typeface="ＭＳ Ｐゴシック" charset="-128"/>
              </a:defRPr>
            </a:lvl4pPr>
            <a:lvl5pPr marL="2057400" indent="-228600" algn="ctr"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fld id="{7787DC39-ABC7-2646-A197-9E2628D346BA}" type="slidenum">
              <a:rPr lang="en-US" altLang="x-none" sz="1300">
                <a:solidFill>
                  <a:srgbClr val="000000"/>
                </a:solidFill>
              </a:rPr>
              <a:pPr algn="r"/>
              <a:t>31</a:t>
            </a:fld>
            <a:endParaRPr lang="en-US" altLang="x-none" sz="1300">
              <a:solidFill>
                <a:srgbClr val="000000"/>
              </a:solidFill>
            </a:endParaRPr>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7954359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Times New Roman" charset="0"/>
                <a:ea typeface="ＭＳ Ｐゴシック" charset="-128"/>
              </a:defRPr>
            </a:lvl1pPr>
            <a:lvl2pPr marL="742950" indent="-285750" algn="ctr" defTabSz="966788">
              <a:defRPr sz="2400">
                <a:solidFill>
                  <a:schemeClr val="tx1"/>
                </a:solidFill>
                <a:latin typeface="Times New Roman" charset="0"/>
                <a:ea typeface="ＭＳ Ｐゴシック" charset="-128"/>
              </a:defRPr>
            </a:lvl2pPr>
            <a:lvl3pPr marL="1143000" indent="-228600" algn="ctr" defTabSz="966788">
              <a:defRPr sz="2400">
                <a:solidFill>
                  <a:schemeClr val="tx1"/>
                </a:solidFill>
                <a:latin typeface="Times New Roman" charset="0"/>
                <a:ea typeface="ＭＳ Ｐゴシック" charset="-128"/>
              </a:defRPr>
            </a:lvl3pPr>
            <a:lvl4pPr marL="1600200" indent="-228600" algn="ctr" defTabSz="966788">
              <a:defRPr sz="2400">
                <a:solidFill>
                  <a:schemeClr val="tx1"/>
                </a:solidFill>
                <a:latin typeface="Times New Roman" charset="0"/>
                <a:ea typeface="ＭＳ Ｐゴシック" charset="-128"/>
              </a:defRPr>
            </a:lvl4pPr>
            <a:lvl5pPr marL="2057400" indent="-228600" algn="ctr"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fld id="{63D59F4D-54FB-D743-AF4D-836F49108971}" type="slidenum">
              <a:rPr lang="en-US" altLang="x-none" sz="1300">
                <a:solidFill>
                  <a:srgbClr val="000000"/>
                </a:solidFill>
              </a:rPr>
              <a:pPr algn="r"/>
              <a:t>32</a:t>
            </a:fld>
            <a:endParaRPr lang="en-US" altLang="x-none" sz="1300">
              <a:solidFill>
                <a:srgbClr val="000000"/>
              </a:solidFill>
            </a:endParaRPr>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36151238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Times New Roman" charset="0"/>
                <a:ea typeface="ＭＳ Ｐゴシック" charset="-128"/>
              </a:defRPr>
            </a:lvl1pPr>
            <a:lvl2pPr marL="742950" indent="-285750" algn="ctr" defTabSz="966788">
              <a:defRPr sz="2400">
                <a:solidFill>
                  <a:schemeClr val="tx1"/>
                </a:solidFill>
                <a:latin typeface="Times New Roman" charset="0"/>
                <a:ea typeface="ＭＳ Ｐゴシック" charset="-128"/>
              </a:defRPr>
            </a:lvl2pPr>
            <a:lvl3pPr marL="1143000" indent="-228600" algn="ctr" defTabSz="966788">
              <a:defRPr sz="2400">
                <a:solidFill>
                  <a:schemeClr val="tx1"/>
                </a:solidFill>
                <a:latin typeface="Times New Roman" charset="0"/>
                <a:ea typeface="ＭＳ Ｐゴシック" charset="-128"/>
              </a:defRPr>
            </a:lvl3pPr>
            <a:lvl4pPr marL="1600200" indent="-228600" algn="ctr" defTabSz="966788">
              <a:defRPr sz="2400">
                <a:solidFill>
                  <a:schemeClr val="tx1"/>
                </a:solidFill>
                <a:latin typeface="Times New Roman" charset="0"/>
                <a:ea typeface="ＭＳ Ｐゴシック" charset="-128"/>
              </a:defRPr>
            </a:lvl4pPr>
            <a:lvl5pPr marL="2057400" indent="-228600" algn="ctr"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fld id="{D83E1311-E811-9944-AFA3-4CCA71710612}" type="slidenum">
              <a:rPr lang="en-US" altLang="x-none" sz="1300">
                <a:solidFill>
                  <a:srgbClr val="000000"/>
                </a:solidFill>
              </a:rPr>
              <a:pPr algn="r"/>
              <a:t>33</a:t>
            </a:fld>
            <a:endParaRPr lang="en-US" altLang="x-none" sz="1300">
              <a:solidFill>
                <a:srgbClr val="000000"/>
              </a:solidFill>
            </a:endParaRP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22342296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Times New Roman" charset="0"/>
                <a:ea typeface="ＭＳ Ｐゴシック" charset="-128"/>
              </a:defRPr>
            </a:lvl1pPr>
            <a:lvl2pPr marL="742950" indent="-285750" algn="ctr" defTabSz="966788">
              <a:defRPr sz="2400">
                <a:solidFill>
                  <a:schemeClr val="tx1"/>
                </a:solidFill>
                <a:latin typeface="Times New Roman" charset="0"/>
                <a:ea typeface="ＭＳ Ｐゴシック" charset="-128"/>
              </a:defRPr>
            </a:lvl2pPr>
            <a:lvl3pPr marL="1143000" indent="-228600" algn="ctr" defTabSz="966788">
              <a:defRPr sz="2400">
                <a:solidFill>
                  <a:schemeClr val="tx1"/>
                </a:solidFill>
                <a:latin typeface="Times New Roman" charset="0"/>
                <a:ea typeface="ＭＳ Ｐゴシック" charset="-128"/>
              </a:defRPr>
            </a:lvl3pPr>
            <a:lvl4pPr marL="1600200" indent="-228600" algn="ctr" defTabSz="966788">
              <a:defRPr sz="2400">
                <a:solidFill>
                  <a:schemeClr val="tx1"/>
                </a:solidFill>
                <a:latin typeface="Times New Roman" charset="0"/>
                <a:ea typeface="ＭＳ Ｐゴシック" charset="-128"/>
              </a:defRPr>
            </a:lvl4pPr>
            <a:lvl5pPr marL="2057400" indent="-228600" algn="ctr"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fld id="{C21CB3B5-9234-0242-8045-2267FBDEE08B}" type="slidenum">
              <a:rPr lang="en-US" altLang="x-none" sz="1300">
                <a:solidFill>
                  <a:srgbClr val="000000"/>
                </a:solidFill>
              </a:rPr>
              <a:pPr algn="r"/>
              <a:t>34</a:t>
            </a:fld>
            <a:endParaRPr lang="en-US" altLang="x-none" sz="1300">
              <a:solidFill>
                <a:srgbClr val="000000"/>
              </a:solidFill>
            </a:endParaRPr>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659946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Times New Roman" charset="0"/>
                <a:ea typeface="ＭＳ Ｐゴシック" charset="-128"/>
              </a:defRPr>
            </a:lvl1pPr>
            <a:lvl2pPr marL="742950" indent="-285750" algn="ctr" defTabSz="966788">
              <a:defRPr sz="2400">
                <a:solidFill>
                  <a:schemeClr val="tx1"/>
                </a:solidFill>
                <a:latin typeface="Times New Roman" charset="0"/>
                <a:ea typeface="ＭＳ Ｐゴシック" charset="-128"/>
              </a:defRPr>
            </a:lvl2pPr>
            <a:lvl3pPr marL="1143000" indent="-228600" algn="ctr" defTabSz="966788">
              <a:defRPr sz="2400">
                <a:solidFill>
                  <a:schemeClr val="tx1"/>
                </a:solidFill>
                <a:latin typeface="Times New Roman" charset="0"/>
                <a:ea typeface="ＭＳ Ｐゴシック" charset="-128"/>
              </a:defRPr>
            </a:lvl3pPr>
            <a:lvl4pPr marL="1600200" indent="-228600" algn="ctr" defTabSz="966788">
              <a:defRPr sz="2400">
                <a:solidFill>
                  <a:schemeClr val="tx1"/>
                </a:solidFill>
                <a:latin typeface="Times New Roman" charset="0"/>
                <a:ea typeface="ＭＳ Ｐゴシック" charset="-128"/>
              </a:defRPr>
            </a:lvl4pPr>
            <a:lvl5pPr marL="2057400" indent="-228600" algn="ctr"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fld id="{BD965F8B-9453-0C45-B9C1-C13EA31C6698}" type="slidenum">
              <a:rPr lang="en-US" altLang="x-none" sz="1300">
                <a:solidFill>
                  <a:srgbClr val="000000"/>
                </a:solidFill>
              </a:rPr>
              <a:pPr algn="r"/>
              <a:t>35</a:t>
            </a:fld>
            <a:endParaRPr lang="en-US" altLang="x-none" sz="1300">
              <a:solidFill>
                <a:srgbClr val="000000"/>
              </a:solidFill>
            </a:endParaRPr>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8614445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Times New Roman" charset="0"/>
                <a:ea typeface="ＭＳ Ｐゴシック" charset="-128"/>
              </a:defRPr>
            </a:lvl1pPr>
            <a:lvl2pPr marL="742950" indent="-285750" algn="ctr" defTabSz="966788">
              <a:defRPr sz="2400">
                <a:solidFill>
                  <a:schemeClr val="tx1"/>
                </a:solidFill>
                <a:latin typeface="Times New Roman" charset="0"/>
                <a:ea typeface="ＭＳ Ｐゴシック" charset="-128"/>
              </a:defRPr>
            </a:lvl2pPr>
            <a:lvl3pPr marL="1143000" indent="-228600" algn="ctr" defTabSz="966788">
              <a:defRPr sz="2400">
                <a:solidFill>
                  <a:schemeClr val="tx1"/>
                </a:solidFill>
                <a:latin typeface="Times New Roman" charset="0"/>
                <a:ea typeface="ＭＳ Ｐゴシック" charset="-128"/>
              </a:defRPr>
            </a:lvl3pPr>
            <a:lvl4pPr marL="1600200" indent="-228600" algn="ctr" defTabSz="966788">
              <a:defRPr sz="2400">
                <a:solidFill>
                  <a:schemeClr val="tx1"/>
                </a:solidFill>
                <a:latin typeface="Times New Roman" charset="0"/>
                <a:ea typeface="ＭＳ Ｐゴシック" charset="-128"/>
              </a:defRPr>
            </a:lvl4pPr>
            <a:lvl5pPr marL="2057400" indent="-228600" algn="ctr"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fld id="{FCB5F923-B54B-0A46-8EE4-BFAB65FB0007}" type="slidenum">
              <a:rPr lang="en-US" altLang="x-none" sz="1300">
                <a:solidFill>
                  <a:srgbClr val="000000"/>
                </a:solidFill>
              </a:rPr>
              <a:pPr algn="r"/>
              <a:t>36</a:t>
            </a:fld>
            <a:endParaRPr lang="en-US" altLang="x-none" sz="1300">
              <a:solidFill>
                <a:srgbClr val="000000"/>
              </a:solidFill>
            </a:endParaRPr>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2987026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Times New Roman" charset="0"/>
                <a:ea typeface="ＭＳ Ｐゴシック" charset="-128"/>
              </a:defRPr>
            </a:lvl1pPr>
            <a:lvl2pPr marL="742950" indent="-285750" algn="ctr" defTabSz="966788">
              <a:defRPr sz="2400">
                <a:solidFill>
                  <a:schemeClr val="tx1"/>
                </a:solidFill>
                <a:latin typeface="Times New Roman" charset="0"/>
                <a:ea typeface="ＭＳ Ｐゴシック" charset="-128"/>
              </a:defRPr>
            </a:lvl2pPr>
            <a:lvl3pPr marL="1143000" indent="-228600" algn="ctr" defTabSz="966788">
              <a:defRPr sz="2400">
                <a:solidFill>
                  <a:schemeClr val="tx1"/>
                </a:solidFill>
                <a:latin typeface="Times New Roman" charset="0"/>
                <a:ea typeface="ＭＳ Ｐゴシック" charset="-128"/>
              </a:defRPr>
            </a:lvl3pPr>
            <a:lvl4pPr marL="1600200" indent="-228600" algn="ctr" defTabSz="966788">
              <a:defRPr sz="2400">
                <a:solidFill>
                  <a:schemeClr val="tx1"/>
                </a:solidFill>
                <a:latin typeface="Times New Roman" charset="0"/>
                <a:ea typeface="ＭＳ Ｐゴシック" charset="-128"/>
              </a:defRPr>
            </a:lvl4pPr>
            <a:lvl5pPr marL="2057400" indent="-228600" algn="ctr"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fld id="{7D0A7B46-ECA0-714B-9E60-293687FACD9F}" type="slidenum">
              <a:rPr lang="en-US" altLang="x-none" sz="1300">
                <a:solidFill>
                  <a:srgbClr val="000000"/>
                </a:solidFill>
              </a:rPr>
              <a:pPr algn="r"/>
              <a:t>37</a:t>
            </a:fld>
            <a:endParaRPr lang="en-US" altLang="x-none" sz="1300">
              <a:solidFill>
                <a:srgbClr val="000000"/>
              </a:solidFill>
            </a:endParaRPr>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34090693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Times New Roman" charset="0"/>
                <a:ea typeface="ＭＳ Ｐゴシック" charset="-128"/>
              </a:defRPr>
            </a:lvl1pPr>
            <a:lvl2pPr marL="742950" indent="-285750" algn="ctr" defTabSz="966788">
              <a:defRPr sz="2400">
                <a:solidFill>
                  <a:schemeClr val="tx1"/>
                </a:solidFill>
                <a:latin typeface="Times New Roman" charset="0"/>
                <a:ea typeface="ＭＳ Ｐゴシック" charset="-128"/>
              </a:defRPr>
            </a:lvl2pPr>
            <a:lvl3pPr marL="1143000" indent="-228600" algn="ctr" defTabSz="966788">
              <a:defRPr sz="2400">
                <a:solidFill>
                  <a:schemeClr val="tx1"/>
                </a:solidFill>
                <a:latin typeface="Times New Roman" charset="0"/>
                <a:ea typeface="ＭＳ Ｐゴシック" charset="-128"/>
              </a:defRPr>
            </a:lvl3pPr>
            <a:lvl4pPr marL="1600200" indent="-228600" algn="ctr" defTabSz="966788">
              <a:defRPr sz="2400">
                <a:solidFill>
                  <a:schemeClr val="tx1"/>
                </a:solidFill>
                <a:latin typeface="Times New Roman" charset="0"/>
                <a:ea typeface="ＭＳ Ｐゴシック" charset="-128"/>
              </a:defRPr>
            </a:lvl4pPr>
            <a:lvl5pPr marL="2057400" indent="-228600" algn="ctr"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fld id="{40AACF44-507D-4841-B67F-B71E4A7CC8DF}" type="slidenum">
              <a:rPr lang="en-US" altLang="x-none" sz="1300">
                <a:solidFill>
                  <a:srgbClr val="000000"/>
                </a:solidFill>
              </a:rPr>
              <a:pPr algn="r"/>
              <a:t>38</a:t>
            </a:fld>
            <a:endParaRPr lang="en-US" altLang="x-none" sz="1300">
              <a:solidFill>
                <a:srgbClr val="000000"/>
              </a:solidFill>
            </a:endParaRPr>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33554091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Times New Roman" charset="0"/>
                <a:ea typeface="ＭＳ Ｐゴシック" charset="-128"/>
              </a:defRPr>
            </a:lvl1pPr>
            <a:lvl2pPr marL="742950" indent="-285750" algn="ctr" defTabSz="966788">
              <a:defRPr sz="2400">
                <a:solidFill>
                  <a:schemeClr val="tx1"/>
                </a:solidFill>
                <a:latin typeface="Times New Roman" charset="0"/>
                <a:ea typeface="ＭＳ Ｐゴシック" charset="-128"/>
              </a:defRPr>
            </a:lvl2pPr>
            <a:lvl3pPr marL="1143000" indent="-228600" algn="ctr" defTabSz="966788">
              <a:defRPr sz="2400">
                <a:solidFill>
                  <a:schemeClr val="tx1"/>
                </a:solidFill>
                <a:latin typeface="Times New Roman" charset="0"/>
                <a:ea typeface="ＭＳ Ｐゴシック" charset="-128"/>
              </a:defRPr>
            </a:lvl3pPr>
            <a:lvl4pPr marL="1600200" indent="-228600" algn="ctr" defTabSz="966788">
              <a:defRPr sz="2400">
                <a:solidFill>
                  <a:schemeClr val="tx1"/>
                </a:solidFill>
                <a:latin typeface="Times New Roman" charset="0"/>
                <a:ea typeface="ＭＳ Ｐゴシック" charset="-128"/>
              </a:defRPr>
            </a:lvl4pPr>
            <a:lvl5pPr marL="2057400" indent="-228600" algn="ctr"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fld id="{507A4886-217A-634B-BD5F-8D59E419A9DE}" type="slidenum">
              <a:rPr lang="en-US" altLang="x-none" sz="1300">
                <a:solidFill>
                  <a:srgbClr val="000000"/>
                </a:solidFill>
              </a:rPr>
              <a:pPr algn="r"/>
              <a:t>40</a:t>
            </a:fld>
            <a:endParaRPr lang="en-US" altLang="x-none" sz="1300">
              <a:solidFill>
                <a:srgbClr val="000000"/>
              </a:solidFill>
            </a:endParaRPr>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2016569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Times New Roman" charset="0"/>
                <a:ea typeface="ＭＳ Ｐゴシック" charset="-128"/>
              </a:defRPr>
            </a:lvl1pPr>
            <a:lvl2pPr marL="742950" indent="-285750" algn="ctr" defTabSz="966788">
              <a:defRPr sz="2400">
                <a:solidFill>
                  <a:schemeClr val="tx1"/>
                </a:solidFill>
                <a:latin typeface="Times New Roman" charset="0"/>
                <a:ea typeface="ＭＳ Ｐゴシック" charset="-128"/>
              </a:defRPr>
            </a:lvl2pPr>
            <a:lvl3pPr marL="1143000" indent="-228600" algn="ctr" defTabSz="966788">
              <a:defRPr sz="2400">
                <a:solidFill>
                  <a:schemeClr val="tx1"/>
                </a:solidFill>
                <a:latin typeface="Times New Roman" charset="0"/>
                <a:ea typeface="ＭＳ Ｐゴシック" charset="-128"/>
              </a:defRPr>
            </a:lvl3pPr>
            <a:lvl4pPr marL="1600200" indent="-228600" algn="ctr" defTabSz="966788">
              <a:defRPr sz="2400">
                <a:solidFill>
                  <a:schemeClr val="tx1"/>
                </a:solidFill>
                <a:latin typeface="Times New Roman" charset="0"/>
                <a:ea typeface="ＭＳ Ｐゴシック" charset="-128"/>
              </a:defRPr>
            </a:lvl4pPr>
            <a:lvl5pPr marL="2057400" indent="-228600" algn="ctr"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fld id="{D76EA348-2C5D-DB41-8223-340EEB0402A0}" type="slidenum">
              <a:rPr lang="en-US" altLang="x-none" sz="1300"/>
              <a:pPr algn="r"/>
              <a:t>4</a:t>
            </a:fld>
            <a:endParaRPr lang="en-US" altLang="x-none" sz="130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4801998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Times New Roman" charset="0"/>
                <a:ea typeface="ＭＳ Ｐゴシック" charset="-128"/>
              </a:defRPr>
            </a:lvl1pPr>
            <a:lvl2pPr marL="742950" indent="-285750" algn="ctr" defTabSz="966788">
              <a:defRPr sz="2400">
                <a:solidFill>
                  <a:schemeClr val="tx1"/>
                </a:solidFill>
                <a:latin typeface="Times New Roman" charset="0"/>
                <a:ea typeface="ＭＳ Ｐゴシック" charset="-128"/>
              </a:defRPr>
            </a:lvl2pPr>
            <a:lvl3pPr marL="1143000" indent="-228600" algn="ctr" defTabSz="966788">
              <a:defRPr sz="2400">
                <a:solidFill>
                  <a:schemeClr val="tx1"/>
                </a:solidFill>
                <a:latin typeface="Times New Roman" charset="0"/>
                <a:ea typeface="ＭＳ Ｐゴシック" charset="-128"/>
              </a:defRPr>
            </a:lvl3pPr>
            <a:lvl4pPr marL="1600200" indent="-228600" algn="ctr" defTabSz="966788">
              <a:defRPr sz="2400">
                <a:solidFill>
                  <a:schemeClr val="tx1"/>
                </a:solidFill>
                <a:latin typeface="Times New Roman" charset="0"/>
                <a:ea typeface="ＭＳ Ｐゴシック" charset="-128"/>
              </a:defRPr>
            </a:lvl4pPr>
            <a:lvl5pPr marL="2057400" indent="-228600" algn="ctr"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fld id="{BD965F8B-9453-0C45-B9C1-C13EA31C6698}" type="slidenum">
              <a:rPr lang="en-US" altLang="x-none" sz="1300">
                <a:solidFill>
                  <a:srgbClr val="000000"/>
                </a:solidFill>
              </a:rPr>
              <a:pPr algn="r"/>
              <a:t>41</a:t>
            </a:fld>
            <a:endParaRPr lang="en-US" altLang="x-none" sz="1300">
              <a:solidFill>
                <a:srgbClr val="000000"/>
              </a:solidFill>
            </a:endParaRPr>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21737019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8C62E359-B9C1-F747-9A88-0D2AFB1A6A95}" type="slidenum">
              <a:rPr lang="en-US" altLang="en-US" sz="1300">
                <a:solidFill>
                  <a:srgbClr val="000000"/>
                </a:solidFill>
              </a:rPr>
              <a:pPr/>
              <a:t>42</a:t>
            </a:fld>
            <a:endParaRPr lang="en-US" altLang="en-US" sz="1300">
              <a:solidFill>
                <a:srgbClr val="000000"/>
              </a:solidFill>
            </a:endParaRP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32036885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BE10975E-9422-2E4C-92A8-0DDD2F331A36}" type="slidenum">
              <a:rPr lang="en-US" altLang="en-US" sz="1300">
                <a:solidFill>
                  <a:srgbClr val="000000"/>
                </a:solidFill>
              </a:rPr>
              <a:pPr/>
              <a:t>43</a:t>
            </a:fld>
            <a:endParaRPr lang="en-US" altLang="en-US" sz="1300">
              <a:solidFill>
                <a:srgbClr val="000000"/>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38343439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EDEF35BA-4B66-2644-ACB1-450414154239}" type="slidenum">
              <a:rPr lang="en-US" altLang="en-US" sz="1300">
                <a:solidFill>
                  <a:srgbClr val="000000"/>
                </a:solidFill>
              </a:rPr>
              <a:pPr/>
              <a:t>44</a:t>
            </a:fld>
            <a:endParaRPr lang="en-US" altLang="en-US" sz="1300">
              <a:solidFill>
                <a:srgbClr val="000000"/>
              </a:solidFill>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39903810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76E87E8A-30C4-6248-B665-6B5C1635394C}" type="slidenum">
              <a:rPr lang="en-US" altLang="en-US" sz="1300">
                <a:solidFill>
                  <a:srgbClr val="000000"/>
                </a:solidFill>
              </a:rPr>
              <a:pPr/>
              <a:t>45</a:t>
            </a:fld>
            <a:endParaRPr lang="en-US" altLang="en-US" sz="1300">
              <a:solidFill>
                <a:srgbClr val="000000"/>
              </a:solidFill>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30022928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0B4FD85D-6FF4-524E-AFE2-7CF1788139BD}" type="slidenum">
              <a:rPr lang="en-US" altLang="en-US" sz="1300">
                <a:solidFill>
                  <a:srgbClr val="000000"/>
                </a:solidFill>
              </a:rPr>
              <a:pPr/>
              <a:t>46</a:t>
            </a:fld>
            <a:endParaRPr lang="en-US" altLang="en-US" sz="1300">
              <a:solidFill>
                <a:srgbClr val="000000"/>
              </a:solidFill>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20081451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ln/>
        </p:spPr>
      </p:sp>
      <p:sp>
        <p:nvSpPr>
          <p:cNvPr id="655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
        <p:nvSpPr>
          <p:cNvPr id="655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2299A675-A2BA-104C-A970-C8333CFEB740}" type="slidenum">
              <a:rPr lang="en-US" altLang="en-US" sz="1300"/>
              <a:pPr/>
              <a:t>47</a:t>
            </a:fld>
            <a:endParaRPr lang="en-US" altLang="en-US" sz="1300"/>
          </a:p>
        </p:txBody>
      </p:sp>
    </p:spTree>
    <p:extLst>
      <p:ext uri="{BB962C8B-B14F-4D97-AF65-F5344CB8AC3E}">
        <p14:creationId xmlns:p14="http://schemas.microsoft.com/office/powerpoint/2010/main" val="27968031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Times New Roman" charset="0"/>
                <a:ea typeface="ＭＳ Ｐゴシック" charset="-128"/>
              </a:defRPr>
            </a:lvl1pPr>
            <a:lvl2pPr marL="742950" indent="-285750" algn="ctr" defTabSz="966788">
              <a:defRPr sz="2400">
                <a:solidFill>
                  <a:schemeClr val="tx1"/>
                </a:solidFill>
                <a:latin typeface="Times New Roman" charset="0"/>
                <a:ea typeface="ＭＳ Ｐゴシック" charset="-128"/>
              </a:defRPr>
            </a:lvl2pPr>
            <a:lvl3pPr marL="1143000" indent="-228600" algn="ctr" defTabSz="966788">
              <a:defRPr sz="2400">
                <a:solidFill>
                  <a:schemeClr val="tx1"/>
                </a:solidFill>
                <a:latin typeface="Times New Roman" charset="0"/>
                <a:ea typeface="ＭＳ Ｐゴシック" charset="-128"/>
              </a:defRPr>
            </a:lvl3pPr>
            <a:lvl4pPr marL="1600200" indent="-228600" algn="ctr" defTabSz="966788">
              <a:defRPr sz="2400">
                <a:solidFill>
                  <a:schemeClr val="tx1"/>
                </a:solidFill>
                <a:latin typeface="Times New Roman" charset="0"/>
                <a:ea typeface="ＭＳ Ｐゴシック" charset="-128"/>
              </a:defRPr>
            </a:lvl4pPr>
            <a:lvl5pPr marL="2057400" indent="-228600" algn="ctr"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fld id="{0AC12B15-0692-724E-97BD-62611EFFA2E3}" type="slidenum">
              <a:rPr lang="en-US" altLang="x-none" sz="1300">
                <a:solidFill>
                  <a:srgbClr val="000000"/>
                </a:solidFill>
              </a:rPr>
              <a:pPr algn="r"/>
              <a:t>48</a:t>
            </a:fld>
            <a:endParaRPr lang="en-US" altLang="x-none" sz="1300">
              <a:solidFill>
                <a:srgbClr val="000000"/>
              </a:solidFill>
            </a:endParaRPr>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17498946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Times New Roman" charset="0"/>
                <a:ea typeface="ＭＳ Ｐゴシック" charset="-128"/>
              </a:defRPr>
            </a:lvl1pPr>
            <a:lvl2pPr marL="742950" indent="-285750" algn="ctr" defTabSz="966788">
              <a:defRPr sz="2400">
                <a:solidFill>
                  <a:schemeClr val="tx1"/>
                </a:solidFill>
                <a:latin typeface="Times New Roman" charset="0"/>
                <a:ea typeface="ＭＳ Ｐゴシック" charset="-128"/>
              </a:defRPr>
            </a:lvl2pPr>
            <a:lvl3pPr marL="1143000" indent="-228600" algn="ctr" defTabSz="966788">
              <a:defRPr sz="2400">
                <a:solidFill>
                  <a:schemeClr val="tx1"/>
                </a:solidFill>
                <a:latin typeface="Times New Roman" charset="0"/>
                <a:ea typeface="ＭＳ Ｐゴシック" charset="-128"/>
              </a:defRPr>
            </a:lvl3pPr>
            <a:lvl4pPr marL="1600200" indent="-228600" algn="ctr" defTabSz="966788">
              <a:defRPr sz="2400">
                <a:solidFill>
                  <a:schemeClr val="tx1"/>
                </a:solidFill>
                <a:latin typeface="Times New Roman" charset="0"/>
                <a:ea typeface="ＭＳ Ｐゴシック" charset="-128"/>
              </a:defRPr>
            </a:lvl4pPr>
            <a:lvl5pPr marL="2057400" indent="-228600" algn="ctr"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fld id="{FAAA6930-8950-EF41-B3C2-6199E9D6B68C}" type="slidenum">
              <a:rPr lang="en-US" altLang="x-none" sz="1300">
                <a:solidFill>
                  <a:srgbClr val="000000"/>
                </a:solidFill>
              </a:rPr>
              <a:pPr algn="r"/>
              <a:t>49</a:t>
            </a:fld>
            <a:endParaRPr lang="en-US" altLang="x-none" sz="1300">
              <a:solidFill>
                <a:srgbClr val="000000"/>
              </a:solidFill>
            </a:endParaRPr>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16888391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Times New Roman" charset="0"/>
                <a:ea typeface="ＭＳ Ｐゴシック" charset="-128"/>
              </a:defRPr>
            </a:lvl1pPr>
            <a:lvl2pPr marL="742950" indent="-285750" algn="ctr" defTabSz="966788">
              <a:defRPr sz="2400">
                <a:solidFill>
                  <a:schemeClr val="tx1"/>
                </a:solidFill>
                <a:latin typeface="Times New Roman" charset="0"/>
                <a:ea typeface="ＭＳ Ｐゴシック" charset="-128"/>
              </a:defRPr>
            </a:lvl2pPr>
            <a:lvl3pPr marL="1143000" indent="-228600" algn="ctr" defTabSz="966788">
              <a:defRPr sz="2400">
                <a:solidFill>
                  <a:schemeClr val="tx1"/>
                </a:solidFill>
                <a:latin typeface="Times New Roman" charset="0"/>
                <a:ea typeface="ＭＳ Ｐゴシック" charset="-128"/>
              </a:defRPr>
            </a:lvl3pPr>
            <a:lvl4pPr marL="1600200" indent="-228600" algn="ctr" defTabSz="966788">
              <a:defRPr sz="2400">
                <a:solidFill>
                  <a:schemeClr val="tx1"/>
                </a:solidFill>
                <a:latin typeface="Times New Roman" charset="0"/>
                <a:ea typeface="ＭＳ Ｐゴシック" charset="-128"/>
              </a:defRPr>
            </a:lvl4pPr>
            <a:lvl5pPr marL="2057400" indent="-228600" algn="ctr"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fld id="{51128274-6846-944C-B132-8B703490BEBD}" type="slidenum">
              <a:rPr lang="en-US" altLang="x-none" sz="1300">
                <a:solidFill>
                  <a:srgbClr val="000000"/>
                </a:solidFill>
              </a:rPr>
              <a:pPr algn="r"/>
              <a:t>50</a:t>
            </a:fld>
            <a:endParaRPr lang="en-US" altLang="x-none" sz="1300">
              <a:solidFill>
                <a:srgbClr val="000000"/>
              </a:solidFill>
            </a:endParaRPr>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1797807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128"/>
              </a:defRPr>
            </a:lvl1pPr>
            <a:lvl2pPr marL="742950" indent="-285750" defTabSz="966788" eaLnBrk="0" hangingPunct="0">
              <a:defRPr sz="2400">
                <a:solidFill>
                  <a:schemeClr val="tx1"/>
                </a:solidFill>
                <a:latin typeface="Arial" charset="0"/>
                <a:ea typeface="ＭＳ Ｐゴシック" charset="-128"/>
              </a:defRPr>
            </a:lvl2pPr>
            <a:lvl3pPr marL="1143000" indent="-228600" defTabSz="966788" eaLnBrk="0" hangingPunct="0">
              <a:defRPr sz="2400">
                <a:solidFill>
                  <a:schemeClr val="tx1"/>
                </a:solidFill>
                <a:latin typeface="Arial" charset="0"/>
                <a:ea typeface="ＭＳ Ｐゴシック" charset="-128"/>
              </a:defRPr>
            </a:lvl3pPr>
            <a:lvl4pPr marL="1600200" indent="-228600" defTabSz="966788" eaLnBrk="0" hangingPunct="0">
              <a:defRPr sz="2400">
                <a:solidFill>
                  <a:schemeClr val="tx1"/>
                </a:solidFill>
                <a:latin typeface="Arial" charset="0"/>
                <a:ea typeface="ＭＳ Ｐゴシック" charset="-128"/>
              </a:defRPr>
            </a:lvl4pPr>
            <a:lvl5pPr marL="2057400" indent="-228600" defTabSz="966788" eaLnBrk="0" hangingPunct="0">
              <a:defRPr sz="2400">
                <a:solidFill>
                  <a:schemeClr val="tx1"/>
                </a:solidFill>
                <a:latin typeface="Arial"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AFF7845-0B40-C741-B04A-48B9816791EC}" type="slidenum">
              <a:rPr lang="en-US" altLang="x-none" sz="1300">
                <a:latin typeface="Times New Roman" charset="0"/>
              </a:rPr>
              <a:pPr eaLnBrk="1" hangingPunct="1"/>
              <a:t>5</a:t>
            </a:fld>
            <a:endParaRPr lang="en-US" altLang="x-none" sz="1300">
              <a:latin typeface="Times New Roman" charset="0"/>
            </a:endParaRPr>
          </a:p>
        </p:txBody>
      </p:sp>
      <p:sp>
        <p:nvSpPr>
          <p:cNvPr id="952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52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21397675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Times New Roman" charset="0"/>
                <a:ea typeface="ＭＳ Ｐゴシック" charset="-128"/>
              </a:defRPr>
            </a:lvl1pPr>
            <a:lvl2pPr marL="742950" indent="-285750" algn="ctr" defTabSz="966788">
              <a:defRPr sz="2400">
                <a:solidFill>
                  <a:schemeClr val="tx1"/>
                </a:solidFill>
                <a:latin typeface="Times New Roman" charset="0"/>
                <a:ea typeface="ＭＳ Ｐゴシック" charset="-128"/>
              </a:defRPr>
            </a:lvl2pPr>
            <a:lvl3pPr marL="1143000" indent="-228600" algn="ctr" defTabSz="966788">
              <a:defRPr sz="2400">
                <a:solidFill>
                  <a:schemeClr val="tx1"/>
                </a:solidFill>
                <a:latin typeface="Times New Roman" charset="0"/>
                <a:ea typeface="ＭＳ Ｐゴシック" charset="-128"/>
              </a:defRPr>
            </a:lvl3pPr>
            <a:lvl4pPr marL="1600200" indent="-228600" algn="ctr" defTabSz="966788">
              <a:defRPr sz="2400">
                <a:solidFill>
                  <a:schemeClr val="tx1"/>
                </a:solidFill>
                <a:latin typeface="Times New Roman" charset="0"/>
                <a:ea typeface="ＭＳ Ｐゴシック" charset="-128"/>
              </a:defRPr>
            </a:lvl4pPr>
            <a:lvl5pPr marL="2057400" indent="-228600" algn="ctr"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fld id="{19D7662F-9217-B14C-9C34-E8627115A1FE}" type="slidenum">
              <a:rPr lang="en-US" altLang="x-none" sz="1300">
                <a:solidFill>
                  <a:srgbClr val="000000"/>
                </a:solidFill>
              </a:rPr>
              <a:pPr algn="r"/>
              <a:t>51</a:t>
            </a:fld>
            <a:endParaRPr lang="en-US" altLang="x-none" sz="1300">
              <a:solidFill>
                <a:srgbClr val="000000"/>
              </a:solidFill>
            </a:endParaRPr>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39082462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Times New Roman" charset="0"/>
                <a:ea typeface="ＭＳ Ｐゴシック" charset="-128"/>
              </a:defRPr>
            </a:lvl1pPr>
            <a:lvl2pPr marL="742950" indent="-285750" algn="ctr" defTabSz="966788">
              <a:defRPr sz="2400">
                <a:solidFill>
                  <a:schemeClr val="tx1"/>
                </a:solidFill>
                <a:latin typeface="Times New Roman" charset="0"/>
                <a:ea typeface="ＭＳ Ｐゴシック" charset="-128"/>
              </a:defRPr>
            </a:lvl2pPr>
            <a:lvl3pPr marL="1143000" indent="-228600" algn="ctr" defTabSz="966788">
              <a:defRPr sz="2400">
                <a:solidFill>
                  <a:schemeClr val="tx1"/>
                </a:solidFill>
                <a:latin typeface="Times New Roman" charset="0"/>
                <a:ea typeface="ＭＳ Ｐゴシック" charset="-128"/>
              </a:defRPr>
            </a:lvl3pPr>
            <a:lvl4pPr marL="1600200" indent="-228600" algn="ctr" defTabSz="966788">
              <a:defRPr sz="2400">
                <a:solidFill>
                  <a:schemeClr val="tx1"/>
                </a:solidFill>
                <a:latin typeface="Times New Roman" charset="0"/>
                <a:ea typeface="ＭＳ Ｐゴシック" charset="-128"/>
              </a:defRPr>
            </a:lvl4pPr>
            <a:lvl5pPr marL="2057400" indent="-228600" algn="ctr"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fld id="{BD965F8B-9453-0C45-B9C1-C13EA31C6698}" type="slidenum">
              <a:rPr lang="en-US" altLang="x-none" sz="1300">
                <a:solidFill>
                  <a:srgbClr val="000000"/>
                </a:solidFill>
              </a:rPr>
              <a:pPr algn="r"/>
              <a:t>52</a:t>
            </a:fld>
            <a:endParaRPr lang="en-US" altLang="x-none" sz="1300">
              <a:solidFill>
                <a:srgbClr val="000000"/>
              </a:solidFill>
            </a:endParaRPr>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33534480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Times New Roman" charset="0"/>
                <a:ea typeface="ＭＳ Ｐゴシック" charset="-128"/>
              </a:defRPr>
            </a:lvl1pPr>
            <a:lvl2pPr marL="742950" indent="-285750" algn="ctr" defTabSz="966788">
              <a:defRPr sz="2400">
                <a:solidFill>
                  <a:schemeClr val="tx1"/>
                </a:solidFill>
                <a:latin typeface="Times New Roman" charset="0"/>
                <a:ea typeface="ＭＳ Ｐゴシック" charset="-128"/>
              </a:defRPr>
            </a:lvl2pPr>
            <a:lvl3pPr marL="1143000" indent="-228600" algn="ctr" defTabSz="966788">
              <a:defRPr sz="2400">
                <a:solidFill>
                  <a:schemeClr val="tx1"/>
                </a:solidFill>
                <a:latin typeface="Times New Roman" charset="0"/>
                <a:ea typeface="ＭＳ Ｐゴシック" charset="-128"/>
              </a:defRPr>
            </a:lvl3pPr>
            <a:lvl4pPr marL="1600200" indent="-228600" algn="ctr" defTabSz="966788">
              <a:defRPr sz="2400">
                <a:solidFill>
                  <a:schemeClr val="tx1"/>
                </a:solidFill>
                <a:latin typeface="Times New Roman" charset="0"/>
                <a:ea typeface="ＭＳ Ｐゴシック" charset="-128"/>
              </a:defRPr>
            </a:lvl4pPr>
            <a:lvl5pPr marL="2057400" indent="-228600" algn="ctr"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fld id="{2977EB6B-C5FD-B34C-90C0-38137AA61BBF}" type="slidenum">
              <a:rPr lang="en-US" altLang="x-none" sz="1300">
                <a:solidFill>
                  <a:srgbClr val="000000"/>
                </a:solidFill>
              </a:rPr>
              <a:pPr algn="r" eaLnBrk="1" hangingPunct="1"/>
              <a:t>53</a:t>
            </a:fld>
            <a:endParaRPr lang="en-US" altLang="x-none" sz="1300">
              <a:solidFill>
                <a:srgbClr val="000000"/>
              </a:solidFill>
            </a:endParaRP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30627234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Times New Roman" charset="0"/>
                <a:ea typeface="ＭＳ Ｐゴシック" charset="-128"/>
              </a:defRPr>
            </a:lvl1pPr>
            <a:lvl2pPr marL="742950" indent="-285750" algn="ctr" defTabSz="966788">
              <a:defRPr sz="2400">
                <a:solidFill>
                  <a:schemeClr val="tx1"/>
                </a:solidFill>
                <a:latin typeface="Times New Roman" charset="0"/>
                <a:ea typeface="ＭＳ Ｐゴシック" charset="-128"/>
              </a:defRPr>
            </a:lvl2pPr>
            <a:lvl3pPr marL="1143000" indent="-228600" algn="ctr" defTabSz="966788">
              <a:defRPr sz="2400">
                <a:solidFill>
                  <a:schemeClr val="tx1"/>
                </a:solidFill>
                <a:latin typeface="Times New Roman" charset="0"/>
                <a:ea typeface="ＭＳ Ｐゴシック" charset="-128"/>
              </a:defRPr>
            </a:lvl3pPr>
            <a:lvl4pPr marL="1600200" indent="-228600" algn="ctr" defTabSz="966788">
              <a:defRPr sz="2400">
                <a:solidFill>
                  <a:schemeClr val="tx1"/>
                </a:solidFill>
                <a:latin typeface="Times New Roman" charset="0"/>
                <a:ea typeface="ＭＳ Ｐゴシック" charset="-128"/>
              </a:defRPr>
            </a:lvl4pPr>
            <a:lvl5pPr marL="2057400" indent="-228600" algn="ctr"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fld id="{EB08C163-67FF-D54E-B744-FF811825ABB0}" type="slidenum">
              <a:rPr lang="en-US" altLang="x-none" sz="1300">
                <a:solidFill>
                  <a:srgbClr val="000000"/>
                </a:solidFill>
              </a:rPr>
              <a:pPr algn="r" eaLnBrk="1" hangingPunct="1"/>
              <a:t>54</a:t>
            </a:fld>
            <a:endParaRPr lang="en-US" altLang="x-none" sz="1300">
              <a:solidFill>
                <a:srgbClr val="000000"/>
              </a:solidFill>
            </a:endParaRPr>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Comic Sans MS" charset="0"/>
                <a:ea typeface="宋体" charset="-122"/>
              </a:rPr>
              <a:t>a sender should </a:t>
            </a:r>
            <a:r>
              <a:rPr lang="en-US" altLang="zh-CN" i="1">
                <a:latin typeface="Comic Sans MS" charset="0"/>
                <a:ea typeface="宋体" charset="-122"/>
              </a:rPr>
              <a:t>not</a:t>
            </a:r>
            <a:r>
              <a:rPr lang="en-US" altLang="zh-CN">
                <a:latin typeface="Comic Sans MS" charset="0"/>
                <a:ea typeface="宋体" charset="-122"/>
              </a:rPr>
              <a:t> reuse a seq# before it is sure the packet has left the network</a:t>
            </a:r>
          </a:p>
          <a:p>
            <a:endParaRPr lang="en-US" altLang="x-none">
              <a:latin typeface="Times New Roman" charset="0"/>
              <a:ea typeface="ＭＳ Ｐゴシック" charset="-128"/>
            </a:endParaRPr>
          </a:p>
        </p:txBody>
      </p:sp>
    </p:spTree>
    <p:extLst>
      <p:ext uri="{BB962C8B-B14F-4D97-AF65-F5344CB8AC3E}">
        <p14:creationId xmlns:p14="http://schemas.microsoft.com/office/powerpoint/2010/main" val="24854475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D8F56B1-1C5E-9640-8925-4125A7E9BD55}"/>
              </a:ext>
            </a:extLst>
          </p:cNvPr>
          <p:cNvSpPr>
            <a:spLocks noGrp="1" noChangeArrowheads="1"/>
          </p:cNvSpPr>
          <p:nvPr>
            <p:ph type="sldNum" sz="quarter" idx="5"/>
          </p:nvPr>
        </p:nvSpPr>
        <p:spPr>
          <a:ln/>
        </p:spPr>
        <p:txBody>
          <a:bodyPr/>
          <a:lstStyle/>
          <a:p>
            <a:pPr marL="0" marR="0" lvl="0" indent="0" algn="r" defTabSz="966788" rtl="0" eaLnBrk="0" fontAlgn="base" latinLnBrk="0" hangingPunct="0">
              <a:lnSpc>
                <a:spcPct val="100000"/>
              </a:lnSpc>
              <a:spcBef>
                <a:spcPct val="0"/>
              </a:spcBef>
              <a:spcAft>
                <a:spcPct val="0"/>
              </a:spcAft>
              <a:buClrTx/>
              <a:buSzTx/>
              <a:buFontTx/>
              <a:buNone/>
              <a:tabLst/>
              <a:defRPr/>
            </a:pPr>
            <a:fld id="{DCB03C21-02DE-B047-957B-8E2DF689D01C}" type="slidenum">
              <a:rPr kumimoji="0" lang="zh-CN" altLang="en-US" sz="1300" b="0"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rPr>
              <a:pPr marL="0" marR="0" lvl="0" indent="0" algn="r" defTabSz="966788" rtl="0" eaLnBrk="0" fontAlgn="base" latinLnBrk="0" hangingPunct="0">
                <a:lnSpc>
                  <a:spcPct val="100000"/>
                </a:lnSpc>
                <a:spcBef>
                  <a:spcPct val="0"/>
                </a:spcBef>
                <a:spcAft>
                  <a:spcPct val="0"/>
                </a:spcAft>
                <a:buClrTx/>
                <a:buSzTx/>
                <a:buFontTx/>
                <a:buNone/>
                <a:tabLst/>
                <a:defRPr/>
              </a:pPr>
              <a:t>55</a:t>
            </a:fld>
            <a:endParaRPr kumimoji="0" lang="en-US" altLang="zh-CN" sz="1300" b="0"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endParaRPr>
          </a:p>
        </p:txBody>
      </p:sp>
      <p:sp>
        <p:nvSpPr>
          <p:cNvPr id="836610" name="Rectangle 2">
            <a:extLst>
              <a:ext uri="{FF2B5EF4-FFF2-40B4-BE49-F238E27FC236}">
                <a16:creationId xmlns:a16="http://schemas.microsoft.com/office/drawing/2014/main" id="{4F396937-B032-8E4A-A4AE-FF472C3AACA6}"/>
              </a:ext>
            </a:extLst>
          </p:cNvPr>
          <p:cNvSpPr>
            <a:spLocks noGrp="1" noRot="1" noChangeAspect="1" noChangeArrowheads="1" noTextEdit="1"/>
          </p:cNvSpPr>
          <p:nvPr>
            <p:ph type="sldImg"/>
          </p:nvPr>
        </p:nvSpPr>
        <p:spPr>
          <a:ln/>
        </p:spPr>
      </p:sp>
      <p:sp>
        <p:nvSpPr>
          <p:cNvPr id="836611" name="Rectangle 3">
            <a:extLst>
              <a:ext uri="{FF2B5EF4-FFF2-40B4-BE49-F238E27FC236}">
                <a16:creationId xmlns:a16="http://schemas.microsoft.com/office/drawing/2014/main" id="{34EC6BE7-2CF5-EF4A-9948-B593444E2183}"/>
              </a:ext>
            </a:extLst>
          </p:cNvPr>
          <p:cNvSpPr>
            <a:spLocks noGrp="1" noChangeArrowheads="1"/>
          </p:cNvSpPr>
          <p:nvPr>
            <p:ph type="body" idx="1"/>
          </p:nvPr>
        </p:nvSpPr>
        <p:spPr/>
        <p:txBody>
          <a:bodyPr/>
          <a:lstStyle/>
          <a:p>
            <a:endParaRPr lang="zh-CN" altLang="en-US">
              <a:ea typeface="SimSun" panose="02010600030101010101" pitchFamily="2" charset="-122"/>
            </a:endParaRPr>
          </a:p>
        </p:txBody>
      </p:sp>
    </p:spTree>
    <p:extLst>
      <p:ext uri="{BB962C8B-B14F-4D97-AF65-F5344CB8AC3E}">
        <p14:creationId xmlns:p14="http://schemas.microsoft.com/office/powerpoint/2010/main" val="17879527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Times New Roman" charset="0"/>
                <a:ea typeface="ＭＳ Ｐゴシック" charset="-128"/>
              </a:defRPr>
            </a:lvl1pPr>
            <a:lvl2pPr marL="742950" indent="-285750" algn="ctr" defTabSz="966788">
              <a:defRPr sz="2400">
                <a:solidFill>
                  <a:schemeClr val="tx1"/>
                </a:solidFill>
                <a:latin typeface="Times New Roman" charset="0"/>
                <a:ea typeface="ＭＳ Ｐゴシック" charset="-128"/>
              </a:defRPr>
            </a:lvl2pPr>
            <a:lvl3pPr marL="1143000" indent="-228600" algn="ctr" defTabSz="966788">
              <a:defRPr sz="2400">
                <a:solidFill>
                  <a:schemeClr val="tx1"/>
                </a:solidFill>
                <a:latin typeface="Times New Roman" charset="0"/>
                <a:ea typeface="ＭＳ Ｐゴシック" charset="-128"/>
              </a:defRPr>
            </a:lvl3pPr>
            <a:lvl4pPr marL="1600200" indent="-228600" algn="ctr" defTabSz="966788">
              <a:defRPr sz="2400">
                <a:solidFill>
                  <a:schemeClr val="tx1"/>
                </a:solidFill>
                <a:latin typeface="Times New Roman" charset="0"/>
                <a:ea typeface="ＭＳ Ｐゴシック" charset="-128"/>
              </a:defRPr>
            </a:lvl4pPr>
            <a:lvl5pPr marL="2057400" indent="-228600" algn="ctr"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EB08C163-67FF-D54E-B744-FF811825ABB0}" type="slidenum">
              <a:rPr kumimoji="0" lang="en-US" altLang="x-none" sz="1300" b="0" i="0" u="none" strike="noStrike" kern="1200" cap="none" spc="0" normalizeH="0" baseline="0" noProof="0">
                <a:ln>
                  <a:noFill/>
                </a:ln>
                <a:solidFill>
                  <a:srgbClr val="000000"/>
                </a:solidFill>
                <a:effectLst/>
                <a:uLnTx/>
                <a:uFillTx/>
                <a:latin typeface="Times New Roman" charset="0"/>
                <a:ea typeface="ＭＳ Ｐゴシック" charset="-128"/>
                <a:cs typeface="+mn-cs"/>
              </a:rPr>
              <a:pPr marL="0" marR="0" lvl="0" indent="0" algn="r" defTabSz="966788" rtl="0" eaLnBrk="1" fontAlgn="base" latinLnBrk="0" hangingPunct="1">
                <a:lnSpc>
                  <a:spcPct val="100000"/>
                </a:lnSpc>
                <a:spcBef>
                  <a:spcPct val="0"/>
                </a:spcBef>
                <a:spcAft>
                  <a:spcPct val="0"/>
                </a:spcAft>
                <a:buClrTx/>
                <a:buSzTx/>
                <a:buFontTx/>
                <a:buNone/>
                <a:tabLst/>
                <a:defRPr/>
              </a:pPr>
              <a:t>56</a:t>
            </a:fld>
            <a:endParaRPr kumimoji="0" lang="en-US" altLang="x-none" sz="13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x-none" dirty="0">
              <a:latin typeface="Times New Roman" charset="0"/>
              <a:ea typeface="ＭＳ Ｐゴシック" charset="-128"/>
            </a:endParaRPr>
          </a:p>
        </p:txBody>
      </p:sp>
    </p:spTree>
    <p:extLst>
      <p:ext uri="{BB962C8B-B14F-4D97-AF65-F5344CB8AC3E}">
        <p14:creationId xmlns:p14="http://schemas.microsoft.com/office/powerpoint/2010/main" val="19516610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Times New Roman" charset="0"/>
                <a:ea typeface="ＭＳ Ｐゴシック" charset="-128"/>
              </a:defRPr>
            </a:lvl1pPr>
            <a:lvl2pPr marL="742950" indent="-285750" algn="ctr" defTabSz="966788">
              <a:defRPr sz="2400">
                <a:solidFill>
                  <a:schemeClr val="tx1"/>
                </a:solidFill>
                <a:latin typeface="Times New Roman" charset="0"/>
                <a:ea typeface="ＭＳ Ｐゴシック" charset="-128"/>
              </a:defRPr>
            </a:lvl2pPr>
            <a:lvl3pPr marL="1143000" indent="-228600" algn="ctr" defTabSz="966788">
              <a:defRPr sz="2400">
                <a:solidFill>
                  <a:schemeClr val="tx1"/>
                </a:solidFill>
                <a:latin typeface="Times New Roman" charset="0"/>
                <a:ea typeface="ＭＳ Ｐゴシック" charset="-128"/>
              </a:defRPr>
            </a:lvl3pPr>
            <a:lvl4pPr marL="1600200" indent="-228600" algn="ctr" defTabSz="966788">
              <a:defRPr sz="2400">
                <a:solidFill>
                  <a:schemeClr val="tx1"/>
                </a:solidFill>
                <a:latin typeface="Times New Roman" charset="0"/>
                <a:ea typeface="ＭＳ Ｐゴシック" charset="-128"/>
              </a:defRPr>
            </a:lvl4pPr>
            <a:lvl5pPr marL="2057400" indent="-228600" algn="ctr"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fld id="{6236C988-EB8D-0345-A74A-6145A20480D3}" type="slidenum">
              <a:rPr lang="en-US" altLang="x-none" sz="1300">
                <a:solidFill>
                  <a:srgbClr val="000000"/>
                </a:solidFill>
              </a:rPr>
              <a:pPr algn="r"/>
              <a:t>57</a:t>
            </a:fld>
            <a:endParaRPr lang="en-US" altLang="x-none" sz="1300">
              <a:solidFill>
                <a:srgbClr val="000000"/>
              </a:solidFill>
            </a:endParaRPr>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a:latin typeface="Times New Roman" charset="0"/>
                <a:ea typeface="ＭＳ Ｐゴシック" charset="-128"/>
              </a:rPr>
              <a:t>Syn(seq=x) could be duplicate or malicious</a:t>
            </a:r>
          </a:p>
        </p:txBody>
      </p:sp>
    </p:spTree>
    <p:extLst>
      <p:ext uri="{BB962C8B-B14F-4D97-AF65-F5344CB8AC3E}">
        <p14:creationId xmlns:p14="http://schemas.microsoft.com/office/powerpoint/2010/main" val="3807672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Times New Roman" charset="0"/>
                <a:ea typeface="ＭＳ Ｐゴシック" charset="-128"/>
              </a:defRPr>
            </a:lvl1pPr>
            <a:lvl2pPr marL="742950" indent="-285750" algn="ctr" defTabSz="966788">
              <a:defRPr sz="2400">
                <a:solidFill>
                  <a:schemeClr val="tx1"/>
                </a:solidFill>
                <a:latin typeface="Times New Roman" charset="0"/>
                <a:ea typeface="ＭＳ Ｐゴシック" charset="-128"/>
              </a:defRPr>
            </a:lvl2pPr>
            <a:lvl3pPr marL="1143000" indent="-228600" algn="ctr" defTabSz="966788">
              <a:defRPr sz="2400">
                <a:solidFill>
                  <a:schemeClr val="tx1"/>
                </a:solidFill>
                <a:latin typeface="Times New Roman" charset="0"/>
                <a:ea typeface="ＭＳ Ｐゴシック" charset="-128"/>
              </a:defRPr>
            </a:lvl3pPr>
            <a:lvl4pPr marL="1600200" indent="-228600" algn="ctr" defTabSz="966788">
              <a:defRPr sz="2400">
                <a:solidFill>
                  <a:schemeClr val="tx1"/>
                </a:solidFill>
                <a:latin typeface="Times New Roman" charset="0"/>
                <a:ea typeface="ＭＳ Ｐゴシック" charset="-128"/>
              </a:defRPr>
            </a:lvl4pPr>
            <a:lvl5pPr marL="2057400" indent="-228600" algn="ctr"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fld id="{1F192DC8-C481-9A46-82CB-DFDED42D2FF8}" type="slidenum">
              <a:rPr lang="en-US" altLang="x-none" sz="1300">
                <a:solidFill>
                  <a:srgbClr val="000000"/>
                </a:solidFill>
              </a:rPr>
              <a:pPr algn="r"/>
              <a:t>58</a:t>
            </a:fld>
            <a:endParaRPr lang="en-US" altLang="x-none" sz="1300">
              <a:solidFill>
                <a:srgbClr val="000000"/>
              </a:solidFill>
            </a:endParaRPr>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38632106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Times New Roman" charset="0"/>
                <a:ea typeface="ＭＳ Ｐゴシック" charset="-128"/>
              </a:defRPr>
            </a:lvl1pPr>
            <a:lvl2pPr marL="742950" indent="-285750" algn="ctr" defTabSz="966788">
              <a:defRPr sz="2400">
                <a:solidFill>
                  <a:schemeClr val="tx1"/>
                </a:solidFill>
                <a:latin typeface="Times New Roman" charset="0"/>
                <a:ea typeface="ＭＳ Ｐゴシック" charset="-128"/>
              </a:defRPr>
            </a:lvl2pPr>
            <a:lvl3pPr marL="1143000" indent="-228600" algn="ctr" defTabSz="966788">
              <a:defRPr sz="2400">
                <a:solidFill>
                  <a:schemeClr val="tx1"/>
                </a:solidFill>
                <a:latin typeface="Times New Roman" charset="0"/>
                <a:ea typeface="ＭＳ Ｐゴシック" charset="-128"/>
              </a:defRPr>
            </a:lvl3pPr>
            <a:lvl4pPr marL="1600200" indent="-228600" algn="ctr" defTabSz="966788">
              <a:defRPr sz="2400">
                <a:solidFill>
                  <a:schemeClr val="tx1"/>
                </a:solidFill>
                <a:latin typeface="Times New Roman" charset="0"/>
                <a:ea typeface="ＭＳ Ｐゴシック" charset="-128"/>
              </a:defRPr>
            </a:lvl4pPr>
            <a:lvl5pPr marL="2057400" indent="-228600" algn="ctr"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fld id="{D16171FE-BE5B-0643-9DAF-9B3E9B764ABA}" type="slidenum">
              <a:rPr lang="en-US" altLang="x-none" sz="1300"/>
              <a:pPr algn="r"/>
              <a:t>59</a:t>
            </a:fld>
            <a:endParaRPr lang="en-US" altLang="x-none" sz="1300"/>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1490119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Times New Roman" charset="0"/>
                <a:ea typeface="ＭＳ Ｐゴシック" charset="-128"/>
              </a:defRPr>
            </a:lvl1pPr>
            <a:lvl2pPr marL="742950" indent="-285750" algn="ctr" defTabSz="966788">
              <a:defRPr sz="2400">
                <a:solidFill>
                  <a:schemeClr val="tx1"/>
                </a:solidFill>
                <a:latin typeface="Times New Roman" charset="0"/>
                <a:ea typeface="ＭＳ Ｐゴシック" charset="-128"/>
              </a:defRPr>
            </a:lvl2pPr>
            <a:lvl3pPr marL="1143000" indent="-228600" algn="ctr" defTabSz="966788">
              <a:defRPr sz="2400">
                <a:solidFill>
                  <a:schemeClr val="tx1"/>
                </a:solidFill>
                <a:latin typeface="Times New Roman" charset="0"/>
                <a:ea typeface="ＭＳ Ｐゴシック" charset="-128"/>
              </a:defRPr>
            </a:lvl3pPr>
            <a:lvl4pPr marL="1600200" indent="-228600" algn="ctr" defTabSz="966788">
              <a:defRPr sz="2400">
                <a:solidFill>
                  <a:schemeClr val="tx1"/>
                </a:solidFill>
                <a:latin typeface="Times New Roman" charset="0"/>
                <a:ea typeface="ＭＳ Ｐゴシック" charset="-128"/>
              </a:defRPr>
            </a:lvl4pPr>
            <a:lvl5pPr marL="2057400" indent="-228600" algn="ctr"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fld id="{38F31710-5064-AC45-891A-500A1BC0320D}" type="slidenum">
              <a:rPr lang="en-US" altLang="x-none" sz="1300">
                <a:solidFill>
                  <a:srgbClr val="000000"/>
                </a:solidFill>
              </a:rPr>
              <a:pPr algn="r"/>
              <a:t>60</a:t>
            </a:fld>
            <a:endParaRPr lang="en-US" altLang="x-none" sz="1300">
              <a:solidFill>
                <a:srgbClr val="000000"/>
              </a:solidFill>
            </a:endParaRPr>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t>Add QUIC design: QUIC uses a cryptographic handshake</a:t>
            </a:r>
          </a:p>
          <a:p>
            <a:pPr lvl="1"/>
            <a:r>
              <a:rPr lang="en-US" dirty="0"/>
              <a:t>Servers</a:t>
            </a:r>
          </a:p>
          <a:p>
            <a:pPr lvl="2"/>
            <a:r>
              <a:rPr lang="en-US" dirty="0"/>
              <a:t>front-end servers, which collectively handle billions of requests a day from web browsers and mobile apps across a wide range of services. </a:t>
            </a:r>
          </a:p>
          <a:p>
            <a:pPr lvl="1"/>
            <a:r>
              <a:rPr lang="en-US" dirty="0"/>
              <a:t>On the client side, we have deployed QUIC in </a:t>
            </a:r>
          </a:p>
          <a:p>
            <a:pPr lvl="2"/>
            <a:r>
              <a:rPr lang="en-US" dirty="0"/>
              <a:t>Chrome, </a:t>
            </a:r>
          </a:p>
          <a:p>
            <a:pPr lvl="2"/>
            <a:r>
              <a:rPr lang="en-US" dirty="0"/>
              <a:t>our mobile video streaming YouTube app, and in the </a:t>
            </a:r>
          </a:p>
          <a:p>
            <a:pPr lvl="2"/>
            <a:r>
              <a:rPr lang="en-US" dirty="0"/>
              <a:t>Google Search app on Android</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TCP connections commonly incur at least one round-trip delay of connection setup time before any application data can be sent, and TLS adds two round trips to this delay</a:t>
            </a:r>
          </a:p>
          <a:p>
            <a:endParaRPr lang="x-none" altLang="x-none" dirty="0">
              <a:latin typeface="Times New Roman" charset="0"/>
              <a:ea typeface="ＭＳ Ｐゴシック" charset="-128"/>
            </a:endParaRPr>
          </a:p>
        </p:txBody>
      </p:sp>
    </p:spTree>
    <p:extLst>
      <p:ext uri="{BB962C8B-B14F-4D97-AF65-F5344CB8AC3E}">
        <p14:creationId xmlns:p14="http://schemas.microsoft.com/office/powerpoint/2010/main" val="1880206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128"/>
              </a:defRPr>
            </a:lvl1pPr>
            <a:lvl2pPr marL="742950" indent="-285750" defTabSz="966788" eaLnBrk="0" hangingPunct="0">
              <a:defRPr sz="2400">
                <a:solidFill>
                  <a:schemeClr val="tx1"/>
                </a:solidFill>
                <a:latin typeface="Arial" charset="0"/>
                <a:ea typeface="ＭＳ Ｐゴシック" charset="-128"/>
              </a:defRPr>
            </a:lvl2pPr>
            <a:lvl3pPr marL="1143000" indent="-228600" defTabSz="966788" eaLnBrk="0" hangingPunct="0">
              <a:defRPr sz="2400">
                <a:solidFill>
                  <a:schemeClr val="tx1"/>
                </a:solidFill>
                <a:latin typeface="Arial" charset="0"/>
                <a:ea typeface="ＭＳ Ｐゴシック" charset="-128"/>
              </a:defRPr>
            </a:lvl3pPr>
            <a:lvl4pPr marL="1600200" indent="-228600" defTabSz="966788" eaLnBrk="0" hangingPunct="0">
              <a:defRPr sz="2400">
                <a:solidFill>
                  <a:schemeClr val="tx1"/>
                </a:solidFill>
                <a:latin typeface="Arial" charset="0"/>
                <a:ea typeface="ＭＳ Ｐゴシック" charset="-128"/>
              </a:defRPr>
            </a:lvl4pPr>
            <a:lvl5pPr marL="2057400" indent="-228600" defTabSz="966788" eaLnBrk="0" hangingPunct="0">
              <a:defRPr sz="2400">
                <a:solidFill>
                  <a:schemeClr val="tx1"/>
                </a:solidFill>
                <a:latin typeface="Arial"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7E64041F-672F-A946-A79A-C048EA468720}" type="slidenum">
              <a:rPr lang="en-US" altLang="x-none" sz="1300">
                <a:solidFill>
                  <a:prstClr val="black"/>
                </a:solidFill>
                <a:latin typeface="Times New Roman" charset="0"/>
              </a:rPr>
              <a:pPr eaLnBrk="1" hangingPunct="1"/>
              <a:t>6</a:t>
            </a:fld>
            <a:endParaRPr lang="en-US" altLang="x-none" sz="1300">
              <a:solidFill>
                <a:prstClr val="black"/>
              </a:solidFill>
              <a:latin typeface="Times New Roman" charset="0"/>
            </a:endParaRPr>
          </a:p>
        </p:txBody>
      </p:sp>
      <p:sp>
        <p:nvSpPr>
          <p:cNvPr id="1464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64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391759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Times New Roman" charset="0"/>
                <a:ea typeface="ＭＳ Ｐゴシック" charset="-128"/>
              </a:defRPr>
            </a:lvl1pPr>
            <a:lvl2pPr marL="742950" indent="-285750" algn="ctr" defTabSz="966788">
              <a:defRPr sz="2400">
                <a:solidFill>
                  <a:schemeClr val="tx1"/>
                </a:solidFill>
                <a:latin typeface="Times New Roman" charset="0"/>
                <a:ea typeface="ＭＳ Ｐゴシック" charset="-128"/>
              </a:defRPr>
            </a:lvl2pPr>
            <a:lvl3pPr marL="1143000" indent="-228600" algn="ctr" defTabSz="966788">
              <a:defRPr sz="2400">
                <a:solidFill>
                  <a:schemeClr val="tx1"/>
                </a:solidFill>
                <a:latin typeface="Times New Roman" charset="0"/>
                <a:ea typeface="ＭＳ Ｐゴシック" charset="-128"/>
              </a:defRPr>
            </a:lvl3pPr>
            <a:lvl4pPr marL="1600200" indent="-228600" algn="ctr" defTabSz="966788">
              <a:defRPr sz="2400">
                <a:solidFill>
                  <a:schemeClr val="tx1"/>
                </a:solidFill>
                <a:latin typeface="Times New Roman" charset="0"/>
                <a:ea typeface="ＭＳ Ｐゴシック" charset="-128"/>
              </a:defRPr>
            </a:lvl4pPr>
            <a:lvl5pPr marL="2057400" indent="-228600" algn="ctr"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fld id="{84BAA78C-7682-E847-98C3-F326DE035765}" type="slidenum">
              <a:rPr lang="en-US" altLang="x-none" sz="1300"/>
              <a:pPr algn="r"/>
              <a:t>61</a:t>
            </a:fld>
            <a:endParaRPr lang="en-US" altLang="x-none" sz="1300"/>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10730572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Times New Roman" charset="0"/>
                <a:ea typeface="ＭＳ Ｐゴシック" charset="-128"/>
              </a:defRPr>
            </a:lvl1pPr>
            <a:lvl2pPr marL="742950" indent="-285750" algn="ctr" defTabSz="966788">
              <a:defRPr sz="2400">
                <a:solidFill>
                  <a:schemeClr val="tx1"/>
                </a:solidFill>
                <a:latin typeface="Times New Roman" charset="0"/>
                <a:ea typeface="ＭＳ Ｐゴシック" charset="-128"/>
              </a:defRPr>
            </a:lvl2pPr>
            <a:lvl3pPr marL="1143000" indent="-228600" algn="ctr" defTabSz="966788">
              <a:defRPr sz="2400">
                <a:solidFill>
                  <a:schemeClr val="tx1"/>
                </a:solidFill>
                <a:latin typeface="Times New Roman" charset="0"/>
                <a:ea typeface="ＭＳ Ｐゴシック" charset="-128"/>
              </a:defRPr>
            </a:lvl3pPr>
            <a:lvl4pPr marL="1600200" indent="-228600" algn="ctr" defTabSz="966788">
              <a:defRPr sz="2400">
                <a:solidFill>
                  <a:schemeClr val="tx1"/>
                </a:solidFill>
                <a:latin typeface="Times New Roman" charset="0"/>
                <a:ea typeface="ＭＳ Ｐゴシック" charset="-128"/>
              </a:defRPr>
            </a:lvl4pPr>
            <a:lvl5pPr marL="2057400" indent="-228600" algn="ctr"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fld id="{AE6D606F-BC2F-494F-AF91-02DEB4BB322C}" type="slidenum">
              <a:rPr lang="en-US" altLang="x-none" sz="1300">
                <a:solidFill>
                  <a:srgbClr val="000000"/>
                </a:solidFill>
              </a:rPr>
              <a:pPr algn="r"/>
              <a:t>62</a:t>
            </a:fld>
            <a:endParaRPr lang="en-US" altLang="x-none" sz="1300">
              <a:solidFill>
                <a:srgbClr val="000000"/>
              </a:solidFill>
            </a:endParaRPr>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12842716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Times New Roman" charset="0"/>
                <a:ea typeface="ＭＳ Ｐゴシック" charset="-128"/>
              </a:defRPr>
            </a:lvl1pPr>
            <a:lvl2pPr marL="742950" indent="-285750" algn="ctr" defTabSz="966788">
              <a:defRPr sz="2400">
                <a:solidFill>
                  <a:schemeClr val="tx1"/>
                </a:solidFill>
                <a:latin typeface="Times New Roman" charset="0"/>
                <a:ea typeface="ＭＳ Ｐゴシック" charset="-128"/>
              </a:defRPr>
            </a:lvl2pPr>
            <a:lvl3pPr marL="1143000" indent="-228600" algn="ctr" defTabSz="966788">
              <a:defRPr sz="2400">
                <a:solidFill>
                  <a:schemeClr val="tx1"/>
                </a:solidFill>
                <a:latin typeface="Times New Roman" charset="0"/>
                <a:ea typeface="ＭＳ Ｐゴシック" charset="-128"/>
              </a:defRPr>
            </a:lvl3pPr>
            <a:lvl4pPr marL="1600200" indent="-228600" algn="ctr" defTabSz="966788">
              <a:defRPr sz="2400">
                <a:solidFill>
                  <a:schemeClr val="tx1"/>
                </a:solidFill>
                <a:latin typeface="Times New Roman" charset="0"/>
                <a:ea typeface="ＭＳ Ｐゴシック" charset="-128"/>
              </a:defRPr>
            </a:lvl4pPr>
            <a:lvl5pPr marL="2057400" indent="-228600" algn="ctr"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marL="0" marR="0" lvl="0" indent="0" algn="r" defTabSz="966788" rtl="0" eaLnBrk="0" fontAlgn="base" latinLnBrk="0" hangingPunct="0">
              <a:lnSpc>
                <a:spcPct val="100000"/>
              </a:lnSpc>
              <a:spcBef>
                <a:spcPct val="0"/>
              </a:spcBef>
              <a:spcAft>
                <a:spcPct val="0"/>
              </a:spcAft>
              <a:buClrTx/>
              <a:buSzTx/>
              <a:buFontTx/>
              <a:buNone/>
              <a:tabLst/>
              <a:defRPr/>
            </a:pPr>
            <a:fld id="{6FE4A8EA-76E8-B94F-9756-9D0DA9901DEE}" type="slidenum">
              <a:rPr kumimoji="0" lang="en-US" altLang="x-none" sz="1300" b="0" i="0" u="none" strike="noStrike" kern="1200" cap="none" spc="0" normalizeH="0" baseline="0" noProof="0">
                <a:ln>
                  <a:noFill/>
                </a:ln>
                <a:solidFill>
                  <a:srgbClr val="000000"/>
                </a:solidFill>
                <a:effectLst/>
                <a:uLnTx/>
                <a:uFillTx/>
                <a:latin typeface="Times New Roman" charset="0"/>
                <a:ea typeface="ＭＳ Ｐゴシック" charset="-128"/>
                <a:cs typeface="+mn-cs"/>
              </a:rPr>
              <a:pPr marL="0" marR="0" lvl="0" indent="0" algn="r" defTabSz="966788" rtl="0" eaLnBrk="0" fontAlgn="base" latinLnBrk="0" hangingPunct="0">
                <a:lnSpc>
                  <a:spcPct val="100000"/>
                </a:lnSpc>
                <a:spcBef>
                  <a:spcPct val="0"/>
                </a:spcBef>
                <a:spcAft>
                  <a:spcPct val="0"/>
                </a:spcAft>
                <a:buClrTx/>
                <a:buSzTx/>
                <a:buFontTx/>
                <a:buNone/>
                <a:tabLst/>
                <a:defRPr/>
              </a:pPr>
              <a:t>63</a:t>
            </a:fld>
            <a:endParaRPr kumimoji="0" lang="en-US" altLang="x-none" sz="13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30876520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Times New Roman" charset="0"/>
                <a:ea typeface="ＭＳ Ｐゴシック" charset="-128"/>
              </a:defRPr>
            </a:lvl1pPr>
            <a:lvl2pPr marL="742950" indent="-285750" algn="ctr" defTabSz="966788">
              <a:defRPr sz="2400">
                <a:solidFill>
                  <a:schemeClr val="tx1"/>
                </a:solidFill>
                <a:latin typeface="Times New Roman" charset="0"/>
                <a:ea typeface="ＭＳ Ｐゴシック" charset="-128"/>
              </a:defRPr>
            </a:lvl2pPr>
            <a:lvl3pPr marL="1143000" indent="-228600" algn="ctr" defTabSz="966788">
              <a:defRPr sz="2400">
                <a:solidFill>
                  <a:schemeClr val="tx1"/>
                </a:solidFill>
                <a:latin typeface="Times New Roman" charset="0"/>
                <a:ea typeface="ＭＳ Ｐゴシック" charset="-128"/>
              </a:defRPr>
            </a:lvl3pPr>
            <a:lvl4pPr marL="1600200" indent="-228600" algn="ctr" defTabSz="966788">
              <a:defRPr sz="2400">
                <a:solidFill>
                  <a:schemeClr val="tx1"/>
                </a:solidFill>
                <a:latin typeface="Times New Roman" charset="0"/>
                <a:ea typeface="ＭＳ Ｐゴシック" charset="-128"/>
              </a:defRPr>
            </a:lvl4pPr>
            <a:lvl5pPr marL="2057400" indent="-228600" algn="ctr"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marL="0" marR="0" lvl="0" indent="0" algn="r" defTabSz="966788" rtl="0" eaLnBrk="0" fontAlgn="base" latinLnBrk="0" hangingPunct="0">
              <a:lnSpc>
                <a:spcPct val="100000"/>
              </a:lnSpc>
              <a:spcBef>
                <a:spcPct val="0"/>
              </a:spcBef>
              <a:spcAft>
                <a:spcPct val="0"/>
              </a:spcAft>
              <a:buClrTx/>
              <a:buSzTx/>
              <a:buFontTx/>
              <a:buNone/>
              <a:tabLst/>
              <a:defRPr/>
            </a:pPr>
            <a:fld id="{6FE4A8EA-76E8-B94F-9756-9D0DA9901DEE}" type="slidenum">
              <a:rPr kumimoji="0" lang="en-US" altLang="x-none" sz="1300" b="0" i="0" u="none" strike="noStrike" kern="1200" cap="none" spc="0" normalizeH="0" baseline="0" noProof="0">
                <a:ln>
                  <a:noFill/>
                </a:ln>
                <a:solidFill>
                  <a:srgbClr val="000000"/>
                </a:solidFill>
                <a:effectLst/>
                <a:uLnTx/>
                <a:uFillTx/>
                <a:latin typeface="Times New Roman" charset="0"/>
                <a:ea typeface="ＭＳ Ｐゴシック" charset="-128"/>
                <a:cs typeface="+mn-cs"/>
              </a:rPr>
              <a:pPr marL="0" marR="0" lvl="0" indent="0" algn="r" defTabSz="966788" rtl="0" eaLnBrk="0" fontAlgn="base" latinLnBrk="0" hangingPunct="0">
                <a:lnSpc>
                  <a:spcPct val="100000"/>
                </a:lnSpc>
                <a:spcBef>
                  <a:spcPct val="0"/>
                </a:spcBef>
                <a:spcAft>
                  <a:spcPct val="0"/>
                </a:spcAft>
                <a:buClrTx/>
                <a:buSzTx/>
                <a:buFontTx/>
                <a:buNone/>
                <a:tabLst/>
                <a:defRPr/>
              </a:pPr>
              <a:t>64</a:t>
            </a:fld>
            <a:endParaRPr kumimoji="0" lang="en-US" altLang="x-none" sz="13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13527598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Times New Roman" charset="0"/>
                <a:ea typeface="ＭＳ Ｐゴシック" charset="-128"/>
              </a:defRPr>
            </a:lvl1pPr>
            <a:lvl2pPr marL="742950" indent="-285750" algn="ctr" defTabSz="966788">
              <a:defRPr sz="2400">
                <a:solidFill>
                  <a:schemeClr val="tx1"/>
                </a:solidFill>
                <a:latin typeface="Times New Roman" charset="0"/>
                <a:ea typeface="ＭＳ Ｐゴシック" charset="-128"/>
              </a:defRPr>
            </a:lvl2pPr>
            <a:lvl3pPr marL="1143000" indent="-228600" algn="ctr" defTabSz="966788">
              <a:defRPr sz="2400">
                <a:solidFill>
                  <a:schemeClr val="tx1"/>
                </a:solidFill>
                <a:latin typeface="Times New Roman" charset="0"/>
                <a:ea typeface="ＭＳ Ｐゴシック" charset="-128"/>
              </a:defRPr>
            </a:lvl3pPr>
            <a:lvl4pPr marL="1600200" indent="-228600" algn="ctr" defTabSz="966788">
              <a:defRPr sz="2400">
                <a:solidFill>
                  <a:schemeClr val="tx1"/>
                </a:solidFill>
                <a:latin typeface="Times New Roman" charset="0"/>
                <a:ea typeface="ＭＳ Ｐゴシック" charset="-128"/>
              </a:defRPr>
            </a:lvl4pPr>
            <a:lvl5pPr marL="2057400" indent="-228600" algn="ctr"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fld id="{35A275D1-B0A9-DF45-8A3D-BDA61DC848F0}" type="slidenum">
              <a:rPr lang="en-US" altLang="x-none" sz="1300">
                <a:solidFill>
                  <a:srgbClr val="000000"/>
                </a:solidFill>
              </a:rPr>
              <a:pPr algn="r"/>
              <a:t>65</a:t>
            </a:fld>
            <a:endParaRPr lang="en-US" altLang="x-none" sz="1300">
              <a:solidFill>
                <a:srgbClr val="000000"/>
              </a:solidFill>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34641163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Times New Roman" charset="0"/>
                <a:ea typeface="ＭＳ Ｐゴシック" charset="-128"/>
              </a:defRPr>
            </a:lvl1pPr>
            <a:lvl2pPr marL="742950" indent="-285750" algn="ctr" defTabSz="966788">
              <a:defRPr sz="2400">
                <a:solidFill>
                  <a:schemeClr val="tx1"/>
                </a:solidFill>
                <a:latin typeface="Times New Roman" charset="0"/>
                <a:ea typeface="ＭＳ Ｐゴシック" charset="-128"/>
              </a:defRPr>
            </a:lvl2pPr>
            <a:lvl3pPr marL="1143000" indent="-228600" algn="ctr" defTabSz="966788">
              <a:defRPr sz="2400">
                <a:solidFill>
                  <a:schemeClr val="tx1"/>
                </a:solidFill>
                <a:latin typeface="Times New Roman" charset="0"/>
                <a:ea typeface="ＭＳ Ｐゴシック" charset="-128"/>
              </a:defRPr>
            </a:lvl3pPr>
            <a:lvl4pPr marL="1600200" indent="-228600" algn="ctr" defTabSz="966788">
              <a:defRPr sz="2400">
                <a:solidFill>
                  <a:schemeClr val="tx1"/>
                </a:solidFill>
                <a:latin typeface="Times New Roman" charset="0"/>
                <a:ea typeface="ＭＳ Ｐゴシック" charset="-128"/>
              </a:defRPr>
            </a:lvl4pPr>
            <a:lvl5pPr marL="2057400" indent="-228600" algn="ctr"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fld id="{E51D7FB6-1E65-DD4A-8584-39355AABA725}" type="slidenum">
              <a:rPr lang="en-US" altLang="x-none" sz="1300">
                <a:solidFill>
                  <a:srgbClr val="000000"/>
                </a:solidFill>
              </a:rPr>
              <a:pPr algn="r"/>
              <a:t>66</a:t>
            </a:fld>
            <a:endParaRPr lang="en-US" altLang="x-none" sz="1300">
              <a:solidFill>
                <a:srgbClr val="000000"/>
              </a:solidFill>
            </a:endParaRPr>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32980951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a:defRPr sz="2400">
                <a:solidFill>
                  <a:schemeClr val="tx1"/>
                </a:solidFill>
                <a:latin typeface="Times New Roman" charset="0"/>
                <a:ea typeface="ＭＳ Ｐゴシック" charset="-128"/>
              </a:defRPr>
            </a:lvl1pPr>
            <a:lvl2pPr marL="742950" indent="-285750" algn="ctr" defTabSz="966788">
              <a:defRPr sz="2400">
                <a:solidFill>
                  <a:schemeClr val="tx1"/>
                </a:solidFill>
                <a:latin typeface="Times New Roman" charset="0"/>
                <a:ea typeface="ＭＳ Ｐゴシック" charset="-128"/>
              </a:defRPr>
            </a:lvl2pPr>
            <a:lvl3pPr marL="1143000" indent="-228600" algn="ctr" defTabSz="966788">
              <a:defRPr sz="2400">
                <a:solidFill>
                  <a:schemeClr val="tx1"/>
                </a:solidFill>
                <a:latin typeface="Times New Roman" charset="0"/>
                <a:ea typeface="ＭＳ Ｐゴシック" charset="-128"/>
              </a:defRPr>
            </a:lvl3pPr>
            <a:lvl4pPr marL="1600200" indent="-228600" algn="ctr" defTabSz="966788">
              <a:defRPr sz="2400">
                <a:solidFill>
                  <a:schemeClr val="tx1"/>
                </a:solidFill>
                <a:latin typeface="Times New Roman" charset="0"/>
                <a:ea typeface="ＭＳ Ｐゴシック" charset="-128"/>
              </a:defRPr>
            </a:lvl4pPr>
            <a:lvl5pPr marL="2057400" indent="-228600" algn="ctr"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fld id="{94A9AC66-5554-D94A-9C45-368D60E78502}" type="slidenum">
              <a:rPr lang="en-US" altLang="x-none" sz="1300">
                <a:solidFill>
                  <a:srgbClr val="000000"/>
                </a:solidFill>
              </a:rPr>
              <a:pPr algn="r"/>
              <a:t>67</a:t>
            </a:fld>
            <a:endParaRPr lang="en-US" altLang="x-none" sz="1300">
              <a:solidFill>
                <a:srgbClr val="000000"/>
              </a:solidFill>
            </a:endParaRPr>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6899174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8C62E359-B9C1-F747-9A88-0D2AFB1A6A95}" type="slidenum">
              <a:rPr lang="en-US" altLang="en-US" sz="1300">
                <a:solidFill>
                  <a:srgbClr val="000000"/>
                </a:solidFill>
              </a:rPr>
              <a:pPr/>
              <a:t>68</a:t>
            </a:fld>
            <a:endParaRPr lang="en-US" altLang="en-US" sz="1300">
              <a:solidFill>
                <a:srgbClr val="000000"/>
              </a:solidFill>
            </a:endParaRP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3320903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128"/>
              </a:defRPr>
            </a:lvl1pPr>
            <a:lvl2pPr marL="742950" indent="-285750" defTabSz="966788" eaLnBrk="0" hangingPunct="0">
              <a:defRPr sz="2400">
                <a:solidFill>
                  <a:schemeClr val="tx1"/>
                </a:solidFill>
                <a:latin typeface="Arial" charset="0"/>
                <a:ea typeface="ＭＳ Ｐゴシック" charset="-128"/>
              </a:defRPr>
            </a:lvl2pPr>
            <a:lvl3pPr marL="1143000" indent="-228600" defTabSz="966788" eaLnBrk="0" hangingPunct="0">
              <a:defRPr sz="2400">
                <a:solidFill>
                  <a:schemeClr val="tx1"/>
                </a:solidFill>
                <a:latin typeface="Arial" charset="0"/>
                <a:ea typeface="ＭＳ Ｐゴシック" charset="-128"/>
              </a:defRPr>
            </a:lvl3pPr>
            <a:lvl4pPr marL="1600200" indent="-228600" defTabSz="966788" eaLnBrk="0" hangingPunct="0">
              <a:defRPr sz="2400">
                <a:solidFill>
                  <a:schemeClr val="tx1"/>
                </a:solidFill>
                <a:latin typeface="Arial" charset="0"/>
                <a:ea typeface="ＭＳ Ｐゴシック" charset="-128"/>
              </a:defRPr>
            </a:lvl4pPr>
            <a:lvl5pPr marL="2057400" indent="-228600" defTabSz="966788" eaLnBrk="0" hangingPunct="0">
              <a:defRPr sz="2400">
                <a:solidFill>
                  <a:schemeClr val="tx1"/>
                </a:solidFill>
                <a:latin typeface="Arial"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CF95DCB-540C-3D4E-A8FA-A9F9135A4AB8}" type="slidenum">
              <a:rPr lang="en-US" altLang="x-none" sz="1300">
                <a:solidFill>
                  <a:prstClr val="black"/>
                </a:solidFill>
                <a:latin typeface="Times New Roman" charset="0"/>
              </a:rPr>
              <a:pPr eaLnBrk="1" hangingPunct="1"/>
              <a:t>7</a:t>
            </a:fld>
            <a:endParaRPr lang="en-US" altLang="x-none" sz="1300">
              <a:solidFill>
                <a:prstClr val="black"/>
              </a:solidFill>
              <a:latin typeface="Times New Roman" charset="0"/>
            </a:endParaRPr>
          </a:p>
        </p:txBody>
      </p:sp>
      <p:sp>
        <p:nvSpPr>
          <p:cNvPr id="1484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8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18154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93C64055-D27E-6A40-8F1A-E483A8CE23B3}" type="slidenum">
              <a:rPr lang="en-US" altLang="x-none" sz="1300">
                <a:solidFill>
                  <a:srgbClr val="000000"/>
                </a:solidFill>
              </a:rPr>
              <a:pPr eaLnBrk="1" hangingPunct="1"/>
              <a:t>8</a:t>
            </a:fld>
            <a:endParaRPr lang="en-US" altLang="x-none" sz="1300">
              <a:solidFill>
                <a:srgbClr val="000000"/>
              </a:solidFill>
            </a:endParaRPr>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975314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B8EB2B55-E41B-1443-A595-9D6D50659C02}" type="slidenum">
              <a:rPr lang="en-US" altLang="x-none" sz="1300">
                <a:solidFill>
                  <a:srgbClr val="000000"/>
                </a:solidFill>
              </a:rPr>
              <a:pPr eaLnBrk="1" hangingPunct="1"/>
              <a:t>9</a:t>
            </a:fld>
            <a:endParaRPr lang="en-US" altLang="x-none" sz="1300">
              <a:solidFill>
                <a:srgbClr val="000000"/>
              </a:solidFill>
            </a:endParaRPr>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1925369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448" y="2129656"/>
            <a:ext cx="7771132" cy="1470477"/>
          </a:xfrm>
        </p:spPr>
        <p:txBody>
          <a:bodyPr/>
          <a:lstStyle/>
          <a:p>
            <a:r>
              <a:rPr lang="en-US"/>
              <a:t>Click to edit Master title style</a:t>
            </a:r>
          </a:p>
        </p:txBody>
      </p:sp>
      <p:sp>
        <p:nvSpPr>
          <p:cNvPr id="3" name="Subtitle 2"/>
          <p:cNvSpPr>
            <a:spLocks noGrp="1"/>
          </p:cNvSpPr>
          <p:nvPr>
            <p:ph type="subTitle" idx="1"/>
          </p:nvPr>
        </p:nvSpPr>
        <p:spPr>
          <a:xfrm>
            <a:off x="1371297" y="3886940"/>
            <a:ext cx="6401434" cy="1752530"/>
          </a:xfrm>
        </p:spPr>
        <p:txBody>
          <a:bodyPr/>
          <a:lstStyle>
            <a:lvl1pPr marL="0" indent="0" algn="ctr">
              <a:buNone/>
              <a:defRPr/>
            </a:lvl1pPr>
            <a:lvl2pPr marL="455860" indent="0" algn="ctr">
              <a:buNone/>
              <a:defRPr/>
            </a:lvl2pPr>
            <a:lvl3pPr marL="911722" indent="0" algn="ctr">
              <a:buNone/>
              <a:defRPr/>
            </a:lvl3pPr>
            <a:lvl4pPr marL="1367583" indent="0" algn="ctr">
              <a:buNone/>
              <a:defRPr/>
            </a:lvl4pPr>
            <a:lvl5pPr marL="1823446" indent="0" algn="ctr">
              <a:buNone/>
              <a:defRPr/>
            </a:lvl5pPr>
            <a:lvl6pPr marL="2279306" indent="0" algn="ctr">
              <a:buNone/>
              <a:defRPr/>
            </a:lvl6pPr>
            <a:lvl7pPr marL="2735167" indent="0" algn="ctr">
              <a:buNone/>
              <a:defRPr/>
            </a:lvl7pPr>
            <a:lvl8pPr marL="3191028" indent="0" algn="ctr">
              <a:buNone/>
              <a:defRPr/>
            </a:lvl8pPr>
            <a:lvl9pPr marL="3646890" indent="0" algn="ctr">
              <a:buNone/>
              <a:defRPr/>
            </a:lvl9pPr>
          </a:lstStyle>
          <a:p>
            <a:r>
              <a:rPr lang="en-US"/>
              <a:t>Click to edit Master subtitle style</a:t>
            </a:r>
          </a:p>
        </p:txBody>
      </p:sp>
      <p:sp>
        <p:nvSpPr>
          <p:cNvPr id="4" name="Rectangle 10"/>
          <p:cNvSpPr>
            <a:spLocks noGrp="1" noChangeArrowheads="1"/>
          </p:cNvSpPr>
          <p:nvPr>
            <p:ph type="dt" sz="half" idx="10"/>
          </p:nvPr>
        </p:nvSpPr>
        <p:spPr/>
        <p:txBody>
          <a:bodyPr/>
          <a:lstStyle>
            <a:lvl1pPr>
              <a:defRPr/>
            </a:lvl1pPr>
          </a:lstStyle>
          <a:p>
            <a:endParaRPr lang="en-US" altLang="x-none"/>
          </a:p>
        </p:txBody>
      </p:sp>
      <p:sp>
        <p:nvSpPr>
          <p:cNvPr id="5" name="Rectangle 11"/>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6" name="Rectangle 12"/>
          <p:cNvSpPr>
            <a:spLocks noGrp="1" noChangeArrowheads="1"/>
          </p:cNvSpPr>
          <p:nvPr>
            <p:ph type="sldNum" sz="quarter" idx="12"/>
          </p:nvPr>
        </p:nvSpPr>
        <p:spPr/>
        <p:txBody>
          <a:bodyPr/>
          <a:lstStyle>
            <a:lvl1pPr>
              <a:defRPr/>
            </a:lvl1pPr>
          </a:lstStyle>
          <a:p>
            <a:fld id="{0D752A57-608D-4846-9AD2-D850A31F07C0}" type="slidenum">
              <a:rPr lang="en-US" altLang="x-none"/>
              <a:pPr/>
              <a:t>‹#›</a:t>
            </a:fld>
            <a:endParaRPr lang="en-US" altLang="x-none"/>
          </a:p>
        </p:txBody>
      </p:sp>
    </p:spTree>
    <p:extLst>
      <p:ext uri="{BB962C8B-B14F-4D97-AF65-F5344CB8AC3E}">
        <p14:creationId xmlns:p14="http://schemas.microsoft.com/office/powerpoint/2010/main" val="1086753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p:txBody>
          <a:bodyPr/>
          <a:lstStyle>
            <a:lvl1pPr>
              <a:defRPr/>
            </a:lvl1pPr>
          </a:lstStyle>
          <a:p>
            <a:endParaRPr lang="en-US" altLang="x-none"/>
          </a:p>
        </p:txBody>
      </p:sp>
      <p:sp>
        <p:nvSpPr>
          <p:cNvPr id="5" name="Rectangle 11"/>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6" name="Rectangle 12"/>
          <p:cNvSpPr>
            <a:spLocks noGrp="1" noChangeArrowheads="1"/>
          </p:cNvSpPr>
          <p:nvPr>
            <p:ph type="sldNum" sz="quarter" idx="12"/>
          </p:nvPr>
        </p:nvSpPr>
        <p:spPr/>
        <p:txBody>
          <a:bodyPr/>
          <a:lstStyle>
            <a:lvl1pPr>
              <a:defRPr/>
            </a:lvl1pPr>
          </a:lstStyle>
          <a:p>
            <a:fld id="{2202007F-5353-2345-A61F-1DAFDFE04111}" type="slidenum">
              <a:rPr lang="en-US" altLang="x-none"/>
              <a:pPr/>
              <a:t>‹#›</a:t>
            </a:fld>
            <a:endParaRPr lang="en-US" altLang="x-none"/>
          </a:p>
        </p:txBody>
      </p:sp>
    </p:spTree>
    <p:extLst>
      <p:ext uri="{BB962C8B-B14F-4D97-AF65-F5344CB8AC3E}">
        <p14:creationId xmlns:p14="http://schemas.microsoft.com/office/powerpoint/2010/main" val="1952472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3400" y="228191"/>
            <a:ext cx="1941991" cy="601976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2674" y="228191"/>
            <a:ext cx="5678538" cy="60197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p:txBody>
          <a:bodyPr/>
          <a:lstStyle>
            <a:lvl1pPr>
              <a:defRPr/>
            </a:lvl1pPr>
          </a:lstStyle>
          <a:p>
            <a:endParaRPr lang="en-US" altLang="x-none"/>
          </a:p>
        </p:txBody>
      </p:sp>
      <p:sp>
        <p:nvSpPr>
          <p:cNvPr id="5" name="Rectangle 11"/>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6" name="Rectangle 12"/>
          <p:cNvSpPr>
            <a:spLocks noGrp="1" noChangeArrowheads="1"/>
          </p:cNvSpPr>
          <p:nvPr>
            <p:ph type="sldNum" sz="quarter" idx="12"/>
          </p:nvPr>
        </p:nvSpPr>
        <p:spPr/>
        <p:txBody>
          <a:bodyPr/>
          <a:lstStyle>
            <a:lvl1pPr>
              <a:defRPr/>
            </a:lvl1pPr>
          </a:lstStyle>
          <a:p>
            <a:fld id="{E48D6525-BE66-1246-9B19-8A1F0F703A26}" type="slidenum">
              <a:rPr lang="en-US" altLang="x-none"/>
              <a:pPr/>
              <a:t>‹#›</a:t>
            </a:fld>
            <a:endParaRPr lang="en-US" altLang="x-none"/>
          </a:p>
        </p:txBody>
      </p:sp>
    </p:spTree>
    <p:extLst>
      <p:ext uri="{BB962C8B-B14F-4D97-AF65-F5344CB8AC3E}">
        <p14:creationId xmlns:p14="http://schemas.microsoft.com/office/powerpoint/2010/main" val="1654223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2660" y="228178"/>
            <a:ext cx="7772718" cy="1144056"/>
          </a:xfrm>
        </p:spPr>
        <p:txBody>
          <a:bodyPr/>
          <a:lstStyle/>
          <a:p>
            <a:r>
              <a:rPr lang="en-US"/>
              <a:t>Click to edit Master title style</a:t>
            </a:r>
          </a:p>
        </p:txBody>
      </p:sp>
      <p:sp>
        <p:nvSpPr>
          <p:cNvPr id="3" name="Text Placeholder 2"/>
          <p:cNvSpPr>
            <a:spLocks noGrp="1"/>
          </p:cNvSpPr>
          <p:nvPr>
            <p:ph type="body" sz="half" idx="1"/>
          </p:nvPr>
        </p:nvSpPr>
        <p:spPr>
          <a:xfrm>
            <a:off x="532674" y="1600415"/>
            <a:ext cx="3809472" cy="4647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4334" y="1600415"/>
            <a:ext cx="3811057" cy="4647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p:txBody>
          <a:bodyPr/>
          <a:lstStyle>
            <a:lvl1pPr>
              <a:defRPr/>
            </a:lvl1pPr>
          </a:lstStyle>
          <a:p>
            <a:endParaRPr lang="en-US" altLang="x-none"/>
          </a:p>
        </p:txBody>
      </p:sp>
      <p:sp>
        <p:nvSpPr>
          <p:cNvPr id="6" name="Rectangle 11"/>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7" name="Rectangle 12"/>
          <p:cNvSpPr>
            <a:spLocks noGrp="1" noChangeArrowheads="1"/>
          </p:cNvSpPr>
          <p:nvPr>
            <p:ph type="sldNum" sz="quarter" idx="12"/>
          </p:nvPr>
        </p:nvSpPr>
        <p:spPr/>
        <p:txBody>
          <a:bodyPr/>
          <a:lstStyle>
            <a:lvl1pPr>
              <a:defRPr/>
            </a:lvl1pPr>
          </a:lstStyle>
          <a:p>
            <a:fld id="{7D427E37-B0FF-BE4B-A15F-FDB2EFA499CE}" type="slidenum">
              <a:rPr lang="en-US" altLang="x-none"/>
              <a:pPr/>
              <a:t>‹#›</a:t>
            </a:fld>
            <a:endParaRPr lang="en-US" altLang="x-none"/>
          </a:p>
        </p:txBody>
      </p:sp>
    </p:spTree>
    <p:extLst>
      <p:ext uri="{BB962C8B-B14F-4D97-AF65-F5344CB8AC3E}">
        <p14:creationId xmlns:p14="http://schemas.microsoft.com/office/powerpoint/2010/main" val="1208398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p:txBody>
          <a:bodyPr/>
          <a:lstStyle>
            <a:lvl1pPr>
              <a:defRPr/>
            </a:lvl1pPr>
          </a:lstStyle>
          <a:p>
            <a:endParaRPr lang="en-US" altLang="x-none"/>
          </a:p>
        </p:txBody>
      </p:sp>
      <p:sp>
        <p:nvSpPr>
          <p:cNvPr id="5" name="Rectangle 11"/>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6" name="Rectangle 12"/>
          <p:cNvSpPr>
            <a:spLocks noGrp="1" noChangeArrowheads="1"/>
          </p:cNvSpPr>
          <p:nvPr>
            <p:ph type="sldNum" sz="quarter" idx="12"/>
          </p:nvPr>
        </p:nvSpPr>
        <p:spPr/>
        <p:txBody>
          <a:bodyPr/>
          <a:lstStyle>
            <a:lvl1pPr>
              <a:defRPr/>
            </a:lvl1pPr>
          </a:lstStyle>
          <a:p>
            <a:fld id="{D925A599-CC33-7E4D-8C4D-B495C4836CF6}" type="slidenum">
              <a:rPr lang="en-US" altLang="x-none"/>
              <a:pPr/>
              <a:t>‹#›</a:t>
            </a:fld>
            <a:endParaRPr lang="en-US" altLang="x-none"/>
          </a:p>
        </p:txBody>
      </p:sp>
    </p:spTree>
    <p:extLst>
      <p:ext uri="{BB962C8B-B14F-4D97-AF65-F5344CB8AC3E}">
        <p14:creationId xmlns:p14="http://schemas.microsoft.com/office/powerpoint/2010/main" val="720312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96" y="4406678"/>
            <a:ext cx="7771132" cy="136272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896" y="2906107"/>
            <a:ext cx="7771132" cy="1500584"/>
          </a:xfrm>
        </p:spPr>
        <p:txBody>
          <a:bodyPr anchor="b"/>
          <a:lstStyle>
            <a:lvl1pPr marL="0" indent="0">
              <a:buNone/>
              <a:defRPr sz="2000"/>
            </a:lvl1pPr>
            <a:lvl2pPr marL="455860" indent="0">
              <a:buNone/>
              <a:defRPr sz="1800"/>
            </a:lvl2pPr>
            <a:lvl3pPr marL="911722" indent="0">
              <a:buNone/>
              <a:defRPr sz="1600"/>
            </a:lvl3pPr>
            <a:lvl4pPr marL="1367583" indent="0">
              <a:buNone/>
              <a:defRPr sz="1400"/>
            </a:lvl4pPr>
            <a:lvl5pPr marL="1823446" indent="0">
              <a:buNone/>
              <a:defRPr sz="1400"/>
            </a:lvl5pPr>
            <a:lvl6pPr marL="2279306" indent="0">
              <a:buNone/>
              <a:defRPr sz="1400"/>
            </a:lvl6pPr>
            <a:lvl7pPr marL="2735167" indent="0">
              <a:buNone/>
              <a:defRPr sz="1400"/>
            </a:lvl7pPr>
            <a:lvl8pPr marL="3191028" indent="0">
              <a:buNone/>
              <a:defRPr sz="1400"/>
            </a:lvl8pPr>
            <a:lvl9pPr marL="364689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p:txBody>
          <a:bodyPr/>
          <a:lstStyle>
            <a:lvl1pPr>
              <a:defRPr/>
            </a:lvl1pPr>
          </a:lstStyle>
          <a:p>
            <a:endParaRPr lang="en-US" altLang="x-none"/>
          </a:p>
        </p:txBody>
      </p:sp>
      <p:sp>
        <p:nvSpPr>
          <p:cNvPr id="5" name="Rectangle 11"/>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6" name="Rectangle 12"/>
          <p:cNvSpPr>
            <a:spLocks noGrp="1" noChangeArrowheads="1"/>
          </p:cNvSpPr>
          <p:nvPr>
            <p:ph type="sldNum" sz="quarter" idx="12"/>
          </p:nvPr>
        </p:nvSpPr>
        <p:spPr/>
        <p:txBody>
          <a:bodyPr/>
          <a:lstStyle>
            <a:lvl1pPr>
              <a:defRPr/>
            </a:lvl1pPr>
          </a:lstStyle>
          <a:p>
            <a:fld id="{D0E012A1-B92D-FE48-8EB4-9DD9A2218CC0}" type="slidenum">
              <a:rPr lang="en-US" altLang="x-none"/>
              <a:pPr/>
              <a:t>‹#›</a:t>
            </a:fld>
            <a:endParaRPr lang="en-US" altLang="x-none"/>
          </a:p>
        </p:txBody>
      </p:sp>
    </p:spTree>
    <p:extLst>
      <p:ext uri="{BB962C8B-B14F-4D97-AF65-F5344CB8AC3E}">
        <p14:creationId xmlns:p14="http://schemas.microsoft.com/office/powerpoint/2010/main" val="923020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2674" y="1600415"/>
            <a:ext cx="3809472" cy="46475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4334" y="1600415"/>
            <a:ext cx="3811057" cy="46475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p:txBody>
          <a:bodyPr/>
          <a:lstStyle>
            <a:lvl1pPr>
              <a:defRPr/>
            </a:lvl1pPr>
          </a:lstStyle>
          <a:p>
            <a:endParaRPr lang="en-US" altLang="x-none"/>
          </a:p>
        </p:txBody>
      </p:sp>
      <p:sp>
        <p:nvSpPr>
          <p:cNvPr id="6" name="Rectangle 11"/>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7" name="Rectangle 12"/>
          <p:cNvSpPr>
            <a:spLocks noGrp="1" noChangeArrowheads="1"/>
          </p:cNvSpPr>
          <p:nvPr>
            <p:ph type="sldNum" sz="quarter" idx="12"/>
          </p:nvPr>
        </p:nvSpPr>
        <p:spPr/>
        <p:txBody>
          <a:bodyPr/>
          <a:lstStyle>
            <a:lvl1pPr>
              <a:defRPr/>
            </a:lvl1pPr>
          </a:lstStyle>
          <a:p>
            <a:fld id="{CC730498-AE79-BE45-96D5-B15E75DF3F04}" type="slidenum">
              <a:rPr lang="en-US" altLang="x-none"/>
              <a:pPr/>
              <a:t>‹#›</a:t>
            </a:fld>
            <a:endParaRPr lang="en-US" altLang="x-none"/>
          </a:p>
        </p:txBody>
      </p:sp>
    </p:spTree>
    <p:extLst>
      <p:ext uri="{BB962C8B-B14F-4D97-AF65-F5344CB8AC3E}">
        <p14:creationId xmlns:p14="http://schemas.microsoft.com/office/powerpoint/2010/main" val="1932136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566" y="274131"/>
            <a:ext cx="8230868" cy="114405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6566" y="1535444"/>
            <a:ext cx="4040926" cy="640165"/>
          </a:xfrm>
        </p:spPr>
        <p:txBody>
          <a:bodyPr anchor="b"/>
          <a:lstStyle>
            <a:lvl1pPr marL="0" indent="0">
              <a:buNone/>
              <a:defRPr sz="2400" b="1"/>
            </a:lvl1pPr>
            <a:lvl2pPr marL="455860" indent="0">
              <a:buNone/>
              <a:defRPr sz="2000" b="1"/>
            </a:lvl2pPr>
            <a:lvl3pPr marL="911722" indent="0">
              <a:buNone/>
              <a:defRPr sz="1800" b="1"/>
            </a:lvl3pPr>
            <a:lvl4pPr marL="1367583" indent="0">
              <a:buNone/>
              <a:defRPr sz="1600" b="1"/>
            </a:lvl4pPr>
            <a:lvl5pPr marL="1823446" indent="0">
              <a:buNone/>
              <a:defRPr sz="1600" b="1"/>
            </a:lvl5pPr>
            <a:lvl6pPr marL="2279306" indent="0">
              <a:buNone/>
              <a:defRPr sz="1600" b="1"/>
            </a:lvl6pPr>
            <a:lvl7pPr marL="2735167" indent="0">
              <a:buNone/>
              <a:defRPr sz="1600" b="1"/>
            </a:lvl7pPr>
            <a:lvl8pPr marL="3191028" indent="0">
              <a:buNone/>
              <a:defRPr sz="1600" b="1"/>
            </a:lvl8pPr>
            <a:lvl9pPr marL="3646890" indent="0">
              <a:buNone/>
              <a:defRPr sz="1600" b="1"/>
            </a:lvl9pPr>
          </a:lstStyle>
          <a:p>
            <a:pPr lvl="0"/>
            <a:r>
              <a:rPr lang="en-US"/>
              <a:t>Click to edit Master text styles</a:t>
            </a:r>
          </a:p>
        </p:txBody>
      </p:sp>
      <p:sp>
        <p:nvSpPr>
          <p:cNvPr id="4" name="Content Placeholder 3"/>
          <p:cNvSpPr>
            <a:spLocks noGrp="1"/>
          </p:cNvSpPr>
          <p:nvPr>
            <p:ph sz="half" idx="2"/>
          </p:nvPr>
        </p:nvSpPr>
        <p:spPr>
          <a:xfrm>
            <a:off x="456566" y="2175609"/>
            <a:ext cx="4040926" cy="39503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924" y="1535444"/>
            <a:ext cx="4042510" cy="640165"/>
          </a:xfrm>
        </p:spPr>
        <p:txBody>
          <a:bodyPr anchor="b"/>
          <a:lstStyle>
            <a:lvl1pPr marL="0" indent="0">
              <a:buNone/>
              <a:defRPr sz="2400" b="1"/>
            </a:lvl1pPr>
            <a:lvl2pPr marL="455860" indent="0">
              <a:buNone/>
              <a:defRPr sz="2000" b="1"/>
            </a:lvl2pPr>
            <a:lvl3pPr marL="911722" indent="0">
              <a:buNone/>
              <a:defRPr sz="1800" b="1"/>
            </a:lvl3pPr>
            <a:lvl4pPr marL="1367583" indent="0">
              <a:buNone/>
              <a:defRPr sz="1600" b="1"/>
            </a:lvl4pPr>
            <a:lvl5pPr marL="1823446" indent="0">
              <a:buNone/>
              <a:defRPr sz="1600" b="1"/>
            </a:lvl5pPr>
            <a:lvl6pPr marL="2279306" indent="0">
              <a:buNone/>
              <a:defRPr sz="1600" b="1"/>
            </a:lvl6pPr>
            <a:lvl7pPr marL="2735167" indent="0">
              <a:buNone/>
              <a:defRPr sz="1600" b="1"/>
            </a:lvl7pPr>
            <a:lvl8pPr marL="3191028" indent="0">
              <a:buNone/>
              <a:defRPr sz="1600" b="1"/>
            </a:lvl8pPr>
            <a:lvl9pPr marL="364689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4924" y="2175609"/>
            <a:ext cx="4042510" cy="39503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dt" sz="half" idx="10"/>
          </p:nvPr>
        </p:nvSpPr>
        <p:spPr/>
        <p:txBody>
          <a:bodyPr/>
          <a:lstStyle>
            <a:lvl1pPr>
              <a:defRPr/>
            </a:lvl1pPr>
          </a:lstStyle>
          <a:p>
            <a:endParaRPr lang="en-US" altLang="x-none"/>
          </a:p>
        </p:txBody>
      </p:sp>
      <p:sp>
        <p:nvSpPr>
          <p:cNvPr id="8" name="Rectangle 11"/>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9" name="Rectangle 12"/>
          <p:cNvSpPr>
            <a:spLocks noGrp="1" noChangeArrowheads="1"/>
          </p:cNvSpPr>
          <p:nvPr>
            <p:ph type="sldNum" sz="quarter" idx="12"/>
          </p:nvPr>
        </p:nvSpPr>
        <p:spPr/>
        <p:txBody>
          <a:bodyPr/>
          <a:lstStyle>
            <a:lvl1pPr>
              <a:defRPr/>
            </a:lvl1pPr>
          </a:lstStyle>
          <a:p>
            <a:fld id="{2B8CD696-6A5B-3C40-BA90-C28B62DAFFA2}" type="slidenum">
              <a:rPr lang="en-US" altLang="x-none"/>
              <a:pPr/>
              <a:t>‹#›</a:t>
            </a:fld>
            <a:endParaRPr lang="en-US" altLang="x-none"/>
          </a:p>
        </p:txBody>
      </p:sp>
    </p:spTree>
    <p:extLst>
      <p:ext uri="{BB962C8B-B14F-4D97-AF65-F5344CB8AC3E}">
        <p14:creationId xmlns:p14="http://schemas.microsoft.com/office/powerpoint/2010/main" val="1309945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p:txBody>
          <a:bodyPr/>
          <a:lstStyle>
            <a:lvl1pPr>
              <a:defRPr/>
            </a:lvl1pPr>
          </a:lstStyle>
          <a:p>
            <a:endParaRPr lang="en-US" altLang="x-none"/>
          </a:p>
        </p:txBody>
      </p:sp>
      <p:sp>
        <p:nvSpPr>
          <p:cNvPr id="4" name="Rectangle 11"/>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5" name="Rectangle 12"/>
          <p:cNvSpPr>
            <a:spLocks noGrp="1" noChangeArrowheads="1"/>
          </p:cNvSpPr>
          <p:nvPr>
            <p:ph type="sldNum" sz="quarter" idx="12"/>
          </p:nvPr>
        </p:nvSpPr>
        <p:spPr/>
        <p:txBody>
          <a:bodyPr/>
          <a:lstStyle>
            <a:lvl1pPr>
              <a:defRPr/>
            </a:lvl1pPr>
          </a:lstStyle>
          <a:p>
            <a:fld id="{51B6A1D6-5A67-8647-88E0-E3A073C06BF1}" type="slidenum">
              <a:rPr lang="en-US" altLang="x-none"/>
              <a:pPr/>
              <a:t>‹#›</a:t>
            </a:fld>
            <a:endParaRPr lang="en-US" altLang="x-none"/>
          </a:p>
        </p:txBody>
      </p:sp>
    </p:spTree>
    <p:extLst>
      <p:ext uri="{BB962C8B-B14F-4D97-AF65-F5344CB8AC3E}">
        <p14:creationId xmlns:p14="http://schemas.microsoft.com/office/powerpoint/2010/main" val="258190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p:txBody>
          <a:bodyPr/>
          <a:lstStyle>
            <a:lvl1pPr>
              <a:defRPr/>
            </a:lvl1pPr>
          </a:lstStyle>
          <a:p>
            <a:endParaRPr lang="en-US" altLang="x-none"/>
          </a:p>
        </p:txBody>
      </p:sp>
      <p:sp>
        <p:nvSpPr>
          <p:cNvPr id="3" name="Rectangle 11"/>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4" name="Rectangle 12"/>
          <p:cNvSpPr>
            <a:spLocks noGrp="1" noChangeArrowheads="1"/>
          </p:cNvSpPr>
          <p:nvPr>
            <p:ph type="sldNum" sz="quarter" idx="12"/>
          </p:nvPr>
        </p:nvSpPr>
        <p:spPr/>
        <p:txBody>
          <a:bodyPr/>
          <a:lstStyle>
            <a:lvl1pPr>
              <a:defRPr/>
            </a:lvl1pPr>
          </a:lstStyle>
          <a:p>
            <a:fld id="{37EB7456-F267-5C4C-AD02-446DDDC385E0}" type="slidenum">
              <a:rPr lang="en-US" altLang="x-none"/>
              <a:pPr/>
              <a:t>‹#›</a:t>
            </a:fld>
            <a:endParaRPr lang="en-US" altLang="x-none"/>
          </a:p>
        </p:txBody>
      </p:sp>
    </p:spTree>
    <p:extLst>
      <p:ext uri="{BB962C8B-B14F-4D97-AF65-F5344CB8AC3E}">
        <p14:creationId xmlns:p14="http://schemas.microsoft.com/office/powerpoint/2010/main" val="1491976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566" y="272559"/>
            <a:ext cx="3008896" cy="116307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4862" y="272559"/>
            <a:ext cx="5112586" cy="58533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6566" y="1435617"/>
            <a:ext cx="3008896" cy="4690314"/>
          </a:xfrm>
        </p:spPr>
        <p:txBody>
          <a:bodyPr/>
          <a:lstStyle>
            <a:lvl1pPr marL="0" indent="0">
              <a:buNone/>
              <a:defRPr sz="1400"/>
            </a:lvl1pPr>
            <a:lvl2pPr marL="455860" indent="0">
              <a:buNone/>
              <a:defRPr sz="1200"/>
            </a:lvl2pPr>
            <a:lvl3pPr marL="911722" indent="0">
              <a:buNone/>
              <a:defRPr sz="1000"/>
            </a:lvl3pPr>
            <a:lvl4pPr marL="1367583" indent="0">
              <a:buNone/>
              <a:defRPr sz="900"/>
            </a:lvl4pPr>
            <a:lvl5pPr marL="1823446" indent="0">
              <a:buNone/>
              <a:defRPr sz="900"/>
            </a:lvl5pPr>
            <a:lvl6pPr marL="2279306" indent="0">
              <a:buNone/>
              <a:defRPr sz="900"/>
            </a:lvl6pPr>
            <a:lvl7pPr marL="2735167" indent="0">
              <a:buNone/>
              <a:defRPr sz="900"/>
            </a:lvl7pPr>
            <a:lvl8pPr marL="3191028" indent="0">
              <a:buNone/>
              <a:defRPr sz="900"/>
            </a:lvl8pPr>
            <a:lvl9pPr marL="364689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p:txBody>
          <a:bodyPr/>
          <a:lstStyle>
            <a:lvl1pPr>
              <a:defRPr/>
            </a:lvl1pPr>
          </a:lstStyle>
          <a:p>
            <a:endParaRPr lang="en-US" altLang="x-none"/>
          </a:p>
        </p:txBody>
      </p:sp>
      <p:sp>
        <p:nvSpPr>
          <p:cNvPr id="6" name="Rectangle 11"/>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7" name="Rectangle 12"/>
          <p:cNvSpPr>
            <a:spLocks noGrp="1" noChangeArrowheads="1"/>
          </p:cNvSpPr>
          <p:nvPr>
            <p:ph type="sldNum" sz="quarter" idx="12"/>
          </p:nvPr>
        </p:nvSpPr>
        <p:spPr/>
        <p:txBody>
          <a:bodyPr/>
          <a:lstStyle>
            <a:lvl1pPr>
              <a:defRPr/>
            </a:lvl1pPr>
          </a:lstStyle>
          <a:p>
            <a:fld id="{8AAB5703-EA52-1B42-A93E-243266C15442}" type="slidenum">
              <a:rPr lang="en-US" altLang="x-none"/>
              <a:pPr/>
              <a:t>‹#›</a:t>
            </a:fld>
            <a:endParaRPr lang="en-US" altLang="x-none"/>
          </a:p>
        </p:txBody>
      </p:sp>
    </p:spTree>
    <p:extLst>
      <p:ext uri="{BB962C8B-B14F-4D97-AF65-F5344CB8AC3E}">
        <p14:creationId xmlns:p14="http://schemas.microsoft.com/office/powerpoint/2010/main" val="1632729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973" y="4801234"/>
            <a:ext cx="5485132" cy="56569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973" y="613228"/>
            <a:ext cx="5485132" cy="4115116"/>
          </a:xfrm>
        </p:spPr>
        <p:txBody>
          <a:bodyPr/>
          <a:lstStyle>
            <a:lvl1pPr marL="0" indent="0">
              <a:buNone/>
              <a:defRPr sz="3200"/>
            </a:lvl1pPr>
            <a:lvl2pPr marL="455860" indent="0">
              <a:buNone/>
              <a:defRPr sz="2800"/>
            </a:lvl2pPr>
            <a:lvl3pPr marL="911722" indent="0">
              <a:buNone/>
              <a:defRPr sz="2400"/>
            </a:lvl3pPr>
            <a:lvl4pPr marL="1367583" indent="0">
              <a:buNone/>
              <a:defRPr sz="2000"/>
            </a:lvl4pPr>
            <a:lvl5pPr marL="1823446" indent="0">
              <a:buNone/>
              <a:defRPr sz="2000"/>
            </a:lvl5pPr>
            <a:lvl6pPr marL="2279306" indent="0">
              <a:buNone/>
              <a:defRPr sz="2000"/>
            </a:lvl6pPr>
            <a:lvl7pPr marL="2735167" indent="0">
              <a:buNone/>
              <a:defRPr sz="2000"/>
            </a:lvl7pPr>
            <a:lvl8pPr marL="3191028" indent="0">
              <a:buNone/>
              <a:defRPr sz="2000"/>
            </a:lvl8pPr>
            <a:lvl9pPr marL="3646890" indent="0">
              <a:buNone/>
              <a:defRPr sz="2000"/>
            </a:lvl9pPr>
          </a:lstStyle>
          <a:p>
            <a:pPr lvl="0"/>
            <a:endParaRPr lang="en-US" noProof="0"/>
          </a:p>
        </p:txBody>
      </p:sp>
      <p:sp>
        <p:nvSpPr>
          <p:cNvPr id="4" name="Text Placeholder 3"/>
          <p:cNvSpPr>
            <a:spLocks noGrp="1"/>
          </p:cNvSpPr>
          <p:nvPr>
            <p:ph type="body" sz="half" idx="2"/>
          </p:nvPr>
        </p:nvSpPr>
        <p:spPr>
          <a:xfrm>
            <a:off x="1792973" y="5366924"/>
            <a:ext cx="5485132" cy="804959"/>
          </a:xfrm>
        </p:spPr>
        <p:txBody>
          <a:bodyPr/>
          <a:lstStyle>
            <a:lvl1pPr marL="0" indent="0">
              <a:buNone/>
              <a:defRPr sz="1400"/>
            </a:lvl1pPr>
            <a:lvl2pPr marL="455860" indent="0">
              <a:buNone/>
              <a:defRPr sz="1200"/>
            </a:lvl2pPr>
            <a:lvl3pPr marL="911722" indent="0">
              <a:buNone/>
              <a:defRPr sz="1000"/>
            </a:lvl3pPr>
            <a:lvl4pPr marL="1367583" indent="0">
              <a:buNone/>
              <a:defRPr sz="900"/>
            </a:lvl4pPr>
            <a:lvl5pPr marL="1823446" indent="0">
              <a:buNone/>
              <a:defRPr sz="900"/>
            </a:lvl5pPr>
            <a:lvl6pPr marL="2279306" indent="0">
              <a:buNone/>
              <a:defRPr sz="900"/>
            </a:lvl6pPr>
            <a:lvl7pPr marL="2735167" indent="0">
              <a:buNone/>
              <a:defRPr sz="900"/>
            </a:lvl7pPr>
            <a:lvl8pPr marL="3191028" indent="0">
              <a:buNone/>
              <a:defRPr sz="900"/>
            </a:lvl8pPr>
            <a:lvl9pPr marL="364689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p:txBody>
          <a:bodyPr/>
          <a:lstStyle>
            <a:lvl1pPr>
              <a:defRPr/>
            </a:lvl1pPr>
          </a:lstStyle>
          <a:p>
            <a:endParaRPr lang="en-US" altLang="x-none"/>
          </a:p>
        </p:txBody>
      </p:sp>
      <p:sp>
        <p:nvSpPr>
          <p:cNvPr id="6" name="Rectangle 11"/>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US"/>
          </a:p>
        </p:txBody>
      </p:sp>
      <p:sp>
        <p:nvSpPr>
          <p:cNvPr id="7" name="Rectangle 12"/>
          <p:cNvSpPr>
            <a:spLocks noGrp="1" noChangeArrowheads="1"/>
          </p:cNvSpPr>
          <p:nvPr>
            <p:ph type="sldNum" sz="quarter" idx="12"/>
          </p:nvPr>
        </p:nvSpPr>
        <p:spPr/>
        <p:txBody>
          <a:bodyPr/>
          <a:lstStyle>
            <a:lvl1pPr>
              <a:defRPr/>
            </a:lvl1pPr>
          </a:lstStyle>
          <a:p>
            <a:fld id="{3BDC0535-B4B8-A64E-A2C7-6740A1121A4A}" type="slidenum">
              <a:rPr lang="en-US" altLang="x-none"/>
              <a:pPr/>
              <a:t>‹#›</a:t>
            </a:fld>
            <a:endParaRPr lang="en-US" altLang="x-none"/>
          </a:p>
        </p:txBody>
      </p:sp>
    </p:spTree>
    <p:extLst>
      <p:ext uri="{BB962C8B-B14F-4D97-AF65-F5344CB8AC3E}">
        <p14:creationId xmlns:p14="http://schemas.microsoft.com/office/powerpoint/2010/main" val="738261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294" tIns="45654" rIns="91294" bIns="45654" numCol="1" anchor="ctr" anchorCtr="0" compatLnSpc="1">
            <a:prstTxWarp prst="textNoShape">
              <a:avLst/>
            </a:prstTxWarp>
          </a:bodyPr>
          <a:lstStyle/>
          <a:p>
            <a:pPr lvl="0"/>
            <a:r>
              <a:rPr lang="en-US" altLang="x-none"/>
              <a:t>Click to edit Master title style</a:t>
            </a:r>
          </a:p>
        </p:txBody>
      </p:sp>
      <p:sp>
        <p:nvSpPr>
          <p:cNvPr id="1027" name="Rectangle 3"/>
          <p:cNvSpPr>
            <a:spLocks noGrp="1" noChangeArrowheads="1"/>
          </p:cNvSpPr>
          <p:nvPr>
            <p:ph type="body" idx="1"/>
          </p:nvPr>
        </p:nvSpPr>
        <p:spPr bwMode="auto">
          <a:xfrm>
            <a:off x="533400" y="16002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294" tIns="45654" rIns="91294" bIns="45654"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1028" name="Rectangle 4"/>
          <p:cNvSpPr>
            <a:spLocks noChangeArrowheads="1"/>
          </p:cNvSpPr>
          <p:nvPr/>
        </p:nvSpPr>
        <p:spPr bwMode="auto">
          <a:xfrm>
            <a:off x="0" y="1292225"/>
            <a:ext cx="9144000" cy="76200"/>
          </a:xfrm>
          <a:prstGeom prst="rect">
            <a:avLst/>
          </a:prstGeom>
          <a:gradFill rotWithShape="0">
            <a:gsLst>
              <a:gs pos="0">
                <a:srgbClr val="475E76"/>
              </a:gs>
              <a:gs pos="100000">
                <a:srgbClr val="99CCFF"/>
              </a:gs>
            </a:gsLst>
            <a:lin ang="0" scaled="1"/>
          </a:gradFill>
          <a:ln>
            <a:noFill/>
          </a:ln>
          <a:extLst>
            <a:ext uri="{91240B29-F687-4F45-9708-019B960494DF}">
              <a14:hiddenLine xmlns:a14="http://schemas.microsoft.com/office/drawing/2010/main" w="50800">
                <a:solidFill>
                  <a:srgbClr val="000000"/>
                </a:solidFill>
                <a:miter lim="800000"/>
                <a:headEnd/>
                <a:tailEnd/>
              </a14:hiddenLine>
            </a:ext>
          </a:extLst>
        </p:spPr>
        <p:txBody>
          <a:bodyPr wrap="none" lIns="90215" tIns="44326" rIns="90215" bIns="44326"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x-none" altLang="x-none" sz="500">
              <a:solidFill>
                <a:srgbClr val="000000"/>
              </a:solidFill>
              <a:latin typeface="Times New Roman" charset="0"/>
            </a:endParaRPr>
          </a:p>
        </p:txBody>
      </p:sp>
      <p:sp>
        <p:nvSpPr>
          <p:cNvPr id="230405" name="Text Box 5"/>
          <p:cNvSpPr txBox="1">
            <a:spLocks noChangeArrowheads="1"/>
          </p:cNvSpPr>
          <p:nvPr/>
        </p:nvSpPr>
        <p:spPr bwMode="auto">
          <a:xfrm>
            <a:off x="8040688" y="6396038"/>
            <a:ext cx="184150" cy="166687"/>
          </a:xfrm>
          <a:prstGeom prst="rect">
            <a:avLst/>
          </a:prstGeom>
          <a:noFill/>
          <a:ln w="12700">
            <a:noFill/>
            <a:miter lim="800000"/>
            <a:headEnd/>
            <a:tailEnd/>
          </a:ln>
          <a:effectLst/>
        </p:spPr>
        <p:txBody>
          <a:bodyPr wrap="none" lIns="91168" tIns="45577" rIns="91168" bIns="45577">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ea typeface="Arial" charset="0"/>
                <a:cs typeface="Arial" charset="0"/>
              </a:defRPr>
            </a:lvl9pPr>
          </a:lstStyle>
          <a:p>
            <a:pPr algn="ctr">
              <a:defRPr/>
            </a:pPr>
            <a:endParaRPr lang="en-US" sz="500">
              <a:solidFill>
                <a:srgbClr val="000000"/>
              </a:solidFill>
              <a:latin typeface="Times New Roman" charset="0"/>
            </a:endParaRPr>
          </a:p>
        </p:txBody>
      </p:sp>
      <p:sp>
        <p:nvSpPr>
          <p:cNvPr id="1030" name="Rectangle 7"/>
          <p:cNvSpPr>
            <a:spLocks noChangeArrowheads="1"/>
          </p:cNvSpPr>
          <p:nvPr/>
        </p:nvSpPr>
        <p:spPr bwMode="auto">
          <a:xfrm>
            <a:off x="0" y="1292225"/>
            <a:ext cx="9144000" cy="76200"/>
          </a:xfrm>
          <a:prstGeom prst="rect">
            <a:avLst/>
          </a:prstGeom>
          <a:gradFill rotWithShape="0">
            <a:gsLst>
              <a:gs pos="0">
                <a:srgbClr val="475E76"/>
              </a:gs>
              <a:gs pos="100000">
                <a:srgbClr val="99CCFF"/>
              </a:gs>
            </a:gsLst>
            <a:lin ang="0" scaled="1"/>
          </a:gradFill>
          <a:ln>
            <a:noFill/>
          </a:ln>
          <a:extLst>
            <a:ext uri="{91240B29-F687-4F45-9708-019B960494DF}">
              <a14:hiddenLine xmlns:a14="http://schemas.microsoft.com/office/drawing/2010/main" w="50800">
                <a:solidFill>
                  <a:srgbClr val="000000"/>
                </a:solidFill>
                <a:miter lim="800000"/>
                <a:headEnd/>
                <a:tailEnd/>
              </a14:hiddenLine>
            </a:ext>
          </a:extLst>
        </p:spPr>
        <p:txBody>
          <a:bodyPr wrap="none" lIns="90215" tIns="44326" rIns="90215" bIns="44326"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x-none" altLang="x-none" sz="500">
              <a:solidFill>
                <a:srgbClr val="000000"/>
              </a:solidFill>
              <a:latin typeface="Times New Roman" charset="0"/>
            </a:endParaRPr>
          </a:p>
        </p:txBody>
      </p:sp>
      <p:sp>
        <p:nvSpPr>
          <p:cNvPr id="230410" name="Rectangle 10"/>
          <p:cNvSpPr>
            <a:spLocks noGrp="1" noChangeArrowheads="1"/>
          </p:cNvSpPr>
          <p:nvPr>
            <p:ph type="dt" sz="half" idx="2"/>
          </p:nvPr>
        </p:nvSpPr>
        <p:spPr bwMode="auto">
          <a:xfrm>
            <a:off x="234950" y="6402388"/>
            <a:ext cx="2130425" cy="455612"/>
          </a:xfrm>
          <a:prstGeom prst="rect">
            <a:avLst/>
          </a:prstGeom>
          <a:noFill/>
          <a:ln w="9525">
            <a:noFill/>
            <a:miter lim="800000"/>
            <a:headEnd/>
            <a:tailEnd/>
          </a:ln>
          <a:effectLst/>
        </p:spPr>
        <p:txBody>
          <a:bodyPr vert="horz" wrap="square" lIns="91177" tIns="45582" rIns="91177" bIns="45582" numCol="1" anchor="b" anchorCtr="0" compatLnSpc="1">
            <a:prstTxWarp prst="textNoShape">
              <a:avLst/>
            </a:prstTxWarp>
          </a:bodyPr>
          <a:lstStyle>
            <a:lvl1pPr>
              <a:defRPr sz="1200">
                <a:solidFill>
                  <a:srgbClr val="000000"/>
                </a:solidFill>
                <a:latin typeface="Tahoma" charset="0"/>
              </a:defRPr>
            </a:lvl1pPr>
          </a:lstStyle>
          <a:p>
            <a:endParaRPr lang="en-US" altLang="x-none"/>
          </a:p>
        </p:txBody>
      </p:sp>
      <p:sp>
        <p:nvSpPr>
          <p:cNvPr id="230411" name="Rectangle 11"/>
          <p:cNvSpPr>
            <a:spLocks noGrp="1" noChangeArrowheads="1"/>
          </p:cNvSpPr>
          <p:nvPr>
            <p:ph type="ftr" sz="quarter" idx="3"/>
          </p:nvPr>
        </p:nvSpPr>
        <p:spPr bwMode="auto">
          <a:xfrm>
            <a:off x="2822575" y="6402388"/>
            <a:ext cx="3956050" cy="455612"/>
          </a:xfrm>
          <a:prstGeom prst="rect">
            <a:avLst/>
          </a:prstGeom>
          <a:noFill/>
          <a:ln w="9525">
            <a:noFill/>
            <a:miter lim="800000"/>
            <a:headEnd/>
            <a:tailEnd/>
          </a:ln>
          <a:effectLst/>
        </p:spPr>
        <p:txBody>
          <a:bodyPr vert="horz" wrap="square" lIns="91177" tIns="45582" rIns="91177" bIns="45582" numCol="1" anchor="b" anchorCtr="0" compatLnSpc="1">
            <a:prstTxWarp prst="textNoShape">
              <a:avLst/>
            </a:prstTxWarp>
          </a:bodyPr>
          <a:lstStyle>
            <a:lvl1pPr algn="ctr" defTabSz="913276" eaLnBrk="1" hangingPunct="1">
              <a:defRPr sz="1200">
                <a:solidFill>
                  <a:srgbClr val="000000"/>
                </a:solidFill>
                <a:latin typeface="Tahoma" pitchFamily="34" charset="0"/>
                <a:ea typeface="+mn-ea"/>
                <a:cs typeface="+mn-cs"/>
              </a:defRPr>
            </a:lvl1pPr>
          </a:lstStyle>
          <a:p>
            <a:pPr>
              <a:defRPr/>
            </a:pPr>
            <a:endParaRPr lang="en-US"/>
          </a:p>
        </p:txBody>
      </p:sp>
      <p:sp>
        <p:nvSpPr>
          <p:cNvPr id="230412" name="Rectangle 12"/>
          <p:cNvSpPr>
            <a:spLocks noGrp="1" noChangeArrowheads="1"/>
          </p:cNvSpPr>
          <p:nvPr>
            <p:ph type="sldNum" sz="quarter" idx="4"/>
          </p:nvPr>
        </p:nvSpPr>
        <p:spPr bwMode="auto">
          <a:xfrm>
            <a:off x="7013575" y="6402388"/>
            <a:ext cx="2130425" cy="455612"/>
          </a:xfrm>
          <a:prstGeom prst="rect">
            <a:avLst/>
          </a:prstGeom>
          <a:noFill/>
          <a:ln w="9525">
            <a:noFill/>
            <a:miter lim="800000"/>
            <a:headEnd/>
            <a:tailEnd/>
          </a:ln>
          <a:effectLst/>
        </p:spPr>
        <p:txBody>
          <a:bodyPr vert="horz" wrap="square" lIns="91177" tIns="45582" rIns="91177" bIns="45582" numCol="1" anchor="b" anchorCtr="0" compatLnSpc="1">
            <a:prstTxWarp prst="textNoShape">
              <a:avLst/>
            </a:prstTxWarp>
          </a:bodyPr>
          <a:lstStyle>
            <a:lvl1pPr algn="r">
              <a:defRPr sz="1200">
                <a:solidFill>
                  <a:srgbClr val="000000"/>
                </a:solidFill>
                <a:latin typeface="Tahoma" charset="0"/>
              </a:defRPr>
            </a:lvl1pPr>
          </a:lstStyle>
          <a:p>
            <a:fld id="{59E36BF2-D13E-EF44-8749-7BB701618EE4}" type="slidenum">
              <a:rPr lang="en-US" altLang="x-none"/>
              <a:pPr/>
              <a:t>‹#›</a:t>
            </a:fld>
            <a:endParaRPr lang="en-US" altLang="x-none"/>
          </a:p>
        </p:txBody>
      </p:sp>
    </p:spTree>
  </p:cSld>
  <p:clrMap bg1="lt1" tx1="dk1" bg2="lt2" tx2="dk2" accent1="accent1" accent2="accent2" accent3="accent3" accent4="accent4" accent5="accent5" accent6="accent6" hlink="hlink" folHlink="folHlink"/>
  <p:sldLayoutIdLst>
    <p:sldLayoutId id="2147487496" r:id="rId1"/>
    <p:sldLayoutId id="2147487497" r:id="rId2"/>
    <p:sldLayoutId id="2147487498" r:id="rId3"/>
    <p:sldLayoutId id="2147487499" r:id="rId4"/>
    <p:sldLayoutId id="2147487500" r:id="rId5"/>
    <p:sldLayoutId id="2147487501" r:id="rId6"/>
    <p:sldLayoutId id="2147487502" r:id="rId7"/>
    <p:sldLayoutId id="2147487503" r:id="rId8"/>
    <p:sldLayoutId id="2147487504" r:id="rId9"/>
    <p:sldLayoutId id="2147487505" r:id="rId10"/>
    <p:sldLayoutId id="2147487506" r:id="rId11"/>
    <p:sldLayoutId id="2147487507" r:id="rId12"/>
  </p:sldLayoutIdLst>
  <p:hf hdr="0" ftr="0" dt="0"/>
  <p:txStyles>
    <p:titleStyle>
      <a:lvl1pPr algn="l" rtl="0" eaLnBrk="0" fontAlgn="base" hangingPunct="0">
        <a:spcBef>
          <a:spcPct val="0"/>
        </a:spcBef>
        <a:spcAft>
          <a:spcPct val="0"/>
        </a:spcAft>
        <a:defRPr sz="4000" u="sng">
          <a:solidFill>
            <a:schemeClr val="accent2"/>
          </a:solidFill>
          <a:latin typeface="+mj-lt"/>
          <a:ea typeface="ＭＳ Ｐゴシック" charset="0"/>
          <a:cs typeface="ＭＳ Ｐゴシック" charset="0"/>
        </a:defRPr>
      </a:lvl1pPr>
      <a:lvl2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2pPr>
      <a:lvl3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3pPr>
      <a:lvl4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4pPr>
      <a:lvl5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5pPr>
      <a:lvl6pPr marL="455860" algn="l" defTabSz="913306" rtl="0" eaLnBrk="0" fontAlgn="base" hangingPunct="0">
        <a:spcBef>
          <a:spcPct val="0"/>
        </a:spcBef>
        <a:spcAft>
          <a:spcPct val="0"/>
        </a:spcAft>
        <a:defRPr sz="4000" u="sng">
          <a:solidFill>
            <a:schemeClr val="accent2"/>
          </a:solidFill>
          <a:latin typeface="Comic Sans MS" pitchFamily="66" charset="0"/>
        </a:defRPr>
      </a:lvl6pPr>
      <a:lvl7pPr marL="911722" algn="l" defTabSz="913306" rtl="0" eaLnBrk="0" fontAlgn="base" hangingPunct="0">
        <a:spcBef>
          <a:spcPct val="0"/>
        </a:spcBef>
        <a:spcAft>
          <a:spcPct val="0"/>
        </a:spcAft>
        <a:defRPr sz="4000" u="sng">
          <a:solidFill>
            <a:schemeClr val="accent2"/>
          </a:solidFill>
          <a:latin typeface="Comic Sans MS" pitchFamily="66" charset="0"/>
        </a:defRPr>
      </a:lvl7pPr>
      <a:lvl8pPr marL="1367583" algn="l" defTabSz="913306" rtl="0" eaLnBrk="0" fontAlgn="base" hangingPunct="0">
        <a:spcBef>
          <a:spcPct val="0"/>
        </a:spcBef>
        <a:spcAft>
          <a:spcPct val="0"/>
        </a:spcAft>
        <a:defRPr sz="4000" u="sng">
          <a:solidFill>
            <a:schemeClr val="accent2"/>
          </a:solidFill>
          <a:latin typeface="Comic Sans MS" pitchFamily="66" charset="0"/>
        </a:defRPr>
      </a:lvl8pPr>
      <a:lvl9pPr marL="1823446" algn="l" defTabSz="913306" rtl="0" eaLnBrk="0" fontAlgn="base" hangingPunct="0">
        <a:spcBef>
          <a:spcPct val="0"/>
        </a:spcBef>
        <a:spcAft>
          <a:spcPct val="0"/>
        </a:spcAft>
        <a:defRPr sz="4000" u="sng">
          <a:solidFill>
            <a:schemeClr val="accent2"/>
          </a:solidFill>
          <a:latin typeface="Comic Sans MS" pitchFamily="66" charset="0"/>
        </a:defRPr>
      </a:lvl9pPr>
    </p:titleStyle>
    <p:bodyStyle>
      <a:lvl1pPr marL="339725" indent="-339725" algn="l" rtl="0" eaLnBrk="0" fontAlgn="base" hangingPunct="0">
        <a:spcBef>
          <a:spcPct val="20000"/>
        </a:spcBef>
        <a:spcAft>
          <a:spcPct val="0"/>
        </a:spcAft>
        <a:buClr>
          <a:schemeClr val="accent2"/>
        </a:buClr>
        <a:buSzPct val="85000"/>
        <a:buFont typeface="ZapfDingbats" charset="0"/>
        <a:buChar char="r"/>
        <a:defRPr sz="2800">
          <a:solidFill>
            <a:schemeClr val="tx1"/>
          </a:solidFill>
          <a:latin typeface="+mn-lt"/>
          <a:ea typeface="ＭＳ Ｐゴシック" charset="0"/>
          <a:cs typeface="ＭＳ Ｐゴシック" charset="0"/>
        </a:defRPr>
      </a:lvl1pPr>
      <a:lvl2pPr marL="739775" indent="-284163" algn="l" rtl="0" eaLnBrk="0" fontAlgn="base" hangingPunct="0">
        <a:spcBef>
          <a:spcPct val="20000"/>
        </a:spcBef>
        <a:spcAft>
          <a:spcPct val="0"/>
        </a:spcAft>
        <a:buClr>
          <a:schemeClr val="accent2"/>
        </a:buClr>
        <a:buSzPct val="75000"/>
        <a:buFont typeface="ZapfDingbats" charset="0"/>
        <a:buChar char="m"/>
        <a:defRPr sz="2400">
          <a:solidFill>
            <a:schemeClr val="tx1"/>
          </a:solidFill>
          <a:latin typeface="+mn-lt"/>
          <a:ea typeface="ＭＳ Ｐゴシック" charset="0"/>
        </a:defRPr>
      </a:lvl2pPr>
      <a:lvl3pPr marL="1138238" indent="-225425" algn="l" rtl="0" eaLnBrk="0" fontAlgn="base" hangingPunct="0">
        <a:spcBef>
          <a:spcPct val="20000"/>
        </a:spcBef>
        <a:spcAft>
          <a:spcPct val="0"/>
        </a:spcAft>
        <a:buChar char="•"/>
        <a:defRPr sz="2000">
          <a:solidFill>
            <a:schemeClr val="tx1"/>
          </a:solidFill>
          <a:latin typeface="+mn-lt"/>
          <a:ea typeface="ＭＳ Ｐゴシック" charset="0"/>
        </a:defRPr>
      </a:lvl3pPr>
      <a:lvl4pPr marL="1597025" indent="-227013"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4pPr>
      <a:lvl5pPr marL="2052638" indent="-225425"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5pPr>
      <a:lvl6pPr marL="2510403" indent="-227929" algn="l" defTabSz="913306" rtl="0" eaLnBrk="0" fontAlgn="base" hangingPunct="0">
        <a:spcBef>
          <a:spcPct val="20000"/>
        </a:spcBef>
        <a:spcAft>
          <a:spcPct val="0"/>
        </a:spcAft>
        <a:buChar char="»"/>
        <a:defRPr sz="2000">
          <a:solidFill>
            <a:schemeClr val="tx1"/>
          </a:solidFill>
          <a:latin typeface="Times New Roman" pitchFamily="18" charset="0"/>
        </a:defRPr>
      </a:lvl6pPr>
      <a:lvl7pPr marL="2966262" indent="-227929" algn="l" defTabSz="913306" rtl="0" eaLnBrk="0" fontAlgn="base" hangingPunct="0">
        <a:spcBef>
          <a:spcPct val="20000"/>
        </a:spcBef>
        <a:spcAft>
          <a:spcPct val="0"/>
        </a:spcAft>
        <a:buChar char="»"/>
        <a:defRPr sz="2000">
          <a:solidFill>
            <a:schemeClr val="tx1"/>
          </a:solidFill>
          <a:latin typeface="Times New Roman" pitchFamily="18" charset="0"/>
        </a:defRPr>
      </a:lvl7pPr>
      <a:lvl8pPr marL="3422124" indent="-227929" algn="l" defTabSz="913306" rtl="0" eaLnBrk="0" fontAlgn="base" hangingPunct="0">
        <a:spcBef>
          <a:spcPct val="20000"/>
        </a:spcBef>
        <a:spcAft>
          <a:spcPct val="0"/>
        </a:spcAft>
        <a:buChar char="»"/>
        <a:defRPr sz="2000">
          <a:solidFill>
            <a:schemeClr val="tx1"/>
          </a:solidFill>
          <a:latin typeface="Times New Roman" pitchFamily="18" charset="0"/>
        </a:defRPr>
      </a:lvl8pPr>
      <a:lvl9pPr marL="3877987" indent="-227929" algn="l" defTabSz="913306"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1722" rtl="0" eaLnBrk="1" latinLnBrk="0" hangingPunct="1">
        <a:defRPr sz="1800" kern="1200">
          <a:solidFill>
            <a:schemeClr val="tx1"/>
          </a:solidFill>
          <a:latin typeface="+mn-lt"/>
          <a:ea typeface="+mn-ea"/>
          <a:cs typeface="+mn-cs"/>
        </a:defRPr>
      </a:lvl1pPr>
      <a:lvl2pPr marL="455860" algn="l" defTabSz="911722" rtl="0" eaLnBrk="1" latinLnBrk="0" hangingPunct="1">
        <a:defRPr sz="1800" kern="1200">
          <a:solidFill>
            <a:schemeClr val="tx1"/>
          </a:solidFill>
          <a:latin typeface="+mn-lt"/>
          <a:ea typeface="+mn-ea"/>
          <a:cs typeface="+mn-cs"/>
        </a:defRPr>
      </a:lvl2pPr>
      <a:lvl3pPr marL="911722" algn="l" defTabSz="911722" rtl="0" eaLnBrk="1" latinLnBrk="0" hangingPunct="1">
        <a:defRPr sz="1800" kern="1200">
          <a:solidFill>
            <a:schemeClr val="tx1"/>
          </a:solidFill>
          <a:latin typeface="+mn-lt"/>
          <a:ea typeface="+mn-ea"/>
          <a:cs typeface="+mn-cs"/>
        </a:defRPr>
      </a:lvl3pPr>
      <a:lvl4pPr marL="1367583" algn="l" defTabSz="911722" rtl="0" eaLnBrk="1" latinLnBrk="0" hangingPunct="1">
        <a:defRPr sz="1800" kern="1200">
          <a:solidFill>
            <a:schemeClr val="tx1"/>
          </a:solidFill>
          <a:latin typeface="+mn-lt"/>
          <a:ea typeface="+mn-ea"/>
          <a:cs typeface="+mn-cs"/>
        </a:defRPr>
      </a:lvl4pPr>
      <a:lvl5pPr marL="1823446" algn="l" defTabSz="911722" rtl="0" eaLnBrk="1" latinLnBrk="0" hangingPunct="1">
        <a:defRPr sz="1800" kern="1200">
          <a:solidFill>
            <a:schemeClr val="tx1"/>
          </a:solidFill>
          <a:latin typeface="+mn-lt"/>
          <a:ea typeface="+mn-ea"/>
          <a:cs typeface="+mn-cs"/>
        </a:defRPr>
      </a:lvl5pPr>
      <a:lvl6pPr marL="2279306" algn="l" defTabSz="911722" rtl="0" eaLnBrk="1" latinLnBrk="0" hangingPunct="1">
        <a:defRPr sz="1800" kern="1200">
          <a:solidFill>
            <a:schemeClr val="tx1"/>
          </a:solidFill>
          <a:latin typeface="+mn-lt"/>
          <a:ea typeface="+mn-ea"/>
          <a:cs typeface="+mn-cs"/>
        </a:defRPr>
      </a:lvl6pPr>
      <a:lvl7pPr marL="2735167" algn="l" defTabSz="911722" rtl="0" eaLnBrk="1" latinLnBrk="0" hangingPunct="1">
        <a:defRPr sz="1800" kern="1200">
          <a:solidFill>
            <a:schemeClr val="tx1"/>
          </a:solidFill>
          <a:latin typeface="+mn-lt"/>
          <a:ea typeface="+mn-ea"/>
          <a:cs typeface="+mn-cs"/>
        </a:defRPr>
      </a:lvl7pPr>
      <a:lvl8pPr marL="3191028" algn="l" defTabSz="911722" rtl="0" eaLnBrk="1" latinLnBrk="0" hangingPunct="1">
        <a:defRPr sz="1800" kern="1200">
          <a:solidFill>
            <a:schemeClr val="tx1"/>
          </a:solidFill>
          <a:latin typeface="+mn-lt"/>
          <a:ea typeface="+mn-ea"/>
          <a:cs typeface="+mn-cs"/>
        </a:defRPr>
      </a:lvl8pPr>
      <a:lvl9pPr marL="3646890" algn="l" defTabSz="91172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0.tif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2.wmf"/><Relationship Id="rId5" Type="http://schemas.openxmlformats.org/officeDocument/2006/relationships/oleObject" Target="../embeddings/oleObject4.bin"/><Relationship Id="rId4" Type="http://schemas.openxmlformats.org/officeDocument/2006/relationships/image" Target="../media/image11.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oleObject" Target="../embeddings/oleObject6.bin"/><Relationship Id="rId4" Type="http://schemas.openxmlformats.org/officeDocument/2006/relationships/image" Target="../media/image13.w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16.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oleObject" Target="../embeddings/oleObject9.bin"/><Relationship Id="rId4" Type="http://schemas.openxmlformats.org/officeDocument/2006/relationships/image" Target="../media/image13.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oleObject" Target="../embeddings/oleObject6.bin"/><Relationship Id="rId4" Type="http://schemas.openxmlformats.org/officeDocument/2006/relationships/image" Target="../media/image13.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oleObject" Target="../embeddings/oleObject6.bin"/><Relationship Id="rId4" Type="http://schemas.openxmlformats.org/officeDocument/2006/relationships/image" Target="../media/image13.wm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oleObject" Target="../embeddings/oleObject6.bin"/><Relationship Id="rId4" Type="http://schemas.openxmlformats.org/officeDocument/2006/relationships/image" Target="../media/image13.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oleObject" Target="../embeddings/oleObject13.bin"/><Relationship Id="rId4" Type="http://schemas.openxmlformats.org/officeDocument/2006/relationships/image" Target="../media/image13.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57.xml"/><Relationship Id="rId1" Type="http://schemas.openxmlformats.org/officeDocument/2006/relationships/slideLayout" Target="../slideLayouts/slideLayout4.xml"/><Relationship Id="rId5" Type="http://schemas.openxmlformats.org/officeDocument/2006/relationships/oleObject" Target="../embeddings/oleObject15.bin"/><Relationship Id="rId4" Type="http://schemas.openxmlformats.org/officeDocument/2006/relationships/image" Target="../media/image13.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58.xml"/><Relationship Id="rId1" Type="http://schemas.openxmlformats.org/officeDocument/2006/relationships/slideLayout" Target="../slideLayouts/slideLayout4.xml"/><Relationship Id="rId5" Type="http://schemas.openxmlformats.org/officeDocument/2006/relationships/oleObject" Target="../embeddings/oleObject17.bin"/><Relationship Id="rId4" Type="http://schemas.openxmlformats.org/officeDocument/2006/relationships/image" Target="../media/image13.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60.xml"/><Relationship Id="rId1" Type="http://schemas.openxmlformats.org/officeDocument/2006/relationships/slideLayout" Target="../slideLayouts/slideLayout4.xml"/><Relationship Id="rId5" Type="http://schemas.openxmlformats.org/officeDocument/2006/relationships/oleObject" Target="../embeddings/oleObject19.bin"/><Relationship Id="rId4" Type="http://schemas.openxmlformats.org/officeDocument/2006/relationships/image" Target="../media/image13.wmf"/></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oleObject" Target="../embeddings/oleObject19.bin"/><Relationship Id="rId4" Type="http://schemas.openxmlformats.org/officeDocument/2006/relationships/image" Target="../media/image13.w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oleObject" Target="../embeddings/oleObject21.bin"/><Relationship Id="rId4" Type="http://schemas.openxmlformats.org/officeDocument/2006/relationships/image" Target="../media/image13.wmf"/></Relationships>
</file>

<file path=ppt/slides/_rels/slide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ctrTitle"/>
          </p:nvPr>
        </p:nvSpPr>
        <p:spPr>
          <a:xfrm>
            <a:off x="787400" y="1809750"/>
            <a:ext cx="8128000" cy="1470025"/>
          </a:xfrm>
        </p:spPr>
        <p:txBody>
          <a:bodyPr/>
          <a:lstStyle/>
          <a:p>
            <a:pPr algn="ctr"/>
            <a:r>
              <a:rPr lang="en-US" altLang="x-none" sz="3200" dirty="0">
                <a:ea typeface="ＭＳ Ｐゴシック" charset="-128"/>
              </a:rPr>
              <a:t>Network Transport Layer:</a:t>
            </a:r>
            <a:br>
              <a:rPr lang="en-US" altLang="x-none" sz="3200" dirty="0">
                <a:ea typeface="ＭＳ Ｐゴシック" charset="-128"/>
              </a:rPr>
            </a:br>
            <a:r>
              <a:rPr lang="en-US" altLang="zh-CN" sz="3200" dirty="0">
                <a:ea typeface="ＭＳ Ｐゴシック" charset="-128"/>
              </a:rPr>
              <a:t>Sliding</a:t>
            </a:r>
            <a:r>
              <a:rPr lang="zh-CN" altLang="en-US" sz="3200" dirty="0">
                <a:ea typeface="ＭＳ Ｐゴシック" charset="-128"/>
              </a:rPr>
              <a:t> </a:t>
            </a:r>
            <a:r>
              <a:rPr lang="en-US" altLang="zh-CN" sz="3200" dirty="0">
                <a:ea typeface="ＭＳ Ｐゴシック" charset="-128"/>
              </a:rPr>
              <a:t>Window,</a:t>
            </a:r>
            <a:r>
              <a:rPr lang="zh-CN" altLang="en-US" sz="3200" dirty="0">
                <a:ea typeface="ＭＳ Ｐゴシック" charset="-128"/>
              </a:rPr>
              <a:t> </a:t>
            </a:r>
            <a:r>
              <a:rPr lang="en-US" altLang="zh-CN" sz="3200" dirty="0">
                <a:ea typeface="ＭＳ Ｐゴシック" charset="-128"/>
              </a:rPr>
              <a:t>TCP</a:t>
            </a:r>
            <a:endParaRPr lang="en-US" altLang="x-none" sz="3200" dirty="0">
              <a:ea typeface="ＭＳ Ｐゴシック" charset="-128"/>
            </a:endParaRPr>
          </a:p>
        </p:txBody>
      </p:sp>
      <p:sp>
        <p:nvSpPr>
          <p:cNvPr id="6" name="TextBox 5">
            <a:extLst>
              <a:ext uri="{FF2B5EF4-FFF2-40B4-BE49-F238E27FC236}">
                <a16:creationId xmlns:a16="http://schemas.microsoft.com/office/drawing/2014/main" id="{DDB67E1C-A2A5-2445-A287-199084DB2A0E}"/>
              </a:ext>
            </a:extLst>
          </p:cNvPr>
          <p:cNvSpPr txBox="1"/>
          <p:nvPr/>
        </p:nvSpPr>
        <p:spPr>
          <a:xfrm>
            <a:off x="465683" y="6407150"/>
            <a:ext cx="8225329" cy="276999"/>
          </a:xfrm>
          <a:prstGeom prst="rect">
            <a:avLst/>
          </a:prstGeom>
          <a:noFill/>
        </p:spPr>
        <p:txBody>
          <a:bodyPr wrap="none" rtlCol="0">
            <a:spAutoFit/>
          </a:bodyPr>
          <a:lstStyle/>
          <a:p>
            <a:r>
              <a:rPr lang="en-US" sz="1200" dirty="0">
                <a:latin typeface="+mn-lt"/>
              </a:rPr>
              <a:t>Th</a:t>
            </a:r>
            <a:r>
              <a:rPr lang="en-US" altLang="zh-CN" sz="1200" dirty="0">
                <a:latin typeface="+mn-lt"/>
              </a:rPr>
              <a:t>is</a:t>
            </a:r>
            <a:r>
              <a:rPr lang="zh-CN" altLang="en-US" sz="1200" dirty="0">
                <a:latin typeface="+mn-lt"/>
              </a:rPr>
              <a:t> </a:t>
            </a:r>
            <a:r>
              <a:rPr lang="en-US" altLang="zh-CN" sz="1200" dirty="0">
                <a:latin typeface="+mn-lt"/>
              </a:rPr>
              <a:t>deck</a:t>
            </a:r>
            <a:r>
              <a:rPr lang="zh-CN" altLang="en-US" sz="1200" dirty="0">
                <a:latin typeface="+mn-lt"/>
              </a:rPr>
              <a:t> </a:t>
            </a:r>
            <a:r>
              <a:rPr lang="en-US" altLang="zh-CN" sz="1200" dirty="0">
                <a:latin typeface="+mn-lt"/>
              </a:rPr>
              <a:t>of</a:t>
            </a:r>
            <a:r>
              <a:rPr lang="zh-CN" altLang="en-US" sz="1200" dirty="0">
                <a:latin typeface="+mn-lt"/>
              </a:rPr>
              <a:t> </a:t>
            </a:r>
            <a:r>
              <a:rPr lang="en-US" altLang="zh-CN" sz="1200" dirty="0">
                <a:latin typeface="+mn-lt"/>
              </a:rPr>
              <a:t>slides</a:t>
            </a:r>
            <a:r>
              <a:rPr lang="en-US" sz="1200" dirty="0">
                <a:latin typeface="+mn-lt"/>
              </a:rPr>
              <a:t> are heavily based on CPSC 433/533 at Yale University, by courtesy of Dr. Y. Richard Yang. </a:t>
            </a:r>
          </a:p>
        </p:txBody>
      </p:sp>
      <p:sp>
        <p:nvSpPr>
          <p:cNvPr id="7" name="Rectangle 5">
            <a:extLst>
              <a:ext uri="{FF2B5EF4-FFF2-40B4-BE49-F238E27FC236}">
                <a16:creationId xmlns:a16="http://schemas.microsoft.com/office/drawing/2014/main" id="{6A9CFACA-7504-5340-B23A-FE413968AB74}"/>
              </a:ext>
            </a:extLst>
          </p:cNvPr>
          <p:cNvSpPr txBox="1">
            <a:spLocks noChangeArrowheads="1"/>
          </p:cNvSpPr>
          <p:nvPr/>
        </p:nvSpPr>
        <p:spPr bwMode="auto">
          <a:xfrm>
            <a:off x="1022350" y="3468839"/>
            <a:ext cx="7010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accent2"/>
              </a:buClr>
              <a:buSzPct val="85000"/>
              <a:buFont typeface="ZapfDingbats" charset="0"/>
              <a:buNone/>
              <a:defRPr sz="2800">
                <a:solidFill>
                  <a:schemeClr val="tx1"/>
                </a:solidFill>
                <a:latin typeface="+mn-lt"/>
                <a:ea typeface="ＭＳ Ｐゴシック" charset="0"/>
                <a:cs typeface="ＭＳ Ｐゴシック" charset="0"/>
              </a:defRPr>
            </a:lvl1pPr>
            <a:lvl2pPr marL="457200" indent="0" algn="ctr" rtl="0" eaLnBrk="0" fontAlgn="base" hangingPunct="0">
              <a:spcBef>
                <a:spcPct val="20000"/>
              </a:spcBef>
              <a:spcAft>
                <a:spcPct val="0"/>
              </a:spcAft>
              <a:buClr>
                <a:schemeClr val="accent2"/>
              </a:buClr>
              <a:buSzPct val="75000"/>
              <a:buFont typeface="ZapfDingbats" charset="0"/>
              <a:buNone/>
              <a:defRPr sz="24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0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Times New Roman" pitchFamily="18" charset="0"/>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Times New Roman" pitchFamily="18" charset="0"/>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Times New Roman" pitchFamily="18" charset="0"/>
              </a:defRPr>
            </a:lvl6pPr>
            <a:lvl7pPr marL="2743200" indent="0" algn="ctr" rtl="0" eaLnBrk="0" fontAlgn="base" hangingPunct="0">
              <a:spcBef>
                <a:spcPct val="20000"/>
              </a:spcBef>
              <a:spcAft>
                <a:spcPct val="0"/>
              </a:spcAft>
              <a:buNone/>
              <a:defRPr sz="2000">
                <a:solidFill>
                  <a:schemeClr val="tx1"/>
                </a:solidFill>
                <a:latin typeface="Times New Roman" pitchFamily="18" charset="0"/>
              </a:defRPr>
            </a:lvl7pPr>
            <a:lvl8pPr marL="3200400" indent="0" algn="ctr" rtl="0" eaLnBrk="0" fontAlgn="base" hangingPunct="0">
              <a:spcBef>
                <a:spcPct val="20000"/>
              </a:spcBef>
              <a:spcAft>
                <a:spcPct val="0"/>
              </a:spcAft>
              <a:buNone/>
              <a:defRPr sz="2000">
                <a:solidFill>
                  <a:schemeClr val="tx1"/>
                </a:solidFill>
                <a:latin typeface="Times New Roman" pitchFamily="18" charset="0"/>
              </a:defRPr>
            </a:lvl8pPr>
            <a:lvl9pPr marL="3657600" indent="0" algn="ctr" rtl="0" eaLnBrk="0" fontAlgn="base" hangingPunct="0">
              <a:spcBef>
                <a:spcPct val="20000"/>
              </a:spcBef>
              <a:spcAft>
                <a:spcPct val="0"/>
              </a:spcAft>
              <a:buNone/>
              <a:defRPr sz="2000">
                <a:solidFill>
                  <a:schemeClr val="tx1"/>
                </a:solidFill>
                <a:latin typeface="Times New Roman" pitchFamily="18" charset="0"/>
              </a:defRPr>
            </a:lvl9pPr>
          </a:lstStyle>
          <a:p>
            <a:pPr lvl="1"/>
            <a:r>
              <a:rPr lang="en-US" altLang="x-none" dirty="0">
                <a:ea typeface="ＭＳ Ｐゴシック" charset="-128"/>
              </a:rPr>
              <a:t>Qi</a:t>
            </a:r>
            <a:r>
              <a:rPr lang="en-US" altLang="zh-CN" dirty="0">
                <a:ea typeface="ＭＳ Ｐゴシック" charset="-128"/>
              </a:rPr>
              <a:t>ao</a:t>
            </a:r>
            <a:r>
              <a:rPr lang="zh-CN" altLang="en-US" dirty="0">
                <a:ea typeface="ＭＳ Ｐゴシック" charset="-128"/>
              </a:rPr>
              <a:t> </a:t>
            </a:r>
            <a:r>
              <a:rPr lang="en-US" altLang="zh-CN" dirty="0">
                <a:ea typeface="ＭＳ Ｐゴシック" charset="-128"/>
              </a:rPr>
              <a:t>Xiang,</a:t>
            </a:r>
            <a:r>
              <a:rPr lang="zh-CN" altLang="en-US" dirty="0">
                <a:ea typeface="ＭＳ Ｐゴシック" charset="-128"/>
              </a:rPr>
              <a:t> </a:t>
            </a:r>
            <a:r>
              <a:rPr lang="en-US" altLang="zh-CN" dirty="0" err="1">
                <a:ea typeface="ＭＳ Ｐゴシック" charset="-128"/>
              </a:rPr>
              <a:t>Congming</a:t>
            </a:r>
            <a:r>
              <a:rPr lang="zh-CN" altLang="en-US" dirty="0">
                <a:ea typeface="ＭＳ Ｐゴシック" charset="-128"/>
              </a:rPr>
              <a:t> </a:t>
            </a:r>
            <a:r>
              <a:rPr lang="en-US" altLang="zh-CN" dirty="0">
                <a:ea typeface="ＭＳ Ｐゴシック" charset="-128"/>
              </a:rPr>
              <a:t>Gao,</a:t>
            </a:r>
            <a:r>
              <a:rPr lang="zh-CN" altLang="en-US" dirty="0">
                <a:ea typeface="ＭＳ Ｐゴシック" charset="-128"/>
              </a:rPr>
              <a:t> </a:t>
            </a:r>
            <a:r>
              <a:rPr lang="en-US" altLang="zh-CN" b="1" dirty="0" err="1">
                <a:ea typeface="ＭＳ Ｐゴシック" charset="-128"/>
              </a:rPr>
              <a:t>Qiang</a:t>
            </a:r>
            <a:r>
              <a:rPr lang="zh-CN" altLang="en-US" b="1" dirty="0">
                <a:ea typeface="ＭＳ Ｐゴシック" charset="-128"/>
              </a:rPr>
              <a:t> </a:t>
            </a:r>
            <a:r>
              <a:rPr lang="en-US" altLang="zh-CN" b="1" dirty="0">
                <a:ea typeface="ＭＳ Ｐゴシック" charset="-128"/>
              </a:rPr>
              <a:t>Su</a:t>
            </a:r>
            <a:endParaRPr lang="en-US" altLang="x-none" b="1" dirty="0">
              <a:ea typeface="ＭＳ Ｐゴシック" charset="-128"/>
            </a:endParaRPr>
          </a:p>
          <a:p>
            <a:pPr lvl="1"/>
            <a:endParaRPr lang="en-US" altLang="x-none" dirty="0">
              <a:ea typeface="ＭＳ Ｐゴシック" charset="-128"/>
            </a:endParaRPr>
          </a:p>
          <a:p>
            <a:pPr lvl="1"/>
            <a:r>
              <a:rPr lang="en-US" altLang="x-none" dirty="0">
                <a:ea typeface="ＭＳ Ｐゴシック" charset="-128"/>
              </a:rPr>
              <a:t>https://</a:t>
            </a:r>
            <a:r>
              <a:rPr lang="en-US" altLang="x-none" dirty="0" err="1">
                <a:ea typeface="ＭＳ Ｐゴシック" charset="-128"/>
              </a:rPr>
              <a:t>sngr</a:t>
            </a:r>
            <a:r>
              <a:rPr lang="en-US" altLang="zh-CN" dirty="0" err="1">
                <a:ea typeface="ＭＳ Ｐゴシック" charset="-128"/>
              </a:rPr>
              <a:t>oup.org.cn</a:t>
            </a:r>
            <a:r>
              <a:rPr lang="en-US" altLang="x-none" dirty="0">
                <a:ea typeface="ＭＳ Ｐゴシック" charset="-128"/>
              </a:rPr>
              <a:t>/courses/cnns-xmuf2</a:t>
            </a:r>
            <a:r>
              <a:rPr lang="en-US" altLang="zh-CN" dirty="0">
                <a:ea typeface="ＭＳ Ｐゴシック" charset="-128"/>
              </a:rPr>
              <a:t>5</a:t>
            </a:r>
            <a:r>
              <a:rPr lang="en-US" altLang="x-none" dirty="0">
                <a:ea typeface="ＭＳ Ｐゴシック" charset="-128"/>
              </a:rPr>
              <a:t>/</a:t>
            </a:r>
            <a:r>
              <a:rPr lang="en-US" altLang="x-none" dirty="0" err="1">
                <a:ea typeface="ＭＳ Ｐゴシック" charset="-128"/>
              </a:rPr>
              <a:t>index.shtml</a:t>
            </a:r>
            <a:endParaRPr lang="en-US" altLang="x-none" dirty="0">
              <a:ea typeface="ＭＳ Ｐゴシック" charset="-128"/>
            </a:endParaRPr>
          </a:p>
          <a:p>
            <a:pPr lvl="1"/>
            <a:endParaRPr lang="en-US" altLang="x-none" dirty="0">
              <a:ea typeface="ＭＳ Ｐゴシック" charset="-128"/>
            </a:endParaRPr>
          </a:p>
          <a:p>
            <a:pPr lvl="1"/>
            <a:r>
              <a:rPr lang="en-US" altLang="zh-CN" dirty="0">
                <a:ea typeface="ＭＳ Ｐゴシック" charset="-128"/>
              </a:rPr>
              <a:t>10</a:t>
            </a:r>
            <a:r>
              <a:rPr lang="en-US" altLang="x-none" dirty="0">
                <a:ea typeface="ＭＳ Ｐゴシック" charset="-128"/>
              </a:rPr>
              <a:t>/</a:t>
            </a:r>
            <a:r>
              <a:rPr lang="en-US" altLang="zh-CN" dirty="0">
                <a:ea typeface="宋体" charset="-122"/>
              </a:rPr>
              <a:t>30</a:t>
            </a:r>
            <a:r>
              <a:rPr lang="en-US" altLang="x-none" dirty="0">
                <a:ea typeface="ＭＳ Ｐゴシック" charset="-128"/>
              </a:rPr>
              <a:t>/20</a:t>
            </a:r>
            <a:r>
              <a:rPr lang="en-US" altLang="zh-CN" dirty="0">
                <a:ea typeface="ＭＳ Ｐゴシック" charset="-128"/>
              </a:rPr>
              <a:t>25</a:t>
            </a:r>
            <a:endParaRPr lang="en-US" altLang="x-none" kern="0" dirty="0">
              <a:ea typeface="ＭＳ Ｐゴシック"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4"/>
          <p:cNvSpPr>
            <a:spLocks noChangeArrowheads="1"/>
          </p:cNvSpPr>
          <p:nvPr/>
        </p:nvSpPr>
        <p:spPr bwMode="auto">
          <a:xfrm>
            <a:off x="533400" y="228600"/>
            <a:ext cx="8020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a:defRPr sz="2400">
                <a:solidFill>
                  <a:schemeClr val="tx1"/>
                </a:solidFill>
                <a:latin typeface="Times New Roman" charset="0"/>
                <a:ea typeface="ＭＳ Ｐゴシック" charset="-128"/>
              </a:defRPr>
            </a:lvl1pPr>
            <a:lvl2pPr marL="742950" indent="-285750" defTabSz="912813">
              <a:defRPr sz="2400">
                <a:solidFill>
                  <a:schemeClr val="tx1"/>
                </a:solidFill>
                <a:latin typeface="Times New Roman" charset="0"/>
                <a:ea typeface="ＭＳ Ｐゴシック" charset="-128"/>
              </a:defRPr>
            </a:lvl2pPr>
            <a:lvl3pPr marL="1143000" indent="-228600" defTabSz="912813">
              <a:defRPr sz="2400">
                <a:solidFill>
                  <a:schemeClr val="tx1"/>
                </a:solidFill>
                <a:latin typeface="Times New Roman" charset="0"/>
                <a:ea typeface="ＭＳ Ｐゴシック" charset="-128"/>
              </a:defRPr>
            </a:lvl3pPr>
            <a:lvl4pPr marL="1600200" indent="-228600" defTabSz="912813">
              <a:defRPr sz="2400">
                <a:solidFill>
                  <a:schemeClr val="tx1"/>
                </a:solidFill>
                <a:latin typeface="Times New Roman" charset="0"/>
                <a:ea typeface="ＭＳ Ｐゴシック" charset="-128"/>
              </a:defRPr>
            </a:lvl4pPr>
            <a:lvl5pPr marL="2057400" indent="-228600"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x-none" sz="3200" u="sng">
                <a:solidFill>
                  <a:srgbClr val="3333CC"/>
                </a:solidFill>
                <a:latin typeface="Comic Sans MS" charset="0"/>
              </a:rPr>
              <a:t>A Summary of Questions</a:t>
            </a:r>
          </a:p>
        </p:txBody>
      </p:sp>
      <p:sp>
        <p:nvSpPr>
          <p:cNvPr id="84994" name="Rectangle 5"/>
          <p:cNvSpPr>
            <a:spLocks noChangeArrowheads="1"/>
          </p:cNvSpPr>
          <p:nvPr/>
        </p:nvSpPr>
        <p:spPr bwMode="auto">
          <a:xfrm>
            <a:off x="533400" y="1600200"/>
            <a:ext cx="807720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12813">
              <a:defRPr sz="2400">
                <a:solidFill>
                  <a:schemeClr val="tx1"/>
                </a:solidFill>
                <a:latin typeface="Times New Roman" charset="0"/>
                <a:ea typeface="ＭＳ Ｐゴシック" charset="-128"/>
              </a:defRPr>
            </a:lvl1pPr>
            <a:lvl2pPr marL="742950" indent="-285750" defTabSz="912813">
              <a:defRPr sz="2400">
                <a:solidFill>
                  <a:schemeClr val="tx1"/>
                </a:solidFill>
                <a:latin typeface="Times New Roman" charset="0"/>
                <a:ea typeface="ＭＳ Ｐゴシック" charset="-128"/>
              </a:defRPr>
            </a:lvl2pPr>
            <a:lvl3pPr marL="1143000" indent="-228600" defTabSz="912813">
              <a:defRPr sz="2400">
                <a:solidFill>
                  <a:schemeClr val="tx1"/>
                </a:solidFill>
                <a:latin typeface="Times New Roman" charset="0"/>
                <a:ea typeface="ＭＳ Ｐゴシック" charset="-128"/>
              </a:defRPr>
            </a:lvl3pPr>
            <a:lvl4pPr marL="1600200" indent="-228600" defTabSz="912813">
              <a:defRPr sz="2400">
                <a:solidFill>
                  <a:schemeClr val="tx1"/>
                </a:solidFill>
                <a:latin typeface="Times New Roman" charset="0"/>
                <a:ea typeface="ＭＳ Ｐゴシック" charset="-128"/>
              </a:defRPr>
            </a:lvl4pPr>
            <a:lvl5pPr marL="2057400" indent="-228600"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marL="457200" indent="-457200">
              <a:spcBef>
                <a:spcPct val="20000"/>
              </a:spcBef>
              <a:buClr>
                <a:srgbClr val="3333CC"/>
              </a:buClr>
              <a:buSzPct val="85000"/>
              <a:buFont typeface="Wingdings" pitchFamily="2" charset="2"/>
              <a:buChar char="q"/>
            </a:pPr>
            <a:r>
              <a:rPr lang="en-US" altLang="x-none" sz="2800" dirty="0">
                <a:solidFill>
                  <a:srgbClr val="000000"/>
                </a:solidFill>
                <a:latin typeface="Comic Sans MS" charset="0"/>
              </a:rPr>
              <a:t>How to improve the performance of rdt3.0?</a:t>
            </a:r>
          </a:p>
          <a:p>
            <a:pPr marL="457200" indent="-457200">
              <a:spcBef>
                <a:spcPct val="20000"/>
              </a:spcBef>
              <a:buClr>
                <a:srgbClr val="3333CC"/>
              </a:buClr>
              <a:buSzPct val="85000"/>
              <a:buFont typeface="Wingdings" pitchFamily="2" charset="2"/>
              <a:buChar char="q"/>
            </a:pPr>
            <a:endParaRPr lang="en-US" altLang="x-none" sz="2800" dirty="0">
              <a:solidFill>
                <a:srgbClr val="000000"/>
              </a:solidFill>
              <a:latin typeface="Comic Sans MS" charset="0"/>
            </a:endParaRPr>
          </a:p>
          <a:p>
            <a:pPr marL="457200" indent="-457200">
              <a:spcBef>
                <a:spcPct val="20000"/>
              </a:spcBef>
              <a:buClr>
                <a:srgbClr val="3333CC"/>
              </a:buClr>
              <a:buSzPct val="85000"/>
              <a:buFont typeface="Wingdings" pitchFamily="2" charset="2"/>
              <a:buChar char="q"/>
            </a:pPr>
            <a:r>
              <a:rPr lang="en-US" altLang="x-none" sz="2800" dirty="0">
                <a:solidFill>
                  <a:srgbClr val="000000"/>
                </a:solidFill>
                <a:latin typeface="Comic Sans MS" charset="0"/>
              </a:rPr>
              <a:t>What if there are </a:t>
            </a:r>
            <a:r>
              <a:rPr lang="en-US" altLang="zh-CN" sz="2800" dirty="0">
                <a:solidFill>
                  <a:srgbClr val="000000"/>
                </a:solidFill>
                <a:latin typeface="Comic Sans MS" charset="0"/>
                <a:ea typeface="宋体" charset="-122"/>
              </a:rPr>
              <a:t>reordering and </a:t>
            </a:r>
            <a:r>
              <a:rPr lang="en-US" altLang="x-none" sz="2800" dirty="0">
                <a:solidFill>
                  <a:srgbClr val="000000"/>
                </a:solidFill>
                <a:latin typeface="Comic Sans MS" charset="0"/>
              </a:rPr>
              <a:t>duplication?</a:t>
            </a:r>
          </a:p>
          <a:p>
            <a:pPr marL="457200" indent="-457200">
              <a:spcBef>
                <a:spcPct val="20000"/>
              </a:spcBef>
              <a:buClr>
                <a:srgbClr val="3333CC"/>
              </a:buClr>
              <a:buSzPct val="85000"/>
              <a:buFont typeface="Wingdings" pitchFamily="2" charset="2"/>
              <a:buChar char="q"/>
            </a:pPr>
            <a:endParaRPr lang="en-US" altLang="x-none" sz="2800" dirty="0">
              <a:solidFill>
                <a:srgbClr val="000000"/>
              </a:solidFill>
              <a:latin typeface="Comic Sans MS" charset="0"/>
            </a:endParaRPr>
          </a:p>
          <a:p>
            <a:pPr marL="457200" indent="-457200">
              <a:spcBef>
                <a:spcPct val="20000"/>
              </a:spcBef>
              <a:buClr>
                <a:srgbClr val="3333CC"/>
              </a:buClr>
              <a:buSzPct val="85000"/>
              <a:buFont typeface="Wingdings" pitchFamily="2" charset="2"/>
              <a:buChar char="q"/>
            </a:pPr>
            <a:r>
              <a:rPr lang="en-US" altLang="x-none" sz="2800" dirty="0">
                <a:solidFill>
                  <a:srgbClr val="000000"/>
                </a:solidFill>
                <a:latin typeface="Comic Sans MS" charset="0"/>
              </a:rPr>
              <a:t>How to determine the </a:t>
            </a:r>
            <a:r>
              <a:rPr lang="ja-JP" altLang="en-US" sz="2800">
                <a:solidFill>
                  <a:srgbClr val="000000"/>
                </a:solidFill>
                <a:latin typeface="Comic Sans MS" charset="0"/>
              </a:rPr>
              <a:t>“</a:t>
            </a:r>
            <a:r>
              <a:rPr lang="en-US" altLang="ja-JP" sz="2800" dirty="0">
                <a:solidFill>
                  <a:srgbClr val="000000"/>
                </a:solidFill>
                <a:latin typeface="Comic Sans MS" charset="0"/>
              </a:rPr>
              <a:t>right</a:t>
            </a:r>
            <a:r>
              <a:rPr lang="ja-JP" altLang="en-US" sz="2800">
                <a:solidFill>
                  <a:srgbClr val="000000"/>
                </a:solidFill>
                <a:latin typeface="Comic Sans MS" charset="0"/>
              </a:rPr>
              <a:t>”</a:t>
            </a:r>
            <a:r>
              <a:rPr lang="en-US" altLang="ja-JP" sz="2800" dirty="0">
                <a:solidFill>
                  <a:srgbClr val="000000"/>
                </a:solidFill>
                <a:latin typeface="Comic Sans MS" charset="0"/>
              </a:rPr>
              <a:t> timeout value?</a:t>
            </a:r>
            <a:endParaRPr lang="en-US" altLang="x-none" sz="2800" dirty="0">
              <a:solidFill>
                <a:srgbClr val="000000"/>
              </a:solidFill>
              <a:latin typeface="Comic Sans MS" charset="0"/>
            </a:endParaRPr>
          </a:p>
        </p:txBody>
      </p:sp>
      <p:sp>
        <p:nvSpPr>
          <p:cNvPr id="5" name="Slide Number Placeholder 4">
            <a:extLst>
              <a:ext uri="{FF2B5EF4-FFF2-40B4-BE49-F238E27FC236}">
                <a16:creationId xmlns:a16="http://schemas.microsoft.com/office/drawing/2014/main" id="{DEF0F8A8-A92E-7946-BA18-3AEF0598D547}"/>
              </a:ext>
            </a:extLst>
          </p:cNvPr>
          <p:cNvSpPr txBox="1">
            <a:spLocks/>
          </p:cNvSpPr>
          <p:nvPr/>
        </p:nvSpPr>
        <p:spPr bwMode="auto">
          <a:xfrm>
            <a:off x="8648700" y="6448425"/>
            <a:ext cx="419100" cy="3429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7" tIns="45582" rIns="91177" bIns="45582" numCol="1" anchor="b" anchorCtr="0" compatLnSpc="1">
            <a:prstTxWarp prst="textNoShape">
              <a:avLst/>
            </a:prstTxWarp>
          </a:bodyPr>
          <a:lstStyle>
            <a:defPPr>
              <a:defRPr lang="en-US"/>
            </a:defPPr>
            <a:lvl1pPr algn="r" rtl="0" eaLnBrk="0" fontAlgn="base" hangingPunct="0">
              <a:spcBef>
                <a:spcPct val="20000"/>
              </a:spcBef>
              <a:spcAft>
                <a:spcPct val="0"/>
              </a:spcAft>
              <a:buClr>
                <a:schemeClr val="accent2"/>
              </a:buClr>
              <a:buSzPct val="85000"/>
              <a:buFont typeface="ZapfDingbats" charset="0"/>
              <a:buChar char="r"/>
              <a:defRPr sz="2800" kern="1200">
                <a:solidFill>
                  <a:schemeClr val="tx1"/>
                </a:solidFill>
                <a:latin typeface="Comic Sans MS" charset="0"/>
                <a:ea typeface="ＭＳ Ｐゴシック" charset="-128"/>
                <a:cs typeface="+mn-cs"/>
              </a:defRPr>
            </a:lvl1pPr>
            <a:lvl2pPr marL="742950" indent="-285750" algn="l" rtl="0" eaLnBrk="0" fontAlgn="base" hangingPunct="0">
              <a:spcBef>
                <a:spcPct val="20000"/>
              </a:spcBef>
              <a:spcAft>
                <a:spcPct val="0"/>
              </a:spcAft>
              <a:buClr>
                <a:schemeClr val="accent2"/>
              </a:buClr>
              <a:buSzPct val="75000"/>
              <a:buFont typeface="ZapfDingbats" charset="0"/>
              <a:buChar char="m"/>
              <a:defRPr sz="2400" kern="1200">
                <a:solidFill>
                  <a:schemeClr val="tx1"/>
                </a:solidFill>
                <a:latin typeface="Comic Sans MS" charset="0"/>
                <a:ea typeface="ＭＳ Ｐゴシック" charset="-128"/>
                <a:cs typeface="+mn-cs"/>
              </a:defRPr>
            </a:lvl2pPr>
            <a:lvl3pPr marL="1143000" indent="-228600" algn="l" rtl="0" eaLnBrk="0" fontAlgn="base" hangingPunct="0">
              <a:spcBef>
                <a:spcPct val="20000"/>
              </a:spcBef>
              <a:spcAft>
                <a:spcPct val="0"/>
              </a:spcAft>
              <a:buChar char="•"/>
              <a:defRPr sz="2000" kern="1200">
                <a:solidFill>
                  <a:schemeClr val="tx1"/>
                </a:solidFill>
                <a:latin typeface="Comic Sans MS" charset="0"/>
                <a:ea typeface="ＭＳ Ｐゴシック"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charset="0"/>
                <a:ea typeface="ＭＳ Ｐゴシック"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charset="0"/>
                <a:ea typeface="ＭＳ Ｐゴシック"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9pPr>
          </a:lstStyle>
          <a:p>
            <a:pPr>
              <a:spcBef>
                <a:spcPct val="0"/>
              </a:spcBef>
              <a:buClrTx/>
              <a:buSzTx/>
              <a:buFontTx/>
              <a:buNone/>
            </a:pPr>
            <a:fld id="{215FA54B-5407-E74E-AE85-61A5693FF438}" type="slidenum">
              <a:rPr lang="en-US" altLang="x-none" sz="1400" smtClean="0">
                <a:latin typeface="Times New Roman" charset="0"/>
              </a:rPr>
              <a:pPr>
                <a:spcBef>
                  <a:spcPct val="0"/>
                </a:spcBef>
                <a:buClrTx/>
                <a:buSzTx/>
                <a:buFontTx/>
                <a:buNone/>
              </a:pPr>
              <a:t>10</a:t>
            </a:fld>
            <a:endParaRPr lang="en-US" altLang="x-none" sz="1400" dirty="0">
              <a:latin typeface="Times New Roman" charset="0"/>
            </a:endParaRPr>
          </a:p>
        </p:txBody>
      </p:sp>
    </p:spTree>
    <p:extLst>
      <p:ext uri="{BB962C8B-B14F-4D97-AF65-F5344CB8AC3E}">
        <p14:creationId xmlns:p14="http://schemas.microsoft.com/office/powerpoint/2010/main" val="421515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454025" y="228600"/>
            <a:ext cx="8020050" cy="1143000"/>
          </a:xfrm>
        </p:spPr>
        <p:txBody>
          <a:bodyPr/>
          <a:lstStyle/>
          <a:p>
            <a:r>
              <a:rPr lang="en-US" altLang="x-none" sz="3600">
                <a:ea typeface="ＭＳ Ｐゴシック" charset="-128"/>
              </a:rPr>
              <a:t>Sliding Window Protocols: Pipelining</a:t>
            </a:r>
            <a:endParaRPr lang="en-US" altLang="x-none">
              <a:ea typeface="ＭＳ Ｐゴシック" charset="-128"/>
            </a:endParaRPr>
          </a:p>
        </p:txBody>
      </p:sp>
      <p:sp>
        <p:nvSpPr>
          <p:cNvPr id="87042" name="Rectangle 3"/>
          <p:cNvSpPr>
            <a:spLocks noGrp="1" noChangeArrowheads="1"/>
          </p:cNvSpPr>
          <p:nvPr>
            <p:ph type="body" sz="half" idx="1"/>
          </p:nvPr>
        </p:nvSpPr>
        <p:spPr>
          <a:xfrm>
            <a:off x="523875" y="1569493"/>
            <a:ext cx="8205788" cy="4934495"/>
          </a:xfrm>
        </p:spPr>
        <p:txBody>
          <a:bodyPr/>
          <a:lstStyle/>
          <a:p>
            <a:pPr>
              <a:buFont typeface="ZapfDingbats" charset="0"/>
              <a:buNone/>
            </a:pPr>
            <a:r>
              <a:rPr lang="en-US" altLang="x-none" sz="2400" dirty="0">
                <a:solidFill>
                  <a:srgbClr val="FF0000"/>
                </a:solidFill>
                <a:ea typeface="ＭＳ Ｐゴシック" charset="-128"/>
              </a:rPr>
              <a:t>Pipelining:</a:t>
            </a:r>
            <a:r>
              <a:rPr lang="en-US" altLang="x-none" sz="2400" dirty="0">
                <a:ea typeface="ＭＳ Ｐゴシック" charset="-128"/>
              </a:rPr>
              <a:t> sender allows multiple, </a:t>
            </a:r>
            <a:r>
              <a:rPr lang="ja-JP" altLang="en-US" sz="2400" dirty="0">
                <a:ea typeface="ＭＳ Ｐゴシック" charset="-128"/>
              </a:rPr>
              <a:t>“</a:t>
            </a:r>
            <a:r>
              <a:rPr lang="en-US" altLang="ja-JP" sz="2400" dirty="0">
                <a:ea typeface="ＭＳ Ｐゴシック" charset="-128"/>
              </a:rPr>
              <a:t>in-flight</a:t>
            </a:r>
            <a:r>
              <a:rPr lang="ja-JP" altLang="en-US" sz="2400" dirty="0">
                <a:ea typeface="ＭＳ Ｐゴシック" charset="-128"/>
              </a:rPr>
              <a:t>”</a:t>
            </a:r>
            <a:r>
              <a:rPr lang="en-US" altLang="ja-JP" sz="2400" dirty="0">
                <a:ea typeface="ＭＳ Ｐゴシック" charset="-128"/>
              </a:rPr>
              <a:t>, yet-to-be-acknowledged </a:t>
            </a:r>
            <a:r>
              <a:rPr lang="en-US" altLang="ja-JP" sz="2400" dirty="0" err="1">
                <a:ea typeface="ＭＳ Ｐゴシック" charset="-128"/>
              </a:rPr>
              <a:t>pkts</a:t>
            </a:r>
            <a:endParaRPr lang="en-US" altLang="ja-JP" sz="2400" dirty="0">
              <a:ea typeface="ＭＳ Ｐゴシック" charset="-128"/>
            </a:endParaRPr>
          </a:p>
          <a:p>
            <a:pPr lvl="1">
              <a:buFont typeface="Courier New" panose="02070309020205020404" pitchFamily="49" charset="0"/>
              <a:buChar char="o"/>
            </a:pPr>
            <a:r>
              <a:rPr lang="en-US" altLang="x-none" sz="2000" dirty="0">
                <a:ea typeface="ＭＳ Ｐゴシック" charset="-128"/>
              </a:rPr>
              <a:t>range of sequence numbers must be increased</a:t>
            </a:r>
          </a:p>
          <a:p>
            <a:pPr lvl="1">
              <a:buFont typeface="Courier New" panose="02070309020205020404" pitchFamily="49" charset="0"/>
              <a:buChar char="o"/>
            </a:pPr>
            <a:r>
              <a:rPr lang="en-US" altLang="x-none" sz="2000" dirty="0">
                <a:ea typeface="ＭＳ Ｐゴシック" charset="-128"/>
              </a:rPr>
              <a:t>buffering at sender and/or receiver</a:t>
            </a:r>
          </a:p>
        </p:txBody>
      </p:sp>
      <p:pic>
        <p:nvPicPr>
          <p:cNvPr id="87044" name="Picture 5" descr="rdt_pipelin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7179" y="3545930"/>
            <a:ext cx="6105525"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904000FD-C91C-3341-89ED-BA3867B0646B}"/>
              </a:ext>
            </a:extLst>
          </p:cNvPr>
          <p:cNvSpPr txBox="1">
            <a:spLocks/>
          </p:cNvSpPr>
          <p:nvPr/>
        </p:nvSpPr>
        <p:spPr bwMode="auto">
          <a:xfrm>
            <a:off x="8648700" y="6448425"/>
            <a:ext cx="419100" cy="3429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7" tIns="45582" rIns="91177" bIns="45582" numCol="1" anchor="b" anchorCtr="0" compatLnSpc="1">
            <a:prstTxWarp prst="textNoShape">
              <a:avLst/>
            </a:prstTxWarp>
          </a:bodyPr>
          <a:lstStyle>
            <a:defPPr>
              <a:defRPr lang="en-US"/>
            </a:defPPr>
            <a:lvl1pPr algn="r" defTabSz="912813" rtl="0" eaLnBrk="1" fontAlgn="base" hangingPunct="1">
              <a:spcBef>
                <a:spcPct val="20000"/>
              </a:spcBef>
              <a:spcAft>
                <a:spcPct val="0"/>
              </a:spcAft>
              <a:buClr>
                <a:schemeClr val="accent2"/>
              </a:buClr>
              <a:buSzPct val="85000"/>
              <a:buFont typeface="ZapfDingbats" charset="0"/>
              <a:buChar char="r"/>
              <a:defRPr sz="2800" kern="1200">
                <a:solidFill>
                  <a:schemeClr val="tx1"/>
                </a:solidFill>
                <a:latin typeface="Comic Sans MS" charset="0"/>
                <a:ea typeface="ＭＳ Ｐゴシック" charset="-128"/>
                <a:cs typeface="+mn-cs"/>
              </a:defRPr>
            </a:lvl1pPr>
            <a:lvl2pPr marL="742950" indent="-285750" algn="l" rtl="0" eaLnBrk="0" fontAlgn="base" hangingPunct="0">
              <a:spcBef>
                <a:spcPct val="20000"/>
              </a:spcBef>
              <a:spcAft>
                <a:spcPct val="0"/>
              </a:spcAft>
              <a:buClr>
                <a:schemeClr val="accent2"/>
              </a:buClr>
              <a:buSzPct val="75000"/>
              <a:buFont typeface="ZapfDingbats" charset="0"/>
              <a:buChar char="m"/>
              <a:defRPr sz="2400" kern="1200">
                <a:solidFill>
                  <a:schemeClr val="tx1"/>
                </a:solidFill>
                <a:latin typeface="Comic Sans MS" charset="0"/>
                <a:ea typeface="ＭＳ Ｐゴシック" charset="-128"/>
                <a:cs typeface="+mn-cs"/>
              </a:defRPr>
            </a:lvl2pPr>
            <a:lvl3pPr marL="1143000" indent="-228600" algn="l" rtl="0" eaLnBrk="0" fontAlgn="base" hangingPunct="0">
              <a:spcBef>
                <a:spcPct val="20000"/>
              </a:spcBef>
              <a:spcAft>
                <a:spcPct val="0"/>
              </a:spcAft>
              <a:buChar char="•"/>
              <a:defRPr sz="2000" kern="1200">
                <a:solidFill>
                  <a:schemeClr val="tx1"/>
                </a:solidFill>
                <a:latin typeface="Comic Sans MS" charset="0"/>
                <a:ea typeface="ＭＳ Ｐゴシック"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charset="0"/>
                <a:ea typeface="ＭＳ Ｐゴシック"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charset="0"/>
                <a:ea typeface="ＭＳ Ｐゴシック"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9pPr>
          </a:lstStyle>
          <a:p>
            <a:pPr>
              <a:spcBef>
                <a:spcPct val="0"/>
              </a:spcBef>
              <a:buClrTx/>
              <a:buSzTx/>
              <a:buFontTx/>
              <a:buNone/>
            </a:pPr>
            <a:fld id="{215FA54B-5407-E74E-AE85-61A5693FF438}" type="slidenum">
              <a:rPr lang="en-US" altLang="x-none" sz="1400" smtClean="0">
                <a:latin typeface="Times New Roman" charset="0"/>
              </a:rPr>
              <a:pPr>
                <a:spcBef>
                  <a:spcPct val="0"/>
                </a:spcBef>
                <a:buClrTx/>
                <a:buSzTx/>
                <a:buFontTx/>
                <a:buNone/>
              </a:pPr>
              <a:t>11</a:t>
            </a:fld>
            <a:endParaRPr lang="en-US" altLang="x-none" sz="1400" dirty="0">
              <a:latin typeface="Times New Roman" charset="0"/>
            </a:endParaRPr>
          </a:p>
        </p:txBody>
      </p:sp>
    </p:spTree>
    <p:extLst>
      <p:ext uri="{BB962C8B-B14F-4D97-AF65-F5344CB8AC3E}">
        <p14:creationId xmlns:p14="http://schemas.microsoft.com/office/powerpoint/2010/main" val="263311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4"/>
          <p:cNvSpPr>
            <a:spLocks noChangeArrowheads="1"/>
          </p:cNvSpPr>
          <p:nvPr/>
        </p:nvSpPr>
        <p:spPr bwMode="auto">
          <a:xfrm>
            <a:off x="533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sz="3600" u="sng">
                <a:solidFill>
                  <a:srgbClr val="3333CC"/>
                </a:solidFill>
                <a:latin typeface="Comic Sans MS" charset="0"/>
              </a:rPr>
              <a:t>Pipelining: Increased Utilization</a:t>
            </a:r>
          </a:p>
        </p:txBody>
      </p:sp>
      <p:sp>
        <p:nvSpPr>
          <p:cNvPr id="89091" name="Line 5"/>
          <p:cNvSpPr>
            <a:spLocks noChangeShapeType="1"/>
          </p:cNvSpPr>
          <p:nvPr/>
        </p:nvSpPr>
        <p:spPr bwMode="auto">
          <a:xfrm>
            <a:off x="3171825" y="1778000"/>
            <a:ext cx="2082800" cy="9318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092" name="Text Box 6"/>
          <p:cNvSpPr txBox="1">
            <a:spLocks noChangeArrowheads="1"/>
          </p:cNvSpPr>
          <p:nvPr/>
        </p:nvSpPr>
        <p:spPr bwMode="auto">
          <a:xfrm>
            <a:off x="0" y="1571625"/>
            <a:ext cx="30861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r>
              <a:rPr lang="en-US" altLang="x-none" sz="1600">
                <a:solidFill>
                  <a:srgbClr val="000000"/>
                </a:solidFill>
                <a:latin typeface="Arial" charset="0"/>
              </a:rPr>
              <a:t>first packet bit transmitted, t = 0</a:t>
            </a:r>
            <a:endParaRPr lang="en-US" altLang="x-none" sz="1600">
              <a:solidFill>
                <a:srgbClr val="000000"/>
              </a:solidFill>
            </a:endParaRPr>
          </a:p>
        </p:txBody>
      </p:sp>
      <p:sp>
        <p:nvSpPr>
          <p:cNvPr id="89093" name="Line 7"/>
          <p:cNvSpPr>
            <a:spLocks noChangeShapeType="1"/>
          </p:cNvSpPr>
          <p:nvPr/>
        </p:nvSpPr>
        <p:spPr bwMode="auto">
          <a:xfrm>
            <a:off x="3162300" y="1555750"/>
            <a:ext cx="20638" cy="328453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094" name="Line 8"/>
          <p:cNvSpPr>
            <a:spLocks noChangeShapeType="1"/>
          </p:cNvSpPr>
          <p:nvPr/>
        </p:nvSpPr>
        <p:spPr bwMode="auto">
          <a:xfrm>
            <a:off x="5243513" y="1568450"/>
            <a:ext cx="22225" cy="33512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095" name="Text Box 9"/>
          <p:cNvSpPr txBox="1">
            <a:spLocks noChangeArrowheads="1"/>
          </p:cNvSpPr>
          <p:nvPr/>
        </p:nvSpPr>
        <p:spPr bwMode="auto">
          <a:xfrm>
            <a:off x="2701925" y="1228725"/>
            <a:ext cx="1042988" cy="355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r>
              <a:rPr lang="en-US" altLang="x-none" sz="1600">
                <a:solidFill>
                  <a:srgbClr val="000000"/>
                </a:solidFill>
                <a:latin typeface="Arial" charset="0"/>
              </a:rPr>
              <a:t>sender</a:t>
            </a:r>
            <a:endParaRPr lang="en-US" altLang="x-none" sz="1600">
              <a:solidFill>
                <a:srgbClr val="000000"/>
              </a:solidFill>
            </a:endParaRPr>
          </a:p>
        </p:txBody>
      </p:sp>
      <p:sp>
        <p:nvSpPr>
          <p:cNvPr id="89096" name="Text Box 10"/>
          <p:cNvSpPr txBox="1">
            <a:spLocks noChangeArrowheads="1"/>
          </p:cNvSpPr>
          <p:nvPr/>
        </p:nvSpPr>
        <p:spPr bwMode="auto">
          <a:xfrm>
            <a:off x="4730750" y="1228725"/>
            <a:ext cx="1108075" cy="355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r>
              <a:rPr lang="en-US" altLang="x-none" sz="1600">
                <a:solidFill>
                  <a:srgbClr val="000000"/>
                </a:solidFill>
                <a:latin typeface="Arial" charset="0"/>
              </a:rPr>
              <a:t>receiver</a:t>
            </a:r>
            <a:endParaRPr lang="en-US" altLang="x-none" sz="1600">
              <a:solidFill>
                <a:srgbClr val="000000"/>
              </a:solidFill>
            </a:endParaRPr>
          </a:p>
        </p:txBody>
      </p:sp>
      <p:sp>
        <p:nvSpPr>
          <p:cNvPr id="89097" name="Line 11"/>
          <p:cNvSpPr>
            <a:spLocks noChangeShapeType="1"/>
          </p:cNvSpPr>
          <p:nvPr/>
        </p:nvSpPr>
        <p:spPr bwMode="auto">
          <a:xfrm>
            <a:off x="3182938" y="1773238"/>
            <a:ext cx="2049462" cy="317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9098" name="Line 12"/>
          <p:cNvSpPr>
            <a:spLocks noChangeShapeType="1"/>
          </p:cNvSpPr>
          <p:nvPr/>
        </p:nvSpPr>
        <p:spPr bwMode="auto">
          <a:xfrm>
            <a:off x="3189288" y="3905250"/>
            <a:ext cx="2049462"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9099" name="Freeform 13"/>
          <p:cNvSpPr>
            <a:spLocks/>
          </p:cNvSpPr>
          <p:nvPr/>
        </p:nvSpPr>
        <p:spPr bwMode="auto">
          <a:xfrm>
            <a:off x="3167063" y="1770063"/>
            <a:ext cx="2087562" cy="1169987"/>
          </a:xfrm>
          <a:custGeom>
            <a:avLst/>
            <a:gdLst>
              <a:gd name="T0" fmla="*/ 0 w 2902"/>
              <a:gd name="T1" fmla="*/ 0 h 1185"/>
              <a:gd name="T2" fmla="*/ 2147483646 w 2902"/>
              <a:gd name="T3" fmla="*/ 2147483646 h 1185"/>
              <a:gd name="T4" fmla="*/ 2147483646 w 2902"/>
              <a:gd name="T5" fmla="*/ 2147483646 h 1185"/>
              <a:gd name="T6" fmla="*/ 0 w 2902"/>
              <a:gd name="T7" fmla="*/ 2147483646 h 1185"/>
              <a:gd name="T8" fmla="*/ 0 w 2902"/>
              <a:gd name="T9" fmla="*/ 0 h 1185"/>
              <a:gd name="T10" fmla="*/ 0 60000 65536"/>
              <a:gd name="T11" fmla="*/ 0 60000 65536"/>
              <a:gd name="T12" fmla="*/ 0 60000 65536"/>
              <a:gd name="T13" fmla="*/ 0 60000 65536"/>
              <a:gd name="T14" fmla="*/ 0 60000 65536"/>
              <a:gd name="T15" fmla="*/ 0 w 2902"/>
              <a:gd name="T16" fmla="*/ 0 h 1185"/>
              <a:gd name="T17" fmla="*/ 2902 w 2902"/>
              <a:gd name="T18" fmla="*/ 1185 h 1185"/>
            </a:gdLst>
            <a:ahLst/>
            <a:cxnLst>
              <a:cxn ang="T10">
                <a:pos x="T0" y="T1"/>
              </a:cxn>
              <a:cxn ang="T11">
                <a:pos x="T2" y="T3"/>
              </a:cxn>
              <a:cxn ang="T12">
                <a:pos x="T4" y="T5"/>
              </a:cxn>
              <a:cxn ang="T13">
                <a:pos x="T6" y="T7"/>
              </a:cxn>
              <a:cxn ang="T14">
                <a:pos x="T8" y="T9"/>
              </a:cxn>
            </a:cxnLst>
            <a:rect l="T15" t="T16" r="T17" b="T18"/>
            <a:pathLst>
              <a:path w="2902" h="1185">
                <a:moveTo>
                  <a:pt x="0" y="0"/>
                </a:moveTo>
                <a:lnTo>
                  <a:pt x="2895" y="937"/>
                </a:lnTo>
                <a:lnTo>
                  <a:pt x="2902" y="1185"/>
                </a:lnTo>
                <a:lnTo>
                  <a:pt x="0" y="247"/>
                </a:lnTo>
                <a:lnTo>
                  <a:pt x="0" y="0"/>
                </a:lnTo>
                <a:close/>
              </a:path>
            </a:pathLst>
          </a:custGeom>
          <a:solidFill>
            <a:srgbClr val="00CCFF"/>
          </a:solidFill>
          <a:ln w="9525">
            <a:solidFill>
              <a:srgbClr val="000000"/>
            </a:solidFill>
            <a:round/>
            <a:headEnd/>
            <a:tailEnd/>
          </a:ln>
        </p:spPr>
        <p:txBody>
          <a:bodyPr/>
          <a:lstStyle/>
          <a:p>
            <a:endParaRPr lang="en-US"/>
          </a:p>
        </p:txBody>
      </p:sp>
      <p:sp>
        <p:nvSpPr>
          <p:cNvPr id="89100" name="Line 14"/>
          <p:cNvSpPr>
            <a:spLocks noChangeShapeType="1"/>
          </p:cNvSpPr>
          <p:nvPr/>
        </p:nvSpPr>
        <p:spPr bwMode="auto">
          <a:xfrm flipH="1">
            <a:off x="3032125" y="1770063"/>
            <a:ext cx="123825" cy="31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01" name="Line 15"/>
          <p:cNvSpPr>
            <a:spLocks noChangeShapeType="1"/>
          </p:cNvSpPr>
          <p:nvPr/>
        </p:nvSpPr>
        <p:spPr bwMode="auto">
          <a:xfrm flipH="1">
            <a:off x="3032125" y="2014538"/>
            <a:ext cx="1238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02" name="Text Box 16"/>
          <p:cNvSpPr txBox="1">
            <a:spLocks noChangeArrowheads="1"/>
          </p:cNvSpPr>
          <p:nvPr/>
        </p:nvSpPr>
        <p:spPr bwMode="auto">
          <a:xfrm>
            <a:off x="2251075" y="2754313"/>
            <a:ext cx="965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r>
              <a:rPr lang="en-US" altLang="x-none" sz="1600">
                <a:solidFill>
                  <a:srgbClr val="000000"/>
                </a:solidFill>
                <a:latin typeface="Arial" charset="0"/>
              </a:rPr>
              <a:t>RTT </a:t>
            </a:r>
            <a:endParaRPr lang="en-US" altLang="x-none" sz="1600">
              <a:solidFill>
                <a:srgbClr val="000000"/>
              </a:solidFill>
            </a:endParaRPr>
          </a:p>
        </p:txBody>
      </p:sp>
      <p:sp>
        <p:nvSpPr>
          <p:cNvPr id="89103" name="Line 17"/>
          <p:cNvSpPr>
            <a:spLocks noChangeShapeType="1"/>
          </p:cNvSpPr>
          <p:nvPr/>
        </p:nvSpPr>
        <p:spPr bwMode="auto">
          <a:xfrm>
            <a:off x="3065463" y="3065463"/>
            <a:ext cx="9525" cy="82073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104" name="Line 18"/>
          <p:cNvSpPr>
            <a:spLocks noChangeShapeType="1"/>
          </p:cNvSpPr>
          <p:nvPr/>
        </p:nvSpPr>
        <p:spPr bwMode="auto">
          <a:xfrm flipV="1">
            <a:off x="3070225" y="2036763"/>
            <a:ext cx="1588" cy="7762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105" name="Text Box 19"/>
          <p:cNvSpPr txBox="1">
            <a:spLocks noChangeArrowheads="1"/>
          </p:cNvSpPr>
          <p:nvPr/>
        </p:nvSpPr>
        <p:spPr bwMode="auto">
          <a:xfrm>
            <a:off x="346075" y="1852613"/>
            <a:ext cx="27400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r>
              <a:rPr lang="en-US" altLang="x-none" sz="1600">
                <a:solidFill>
                  <a:srgbClr val="000000"/>
                </a:solidFill>
                <a:latin typeface="Arial" charset="0"/>
              </a:rPr>
              <a:t>last bit transmitted, t = L / R</a:t>
            </a:r>
            <a:endParaRPr lang="en-US" altLang="x-none" sz="1600">
              <a:solidFill>
                <a:srgbClr val="000000"/>
              </a:solidFill>
            </a:endParaRPr>
          </a:p>
        </p:txBody>
      </p:sp>
      <p:sp>
        <p:nvSpPr>
          <p:cNvPr id="89106" name="Line 20"/>
          <p:cNvSpPr>
            <a:spLocks noChangeShapeType="1"/>
          </p:cNvSpPr>
          <p:nvPr/>
        </p:nvSpPr>
        <p:spPr bwMode="auto">
          <a:xfrm flipH="1">
            <a:off x="5232400" y="2695575"/>
            <a:ext cx="1254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07" name="Text Box 21"/>
          <p:cNvSpPr txBox="1">
            <a:spLocks noChangeArrowheads="1"/>
          </p:cNvSpPr>
          <p:nvPr/>
        </p:nvSpPr>
        <p:spPr bwMode="auto">
          <a:xfrm>
            <a:off x="5308600" y="2517775"/>
            <a:ext cx="2641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sz="1600">
                <a:solidFill>
                  <a:srgbClr val="000000"/>
                </a:solidFill>
                <a:latin typeface="Arial" charset="0"/>
              </a:rPr>
              <a:t>first packet bit arrives</a:t>
            </a:r>
            <a:endParaRPr lang="en-US" altLang="x-none" sz="1600">
              <a:solidFill>
                <a:srgbClr val="000000"/>
              </a:solidFill>
            </a:endParaRPr>
          </a:p>
        </p:txBody>
      </p:sp>
      <p:sp>
        <p:nvSpPr>
          <p:cNvPr id="89108" name="Line 22"/>
          <p:cNvSpPr>
            <a:spLocks noChangeShapeType="1"/>
          </p:cNvSpPr>
          <p:nvPr/>
        </p:nvSpPr>
        <p:spPr bwMode="auto">
          <a:xfrm>
            <a:off x="5254625" y="2946400"/>
            <a:ext cx="1190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09" name="Text Box 23"/>
          <p:cNvSpPr txBox="1">
            <a:spLocks noChangeArrowheads="1"/>
          </p:cNvSpPr>
          <p:nvPr/>
        </p:nvSpPr>
        <p:spPr bwMode="auto">
          <a:xfrm>
            <a:off x="5313363" y="2770188"/>
            <a:ext cx="3581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sz="1600">
                <a:solidFill>
                  <a:srgbClr val="000000"/>
                </a:solidFill>
                <a:latin typeface="Arial" charset="0"/>
              </a:rPr>
              <a:t>last packet bit arrives, send ACK</a:t>
            </a:r>
            <a:endParaRPr lang="en-US" altLang="x-none" sz="1600">
              <a:solidFill>
                <a:srgbClr val="000000"/>
              </a:solidFill>
            </a:endParaRPr>
          </a:p>
        </p:txBody>
      </p:sp>
      <p:sp>
        <p:nvSpPr>
          <p:cNvPr id="89110" name="Text Box 24"/>
          <p:cNvSpPr txBox="1">
            <a:spLocks noChangeArrowheads="1"/>
          </p:cNvSpPr>
          <p:nvPr/>
        </p:nvSpPr>
        <p:spPr bwMode="auto">
          <a:xfrm>
            <a:off x="493713" y="3562350"/>
            <a:ext cx="2635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r>
              <a:rPr lang="en-US" altLang="x-none" sz="1600">
                <a:solidFill>
                  <a:srgbClr val="000000"/>
                </a:solidFill>
                <a:latin typeface="Arial" charset="0"/>
              </a:rPr>
              <a:t>ACK arrives, send next </a:t>
            </a:r>
          </a:p>
          <a:p>
            <a:pPr algn="r" eaLnBrk="1" hangingPunct="1"/>
            <a:r>
              <a:rPr lang="en-US" altLang="x-none" sz="1600">
                <a:solidFill>
                  <a:srgbClr val="000000"/>
                </a:solidFill>
                <a:latin typeface="Arial" charset="0"/>
              </a:rPr>
              <a:t>packet, t = RTT + L / R</a:t>
            </a:r>
            <a:endParaRPr lang="en-US" altLang="x-none" sz="1600">
              <a:solidFill>
                <a:srgbClr val="000000"/>
              </a:solidFill>
            </a:endParaRPr>
          </a:p>
        </p:txBody>
      </p:sp>
      <p:grpSp>
        <p:nvGrpSpPr>
          <p:cNvPr id="89111" name="Group 25"/>
          <p:cNvGrpSpPr>
            <a:grpSpLocks/>
          </p:cNvGrpSpPr>
          <p:nvPr/>
        </p:nvGrpSpPr>
        <p:grpSpPr bwMode="auto">
          <a:xfrm>
            <a:off x="3043238" y="3892550"/>
            <a:ext cx="1466850" cy="608013"/>
            <a:chOff x="12502" y="21425"/>
            <a:chExt cx="3400" cy="1025"/>
          </a:xfrm>
        </p:grpSpPr>
        <p:sp>
          <p:nvSpPr>
            <p:cNvPr id="89141" name="Line 26"/>
            <p:cNvSpPr>
              <a:spLocks noChangeShapeType="1"/>
            </p:cNvSpPr>
            <p:nvPr/>
          </p:nvSpPr>
          <p:spPr bwMode="auto">
            <a:xfrm flipH="1">
              <a:off x="12502" y="21425"/>
              <a:ext cx="288" cy="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42" name="Freeform 27"/>
            <p:cNvSpPr>
              <a:spLocks/>
            </p:cNvSpPr>
            <p:nvPr/>
          </p:nvSpPr>
          <p:spPr bwMode="auto">
            <a:xfrm>
              <a:off x="12827" y="21438"/>
              <a:ext cx="3075" cy="987"/>
            </a:xfrm>
            <a:custGeom>
              <a:avLst/>
              <a:gdLst>
                <a:gd name="T0" fmla="*/ 0 w 1845"/>
                <a:gd name="T1" fmla="*/ 0 h 592"/>
                <a:gd name="T2" fmla="*/ 2354528 w 1845"/>
                <a:gd name="T3" fmla="*/ 759260 h 592"/>
                <a:gd name="T4" fmla="*/ 1397467 w 1845"/>
                <a:gd name="T5" fmla="*/ 759260 h 592"/>
                <a:gd name="T6" fmla="*/ 0 w 1845"/>
                <a:gd name="T7" fmla="*/ 316830 h 592"/>
                <a:gd name="T8" fmla="*/ 0 w 1845"/>
                <a:gd name="T9" fmla="*/ 0 h 592"/>
                <a:gd name="T10" fmla="*/ 0 60000 65536"/>
                <a:gd name="T11" fmla="*/ 0 60000 65536"/>
                <a:gd name="T12" fmla="*/ 0 60000 65536"/>
                <a:gd name="T13" fmla="*/ 0 60000 65536"/>
                <a:gd name="T14" fmla="*/ 0 60000 65536"/>
                <a:gd name="T15" fmla="*/ 0 w 1845"/>
                <a:gd name="T16" fmla="*/ 0 h 592"/>
                <a:gd name="T17" fmla="*/ 1845 w 1845"/>
                <a:gd name="T18" fmla="*/ 592 h 592"/>
              </a:gdLst>
              <a:ahLst/>
              <a:cxnLst>
                <a:cxn ang="T10">
                  <a:pos x="T0" y="T1"/>
                </a:cxn>
                <a:cxn ang="T11">
                  <a:pos x="T2" y="T3"/>
                </a:cxn>
                <a:cxn ang="T12">
                  <a:pos x="T4" y="T5"/>
                </a:cxn>
                <a:cxn ang="T13">
                  <a:pos x="T6" y="T7"/>
                </a:cxn>
                <a:cxn ang="T14">
                  <a:pos x="T8" y="T9"/>
                </a:cxn>
              </a:cxnLst>
              <a:rect l="T15" t="T16" r="T17" b="T18"/>
              <a:pathLst>
                <a:path w="1845" h="592">
                  <a:moveTo>
                    <a:pt x="0" y="0"/>
                  </a:moveTo>
                  <a:lnTo>
                    <a:pt x="1845" y="592"/>
                  </a:lnTo>
                  <a:lnTo>
                    <a:pt x="1095" y="592"/>
                  </a:lnTo>
                  <a:lnTo>
                    <a:pt x="0" y="247"/>
                  </a:lnTo>
                  <a:lnTo>
                    <a:pt x="0" y="0"/>
                  </a:lnTo>
                  <a:close/>
                </a:path>
              </a:pathLst>
            </a:custGeom>
            <a:gradFill rotWithShape="1">
              <a:gsLst>
                <a:gs pos="0">
                  <a:srgbClr val="00CCFF"/>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9143" name="Group 28"/>
            <p:cNvGrpSpPr>
              <a:grpSpLocks/>
            </p:cNvGrpSpPr>
            <p:nvPr/>
          </p:nvGrpSpPr>
          <p:grpSpPr bwMode="auto">
            <a:xfrm>
              <a:off x="12815" y="21425"/>
              <a:ext cx="2776" cy="913"/>
              <a:chOff x="12315" y="13225"/>
              <a:chExt cx="2775" cy="913"/>
            </a:xfrm>
          </p:grpSpPr>
          <p:sp>
            <p:nvSpPr>
              <p:cNvPr id="89146" name="Line 29"/>
              <p:cNvSpPr>
                <a:spLocks noChangeShapeType="1"/>
              </p:cNvSpPr>
              <p:nvPr/>
            </p:nvSpPr>
            <p:spPr bwMode="auto">
              <a:xfrm>
                <a:off x="12315" y="13225"/>
                <a:ext cx="1587" cy="5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47" name="Line 30"/>
              <p:cNvSpPr>
                <a:spLocks noChangeShapeType="1"/>
              </p:cNvSpPr>
              <p:nvPr/>
            </p:nvSpPr>
            <p:spPr bwMode="auto">
              <a:xfrm>
                <a:off x="13915" y="13737"/>
                <a:ext cx="1175" cy="401"/>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9144" name="Line 31"/>
            <p:cNvSpPr>
              <a:spLocks noChangeShapeType="1"/>
            </p:cNvSpPr>
            <p:nvPr/>
          </p:nvSpPr>
          <p:spPr bwMode="auto">
            <a:xfrm>
              <a:off x="12815" y="21837"/>
              <a:ext cx="687" cy="2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45" name="Line 32"/>
            <p:cNvSpPr>
              <a:spLocks noChangeShapeType="1"/>
            </p:cNvSpPr>
            <p:nvPr/>
          </p:nvSpPr>
          <p:spPr bwMode="auto">
            <a:xfrm>
              <a:off x="13515" y="22048"/>
              <a:ext cx="1175" cy="402"/>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9112" name="Freeform 33"/>
          <p:cNvSpPr>
            <a:spLocks/>
          </p:cNvSpPr>
          <p:nvPr/>
        </p:nvSpPr>
        <p:spPr bwMode="auto">
          <a:xfrm>
            <a:off x="3171825" y="2022475"/>
            <a:ext cx="2087563" cy="1168400"/>
          </a:xfrm>
          <a:custGeom>
            <a:avLst/>
            <a:gdLst>
              <a:gd name="T0" fmla="*/ 0 w 2902"/>
              <a:gd name="T1" fmla="*/ 0 h 1185"/>
              <a:gd name="T2" fmla="*/ 2147483646 w 2902"/>
              <a:gd name="T3" fmla="*/ 2147483646 h 1185"/>
              <a:gd name="T4" fmla="*/ 2147483646 w 2902"/>
              <a:gd name="T5" fmla="*/ 2147483646 h 1185"/>
              <a:gd name="T6" fmla="*/ 0 w 2902"/>
              <a:gd name="T7" fmla="*/ 2147483646 h 1185"/>
              <a:gd name="T8" fmla="*/ 0 w 2902"/>
              <a:gd name="T9" fmla="*/ 0 h 1185"/>
              <a:gd name="T10" fmla="*/ 0 60000 65536"/>
              <a:gd name="T11" fmla="*/ 0 60000 65536"/>
              <a:gd name="T12" fmla="*/ 0 60000 65536"/>
              <a:gd name="T13" fmla="*/ 0 60000 65536"/>
              <a:gd name="T14" fmla="*/ 0 60000 65536"/>
              <a:gd name="T15" fmla="*/ 0 w 2902"/>
              <a:gd name="T16" fmla="*/ 0 h 1185"/>
              <a:gd name="T17" fmla="*/ 2902 w 2902"/>
              <a:gd name="T18" fmla="*/ 1185 h 1185"/>
            </a:gdLst>
            <a:ahLst/>
            <a:cxnLst>
              <a:cxn ang="T10">
                <a:pos x="T0" y="T1"/>
              </a:cxn>
              <a:cxn ang="T11">
                <a:pos x="T2" y="T3"/>
              </a:cxn>
              <a:cxn ang="T12">
                <a:pos x="T4" y="T5"/>
              </a:cxn>
              <a:cxn ang="T13">
                <a:pos x="T6" y="T7"/>
              </a:cxn>
              <a:cxn ang="T14">
                <a:pos x="T8" y="T9"/>
              </a:cxn>
            </a:cxnLst>
            <a:rect l="T15" t="T16" r="T17" b="T18"/>
            <a:pathLst>
              <a:path w="2902" h="1185">
                <a:moveTo>
                  <a:pt x="0" y="0"/>
                </a:moveTo>
                <a:lnTo>
                  <a:pt x="2895" y="937"/>
                </a:lnTo>
                <a:lnTo>
                  <a:pt x="2902" y="1185"/>
                </a:lnTo>
                <a:lnTo>
                  <a:pt x="0" y="247"/>
                </a:lnTo>
                <a:lnTo>
                  <a:pt x="0" y="0"/>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113" name="Freeform 34"/>
          <p:cNvSpPr>
            <a:spLocks/>
          </p:cNvSpPr>
          <p:nvPr/>
        </p:nvSpPr>
        <p:spPr bwMode="auto">
          <a:xfrm>
            <a:off x="3171825" y="2273300"/>
            <a:ext cx="2087563" cy="1168400"/>
          </a:xfrm>
          <a:custGeom>
            <a:avLst/>
            <a:gdLst>
              <a:gd name="T0" fmla="*/ 0 w 2902"/>
              <a:gd name="T1" fmla="*/ 0 h 1185"/>
              <a:gd name="T2" fmla="*/ 2147483646 w 2902"/>
              <a:gd name="T3" fmla="*/ 2147483646 h 1185"/>
              <a:gd name="T4" fmla="*/ 2147483646 w 2902"/>
              <a:gd name="T5" fmla="*/ 2147483646 h 1185"/>
              <a:gd name="T6" fmla="*/ 0 w 2902"/>
              <a:gd name="T7" fmla="*/ 2147483646 h 1185"/>
              <a:gd name="T8" fmla="*/ 0 w 2902"/>
              <a:gd name="T9" fmla="*/ 0 h 1185"/>
              <a:gd name="T10" fmla="*/ 0 60000 65536"/>
              <a:gd name="T11" fmla="*/ 0 60000 65536"/>
              <a:gd name="T12" fmla="*/ 0 60000 65536"/>
              <a:gd name="T13" fmla="*/ 0 60000 65536"/>
              <a:gd name="T14" fmla="*/ 0 60000 65536"/>
              <a:gd name="T15" fmla="*/ 0 w 2902"/>
              <a:gd name="T16" fmla="*/ 0 h 1185"/>
              <a:gd name="T17" fmla="*/ 2902 w 2902"/>
              <a:gd name="T18" fmla="*/ 1185 h 1185"/>
            </a:gdLst>
            <a:ahLst/>
            <a:cxnLst>
              <a:cxn ang="T10">
                <a:pos x="T0" y="T1"/>
              </a:cxn>
              <a:cxn ang="T11">
                <a:pos x="T2" y="T3"/>
              </a:cxn>
              <a:cxn ang="T12">
                <a:pos x="T4" y="T5"/>
              </a:cxn>
              <a:cxn ang="T13">
                <a:pos x="T6" y="T7"/>
              </a:cxn>
              <a:cxn ang="T14">
                <a:pos x="T8" y="T9"/>
              </a:cxn>
            </a:cxnLst>
            <a:rect l="T15" t="T16" r="T17" b="T18"/>
            <a:pathLst>
              <a:path w="2902" h="1185">
                <a:moveTo>
                  <a:pt x="0" y="0"/>
                </a:moveTo>
                <a:lnTo>
                  <a:pt x="2895" y="937"/>
                </a:lnTo>
                <a:lnTo>
                  <a:pt x="2902" y="1185"/>
                </a:lnTo>
                <a:lnTo>
                  <a:pt x="0" y="247"/>
                </a:lnTo>
                <a:lnTo>
                  <a:pt x="0" y="0"/>
                </a:lnTo>
                <a:close/>
              </a:path>
            </a:pathLst>
          </a:custGeom>
          <a:solidFill>
            <a:srgbClr val="00CCFF"/>
          </a:solidFill>
          <a:ln w="9525">
            <a:solidFill>
              <a:srgbClr val="000000"/>
            </a:solidFill>
            <a:round/>
            <a:headEnd/>
            <a:tailEnd/>
          </a:ln>
        </p:spPr>
        <p:txBody>
          <a:bodyPr/>
          <a:lstStyle/>
          <a:p>
            <a:endParaRPr lang="en-US"/>
          </a:p>
        </p:txBody>
      </p:sp>
      <p:sp>
        <p:nvSpPr>
          <p:cNvPr id="89114" name="Line 35"/>
          <p:cNvSpPr>
            <a:spLocks noChangeShapeType="1"/>
          </p:cNvSpPr>
          <p:nvPr/>
        </p:nvSpPr>
        <p:spPr bwMode="auto">
          <a:xfrm flipV="1">
            <a:off x="3189288" y="2954338"/>
            <a:ext cx="2065337" cy="9318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15" name="Line 36"/>
          <p:cNvSpPr>
            <a:spLocks noChangeShapeType="1"/>
          </p:cNvSpPr>
          <p:nvPr/>
        </p:nvSpPr>
        <p:spPr bwMode="auto">
          <a:xfrm flipV="1">
            <a:off x="3189288" y="3205163"/>
            <a:ext cx="2065337" cy="9318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9116" name="Group 37"/>
          <p:cNvGrpSpPr>
            <a:grpSpLocks/>
          </p:cNvGrpSpPr>
          <p:nvPr/>
        </p:nvGrpSpPr>
        <p:grpSpPr bwMode="auto">
          <a:xfrm>
            <a:off x="3032125" y="4130675"/>
            <a:ext cx="1466850" cy="606425"/>
            <a:chOff x="12502" y="21425"/>
            <a:chExt cx="3400" cy="1025"/>
          </a:xfrm>
        </p:grpSpPr>
        <p:sp>
          <p:nvSpPr>
            <p:cNvPr id="89134" name="Line 38"/>
            <p:cNvSpPr>
              <a:spLocks noChangeShapeType="1"/>
            </p:cNvSpPr>
            <p:nvPr/>
          </p:nvSpPr>
          <p:spPr bwMode="auto">
            <a:xfrm flipH="1">
              <a:off x="12502" y="21425"/>
              <a:ext cx="288" cy="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35" name="Freeform 39"/>
            <p:cNvSpPr>
              <a:spLocks/>
            </p:cNvSpPr>
            <p:nvPr/>
          </p:nvSpPr>
          <p:spPr bwMode="auto">
            <a:xfrm>
              <a:off x="12827" y="21438"/>
              <a:ext cx="3075" cy="987"/>
            </a:xfrm>
            <a:custGeom>
              <a:avLst/>
              <a:gdLst>
                <a:gd name="T0" fmla="*/ 0 w 1845"/>
                <a:gd name="T1" fmla="*/ 0 h 592"/>
                <a:gd name="T2" fmla="*/ 2354528 w 1845"/>
                <a:gd name="T3" fmla="*/ 759260 h 592"/>
                <a:gd name="T4" fmla="*/ 1397467 w 1845"/>
                <a:gd name="T5" fmla="*/ 759260 h 592"/>
                <a:gd name="T6" fmla="*/ 0 w 1845"/>
                <a:gd name="T7" fmla="*/ 316830 h 592"/>
                <a:gd name="T8" fmla="*/ 0 w 1845"/>
                <a:gd name="T9" fmla="*/ 0 h 592"/>
                <a:gd name="T10" fmla="*/ 0 60000 65536"/>
                <a:gd name="T11" fmla="*/ 0 60000 65536"/>
                <a:gd name="T12" fmla="*/ 0 60000 65536"/>
                <a:gd name="T13" fmla="*/ 0 60000 65536"/>
                <a:gd name="T14" fmla="*/ 0 60000 65536"/>
                <a:gd name="T15" fmla="*/ 0 w 1845"/>
                <a:gd name="T16" fmla="*/ 0 h 592"/>
                <a:gd name="T17" fmla="*/ 1845 w 1845"/>
                <a:gd name="T18" fmla="*/ 592 h 592"/>
              </a:gdLst>
              <a:ahLst/>
              <a:cxnLst>
                <a:cxn ang="T10">
                  <a:pos x="T0" y="T1"/>
                </a:cxn>
                <a:cxn ang="T11">
                  <a:pos x="T2" y="T3"/>
                </a:cxn>
                <a:cxn ang="T12">
                  <a:pos x="T4" y="T5"/>
                </a:cxn>
                <a:cxn ang="T13">
                  <a:pos x="T6" y="T7"/>
                </a:cxn>
                <a:cxn ang="T14">
                  <a:pos x="T8" y="T9"/>
                </a:cxn>
              </a:cxnLst>
              <a:rect l="T15" t="T16" r="T17" b="T18"/>
              <a:pathLst>
                <a:path w="1845" h="592">
                  <a:moveTo>
                    <a:pt x="0" y="0"/>
                  </a:moveTo>
                  <a:lnTo>
                    <a:pt x="1845" y="592"/>
                  </a:lnTo>
                  <a:lnTo>
                    <a:pt x="1095" y="592"/>
                  </a:lnTo>
                  <a:lnTo>
                    <a:pt x="0" y="247"/>
                  </a:lnTo>
                  <a:lnTo>
                    <a:pt x="0" y="0"/>
                  </a:lnTo>
                  <a:close/>
                </a:path>
              </a:pathLst>
            </a:custGeom>
            <a:gradFill rotWithShape="1">
              <a:gsLst>
                <a:gs pos="0">
                  <a:srgbClr val="00CCFF"/>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9136" name="Group 40"/>
            <p:cNvGrpSpPr>
              <a:grpSpLocks/>
            </p:cNvGrpSpPr>
            <p:nvPr/>
          </p:nvGrpSpPr>
          <p:grpSpPr bwMode="auto">
            <a:xfrm>
              <a:off x="12815" y="21425"/>
              <a:ext cx="2776" cy="913"/>
              <a:chOff x="12315" y="13225"/>
              <a:chExt cx="2775" cy="913"/>
            </a:xfrm>
          </p:grpSpPr>
          <p:sp>
            <p:nvSpPr>
              <p:cNvPr id="89139" name="Line 41"/>
              <p:cNvSpPr>
                <a:spLocks noChangeShapeType="1"/>
              </p:cNvSpPr>
              <p:nvPr/>
            </p:nvSpPr>
            <p:spPr bwMode="auto">
              <a:xfrm>
                <a:off x="12315" y="13225"/>
                <a:ext cx="1587" cy="5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40" name="Line 42"/>
              <p:cNvSpPr>
                <a:spLocks noChangeShapeType="1"/>
              </p:cNvSpPr>
              <p:nvPr/>
            </p:nvSpPr>
            <p:spPr bwMode="auto">
              <a:xfrm>
                <a:off x="13915" y="13737"/>
                <a:ext cx="1175" cy="401"/>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9137" name="Line 43"/>
            <p:cNvSpPr>
              <a:spLocks noChangeShapeType="1"/>
            </p:cNvSpPr>
            <p:nvPr/>
          </p:nvSpPr>
          <p:spPr bwMode="auto">
            <a:xfrm>
              <a:off x="12815" y="21837"/>
              <a:ext cx="687" cy="2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38" name="Line 44"/>
            <p:cNvSpPr>
              <a:spLocks noChangeShapeType="1"/>
            </p:cNvSpPr>
            <p:nvPr/>
          </p:nvSpPr>
          <p:spPr bwMode="auto">
            <a:xfrm>
              <a:off x="13515" y="22048"/>
              <a:ext cx="1175" cy="402"/>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9117" name="Group 45"/>
          <p:cNvGrpSpPr>
            <a:grpSpLocks/>
          </p:cNvGrpSpPr>
          <p:nvPr/>
        </p:nvGrpSpPr>
        <p:grpSpPr bwMode="auto">
          <a:xfrm>
            <a:off x="3043238" y="4381500"/>
            <a:ext cx="1466850" cy="606425"/>
            <a:chOff x="12502" y="21425"/>
            <a:chExt cx="3400" cy="1025"/>
          </a:xfrm>
        </p:grpSpPr>
        <p:sp>
          <p:nvSpPr>
            <p:cNvPr id="89127" name="Line 46"/>
            <p:cNvSpPr>
              <a:spLocks noChangeShapeType="1"/>
            </p:cNvSpPr>
            <p:nvPr/>
          </p:nvSpPr>
          <p:spPr bwMode="auto">
            <a:xfrm flipH="1">
              <a:off x="12502" y="21425"/>
              <a:ext cx="288" cy="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28" name="Freeform 47"/>
            <p:cNvSpPr>
              <a:spLocks/>
            </p:cNvSpPr>
            <p:nvPr/>
          </p:nvSpPr>
          <p:spPr bwMode="auto">
            <a:xfrm>
              <a:off x="12827" y="21438"/>
              <a:ext cx="3075" cy="987"/>
            </a:xfrm>
            <a:custGeom>
              <a:avLst/>
              <a:gdLst>
                <a:gd name="T0" fmla="*/ 0 w 1845"/>
                <a:gd name="T1" fmla="*/ 0 h 592"/>
                <a:gd name="T2" fmla="*/ 2354528 w 1845"/>
                <a:gd name="T3" fmla="*/ 759260 h 592"/>
                <a:gd name="T4" fmla="*/ 1397467 w 1845"/>
                <a:gd name="T5" fmla="*/ 759260 h 592"/>
                <a:gd name="T6" fmla="*/ 0 w 1845"/>
                <a:gd name="T7" fmla="*/ 316830 h 592"/>
                <a:gd name="T8" fmla="*/ 0 w 1845"/>
                <a:gd name="T9" fmla="*/ 0 h 592"/>
                <a:gd name="T10" fmla="*/ 0 60000 65536"/>
                <a:gd name="T11" fmla="*/ 0 60000 65536"/>
                <a:gd name="T12" fmla="*/ 0 60000 65536"/>
                <a:gd name="T13" fmla="*/ 0 60000 65536"/>
                <a:gd name="T14" fmla="*/ 0 60000 65536"/>
                <a:gd name="T15" fmla="*/ 0 w 1845"/>
                <a:gd name="T16" fmla="*/ 0 h 592"/>
                <a:gd name="T17" fmla="*/ 1845 w 1845"/>
                <a:gd name="T18" fmla="*/ 592 h 592"/>
              </a:gdLst>
              <a:ahLst/>
              <a:cxnLst>
                <a:cxn ang="T10">
                  <a:pos x="T0" y="T1"/>
                </a:cxn>
                <a:cxn ang="T11">
                  <a:pos x="T2" y="T3"/>
                </a:cxn>
                <a:cxn ang="T12">
                  <a:pos x="T4" y="T5"/>
                </a:cxn>
                <a:cxn ang="T13">
                  <a:pos x="T6" y="T7"/>
                </a:cxn>
                <a:cxn ang="T14">
                  <a:pos x="T8" y="T9"/>
                </a:cxn>
              </a:cxnLst>
              <a:rect l="T15" t="T16" r="T17" b="T18"/>
              <a:pathLst>
                <a:path w="1845" h="592">
                  <a:moveTo>
                    <a:pt x="0" y="0"/>
                  </a:moveTo>
                  <a:lnTo>
                    <a:pt x="1845" y="592"/>
                  </a:lnTo>
                  <a:lnTo>
                    <a:pt x="1095" y="592"/>
                  </a:lnTo>
                  <a:lnTo>
                    <a:pt x="0" y="247"/>
                  </a:lnTo>
                  <a:lnTo>
                    <a:pt x="0" y="0"/>
                  </a:lnTo>
                  <a:close/>
                </a:path>
              </a:pathLst>
            </a:custGeom>
            <a:gradFill rotWithShape="1">
              <a:gsLst>
                <a:gs pos="0">
                  <a:srgbClr val="00CCFF"/>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9129" name="Group 48"/>
            <p:cNvGrpSpPr>
              <a:grpSpLocks/>
            </p:cNvGrpSpPr>
            <p:nvPr/>
          </p:nvGrpSpPr>
          <p:grpSpPr bwMode="auto">
            <a:xfrm>
              <a:off x="12815" y="21425"/>
              <a:ext cx="2776" cy="913"/>
              <a:chOff x="12315" y="13225"/>
              <a:chExt cx="2775" cy="913"/>
            </a:xfrm>
          </p:grpSpPr>
          <p:sp>
            <p:nvSpPr>
              <p:cNvPr id="89132" name="Line 49"/>
              <p:cNvSpPr>
                <a:spLocks noChangeShapeType="1"/>
              </p:cNvSpPr>
              <p:nvPr/>
            </p:nvSpPr>
            <p:spPr bwMode="auto">
              <a:xfrm>
                <a:off x="12315" y="13225"/>
                <a:ext cx="1587" cy="5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33" name="Line 50"/>
              <p:cNvSpPr>
                <a:spLocks noChangeShapeType="1"/>
              </p:cNvSpPr>
              <p:nvPr/>
            </p:nvSpPr>
            <p:spPr bwMode="auto">
              <a:xfrm>
                <a:off x="13915" y="13737"/>
                <a:ext cx="1175" cy="401"/>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9130" name="Line 51"/>
            <p:cNvSpPr>
              <a:spLocks noChangeShapeType="1"/>
            </p:cNvSpPr>
            <p:nvPr/>
          </p:nvSpPr>
          <p:spPr bwMode="auto">
            <a:xfrm>
              <a:off x="12815" y="21837"/>
              <a:ext cx="687" cy="2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31" name="Line 52"/>
            <p:cNvSpPr>
              <a:spLocks noChangeShapeType="1"/>
            </p:cNvSpPr>
            <p:nvPr/>
          </p:nvSpPr>
          <p:spPr bwMode="auto">
            <a:xfrm>
              <a:off x="13515" y="22048"/>
              <a:ext cx="1175" cy="402"/>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9118" name="Line 53"/>
          <p:cNvSpPr>
            <a:spLocks noChangeShapeType="1"/>
          </p:cNvSpPr>
          <p:nvPr/>
        </p:nvSpPr>
        <p:spPr bwMode="auto">
          <a:xfrm flipV="1">
            <a:off x="3194050" y="3457575"/>
            <a:ext cx="2065338" cy="9318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19" name="Text Box 54"/>
          <p:cNvSpPr txBox="1">
            <a:spLocks noChangeArrowheads="1"/>
          </p:cNvSpPr>
          <p:nvPr/>
        </p:nvSpPr>
        <p:spPr bwMode="auto">
          <a:xfrm>
            <a:off x="5310188" y="3024188"/>
            <a:ext cx="383381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sz="1600">
                <a:solidFill>
                  <a:srgbClr val="000000"/>
                </a:solidFill>
                <a:latin typeface="Arial" charset="0"/>
              </a:rPr>
              <a:t>last bit of 2</a:t>
            </a:r>
            <a:r>
              <a:rPr lang="en-US" altLang="x-none" sz="1600" baseline="30000">
                <a:solidFill>
                  <a:srgbClr val="000000"/>
                </a:solidFill>
                <a:latin typeface="Arial" charset="0"/>
              </a:rPr>
              <a:t>nd</a:t>
            </a:r>
            <a:r>
              <a:rPr lang="en-US" altLang="x-none" sz="1600">
                <a:solidFill>
                  <a:srgbClr val="000000"/>
                </a:solidFill>
                <a:latin typeface="Arial" charset="0"/>
              </a:rPr>
              <a:t> packet arrives, send ACK</a:t>
            </a:r>
            <a:endParaRPr lang="en-US" altLang="x-none" sz="1600">
              <a:solidFill>
                <a:srgbClr val="000000"/>
              </a:solidFill>
            </a:endParaRPr>
          </a:p>
        </p:txBody>
      </p:sp>
      <p:sp>
        <p:nvSpPr>
          <p:cNvPr id="89120" name="Line 55"/>
          <p:cNvSpPr>
            <a:spLocks noChangeShapeType="1"/>
          </p:cNvSpPr>
          <p:nvPr/>
        </p:nvSpPr>
        <p:spPr bwMode="auto">
          <a:xfrm flipV="1">
            <a:off x="5254625" y="3182938"/>
            <a:ext cx="1127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21" name="Line 56"/>
          <p:cNvSpPr>
            <a:spLocks noChangeShapeType="1"/>
          </p:cNvSpPr>
          <p:nvPr/>
        </p:nvSpPr>
        <p:spPr bwMode="auto">
          <a:xfrm flipV="1">
            <a:off x="5265738" y="3435350"/>
            <a:ext cx="11271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22" name="Text Box 57"/>
          <p:cNvSpPr txBox="1">
            <a:spLocks noChangeArrowheads="1"/>
          </p:cNvSpPr>
          <p:nvPr/>
        </p:nvSpPr>
        <p:spPr bwMode="auto">
          <a:xfrm>
            <a:off x="5305425" y="3257550"/>
            <a:ext cx="38385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sz="1600">
                <a:solidFill>
                  <a:srgbClr val="000000"/>
                </a:solidFill>
                <a:latin typeface="Arial" charset="0"/>
              </a:rPr>
              <a:t>last bit of 3</a:t>
            </a:r>
            <a:r>
              <a:rPr lang="en-US" altLang="x-none" sz="1600" baseline="30000">
                <a:solidFill>
                  <a:srgbClr val="000000"/>
                </a:solidFill>
                <a:latin typeface="Arial" charset="0"/>
              </a:rPr>
              <a:t>rd</a:t>
            </a:r>
            <a:r>
              <a:rPr lang="en-US" altLang="x-none" sz="1600">
                <a:solidFill>
                  <a:srgbClr val="000000"/>
                </a:solidFill>
                <a:latin typeface="Arial" charset="0"/>
              </a:rPr>
              <a:t> packet arrives, send ACK</a:t>
            </a:r>
            <a:endParaRPr lang="en-US" altLang="x-none" sz="1600">
              <a:solidFill>
                <a:srgbClr val="000000"/>
              </a:solidFill>
            </a:endParaRPr>
          </a:p>
        </p:txBody>
      </p:sp>
      <p:graphicFrame>
        <p:nvGraphicFramePr>
          <p:cNvPr id="89123" name="Object 58"/>
          <p:cNvGraphicFramePr>
            <a:graphicFrameLocks noChangeAspect="1"/>
          </p:cNvGraphicFramePr>
          <p:nvPr/>
        </p:nvGraphicFramePr>
        <p:xfrm>
          <a:off x="1462088" y="5135563"/>
          <a:ext cx="5994400" cy="933450"/>
        </p:xfrm>
        <a:graphic>
          <a:graphicData uri="http://schemas.openxmlformats.org/presentationml/2006/ole">
            <mc:AlternateContent xmlns:mc="http://schemas.openxmlformats.org/markup-compatibility/2006">
              <mc:Choice xmlns:v="urn:schemas-microsoft-com:vml" Requires="v">
                <p:oleObj name="Picture" r:id="rId3" imgW="3177616" imgH="498211" progId="Word.Picture.8">
                  <p:embed/>
                </p:oleObj>
              </mc:Choice>
              <mc:Fallback>
                <p:oleObj name="Picture" r:id="rId3" imgW="3177616" imgH="498211" progId="Word.Picture.8">
                  <p:embed/>
                  <p:pic>
                    <p:nvPicPr>
                      <p:cNvPr id="89123" name="Object 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2088" y="5135563"/>
                        <a:ext cx="59944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9124" name="Text Box 59"/>
          <p:cNvSpPr txBox="1">
            <a:spLocks noChangeArrowheads="1"/>
          </p:cNvSpPr>
          <p:nvPr/>
        </p:nvSpPr>
        <p:spPr bwMode="auto">
          <a:xfrm>
            <a:off x="6281738" y="4237038"/>
            <a:ext cx="2438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sz="2000">
                <a:solidFill>
                  <a:srgbClr val="FF0000"/>
                </a:solidFill>
                <a:latin typeface="Comic Sans MS" charset="0"/>
              </a:rPr>
              <a:t>increase utilization</a:t>
            </a:r>
          </a:p>
          <a:p>
            <a:pPr algn="l" eaLnBrk="1" hangingPunct="1"/>
            <a:r>
              <a:rPr lang="en-US" altLang="x-none" sz="2000">
                <a:solidFill>
                  <a:srgbClr val="FF0000"/>
                </a:solidFill>
                <a:latin typeface="Comic Sans MS" charset="0"/>
              </a:rPr>
              <a:t>by a factor of 3!</a:t>
            </a:r>
          </a:p>
        </p:txBody>
      </p:sp>
      <p:sp>
        <p:nvSpPr>
          <p:cNvPr id="89125" name="Line 60"/>
          <p:cNvSpPr>
            <a:spLocks noChangeShapeType="1"/>
          </p:cNvSpPr>
          <p:nvPr/>
        </p:nvSpPr>
        <p:spPr bwMode="auto">
          <a:xfrm flipH="1">
            <a:off x="6386513" y="4821238"/>
            <a:ext cx="125412" cy="51276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74" name="Rectangle 59"/>
          <p:cNvSpPr>
            <a:spLocks noChangeArrowheads="1"/>
          </p:cNvSpPr>
          <p:nvPr/>
        </p:nvSpPr>
        <p:spPr bwMode="auto">
          <a:xfrm>
            <a:off x="679450" y="6151563"/>
            <a:ext cx="7453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zh-CN">
                <a:solidFill>
                  <a:srgbClr val="000000"/>
                </a:solidFill>
                <a:latin typeface="Arial" charset="0"/>
                <a:ea typeface="宋体" charset="-122"/>
              </a:rPr>
              <a:t>Question: a rule-of-thumb window size?</a:t>
            </a:r>
            <a:endParaRPr lang="en-US" altLang="x-none">
              <a:solidFill>
                <a:srgbClr val="000000"/>
              </a:solidFill>
              <a:latin typeface="Arial" charset="0"/>
            </a:endParaRPr>
          </a:p>
        </p:txBody>
      </p:sp>
      <p:sp>
        <p:nvSpPr>
          <p:cNvPr id="62" name="Slide Number Placeholder 4">
            <a:extLst>
              <a:ext uri="{FF2B5EF4-FFF2-40B4-BE49-F238E27FC236}">
                <a16:creationId xmlns:a16="http://schemas.microsoft.com/office/drawing/2014/main" id="{0A36DC01-D263-4342-B80B-A249A48A0AB3}"/>
              </a:ext>
            </a:extLst>
          </p:cNvPr>
          <p:cNvSpPr txBox="1">
            <a:spLocks/>
          </p:cNvSpPr>
          <p:nvPr/>
        </p:nvSpPr>
        <p:spPr bwMode="auto">
          <a:xfrm>
            <a:off x="8648700" y="6448425"/>
            <a:ext cx="419100" cy="3429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7" tIns="45582" rIns="91177" bIns="45582" numCol="1" anchor="b" anchorCtr="0" compatLnSpc="1">
            <a:prstTxWarp prst="textNoShape">
              <a:avLst/>
            </a:prstTxWarp>
          </a:bodyPr>
          <a:lstStyle>
            <a:defPPr>
              <a:defRPr lang="en-US"/>
            </a:defPPr>
            <a:lvl1pPr algn="r" defTabSz="912813" rtl="0" eaLnBrk="1" fontAlgn="base" hangingPunct="1">
              <a:spcBef>
                <a:spcPct val="20000"/>
              </a:spcBef>
              <a:spcAft>
                <a:spcPct val="0"/>
              </a:spcAft>
              <a:buClr>
                <a:schemeClr val="accent2"/>
              </a:buClr>
              <a:buSzPct val="85000"/>
              <a:buFont typeface="ZapfDingbats" charset="0"/>
              <a:buChar char="r"/>
              <a:defRPr sz="2800" kern="1200">
                <a:solidFill>
                  <a:schemeClr val="tx1"/>
                </a:solidFill>
                <a:latin typeface="Comic Sans MS" charset="0"/>
                <a:ea typeface="ＭＳ Ｐゴシック" charset="-128"/>
                <a:cs typeface="+mn-cs"/>
              </a:defRPr>
            </a:lvl1pPr>
            <a:lvl2pPr marL="742950" indent="-285750" algn="l" rtl="0" eaLnBrk="0" fontAlgn="base" hangingPunct="0">
              <a:spcBef>
                <a:spcPct val="20000"/>
              </a:spcBef>
              <a:spcAft>
                <a:spcPct val="0"/>
              </a:spcAft>
              <a:buClr>
                <a:schemeClr val="accent2"/>
              </a:buClr>
              <a:buSzPct val="75000"/>
              <a:buFont typeface="ZapfDingbats" charset="0"/>
              <a:buChar char="m"/>
              <a:defRPr sz="2400" kern="1200">
                <a:solidFill>
                  <a:schemeClr val="tx1"/>
                </a:solidFill>
                <a:latin typeface="Comic Sans MS" charset="0"/>
                <a:ea typeface="ＭＳ Ｐゴシック" charset="-128"/>
                <a:cs typeface="+mn-cs"/>
              </a:defRPr>
            </a:lvl2pPr>
            <a:lvl3pPr marL="1143000" indent="-228600" algn="l" rtl="0" eaLnBrk="0" fontAlgn="base" hangingPunct="0">
              <a:spcBef>
                <a:spcPct val="20000"/>
              </a:spcBef>
              <a:spcAft>
                <a:spcPct val="0"/>
              </a:spcAft>
              <a:buChar char="•"/>
              <a:defRPr sz="2000" kern="1200">
                <a:solidFill>
                  <a:schemeClr val="tx1"/>
                </a:solidFill>
                <a:latin typeface="Comic Sans MS" charset="0"/>
                <a:ea typeface="ＭＳ Ｐゴシック"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charset="0"/>
                <a:ea typeface="ＭＳ Ｐゴシック"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charset="0"/>
                <a:ea typeface="ＭＳ Ｐゴシック"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9pPr>
          </a:lstStyle>
          <a:p>
            <a:pPr>
              <a:spcBef>
                <a:spcPct val="0"/>
              </a:spcBef>
              <a:buClrTx/>
              <a:buSzTx/>
              <a:buFontTx/>
              <a:buNone/>
            </a:pPr>
            <a:fld id="{215FA54B-5407-E74E-AE85-61A5693FF438}" type="slidenum">
              <a:rPr lang="en-US" altLang="x-none" sz="1400" smtClean="0">
                <a:latin typeface="Times New Roman" charset="0"/>
              </a:rPr>
              <a:pPr>
                <a:spcBef>
                  <a:spcPct val="0"/>
                </a:spcBef>
                <a:buClrTx/>
                <a:buSzTx/>
                <a:buFontTx/>
                <a:buNone/>
              </a:pPr>
              <a:t>12</a:t>
            </a:fld>
            <a:endParaRPr lang="en-US" altLang="x-none" sz="1400" dirty="0">
              <a:latin typeface="Times New Roman" charset="0"/>
            </a:endParaRPr>
          </a:p>
        </p:txBody>
      </p:sp>
    </p:spTree>
    <p:extLst>
      <p:ext uri="{BB962C8B-B14F-4D97-AF65-F5344CB8AC3E}">
        <p14:creationId xmlns:p14="http://schemas.microsoft.com/office/powerpoint/2010/main" val="6199134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7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ltLang="x-none" sz="3200" dirty="0">
                <a:ea typeface="ＭＳ Ｐゴシック" charset="-128"/>
              </a:rPr>
              <a:t>Realizing </a:t>
            </a:r>
            <a:r>
              <a:rPr lang="en-US" altLang="x-none" sz="3200">
                <a:ea typeface="ＭＳ Ｐゴシック" charset="-128"/>
              </a:rPr>
              <a:t>Sliding Window: Go-Back-n</a:t>
            </a:r>
            <a:endParaRPr lang="en-US" altLang="x-none" sz="3200" dirty="0">
              <a:ea typeface="ＭＳ Ｐゴシック" charset="-128"/>
            </a:endParaRPr>
          </a:p>
        </p:txBody>
      </p:sp>
      <p:sp>
        <p:nvSpPr>
          <p:cNvPr id="91139" name="Rectangle 3"/>
          <p:cNvSpPr>
            <a:spLocks noGrp="1" noChangeArrowheads="1"/>
          </p:cNvSpPr>
          <p:nvPr>
            <p:ph type="body" sz="half" idx="1"/>
          </p:nvPr>
        </p:nvSpPr>
        <p:spPr>
          <a:xfrm>
            <a:off x="533400" y="1314450"/>
            <a:ext cx="8324850" cy="1219200"/>
          </a:xfrm>
        </p:spPr>
        <p:txBody>
          <a:bodyPr/>
          <a:lstStyle/>
          <a:p>
            <a:pPr>
              <a:buFont typeface="ZapfDingbats" charset="0"/>
              <a:buNone/>
            </a:pPr>
            <a:r>
              <a:rPr lang="en-US" altLang="x-none" sz="2400" dirty="0">
                <a:solidFill>
                  <a:srgbClr val="FF0000"/>
                </a:solidFill>
                <a:ea typeface="ＭＳ Ｐゴシック" charset="-128"/>
              </a:rPr>
              <a:t>Sender:</a:t>
            </a:r>
            <a:endParaRPr lang="en-US" altLang="x-none" sz="2400" dirty="0">
              <a:ea typeface="ＭＳ Ｐゴシック" charset="-128"/>
            </a:endParaRPr>
          </a:p>
          <a:p>
            <a:pPr>
              <a:buFont typeface="Wingdings" pitchFamily="2" charset="2"/>
              <a:buChar char="q"/>
            </a:pPr>
            <a:r>
              <a:rPr lang="en-US" altLang="x-none" sz="2000" dirty="0">
                <a:ea typeface="ＭＳ Ｐゴシック" charset="-128"/>
              </a:rPr>
              <a:t>k-bit </a:t>
            </a:r>
            <a:r>
              <a:rPr lang="en-US" altLang="x-none" sz="2000" dirty="0" err="1">
                <a:ea typeface="ＭＳ Ｐゴシック" charset="-128"/>
              </a:rPr>
              <a:t>seq</a:t>
            </a:r>
            <a:r>
              <a:rPr lang="en-US" altLang="x-none" sz="2000" dirty="0">
                <a:ea typeface="ＭＳ Ｐゴシック" charset="-128"/>
              </a:rPr>
              <a:t> # in </a:t>
            </a:r>
            <a:r>
              <a:rPr lang="en-US" altLang="x-none" sz="2000" dirty="0" err="1">
                <a:ea typeface="ＭＳ Ｐゴシック" charset="-128"/>
              </a:rPr>
              <a:t>pkt</a:t>
            </a:r>
            <a:r>
              <a:rPr lang="en-US" altLang="x-none" sz="2000" dirty="0">
                <a:ea typeface="ＭＳ Ｐゴシック" charset="-128"/>
              </a:rPr>
              <a:t> header</a:t>
            </a:r>
          </a:p>
          <a:p>
            <a:pPr>
              <a:buFont typeface="Wingdings" pitchFamily="2" charset="2"/>
              <a:buChar char="q"/>
            </a:pPr>
            <a:r>
              <a:rPr lang="ja-JP" altLang="en-US" sz="2000" dirty="0">
                <a:ea typeface="ＭＳ Ｐゴシック" charset="-128"/>
              </a:rPr>
              <a:t>“</a:t>
            </a:r>
            <a:r>
              <a:rPr lang="en-US" altLang="ja-JP" sz="2000" dirty="0">
                <a:ea typeface="ＭＳ Ｐゴシック" charset="-128"/>
              </a:rPr>
              <a:t>window</a:t>
            </a:r>
            <a:r>
              <a:rPr lang="ja-JP" altLang="en-US" sz="2000" dirty="0">
                <a:ea typeface="ＭＳ Ｐゴシック" charset="-128"/>
              </a:rPr>
              <a:t>”</a:t>
            </a:r>
            <a:r>
              <a:rPr lang="en-US" altLang="ja-JP" sz="2000" dirty="0">
                <a:ea typeface="ＭＳ Ｐゴシック" charset="-128"/>
              </a:rPr>
              <a:t> of up to W, consecutive </a:t>
            </a:r>
            <a:r>
              <a:rPr lang="en-US" altLang="ja-JP" sz="2000" dirty="0" err="1">
                <a:ea typeface="ＭＳ Ｐゴシック" charset="-128"/>
              </a:rPr>
              <a:t>unack</a:t>
            </a:r>
            <a:r>
              <a:rPr lang="ja-JP" altLang="en-US" sz="2000" dirty="0">
                <a:ea typeface="ＭＳ Ｐゴシック" charset="-128"/>
              </a:rPr>
              <a:t>’</a:t>
            </a:r>
            <a:r>
              <a:rPr lang="en-US" altLang="ja-JP" sz="2000" dirty="0" err="1">
                <a:ea typeface="ＭＳ Ｐゴシック" charset="-128"/>
              </a:rPr>
              <a:t>ed</a:t>
            </a:r>
            <a:r>
              <a:rPr lang="en-US" altLang="ja-JP" sz="2000" dirty="0">
                <a:ea typeface="ＭＳ Ｐゴシック" charset="-128"/>
              </a:rPr>
              <a:t> </a:t>
            </a:r>
            <a:r>
              <a:rPr lang="en-US" altLang="ja-JP" sz="2000" dirty="0" err="1">
                <a:ea typeface="ＭＳ Ｐゴシック" charset="-128"/>
              </a:rPr>
              <a:t>pkts</a:t>
            </a:r>
            <a:r>
              <a:rPr lang="en-US" altLang="ja-JP" sz="2000" dirty="0">
                <a:ea typeface="ＭＳ Ｐゴシック" charset="-128"/>
              </a:rPr>
              <a:t> allowed</a:t>
            </a:r>
          </a:p>
          <a:p>
            <a:endParaRPr lang="en-US" altLang="x-none" sz="2400" dirty="0">
              <a:ea typeface="ＭＳ Ｐゴシック" charset="-128"/>
            </a:endParaRPr>
          </a:p>
          <a:p>
            <a:endParaRPr lang="en-US" altLang="x-none" sz="2400" dirty="0">
              <a:ea typeface="ＭＳ Ｐゴシック" charset="-128"/>
            </a:endParaRPr>
          </a:p>
        </p:txBody>
      </p:sp>
      <p:pic>
        <p:nvPicPr>
          <p:cNvPr id="91140" name="Picture 5" descr="gbn_seqn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88" y="2762250"/>
            <a:ext cx="8099425"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1" name="Rectangle 6"/>
          <p:cNvSpPr>
            <a:spLocks noChangeArrowheads="1"/>
          </p:cNvSpPr>
          <p:nvPr/>
        </p:nvSpPr>
        <p:spPr bwMode="auto">
          <a:xfrm>
            <a:off x="476250" y="4638675"/>
            <a:ext cx="832485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spcBef>
                <a:spcPct val="20000"/>
              </a:spcBef>
              <a:buClr>
                <a:srgbClr val="3333CC"/>
              </a:buClr>
              <a:buSzPct val="85000"/>
              <a:buFont typeface="Wingdings" pitchFamily="2" charset="2"/>
              <a:buChar char="q"/>
            </a:pPr>
            <a:r>
              <a:rPr lang="en-US" altLang="x-none" sz="2000" dirty="0">
                <a:solidFill>
                  <a:srgbClr val="FF0000"/>
                </a:solidFill>
                <a:latin typeface="Comic Sans MS" charset="0"/>
              </a:rPr>
              <a:t>ACK(n): ACKs all </a:t>
            </a:r>
            <a:r>
              <a:rPr lang="en-US" altLang="x-none" sz="2000" dirty="0" err="1">
                <a:solidFill>
                  <a:srgbClr val="FF0000"/>
                </a:solidFill>
                <a:latin typeface="Comic Sans MS" charset="0"/>
              </a:rPr>
              <a:t>pkts</a:t>
            </a:r>
            <a:r>
              <a:rPr lang="en-US" altLang="x-none" sz="2000" dirty="0">
                <a:solidFill>
                  <a:srgbClr val="FF0000"/>
                </a:solidFill>
                <a:latin typeface="Comic Sans MS" charset="0"/>
              </a:rPr>
              <a:t> up to, including </a:t>
            </a:r>
            <a:r>
              <a:rPr lang="en-US" altLang="x-none" sz="2000" dirty="0" err="1">
                <a:solidFill>
                  <a:srgbClr val="FF0000"/>
                </a:solidFill>
                <a:latin typeface="Comic Sans MS" charset="0"/>
              </a:rPr>
              <a:t>seq</a:t>
            </a:r>
            <a:r>
              <a:rPr lang="en-US" altLang="x-none" sz="2000" dirty="0">
                <a:solidFill>
                  <a:srgbClr val="FF0000"/>
                </a:solidFill>
                <a:latin typeface="Comic Sans MS" charset="0"/>
              </a:rPr>
              <a:t> # n - </a:t>
            </a:r>
            <a:r>
              <a:rPr lang="ja-JP" altLang="en-US" sz="2000">
                <a:solidFill>
                  <a:srgbClr val="FF0000"/>
                </a:solidFill>
                <a:latin typeface="Comic Sans MS" charset="0"/>
              </a:rPr>
              <a:t>“</a:t>
            </a:r>
            <a:r>
              <a:rPr lang="en-US" altLang="ja-JP" sz="2000" dirty="0">
                <a:solidFill>
                  <a:srgbClr val="FF0000"/>
                </a:solidFill>
                <a:latin typeface="Comic Sans MS" charset="0"/>
              </a:rPr>
              <a:t>cumulative ACK</a:t>
            </a:r>
            <a:r>
              <a:rPr lang="ja-JP" altLang="en-US" sz="2000">
                <a:solidFill>
                  <a:srgbClr val="FF0000"/>
                </a:solidFill>
                <a:latin typeface="Comic Sans MS" charset="0"/>
              </a:rPr>
              <a:t>”</a:t>
            </a:r>
            <a:endParaRPr lang="en-US" altLang="ja-JP" sz="2000" dirty="0">
              <a:solidFill>
                <a:srgbClr val="FF0000"/>
              </a:solidFill>
              <a:latin typeface="Comic Sans MS" charset="0"/>
            </a:endParaRPr>
          </a:p>
          <a:p>
            <a:pPr marL="800100" lvl="1" indent="-342900" algn="l" eaLnBrk="1" hangingPunct="1">
              <a:spcBef>
                <a:spcPct val="20000"/>
              </a:spcBef>
              <a:buClr>
                <a:srgbClr val="3333CC"/>
              </a:buClr>
              <a:buSzPct val="75000"/>
              <a:buFont typeface="Courier New" panose="02070309020205020404" pitchFamily="49" charset="0"/>
              <a:buChar char="o"/>
            </a:pPr>
            <a:r>
              <a:rPr lang="en-US" altLang="x-none" sz="2000" dirty="0">
                <a:solidFill>
                  <a:srgbClr val="000000"/>
                </a:solidFill>
                <a:latin typeface="Comic Sans MS" charset="0"/>
              </a:rPr>
              <a:t>note: ACK(n) could mean two things: I have received </a:t>
            </a:r>
            <a:r>
              <a:rPr lang="en-US" altLang="x-none" sz="2000" dirty="0" err="1">
                <a:solidFill>
                  <a:srgbClr val="FF0000"/>
                </a:solidFill>
                <a:latin typeface="Comic Sans MS" charset="0"/>
              </a:rPr>
              <a:t>upto</a:t>
            </a:r>
            <a:r>
              <a:rPr lang="en-US" altLang="x-none" sz="2000" dirty="0">
                <a:solidFill>
                  <a:srgbClr val="FF0000"/>
                </a:solidFill>
                <a:latin typeface="Comic Sans MS" charset="0"/>
              </a:rPr>
              <a:t> and include</a:t>
            </a:r>
            <a:r>
              <a:rPr lang="en-US" altLang="x-none" sz="2000" dirty="0">
                <a:solidFill>
                  <a:srgbClr val="000000"/>
                </a:solidFill>
                <a:latin typeface="Comic Sans MS" charset="0"/>
              </a:rPr>
              <a:t> n, or I am waiting for n</a:t>
            </a:r>
            <a:endParaRPr lang="en-US" altLang="x-none" sz="1800" dirty="0">
              <a:solidFill>
                <a:srgbClr val="000000"/>
              </a:solidFill>
              <a:latin typeface="Comic Sans MS" charset="0"/>
            </a:endParaRPr>
          </a:p>
          <a:p>
            <a:pPr algn="l" eaLnBrk="1" hangingPunct="1">
              <a:spcBef>
                <a:spcPct val="20000"/>
              </a:spcBef>
              <a:buClr>
                <a:srgbClr val="3333CC"/>
              </a:buClr>
              <a:buSzPct val="85000"/>
              <a:buFont typeface="Wingdings" pitchFamily="2" charset="2"/>
              <a:buChar char="q"/>
            </a:pPr>
            <a:r>
              <a:rPr lang="en-US" altLang="x-none" sz="2000" dirty="0">
                <a:solidFill>
                  <a:srgbClr val="000000"/>
                </a:solidFill>
                <a:latin typeface="Comic Sans MS" charset="0"/>
              </a:rPr>
              <a:t>timer for the packet at base</a:t>
            </a:r>
          </a:p>
          <a:p>
            <a:pPr algn="l" eaLnBrk="1" hangingPunct="1">
              <a:spcBef>
                <a:spcPct val="20000"/>
              </a:spcBef>
              <a:buClr>
                <a:srgbClr val="3333CC"/>
              </a:buClr>
              <a:buSzPct val="85000"/>
              <a:buFont typeface="Wingdings" pitchFamily="2" charset="2"/>
              <a:buChar char="q"/>
            </a:pPr>
            <a:r>
              <a:rPr lang="en-US" altLang="x-none" sz="2000" i="1" dirty="0">
                <a:solidFill>
                  <a:srgbClr val="000000"/>
                </a:solidFill>
                <a:latin typeface="Comic Sans MS" charset="0"/>
              </a:rPr>
              <a:t>timeout(n):</a:t>
            </a:r>
            <a:r>
              <a:rPr lang="en-US" altLang="x-none" sz="2000" dirty="0">
                <a:solidFill>
                  <a:srgbClr val="000000"/>
                </a:solidFill>
                <a:latin typeface="Comic Sans MS" charset="0"/>
              </a:rPr>
              <a:t> retransmit </a:t>
            </a:r>
            <a:r>
              <a:rPr lang="en-US" altLang="x-none" sz="2000" dirty="0" err="1">
                <a:solidFill>
                  <a:srgbClr val="000000"/>
                </a:solidFill>
                <a:latin typeface="Comic Sans MS" charset="0"/>
              </a:rPr>
              <a:t>pkt</a:t>
            </a:r>
            <a:r>
              <a:rPr lang="en-US" altLang="x-none" sz="2000" dirty="0">
                <a:solidFill>
                  <a:srgbClr val="000000"/>
                </a:solidFill>
                <a:latin typeface="Comic Sans MS" charset="0"/>
              </a:rPr>
              <a:t> n and all higher </a:t>
            </a:r>
            <a:r>
              <a:rPr lang="en-US" altLang="x-none" sz="2000" dirty="0" err="1">
                <a:solidFill>
                  <a:srgbClr val="000000"/>
                </a:solidFill>
                <a:latin typeface="Comic Sans MS" charset="0"/>
              </a:rPr>
              <a:t>seq</a:t>
            </a:r>
            <a:r>
              <a:rPr lang="en-US" altLang="x-none" sz="2000" dirty="0">
                <a:solidFill>
                  <a:srgbClr val="000000"/>
                </a:solidFill>
                <a:latin typeface="Comic Sans MS" charset="0"/>
              </a:rPr>
              <a:t> # </a:t>
            </a:r>
            <a:r>
              <a:rPr lang="en-US" altLang="x-none" sz="2000" dirty="0" err="1">
                <a:solidFill>
                  <a:srgbClr val="000000"/>
                </a:solidFill>
                <a:latin typeface="Comic Sans MS" charset="0"/>
              </a:rPr>
              <a:t>pkts</a:t>
            </a:r>
            <a:r>
              <a:rPr lang="en-US" altLang="x-none" sz="2000" dirty="0">
                <a:solidFill>
                  <a:srgbClr val="000000"/>
                </a:solidFill>
                <a:latin typeface="Comic Sans MS" charset="0"/>
              </a:rPr>
              <a:t> in window</a:t>
            </a:r>
            <a:endParaRPr lang="en-US" altLang="x-none" dirty="0">
              <a:solidFill>
                <a:srgbClr val="000000"/>
              </a:solidFill>
              <a:latin typeface="Comic Sans MS" charset="0"/>
            </a:endParaRPr>
          </a:p>
        </p:txBody>
      </p:sp>
      <p:sp>
        <p:nvSpPr>
          <p:cNvPr id="91142" name="Text Box 7"/>
          <p:cNvSpPr txBox="1">
            <a:spLocks noChangeArrowheads="1"/>
          </p:cNvSpPr>
          <p:nvPr/>
        </p:nvSpPr>
        <p:spPr bwMode="auto">
          <a:xfrm>
            <a:off x="2566988" y="4192588"/>
            <a:ext cx="504825"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a:solidFill>
                  <a:srgbClr val="000000"/>
                </a:solidFill>
              </a:rPr>
              <a:t>W</a:t>
            </a:r>
          </a:p>
        </p:txBody>
      </p:sp>
      <p:sp>
        <p:nvSpPr>
          <p:cNvPr id="8" name="Slide Number Placeholder 4">
            <a:extLst>
              <a:ext uri="{FF2B5EF4-FFF2-40B4-BE49-F238E27FC236}">
                <a16:creationId xmlns:a16="http://schemas.microsoft.com/office/drawing/2014/main" id="{B3647B9A-9BA5-004D-A89A-930B6EB5D2E6}"/>
              </a:ext>
            </a:extLst>
          </p:cNvPr>
          <p:cNvSpPr txBox="1">
            <a:spLocks/>
          </p:cNvSpPr>
          <p:nvPr/>
        </p:nvSpPr>
        <p:spPr bwMode="auto">
          <a:xfrm>
            <a:off x="8648700" y="6448425"/>
            <a:ext cx="419100" cy="3429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7" tIns="45582" rIns="91177" bIns="45582" numCol="1" anchor="b" anchorCtr="0" compatLnSpc="1">
            <a:prstTxWarp prst="textNoShape">
              <a:avLst/>
            </a:prstTxWarp>
          </a:bodyPr>
          <a:lstStyle>
            <a:defPPr>
              <a:defRPr lang="en-US"/>
            </a:defPPr>
            <a:lvl1pPr algn="r" defTabSz="912813" rtl="0" eaLnBrk="1" fontAlgn="base" hangingPunct="1">
              <a:spcBef>
                <a:spcPct val="20000"/>
              </a:spcBef>
              <a:spcAft>
                <a:spcPct val="0"/>
              </a:spcAft>
              <a:buClr>
                <a:schemeClr val="accent2"/>
              </a:buClr>
              <a:buSzPct val="85000"/>
              <a:buFont typeface="ZapfDingbats" charset="0"/>
              <a:buChar char="r"/>
              <a:defRPr sz="2800" kern="1200">
                <a:solidFill>
                  <a:schemeClr val="tx1"/>
                </a:solidFill>
                <a:latin typeface="Comic Sans MS" charset="0"/>
                <a:ea typeface="ＭＳ Ｐゴシック" charset="-128"/>
                <a:cs typeface="+mn-cs"/>
              </a:defRPr>
            </a:lvl1pPr>
            <a:lvl2pPr marL="742950" indent="-285750" algn="l" rtl="0" eaLnBrk="0" fontAlgn="base" hangingPunct="0">
              <a:spcBef>
                <a:spcPct val="20000"/>
              </a:spcBef>
              <a:spcAft>
                <a:spcPct val="0"/>
              </a:spcAft>
              <a:buClr>
                <a:schemeClr val="accent2"/>
              </a:buClr>
              <a:buSzPct val="75000"/>
              <a:buFont typeface="ZapfDingbats" charset="0"/>
              <a:buChar char="m"/>
              <a:defRPr sz="2400" kern="1200">
                <a:solidFill>
                  <a:schemeClr val="tx1"/>
                </a:solidFill>
                <a:latin typeface="Comic Sans MS" charset="0"/>
                <a:ea typeface="ＭＳ Ｐゴシック" charset="-128"/>
                <a:cs typeface="+mn-cs"/>
              </a:defRPr>
            </a:lvl2pPr>
            <a:lvl3pPr marL="1143000" indent="-228600" algn="l" rtl="0" eaLnBrk="0" fontAlgn="base" hangingPunct="0">
              <a:spcBef>
                <a:spcPct val="20000"/>
              </a:spcBef>
              <a:spcAft>
                <a:spcPct val="0"/>
              </a:spcAft>
              <a:buChar char="•"/>
              <a:defRPr sz="2000" kern="1200">
                <a:solidFill>
                  <a:schemeClr val="tx1"/>
                </a:solidFill>
                <a:latin typeface="Comic Sans MS" charset="0"/>
                <a:ea typeface="ＭＳ Ｐゴシック"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charset="0"/>
                <a:ea typeface="ＭＳ Ｐゴシック"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charset="0"/>
                <a:ea typeface="ＭＳ Ｐゴシック"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9pPr>
          </a:lstStyle>
          <a:p>
            <a:pPr>
              <a:spcBef>
                <a:spcPct val="0"/>
              </a:spcBef>
              <a:buClrTx/>
              <a:buSzTx/>
              <a:buFontTx/>
              <a:buNone/>
            </a:pPr>
            <a:fld id="{215FA54B-5407-E74E-AE85-61A5693FF438}" type="slidenum">
              <a:rPr lang="en-US" altLang="x-none" sz="1400" smtClean="0">
                <a:latin typeface="Times New Roman" charset="0"/>
              </a:rPr>
              <a:pPr>
                <a:spcBef>
                  <a:spcPct val="0"/>
                </a:spcBef>
                <a:buClrTx/>
                <a:buSzTx/>
                <a:buFontTx/>
                <a:buNone/>
              </a:pPr>
              <a:t>13</a:t>
            </a:fld>
            <a:endParaRPr lang="en-US" altLang="x-none" sz="1400" dirty="0">
              <a:latin typeface="Times New Roman" charset="0"/>
            </a:endParaRPr>
          </a:p>
        </p:txBody>
      </p:sp>
    </p:spTree>
    <p:extLst>
      <p:ext uri="{BB962C8B-B14F-4D97-AF65-F5344CB8AC3E}">
        <p14:creationId xmlns:p14="http://schemas.microsoft.com/office/powerpoint/2010/main" val="3992058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4"/>
          <p:cNvSpPr>
            <a:spLocks noChangeArrowheads="1"/>
          </p:cNvSpPr>
          <p:nvPr/>
        </p:nvSpPr>
        <p:spPr bwMode="auto">
          <a:xfrm>
            <a:off x="477838" y="296863"/>
            <a:ext cx="77724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sz="3200" u="sng">
                <a:solidFill>
                  <a:srgbClr val="3333CC"/>
                </a:solidFill>
                <a:latin typeface="Comic Sans MS" charset="0"/>
              </a:rPr>
              <a:t>GBN: Sender FSM</a:t>
            </a:r>
            <a:endParaRPr lang="en-US" altLang="x-none" sz="4000" u="sng">
              <a:solidFill>
                <a:srgbClr val="3333CC"/>
              </a:solidFill>
              <a:latin typeface="Comic Sans MS" charset="0"/>
            </a:endParaRPr>
          </a:p>
        </p:txBody>
      </p:sp>
      <p:grpSp>
        <p:nvGrpSpPr>
          <p:cNvPr id="93187" name="Group 5"/>
          <p:cNvGrpSpPr>
            <a:grpSpLocks/>
          </p:cNvGrpSpPr>
          <p:nvPr/>
        </p:nvGrpSpPr>
        <p:grpSpPr bwMode="auto">
          <a:xfrm>
            <a:off x="3568700" y="3321050"/>
            <a:ext cx="800100" cy="657225"/>
            <a:chOff x="1939" y="2515"/>
            <a:chExt cx="504" cy="414"/>
          </a:xfrm>
        </p:grpSpPr>
        <p:sp>
          <p:nvSpPr>
            <p:cNvPr id="93211" name="Oval 6"/>
            <p:cNvSpPr>
              <a:spLocks noChangeArrowheads="1"/>
            </p:cNvSpPr>
            <p:nvPr/>
          </p:nvSpPr>
          <p:spPr bwMode="auto">
            <a:xfrm>
              <a:off x="2004" y="2515"/>
              <a:ext cx="420" cy="414"/>
            </a:xfrm>
            <a:prstGeom prst="ellipse">
              <a:avLst/>
            </a:prstGeom>
            <a:solidFill>
              <a:srgbClr val="FFFFFF"/>
            </a:solidFill>
            <a:ln w="19050">
              <a:solidFill>
                <a:srgbClr val="000000"/>
              </a:solidFill>
              <a:round/>
              <a:headEnd/>
              <a:tailEnd/>
            </a:ln>
          </p:spPr>
          <p:txBody>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endParaRPr lang="x-none" altLang="x-none">
                <a:solidFill>
                  <a:srgbClr val="000000"/>
                </a:solidFill>
                <a:latin typeface="Arial" charset="0"/>
              </a:endParaRPr>
            </a:p>
          </p:txBody>
        </p:sp>
        <p:sp>
          <p:nvSpPr>
            <p:cNvPr id="93212" name="Text Box 7"/>
            <p:cNvSpPr txBox="1">
              <a:spLocks noChangeArrowheads="1"/>
            </p:cNvSpPr>
            <p:nvPr/>
          </p:nvSpPr>
          <p:spPr bwMode="auto">
            <a:xfrm>
              <a:off x="1939" y="2611"/>
              <a:ext cx="50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sz="1600">
                  <a:solidFill>
                    <a:srgbClr val="000000"/>
                  </a:solidFill>
                  <a:latin typeface="Arial" charset="0"/>
                </a:rPr>
                <a:t>Wait</a:t>
              </a:r>
              <a:endParaRPr lang="en-US" altLang="x-none" sz="1600">
                <a:solidFill>
                  <a:srgbClr val="000000"/>
                </a:solidFill>
              </a:endParaRPr>
            </a:p>
          </p:txBody>
        </p:sp>
      </p:grpSp>
      <p:sp>
        <p:nvSpPr>
          <p:cNvPr id="93188" name="Line 8"/>
          <p:cNvSpPr>
            <a:spLocks noChangeShapeType="1"/>
          </p:cNvSpPr>
          <p:nvPr/>
        </p:nvSpPr>
        <p:spPr bwMode="auto">
          <a:xfrm>
            <a:off x="2028825" y="2474913"/>
            <a:ext cx="1624013" cy="1069975"/>
          </a:xfrm>
          <a:prstGeom prst="line">
            <a:avLst/>
          </a:prstGeom>
          <a:noFill/>
          <a:ln w="28575">
            <a:solidFill>
              <a:srgbClr val="00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2" name="Text Box 9"/>
          <p:cNvSpPr txBox="1">
            <a:spLocks noChangeArrowheads="1"/>
          </p:cNvSpPr>
          <p:nvPr/>
        </p:nvSpPr>
        <p:spPr bwMode="auto">
          <a:xfrm>
            <a:off x="4751388" y="3232150"/>
            <a:ext cx="277653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sz="1400">
                <a:solidFill>
                  <a:srgbClr val="000000"/>
                </a:solidFill>
                <a:latin typeface="Arial" charset="0"/>
              </a:rPr>
              <a:t>start_timer</a:t>
            </a:r>
          </a:p>
          <a:p>
            <a:pPr algn="l" eaLnBrk="1" hangingPunct="1"/>
            <a:r>
              <a:rPr lang="en-US" altLang="x-none" sz="1400">
                <a:solidFill>
                  <a:srgbClr val="000000"/>
                </a:solidFill>
                <a:latin typeface="Arial" charset="0"/>
              </a:rPr>
              <a:t>udt_send(sndpkt[base])</a:t>
            </a:r>
          </a:p>
          <a:p>
            <a:pPr algn="l" eaLnBrk="1" hangingPunct="1"/>
            <a:r>
              <a:rPr lang="en-US" altLang="x-none" sz="1400">
                <a:solidFill>
                  <a:srgbClr val="000000"/>
                </a:solidFill>
                <a:latin typeface="Arial" charset="0"/>
              </a:rPr>
              <a:t>udt_send(sndpkt[base+1])</a:t>
            </a:r>
          </a:p>
          <a:p>
            <a:pPr algn="l" eaLnBrk="1" hangingPunct="1"/>
            <a:r>
              <a:rPr lang="en-US" altLang="x-none" sz="1400">
                <a:solidFill>
                  <a:srgbClr val="000000"/>
                </a:solidFill>
                <a:latin typeface="Arial" charset="0"/>
              </a:rPr>
              <a:t>…</a:t>
            </a:r>
          </a:p>
          <a:p>
            <a:pPr algn="l" eaLnBrk="1" hangingPunct="1"/>
            <a:r>
              <a:rPr lang="en-US" altLang="x-none" sz="1400">
                <a:solidFill>
                  <a:srgbClr val="000000"/>
                </a:solidFill>
                <a:latin typeface="Arial" charset="0"/>
              </a:rPr>
              <a:t>udt_send(sndpkt[nextseqnum-1])</a:t>
            </a:r>
          </a:p>
          <a:p>
            <a:pPr algn="l" eaLnBrk="1" hangingPunct="1"/>
            <a:endParaRPr lang="en-US" altLang="x-none" sz="1400">
              <a:solidFill>
                <a:srgbClr val="000000"/>
              </a:solidFill>
            </a:endParaRPr>
          </a:p>
        </p:txBody>
      </p:sp>
      <p:grpSp>
        <p:nvGrpSpPr>
          <p:cNvPr id="3" name="Group 25"/>
          <p:cNvGrpSpPr>
            <a:grpSpLocks/>
          </p:cNvGrpSpPr>
          <p:nvPr/>
        </p:nvGrpSpPr>
        <p:grpSpPr bwMode="auto">
          <a:xfrm>
            <a:off x="4773613" y="2997200"/>
            <a:ext cx="1703387" cy="276225"/>
            <a:chOff x="4773613" y="2997200"/>
            <a:chExt cx="1703387" cy="276225"/>
          </a:xfrm>
        </p:grpSpPr>
        <p:sp>
          <p:nvSpPr>
            <p:cNvPr id="93209" name="Text Box 10"/>
            <p:cNvSpPr txBox="1">
              <a:spLocks noChangeArrowheads="1"/>
            </p:cNvSpPr>
            <p:nvPr/>
          </p:nvSpPr>
          <p:spPr bwMode="auto">
            <a:xfrm>
              <a:off x="4773613" y="2997200"/>
              <a:ext cx="11001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sz="1400">
                  <a:solidFill>
                    <a:srgbClr val="000000"/>
                  </a:solidFill>
                  <a:latin typeface="Arial" charset="0"/>
                </a:rPr>
                <a:t>timeout</a:t>
              </a:r>
              <a:endParaRPr lang="en-US" altLang="x-none" sz="1400">
                <a:solidFill>
                  <a:srgbClr val="000000"/>
                </a:solidFill>
              </a:endParaRPr>
            </a:p>
            <a:p>
              <a:pPr algn="l" eaLnBrk="1" hangingPunct="1"/>
              <a:endParaRPr lang="en-US" altLang="x-none" sz="1400">
                <a:solidFill>
                  <a:srgbClr val="000000"/>
                </a:solidFill>
              </a:endParaRPr>
            </a:p>
          </p:txBody>
        </p:sp>
        <p:sp>
          <p:nvSpPr>
            <p:cNvPr id="93210" name="Line 11"/>
            <p:cNvSpPr>
              <a:spLocks noChangeShapeType="1"/>
            </p:cNvSpPr>
            <p:nvPr/>
          </p:nvSpPr>
          <p:spPr bwMode="auto">
            <a:xfrm>
              <a:off x="4857750" y="3273425"/>
              <a:ext cx="161925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3191" name="Freeform 12"/>
          <p:cNvSpPr>
            <a:spLocks/>
          </p:cNvSpPr>
          <p:nvPr/>
        </p:nvSpPr>
        <p:spPr bwMode="auto">
          <a:xfrm>
            <a:off x="4394200" y="3076575"/>
            <a:ext cx="393700" cy="1152525"/>
          </a:xfrm>
          <a:custGeom>
            <a:avLst/>
            <a:gdLst>
              <a:gd name="T0" fmla="*/ 2147483646 w 619"/>
              <a:gd name="T1" fmla="*/ 2147483646 h 1815"/>
              <a:gd name="T2" fmla="*/ 0 w 619"/>
              <a:gd name="T3" fmla="*/ 2147483646 h 1815"/>
              <a:gd name="T4" fmla="*/ 0 60000 65536"/>
              <a:gd name="T5" fmla="*/ 0 60000 65536"/>
              <a:gd name="T6" fmla="*/ 0 w 619"/>
              <a:gd name="T7" fmla="*/ 0 h 1815"/>
              <a:gd name="T8" fmla="*/ 619 w 619"/>
              <a:gd name="T9" fmla="*/ 1815 h 1815"/>
            </a:gdLst>
            <a:ahLst/>
            <a:cxnLst>
              <a:cxn ang="T4">
                <a:pos x="T0" y="T1"/>
              </a:cxn>
              <a:cxn ang="T5">
                <a:pos x="T2" y="T3"/>
              </a:cxn>
            </a:cxnLst>
            <a:rect l="T6" t="T7" r="T8" b="T9"/>
            <a:pathLst>
              <a:path w="619" h="1815">
                <a:moveTo>
                  <a:pt x="39" y="1136"/>
                </a:moveTo>
                <a:cubicBezTo>
                  <a:pt x="619" y="1815"/>
                  <a:pt x="484" y="0"/>
                  <a:pt x="0" y="773"/>
                </a:cubicBez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6" name="Text Box 13"/>
          <p:cNvSpPr txBox="1">
            <a:spLocks noChangeArrowheads="1"/>
          </p:cNvSpPr>
          <p:nvPr/>
        </p:nvSpPr>
        <p:spPr bwMode="auto">
          <a:xfrm>
            <a:off x="3194050" y="969963"/>
            <a:ext cx="2333625" cy="25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sz="1400">
                <a:solidFill>
                  <a:srgbClr val="000000"/>
                </a:solidFill>
                <a:latin typeface="Arial" charset="0"/>
              </a:rPr>
              <a:t>rdt_send(data)</a:t>
            </a:r>
            <a:r>
              <a:rPr lang="en-US" altLang="x-none" sz="1000">
                <a:solidFill>
                  <a:srgbClr val="000000"/>
                </a:solidFill>
                <a:latin typeface="Arial" charset="0"/>
              </a:rPr>
              <a:t> </a:t>
            </a:r>
            <a:endParaRPr lang="en-US" altLang="x-none">
              <a:solidFill>
                <a:srgbClr val="000000"/>
              </a:solidFill>
            </a:endParaRPr>
          </a:p>
        </p:txBody>
      </p:sp>
      <p:sp>
        <p:nvSpPr>
          <p:cNvPr id="24587" name="Line 14"/>
          <p:cNvSpPr>
            <a:spLocks noChangeShapeType="1"/>
          </p:cNvSpPr>
          <p:nvPr/>
        </p:nvSpPr>
        <p:spPr bwMode="auto">
          <a:xfrm>
            <a:off x="3302000" y="1289050"/>
            <a:ext cx="191452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8" name="Text Box 15"/>
          <p:cNvSpPr txBox="1">
            <a:spLocks noChangeArrowheads="1"/>
          </p:cNvSpPr>
          <p:nvPr/>
        </p:nvSpPr>
        <p:spPr bwMode="auto">
          <a:xfrm>
            <a:off x="3194050" y="1277938"/>
            <a:ext cx="5521325"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sz="1400">
                <a:solidFill>
                  <a:srgbClr val="000000"/>
                </a:solidFill>
                <a:latin typeface="Arial" charset="0"/>
              </a:rPr>
              <a:t>if (nextseqnum &lt; base+W) {</a:t>
            </a:r>
          </a:p>
          <a:p>
            <a:pPr algn="l" eaLnBrk="1" hangingPunct="1"/>
            <a:r>
              <a:rPr lang="en-US" altLang="x-none" sz="1400">
                <a:solidFill>
                  <a:srgbClr val="000000"/>
                </a:solidFill>
                <a:latin typeface="Arial" charset="0"/>
              </a:rPr>
              <a:t>    sndpkt[nextseqnum] = make_pkt(nextseqnum,data,chksum)</a:t>
            </a:r>
          </a:p>
          <a:p>
            <a:pPr algn="l" eaLnBrk="1" hangingPunct="1"/>
            <a:r>
              <a:rPr lang="en-US" altLang="x-none" sz="1400">
                <a:solidFill>
                  <a:srgbClr val="000000"/>
                </a:solidFill>
                <a:latin typeface="Arial" charset="0"/>
              </a:rPr>
              <a:t>    udt_send(sndpkt[nextseqnum])</a:t>
            </a:r>
          </a:p>
          <a:p>
            <a:pPr algn="l" eaLnBrk="1" hangingPunct="1"/>
            <a:r>
              <a:rPr lang="en-US" altLang="x-none" sz="1400">
                <a:solidFill>
                  <a:srgbClr val="000000"/>
                </a:solidFill>
                <a:latin typeface="Arial" charset="0"/>
              </a:rPr>
              <a:t>    if (base == nextseqnum) start_timer</a:t>
            </a:r>
          </a:p>
          <a:p>
            <a:pPr algn="l" eaLnBrk="1" hangingPunct="1"/>
            <a:r>
              <a:rPr lang="en-US" altLang="x-none" sz="1400">
                <a:solidFill>
                  <a:srgbClr val="000000"/>
                </a:solidFill>
                <a:latin typeface="Arial" charset="0"/>
              </a:rPr>
              <a:t>    nextseqnum++</a:t>
            </a:r>
          </a:p>
          <a:p>
            <a:pPr algn="l" eaLnBrk="1" hangingPunct="1"/>
            <a:r>
              <a:rPr lang="en-US" altLang="x-none" sz="1400">
                <a:solidFill>
                  <a:srgbClr val="000000"/>
                </a:solidFill>
                <a:latin typeface="Arial" charset="0"/>
              </a:rPr>
              <a:t> } else</a:t>
            </a:r>
          </a:p>
          <a:p>
            <a:pPr algn="l" eaLnBrk="1" hangingPunct="1"/>
            <a:r>
              <a:rPr lang="en-US" altLang="x-none" sz="1400">
                <a:solidFill>
                  <a:srgbClr val="000000"/>
                </a:solidFill>
                <a:latin typeface="Arial" charset="0"/>
              </a:rPr>
              <a:t>    block sender</a:t>
            </a:r>
            <a:endParaRPr lang="en-US" altLang="x-none" sz="1400">
              <a:solidFill>
                <a:srgbClr val="000000"/>
              </a:solidFill>
            </a:endParaRPr>
          </a:p>
        </p:txBody>
      </p:sp>
      <p:sp>
        <p:nvSpPr>
          <p:cNvPr id="93195" name="Freeform 16"/>
          <p:cNvSpPr>
            <a:spLocks/>
          </p:cNvSpPr>
          <p:nvPr/>
        </p:nvSpPr>
        <p:spPr bwMode="auto">
          <a:xfrm rot="5142103" flipH="1">
            <a:off x="3821113" y="2511425"/>
            <a:ext cx="393700" cy="1152525"/>
          </a:xfrm>
          <a:custGeom>
            <a:avLst/>
            <a:gdLst>
              <a:gd name="T0" fmla="*/ 2147483646 w 619"/>
              <a:gd name="T1" fmla="*/ 2147483646 h 1815"/>
              <a:gd name="T2" fmla="*/ 0 w 619"/>
              <a:gd name="T3" fmla="*/ 2147483646 h 1815"/>
              <a:gd name="T4" fmla="*/ 0 60000 65536"/>
              <a:gd name="T5" fmla="*/ 0 60000 65536"/>
              <a:gd name="T6" fmla="*/ 0 w 619"/>
              <a:gd name="T7" fmla="*/ 0 h 1815"/>
              <a:gd name="T8" fmla="*/ 619 w 619"/>
              <a:gd name="T9" fmla="*/ 1815 h 1815"/>
            </a:gdLst>
            <a:ahLst/>
            <a:cxnLst>
              <a:cxn ang="T4">
                <a:pos x="T0" y="T1"/>
              </a:cxn>
              <a:cxn ang="T5">
                <a:pos x="T2" y="T3"/>
              </a:cxn>
            </a:cxnLst>
            <a:rect l="T6" t="T7" r="T8" b="T9"/>
            <a:pathLst>
              <a:path w="619" h="1815">
                <a:moveTo>
                  <a:pt x="39" y="1136"/>
                </a:moveTo>
                <a:cubicBezTo>
                  <a:pt x="619" y="1815"/>
                  <a:pt x="484" y="0"/>
                  <a:pt x="0" y="773"/>
                </a:cubicBez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0" name="Text Box 17"/>
          <p:cNvSpPr txBox="1">
            <a:spLocks noChangeArrowheads="1"/>
          </p:cNvSpPr>
          <p:nvPr/>
        </p:nvSpPr>
        <p:spPr bwMode="auto">
          <a:xfrm>
            <a:off x="3365500" y="5049838"/>
            <a:ext cx="36861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sz="1200">
                <a:solidFill>
                  <a:srgbClr val="000000"/>
                </a:solidFill>
                <a:latin typeface="Arial" charset="0"/>
              </a:rPr>
              <a:t>if (new packets ACKed) {</a:t>
            </a:r>
          </a:p>
          <a:p>
            <a:pPr algn="l" eaLnBrk="1" hangingPunct="1"/>
            <a:r>
              <a:rPr lang="en-US" altLang="x-none" sz="1200">
                <a:solidFill>
                  <a:srgbClr val="000000"/>
                </a:solidFill>
                <a:latin typeface="Arial" charset="0"/>
              </a:rPr>
              <a:t>   advance base;</a:t>
            </a:r>
          </a:p>
          <a:p>
            <a:pPr algn="l" eaLnBrk="1" hangingPunct="1"/>
            <a:r>
              <a:rPr lang="en-US" altLang="x-none" sz="1200">
                <a:solidFill>
                  <a:srgbClr val="000000"/>
                </a:solidFill>
                <a:latin typeface="Arial" charset="0"/>
              </a:rPr>
              <a:t>   if (more packets waiting)</a:t>
            </a:r>
            <a:br>
              <a:rPr lang="en-US" altLang="x-none" sz="1200">
                <a:solidFill>
                  <a:srgbClr val="000000"/>
                </a:solidFill>
                <a:latin typeface="Arial" charset="0"/>
              </a:rPr>
            </a:br>
            <a:r>
              <a:rPr lang="en-US" altLang="x-none" sz="1200">
                <a:solidFill>
                  <a:srgbClr val="000000"/>
                </a:solidFill>
                <a:latin typeface="Arial" charset="0"/>
              </a:rPr>
              <a:t>       send more packets</a:t>
            </a:r>
          </a:p>
          <a:p>
            <a:pPr algn="l" eaLnBrk="1" hangingPunct="1"/>
            <a:r>
              <a:rPr lang="en-US" altLang="x-none" sz="1200">
                <a:solidFill>
                  <a:srgbClr val="000000"/>
                </a:solidFill>
                <a:latin typeface="Arial" charset="0"/>
              </a:rPr>
              <a:t>}</a:t>
            </a:r>
          </a:p>
          <a:p>
            <a:pPr algn="l" eaLnBrk="1" hangingPunct="1"/>
            <a:r>
              <a:rPr lang="en-US" altLang="x-none" sz="1200">
                <a:solidFill>
                  <a:srgbClr val="000000"/>
                </a:solidFill>
                <a:latin typeface="Arial" charset="0"/>
              </a:rPr>
              <a:t>if (base == nextseqnum)</a:t>
            </a:r>
          </a:p>
          <a:p>
            <a:pPr algn="l" eaLnBrk="1" hangingPunct="1"/>
            <a:r>
              <a:rPr lang="en-US" altLang="x-none" sz="1200">
                <a:solidFill>
                  <a:srgbClr val="000000"/>
                </a:solidFill>
                <a:latin typeface="Arial" charset="0"/>
              </a:rPr>
              <a:t>  stop_timer</a:t>
            </a:r>
          </a:p>
          <a:p>
            <a:pPr algn="l" eaLnBrk="1" hangingPunct="1"/>
            <a:r>
              <a:rPr lang="en-US" altLang="x-none" sz="1200">
                <a:solidFill>
                  <a:srgbClr val="000000"/>
                </a:solidFill>
                <a:latin typeface="Arial" charset="0"/>
              </a:rPr>
              <a:t>else</a:t>
            </a:r>
          </a:p>
          <a:p>
            <a:pPr algn="l" eaLnBrk="1" hangingPunct="1"/>
            <a:r>
              <a:rPr lang="en-US" altLang="x-none" sz="1200">
                <a:solidFill>
                  <a:srgbClr val="000000"/>
                </a:solidFill>
                <a:latin typeface="Arial" charset="0"/>
              </a:rPr>
              <a:t>  start_timer for the packet at new base</a:t>
            </a:r>
          </a:p>
        </p:txBody>
      </p:sp>
      <p:grpSp>
        <p:nvGrpSpPr>
          <p:cNvPr id="4" name="Group 27"/>
          <p:cNvGrpSpPr>
            <a:grpSpLocks/>
          </p:cNvGrpSpPr>
          <p:nvPr/>
        </p:nvGrpSpPr>
        <p:grpSpPr bwMode="auto">
          <a:xfrm>
            <a:off x="3389313" y="4471988"/>
            <a:ext cx="2833687" cy="523875"/>
            <a:chOff x="3389313" y="4471988"/>
            <a:chExt cx="2833687" cy="523875"/>
          </a:xfrm>
        </p:grpSpPr>
        <p:sp>
          <p:nvSpPr>
            <p:cNvPr id="93207" name="Text Box 18"/>
            <p:cNvSpPr txBox="1">
              <a:spLocks noChangeArrowheads="1"/>
            </p:cNvSpPr>
            <p:nvPr/>
          </p:nvSpPr>
          <p:spPr bwMode="auto">
            <a:xfrm>
              <a:off x="3389313" y="4471988"/>
              <a:ext cx="2833687"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sz="1400">
                  <a:solidFill>
                    <a:srgbClr val="000000"/>
                  </a:solidFill>
                  <a:latin typeface="Arial" charset="0"/>
                </a:rPr>
                <a:t>rdt_rcv(rcvpkt) &amp;&amp; </a:t>
              </a:r>
            </a:p>
            <a:p>
              <a:pPr algn="l" eaLnBrk="1" hangingPunct="1"/>
              <a:r>
                <a:rPr lang="en-US" altLang="x-none" sz="1400">
                  <a:solidFill>
                    <a:srgbClr val="000000"/>
                  </a:solidFill>
                  <a:latin typeface="Arial" charset="0"/>
                </a:rPr>
                <a:t>   notcorrupt(rcvpkt) </a:t>
              </a:r>
            </a:p>
            <a:p>
              <a:pPr algn="l" eaLnBrk="1" hangingPunct="1"/>
              <a:endParaRPr lang="en-US" altLang="x-none" sz="1400">
                <a:solidFill>
                  <a:srgbClr val="000000"/>
                </a:solidFill>
              </a:endParaRPr>
            </a:p>
          </p:txBody>
        </p:sp>
        <p:sp>
          <p:nvSpPr>
            <p:cNvPr id="93208" name="Line 19"/>
            <p:cNvSpPr>
              <a:spLocks noChangeShapeType="1"/>
            </p:cNvSpPr>
            <p:nvPr/>
          </p:nvSpPr>
          <p:spPr bwMode="auto">
            <a:xfrm>
              <a:off x="3481388" y="4995863"/>
              <a:ext cx="161925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3198" name="Freeform 20"/>
          <p:cNvSpPr>
            <a:spLocks/>
          </p:cNvSpPr>
          <p:nvPr/>
        </p:nvSpPr>
        <p:spPr bwMode="auto">
          <a:xfrm>
            <a:off x="3538538" y="4024313"/>
            <a:ext cx="1054100" cy="674687"/>
          </a:xfrm>
          <a:custGeom>
            <a:avLst/>
            <a:gdLst>
              <a:gd name="T0" fmla="*/ 2147483646 w 664"/>
              <a:gd name="T1" fmla="*/ 2147483646 h 425"/>
              <a:gd name="T2" fmla="*/ 2147483646 w 664"/>
              <a:gd name="T3" fmla="*/ 0 h 425"/>
              <a:gd name="T4" fmla="*/ 0 60000 65536"/>
              <a:gd name="T5" fmla="*/ 0 60000 65536"/>
              <a:gd name="T6" fmla="*/ 0 w 664"/>
              <a:gd name="T7" fmla="*/ 0 h 425"/>
              <a:gd name="T8" fmla="*/ 664 w 664"/>
              <a:gd name="T9" fmla="*/ 425 h 425"/>
            </a:gdLst>
            <a:ahLst/>
            <a:cxnLst>
              <a:cxn ang="T4">
                <a:pos x="T0" y="T1"/>
              </a:cxn>
              <a:cxn ang="T5">
                <a:pos x="T2" y="T3"/>
              </a:cxn>
            </a:cxnLst>
            <a:rect l="T6" t="T7" r="T8" b="T9"/>
            <a:pathLst>
              <a:path w="664" h="425">
                <a:moveTo>
                  <a:pt x="241" y="20"/>
                </a:moveTo>
                <a:cubicBezTo>
                  <a:pt x="0" y="393"/>
                  <a:pt x="664" y="425"/>
                  <a:pt x="388" y="0"/>
                </a:cubicBez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199" name="Line 21"/>
          <p:cNvSpPr>
            <a:spLocks noChangeShapeType="1"/>
          </p:cNvSpPr>
          <p:nvPr/>
        </p:nvSpPr>
        <p:spPr bwMode="auto">
          <a:xfrm>
            <a:off x="1614488" y="2857500"/>
            <a:ext cx="80327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00" name="Text Box 22"/>
          <p:cNvSpPr txBox="1">
            <a:spLocks noChangeArrowheads="1"/>
          </p:cNvSpPr>
          <p:nvPr/>
        </p:nvSpPr>
        <p:spPr bwMode="auto">
          <a:xfrm>
            <a:off x="1487488" y="2849563"/>
            <a:ext cx="14859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sz="1400">
                <a:solidFill>
                  <a:srgbClr val="000000"/>
                </a:solidFill>
                <a:latin typeface="Arial" charset="0"/>
              </a:rPr>
              <a:t>base=1</a:t>
            </a:r>
          </a:p>
          <a:p>
            <a:pPr algn="l" eaLnBrk="1" hangingPunct="1"/>
            <a:r>
              <a:rPr lang="en-US" altLang="x-none" sz="1400">
                <a:solidFill>
                  <a:srgbClr val="000000"/>
                </a:solidFill>
                <a:latin typeface="Arial" charset="0"/>
              </a:rPr>
              <a:t>nextseqnum=1</a:t>
            </a:r>
            <a:endParaRPr lang="en-US" altLang="x-none">
              <a:solidFill>
                <a:srgbClr val="000000"/>
              </a:solidFill>
            </a:endParaRPr>
          </a:p>
        </p:txBody>
      </p:sp>
      <p:grpSp>
        <p:nvGrpSpPr>
          <p:cNvPr id="5" name="Group 26"/>
          <p:cNvGrpSpPr>
            <a:grpSpLocks/>
          </p:cNvGrpSpPr>
          <p:nvPr/>
        </p:nvGrpSpPr>
        <p:grpSpPr bwMode="auto">
          <a:xfrm>
            <a:off x="1406525" y="3937000"/>
            <a:ext cx="2047875" cy="531813"/>
            <a:chOff x="1406525" y="3937000"/>
            <a:chExt cx="2047875" cy="531813"/>
          </a:xfrm>
        </p:grpSpPr>
        <p:sp>
          <p:nvSpPr>
            <p:cNvPr id="93205" name="Text Box 23"/>
            <p:cNvSpPr txBox="1">
              <a:spLocks noChangeArrowheads="1"/>
            </p:cNvSpPr>
            <p:nvPr/>
          </p:nvSpPr>
          <p:spPr bwMode="auto">
            <a:xfrm>
              <a:off x="1406525" y="3937000"/>
              <a:ext cx="20478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sz="1400">
                  <a:solidFill>
                    <a:srgbClr val="000000"/>
                  </a:solidFill>
                  <a:latin typeface="Arial" charset="0"/>
                </a:rPr>
                <a:t>rdt_rcv(rcvpkt) </a:t>
              </a:r>
            </a:p>
            <a:p>
              <a:pPr algn="l" eaLnBrk="1" hangingPunct="1"/>
              <a:r>
                <a:rPr lang="en-US" altLang="x-none" sz="1400">
                  <a:solidFill>
                    <a:srgbClr val="000000"/>
                  </a:solidFill>
                  <a:latin typeface="Arial" charset="0"/>
                </a:rPr>
                <a:t>   &amp;&amp; corrupt(rcvpkt)</a:t>
              </a:r>
              <a:r>
                <a:rPr lang="en-US" altLang="x-none" sz="1000">
                  <a:solidFill>
                    <a:srgbClr val="000000"/>
                  </a:solidFill>
                  <a:latin typeface="Arial" charset="0"/>
                </a:rPr>
                <a:t> </a:t>
              </a:r>
            </a:p>
            <a:p>
              <a:pPr algn="l" eaLnBrk="1" hangingPunct="1"/>
              <a:endParaRPr lang="en-US" altLang="x-none">
                <a:solidFill>
                  <a:srgbClr val="000000"/>
                </a:solidFill>
              </a:endParaRPr>
            </a:p>
          </p:txBody>
        </p:sp>
        <p:sp>
          <p:nvSpPr>
            <p:cNvPr id="93206" name="Line 24"/>
            <p:cNvSpPr>
              <a:spLocks noChangeShapeType="1"/>
            </p:cNvSpPr>
            <p:nvPr/>
          </p:nvSpPr>
          <p:spPr bwMode="auto">
            <a:xfrm flipV="1">
              <a:off x="1487488" y="4468813"/>
              <a:ext cx="152082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3202" name="Freeform 25"/>
          <p:cNvSpPr>
            <a:spLocks/>
          </p:cNvSpPr>
          <p:nvPr/>
        </p:nvSpPr>
        <p:spPr bwMode="auto">
          <a:xfrm>
            <a:off x="2932113" y="3798888"/>
            <a:ext cx="695325" cy="638175"/>
          </a:xfrm>
          <a:custGeom>
            <a:avLst/>
            <a:gdLst>
              <a:gd name="T0" fmla="*/ 2147483646 w 1095"/>
              <a:gd name="T1" fmla="*/ 0 h 1005"/>
              <a:gd name="T2" fmla="*/ 2147483646 w 1095"/>
              <a:gd name="T3" fmla="*/ 2147483646 h 1005"/>
              <a:gd name="T4" fmla="*/ 0 60000 65536"/>
              <a:gd name="T5" fmla="*/ 0 60000 65536"/>
              <a:gd name="T6" fmla="*/ 0 w 1095"/>
              <a:gd name="T7" fmla="*/ 0 h 1005"/>
              <a:gd name="T8" fmla="*/ 1095 w 1095"/>
              <a:gd name="T9" fmla="*/ 1005 h 1005"/>
            </a:gdLst>
            <a:ahLst/>
            <a:cxnLst>
              <a:cxn ang="T4">
                <a:pos x="T0" y="T1"/>
              </a:cxn>
              <a:cxn ang="T5">
                <a:pos x="T2" y="T3"/>
              </a:cxn>
            </a:cxnLst>
            <a:rect l="T6" t="T7" r="T8" b="T9"/>
            <a:pathLst>
              <a:path w="1095" h="1005">
                <a:moveTo>
                  <a:pt x="1005" y="0"/>
                </a:moveTo>
                <a:cubicBezTo>
                  <a:pt x="0" y="30"/>
                  <a:pt x="645" y="1005"/>
                  <a:pt x="1095" y="165"/>
                </a:cubicBez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203" name="Text Box 26"/>
          <p:cNvSpPr txBox="1">
            <a:spLocks noChangeArrowheads="1"/>
          </p:cNvSpPr>
          <p:nvPr/>
        </p:nvSpPr>
        <p:spPr bwMode="auto">
          <a:xfrm>
            <a:off x="1530350" y="2527300"/>
            <a:ext cx="323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sz="1600">
                <a:solidFill>
                  <a:srgbClr val="000000"/>
                </a:solidFill>
                <a:latin typeface="Symbol" charset="2"/>
              </a:rPr>
              <a:t>L</a:t>
            </a:r>
          </a:p>
        </p:txBody>
      </p:sp>
      <p:pic>
        <p:nvPicPr>
          <p:cNvPr id="93204" name="Picture 5" descr="gbn_seqnum"/>
          <p:cNvPicPr>
            <a:picLocks noChangeAspect="1" noChangeArrowheads="1"/>
          </p:cNvPicPr>
          <p:nvPr/>
        </p:nvPicPr>
        <p:blipFill>
          <a:blip r:embed="rId3">
            <a:extLst>
              <a:ext uri="{28A0092B-C50C-407E-A947-70E740481C1C}">
                <a14:useLocalDpi xmlns:a14="http://schemas.microsoft.com/office/drawing/2010/main" val="0"/>
              </a:ext>
            </a:extLst>
          </a:blip>
          <a:srcRect t="-319" r="47192"/>
          <a:stretch>
            <a:fillRect/>
          </a:stretch>
        </p:blipFill>
        <p:spPr bwMode="auto">
          <a:xfrm>
            <a:off x="5614988" y="4710113"/>
            <a:ext cx="3265487"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Slide Number Placeholder 4">
            <a:extLst>
              <a:ext uri="{FF2B5EF4-FFF2-40B4-BE49-F238E27FC236}">
                <a16:creationId xmlns:a16="http://schemas.microsoft.com/office/drawing/2014/main" id="{9C629ED1-2F3C-B442-B287-6DB73F7878C6}"/>
              </a:ext>
            </a:extLst>
          </p:cNvPr>
          <p:cNvSpPr txBox="1">
            <a:spLocks/>
          </p:cNvSpPr>
          <p:nvPr/>
        </p:nvSpPr>
        <p:spPr bwMode="auto">
          <a:xfrm>
            <a:off x="8648700" y="6448425"/>
            <a:ext cx="419100" cy="3429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7" tIns="45582" rIns="91177" bIns="45582" numCol="1" anchor="b" anchorCtr="0" compatLnSpc="1">
            <a:prstTxWarp prst="textNoShape">
              <a:avLst/>
            </a:prstTxWarp>
          </a:bodyPr>
          <a:lstStyle>
            <a:defPPr>
              <a:defRPr lang="en-US"/>
            </a:defPPr>
            <a:lvl1pPr algn="r" defTabSz="912813" rtl="0" eaLnBrk="1" fontAlgn="base" hangingPunct="1">
              <a:spcBef>
                <a:spcPct val="20000"/>
              </a:spcBef>
              <a:spcAft>
                <a:spcPct val="0"/>
              </a:spcAft>
              <a:buClr>
                <a:schemeClr val="accent2"/>
              </a:buClr>
              <a:buSzPct val="85000"/>
              <a:buFont typeface="ZapfDingbats" charset="0"/>
              <a:buChar char="r"/>
              <a:defRPr sz="2800" kern="1200">
                <a:solidFill>
                  <a:schemeClr val="tx1"/>
                </a:solidFill>
                <a:latin typeface="Comic Sans MS" charset="0"/>
                <a:ea typeface="ＭＳ Ｐゴシック" charset="-128"/>
                <a:cs typeface="+mn-cs"/>
              </a:defRPr>
            </a:lvl1pPr>
            <a:lvl2pPr marL="742950" indent="-285750" algn="l" rtl="0" eaLnBrk="0" fontAlgn="base" hangingPunct="0">
              <a:spcBef>
                <a:spcPct val="20000"/>
              </a:spcBef>
              <a:spcAft>
                <a:spcPct val="0"/>
              </a:spcAft>
              <a:buClr>
                <a:schemeClr val="accent2"/>
              </a:buClr>
              <a:buSzPct val="75000"/>
              <a:buFont typeface="ZapfDingbats" charset="0"/>
              <a:buChar char="m"/>
              <a:defRPr sz="2400" kern="1200">
                <a:solidFill>
                  <a:schemeClr val="tx1"/>
                </a:solidFill>
                <a:latin typeface="Comic Sans MS" charset="0"/>
                <a:ea typeface="ＭＳ Ｐゴシック" charset="-128"/>
                <a:cs typeface="+mn-cs"/>
              </a:defRPr>
            </a:lvl2pPr>
            <a:lvl3pPr marL="1143000" indent="-228600" algn="l" rtl="0" eaLnBrk="0" fontAlgn="base" hangingPunct="0">
              <a:spcBef>
                <a:spcPct val="20000"/>
              </a:spcBef>
              <a:spcAft>
                <a:spcPct val="0"/>
              </a:spcAft>
              <a:buChar char="•"/>
              <a:defRPr sz="2000" kern="1200">
                <a:solidFill>
                  <a:schemeClr val="tx1"/>
                </a:solidFill>
                <a:latin typeface="Comic Sans MS" charset="0"/>
                <a:ea typeface="ＭＳ Ｐゴシック"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charset="0"/>
                <a:ea typeface="ＭＳ Ｐゴシック"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charset="0"/>
                <a:ea typeface="ＭＳ Ｐゴシック"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9pPr>
          </a:lstStyle>
          <a:p>
            <a:pPr>
              <a:spcBef>
                <a:spcPct val="0"/>
              </a:spcBef>
              <a:buClrTx/>
              <a:buSzTx/>
              <a:buFontTx/>
              <a:buNone/>
            </a:pPr>
            <a:fld id="{215FA54B-5407-E74E-AE85-61A5693FF438}" type="slidenum">
              <a:rPr lang="en-US" altLang="x-none" sz="1400" smtClean="0">
                <a:latin typeface="Times New Roman" charset="0"/>
              </a:rPr>
              <a:pPr>
                <a:spcBef>
                  <a:spcPct val="0"/>
                </a:spcBef>
                <a:buClrTx/>
                <a:buSzTx/>
                <a:buFontTx/>
                <a:buNone/>
              </a:pPr>
              <a:t>14</a:t>
            </a:fld>
            <a:endParaRPr lang="en-US" altLang="x-none" sz="1400" dirty="0">
              <a:latin typeface="Times New Roman" charset="0"/>
            </a:endParaRPr>
          </a:p>
        </p:txBody>
      </p:sp>
    </p:spTree>
    <p:extLst>
      <p:ext uri="{BB962C8B-B14F-4D97-AF65-F5344CB8AC3E}">
        <p14:creationId xmlns:p14="http://schemas.microsoft.com/office/powerpoint/2010/main" val="1505130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8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58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58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5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p:bldP spid="24586" grpId="0" animBg="1"/>
      <p:bldP spid="24587" grpId="0" animBg="1"/>
      <p:bldP spid="24588" grpId="0"/>
      <p:bldP spid="2459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4"/>
          <p:cNvSpPr>
            <a:spLocks noChangeArrowheads="1"/>
          </p:cNvSpPr>
          <p:nvPr/>
        </p:nvSpPr>
        <p:spPr bwMode="auto">
          <a:xfrm>
            <a:off x="533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sz="3200" u="sng">
                <a:solidFill>
                  <a:srgbClr val="3333CC"/>
                </a:solidFill>
                <a:latin typeface="Comic Sans MS" charset="0"/>
              </a:rPr>
              <a:t>GBN: Receiver FSM</a:t>
            </a:r>
            <a:endParaRPr lang="en-US" altLang="x-none" sz="4000" u="sng">
              <a:solidFill>
                <a:srgbClr val="3333CC"/>
              </a:solidFill>
              <a:latin typeface="Comic Sans MS" charset="0"/>
            </a:endParaRPr>
          </a:p>
        </p:txBody>
      </p:sp>
      <p:sp>
        <p:nvSpPr>
          <p:cNvPr id="97283" name="Rectangle 5"/>
          <p:cNvSpPr>
            <a:spLocks noChangeArrowheads="1"/>
          </p:cNvSpPr>
          <p:nvPr/>
        </p:nvSpPr>
        <p:spPr bwMode="auto">
          <a:xfrm>
            <a:off x="801688" y="3641725"/>
            <a:ext cx="8148637"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spcBef>
                <a:spcPct val="20000"/>
              </a:spcBef>
              <a:buClr>
                <a:srgbClr val="3333CC"/>
              </a:buClr>
              <a:buSzPct val="85000"/>
              <a:buFont typeface="ZapfDingbats" charset="0"/>
              <a:buNone/>
            </a:pPr>
            <a:r>
              <a:rPr lang="en-US" altLang="x-none" dirty="0">
                <a:solidFill>
                  <a:srgbClr val="000000"/>
                </a:solidFill>
                <a:latin typeface="Comic Sans MS" charset="0"/>
              </a:rPr>
              <a:t>Only state: </a:t>
            </a:r>
            <a:r>
              <a:rPr lang="en-US" altLang="x-none" sz="2000" b="1" dirty="0" err="1">
                <a:solidFill>
                  <a:srgbClr val="000000"/>
                </a:solidFill>
                <a:latin typeface="Courier New" charset="0"/>
              </a:rPr>
              <a:t>expectedseqnum</a:t>
            </a:r>
            <a:endParaRPr lang="en-US" altLang="x-none" sz="2000" b="1" dirty="0">
              <a:solidFill>
                <a:srgbClr val="000000"/>
              </a:solidFill>
              <a:latin typeface="Courier New" charset="0"/>
            </a:endParaRPr>
          </a:p>
          <a:p>
            <a:pPr algn="l" eaLnBrk="1" hangingPunct="1">
              <a:spcBef>
                <a:spcPct val="20000"/>
              </a:spcBef>
              <a:buClr>
                <a:srgbClr val="3333CC"/>
              </a:buClr>
              <a:buSzPct val="85000"/>
              <a:buFont typeface="Wingdings" pitchFamily="2" charset="2"/>
              <a:buChar char="q"/>
            </a:pPr>
            <a:r>
              <a:rPr lang="en-US" altLang="x-none" dirty="0">
                <a:solidFill>
                  <a:srgbClr val="000000"/>
                </a:solidFill>
                <a:latin typeface="Comic Sans MS" charset="0"/>
              </a:rPr>
              <a:t>out-of-order </a:t>
            </a:r>
            <a:r>
              <a:rPr lang="en-US" altLang="x-none" dirty="0" err="1">
                <a:solidFill>
                  <a:srgbClr val="000000"/>
                </a:solidFill>
                <a:latin typeface="Comic Sans MS" charset="0"/>
              </a:rPr>
              <a:t>pkt</a:t>
            </a:r>
            <a:r>
              <a:rPr lang="en-US" altLang="x-none" dirty="0">
                <a:solidFill>
                  <a:srgbClr val="000000"/>
                </a:solidFill>
                <a:latin typeface="Comic Sans MS" charset="0"/>
              </a:rPr>
              <a:t>: </a:t>
            </a:r>
          </a:p>
          <a:p>
            <a:pPr marL="800100" lvl="1" indent="-342900" algn="l" eaLnBrk="1" hangingPunct="1">
              <a:spcBef>
                <a:spcPct val="20000"/>
              </a:spcBef>
              <a:buClr>
                <a:srgbClr val="3333CC"/>
              </a:buClr>
              <a:buSzPct val="75000"/>
              <a:buFont typeface="Courier New" panose="02070309020205020404" pitchFamily="49" charset="0"/>
              <a:buChar char="o"/>
            </a:pPr>
            <a:r>
              <a:rPr lang="en-US" altLang="x-none" sz="2000" dirty="0">
                <a:solidFill>
                  <a:srgbClr val="000000"/>
                </a:solidFill>
                <a:latin typeface="Comic Sans MS" charset="0"/>
              </a:rPr>
              <a:t>discard (don</a:t>
            </a:r>
            <a:r>
              <a:rPr lang="ja-JP" altLang="en-US" sz="2000">
                <a:solidFill>
                  <a:srgbClr val="000000"/>
                </a:solidFill>
                <a:latin typeface="Comic Sans MS" charset="0"/>
              </a:rPr>
              <a:t>’</a:t>
            </a:r>
            <a:r>
              <a:rPr lang="en-US" altLang="ja-JP" sz="2000" dirty="0">
                <a:solidFill>
                  <a:srgbClr val="000000"/>
                </a:solidFill>
                <a:latin typeface="Comic Sans MS" charset="0"/>
              </a:rPr>
              <a:t>t buffer) -&gt; </a:t>
            </a:r>
            <a:r>
              <a:rPr lang="en-US" altLang="ja-JP" sz="2000" dirty="0">
                <a:solidFill>
                  <a:srgbClr val="FF0000"/>
                </a:solidFill>
                <a:latin typeface="Comic Sans MS" charset="0"/>
              </a:rPr>
              <a:t>no receiver buffering</a:t>
            </a:r>
            <a:r>
              <a:rPr lang="en-US" altLang="ja-JP" sz="2000" dirty="0">
                <a:solidFill>
                  <a:srgbClr val="000000"/>
                </a:solidFill>
                <a:latin typeface="Comic Sans MS" charset="0"/>
              </a:rPr>
              <a:t>!</a:t>
            </a:r>
          </a:p>
          <a:p>
            <a:pPr marL="800100" lvl="1" indent="-342900" algn="l" eaLnBrk="1" hangingPunct="1">
              <a:spcBef>
                <a:spcPct val="20000"/>
              </a:spcBef>
              <a:buClr>
                <a:srgbClr val="3333CC"/>
              </a:buClr>
              <a:buSzPct val="75000"/>
              <a:buFont typeface="Courier New" panose="02070309020205020404" pitchFamily="49" charset="0"/>
              <a:buChar char="o"/>
            </a:pPr>
            <a:r>
              <a:rPr lang="en-US" altLang="zh-CN" sz="2000" dirty="0">
                <a:solidFill>
                  <a:srgbClr val="000000"/>
                </a:solidFill>
                <a:latin typeface="Comic Sans MS" charset="0"/>
                <a:ea typeface="宋体" charset="-122"/>
              </a:rPr>
              <a:t>r</a:t>
            </a:r>
            <a:r>
              <a:rPr lang="en-US" altLang="x-none" sz="2000" dirty="0">
                <a:solidFill>
                  <a:srgbClr val="000000"/>
                </a:solidFill>
                <a:latin typeface="Comic Sans MS" charset="0"/>
              </a:rPr>
              <a:t>e-ACK </a:t>
            </a:r>
            <a:r>
              <a:rPr lang="en-US" altLang="x-none" sz="2000" dirty="0" err="1">
                <a:solidFill>
                  <a:srgbClr val="000000"/>
                </a:solidFill>
                <a:latin typeface="Comic Sans MS" charset="0"/>
              </a:rPr>
              <a:t>pkt</a:t>
            </a:r>
            <a:r>
              <a:rPr lang="en-US" altLang="x-none" sz="2000" dirty="0">
                <a:solidFill>
                  <a:srgbClr val="000000"/>
                </a:solidFill>
                <a:latin typeface="Comic Sans MS" charset="0"/>
              </a:rPr>
              <a:t> with highest in-order </a:t>
            </a:r>
            <a:r>
              <a:rPr lang="en-US" altLang="x-none" sz="2000" dirty="0" err="1">
                <a:solidFill>
                  <a:srgbClr val="000000"/>
                </a:solidFill>
                <a:latin typeface="Comic Sans MS" charset="0"/>
              </a:rPr>
              <a:t>seq</a:t>
            </a:r>
            <a:r>
              <a:rPr lang="en-US" altLang="x-none" sz="2000" dirty="0">
                <a:solidFill>
                  <a:srgbClr val="000000"/>
                </a:solidFill>
                <a:latin typeface="Comic Sans MS" charset="0"/>
              </a:rPr>
              <a:t> #</a:t>
            </a:r>
          </a:p>
          <a:p>
            <a:pPr marL="800100" lvl="1" indent="-342900" algn="l" eaLnBrk="1" hangingPunct="1">
              <a:spcBef>
                <a:spcPct val="20000"/>
              </a:spcBef>
              <a:buClr>
                <a:srgbClr val="3333CC"/>
              </a:buClr>
              <a:buSzPct val="75000"/>
              <a:buFont typeface="Courier New" panose="02070309020205020404" pitchFamily="49" charset="0"/>
              <a:buChar char="o"/>
            </a:pPr>
            <a:r>
              <a:rPr lang="en-US" altLang="x-none" sz="2000" dirty="0">
                <a:solidFill>
                  <a:srgbClr val="000000"/>
                </a:solidFill>
                <a:latin typeface="Comic Sans MS" charset="0"/>
              </a:rPr>
              <a:t>may generate duplicate ACKs</a:t>
            </a:r>
          </a:p>
        </p:txBody>
      </p:sp>
      <p:sp>
        <p:nvSpPr>
          <p:cNvPr id="95236" name="Oval 6"/>
          <p:cNvSpPr>
            <a:spLocks noChangeArrowheads="1"/>
          </p:cNvSpPr>
          <p:nvPr/>
        </p:nvSpPr>
        <p:spPr bwMode="auto">
          <a:xfrm>
            <a:off x="3159125" y="2041525"/>
            <a:ext cx="666750" cy="657225"/>
          </a:xfrm>
          <a:prstGeom prst="ellipse">
            <a:avLst/>
          </a:prstGeom>
          <a:solidFill>
            <a:srgbClr val="FFFFFF"/>
          </a:solidFill>
          <a:ln w="19050">
            <a:solidFill>
              <a:srgbClr val="000000"/>
            </a:solidFill>
            <a:round/>
            <a:headEnd/>
            <a:tailEnd/>
          </a:ln>
        </p:spPr>
        <p:txBody>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endParaRPr lang="x-none" altLang="x-none">
              <a:solidFill>
                <a:srgbClr val="000000"/>
              </a:solidFill>
              <a:latin typeface="Arial" charset="0"/>
            </a:endParaRPr>
          </a:p>
        </p:txBody>
      </p:sp>
      <p:sp>
        <p:nvSpPr>
          <p:cNvPr id="95237" name="Text Box 7"/>
          <p:cNvSpPr txBox="1">
            <a:spLocks noChangeArrowheads="1"/>
          </p:cNvSpPr>
          <p:nvPr/>
        </p:nvSpPr>
        <p:spPr bwMode="auto">
          <a:xfrm>
            <a:off x="3068638" y="2209800"/>
            <a:ext cx="8001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sz="1600">
                <a:solidFill>
                  <a:srgbClr val="000000"/>
                </a:solidFill>
                <a:latin typeface="Arial" charset="0"/>
              </a:rPr>
              <a:t>Wait</a:t>
            </a:r>
            <a:endParaRPr lang="en-US" altLang="x-none" sz="1600">
              <a:solidFill>
                <a:srgbClr val="000000"/>
              </a:solidFill>
            </a:endParaRPr>
          </a:p>
        </p:txBody>
      </p:sp>
      <p:sp>
        <p:nvSpPr>
          <p:cNvPr id="95238" name="Line 8"/>
          <p:cNvSpPr>
            <a:spLocks noChangeShapeType="1"/>
          </p:cNvSpPr>
          <p:nvPr/>
        </p:nvSpPr>
        <p:spPr bwMode="auto">
          <a:xfrm>
            <a:off x="844550" y="1881188"/>
            <a:ext cx="2298700" cy="474662"/>
          </a:xfrm>
          <a:prstGeom prst="line">
            <a:avLst/>
          </a:prstGeom>
          <a:noFill/>
          <a:ln w="2857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7287" name="Text Box 9"/>
          <p:cNvSpPr txBox="1">
            <a:spLocks noChangeArrowheads="1"/>
          </p:cNvSpPr>
          <p:nvPr/>
        </p:nvSpPr>
        <p:spPr bwMode="auto">
          <a:xfrm>
            <a:off x="2470150" y="1517650"/>
            <a:ext cx="161766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sz="1400">
                <a:solidFill>
                  <a:srgbClr val="000000"/>
                </a:solidFill>
                <a:latin typeface="Arial" charset="0"/>
              </a:rPr>
              <a:t>udt_send(sndpkt)</a:t>
            </a:r>
            <a:endParaRPr lang="en-US" altLang="x-none" sz="1400">
              <a:solidFill>
                <a:srgbClr val="000000"/>
              </a:solidFill>
            </a:endParaRPr>
          </a:p>
        </p:txBody>
      </p:sp>
      <p:sp>
        <p:nvSpPr>
          <p:cNvPr id="97288" name="Text Box 10"/>
          <p:cNvSpPr txBox="1">
            <a:spLocks noChangeArrowheads="1"/>
          </p:cNvSpPr>
          <p:nvPr/>
        </p:nvSpPr>
        <p:spPr bwMode="auto">
          <a:xfrm>
            <a:off x="2509838" y="1241425"/>
            <a:ext cx="72548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sz="1400">
                <a:solidFill>
                  <a:srgbClr val="000000"/>
                </a:solidFill>
                <a:latin typeface="Arial" charset="0"/>
              </a:rPr>
              <a:t>default</a:t>
            </a:r>
            <a:endParaRPr lang="en-US" altLang="x-none" sz="1400">
              <a:solidFill>
                <a:srgbClr val="000000"/>
              </a:solidFill>
            </a:endParaRPr>
          </a:p>
          <a:p>
            <a:pPr algn="l" eaLnBrk="1" hangingPunct="1"/>
            <a:endParaRPr lang="en-US" altLang="x-none">
              <a:solidFill>
                <a:srgbClr val="000000"/>
              </a:solidFill>
            </a:endParaRPr>
          </a:p>
        </p:txBody>
      </p:sp>
      <p:sp>
        <p:nvSpPr>
          <p:cNvPr id="97289" name="Line 11"/>
          <p:cNvSpPr>
            <a:spLocks noChangeShapeType="1"/>
          </p:cNvSpPr>
          <p:nvPr/>
        </p:nvSpPr>
        <p:spPr bwMode="auto">
          <a:xfrm>
            <a:off x="2590800" y="1538288"/>
            <a:ext cx="81597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290" name="Freeform 12"/>
          <p:cNvSpPr>
            <a:spLocks/>
          </p:cNvSpPr>
          <p:nvPr/>
        </p:nvSpPr>
        <p:spPr bwMode="auto">
          <a:xfrm>
            <a:off x="3832225" y="1784350"/>
            <a:ext cx="828675" cy="1152525"/>
          </a:xfrm>
          <a:custGeom>
            <a:avLst/>
            <a:gdLst>
              <a:gd name="T0" fmla="*/ 2147483646 w 619"/>
              <a:gd name="T1" fmla="*/ 2147483646 h 1815"/>
              <a:gd name="T2" fmla="*/ 0 w 619"/>
              <a:gd name="T3" fmla="*/ 2147483646 h 1815"/>
              <a:gd name="T4" fmla="*/ 0 60000 65536"/>
              <a:gd name="T5" fmla="*/ 0 60000 65536"/>
              <a:gd name="T6" fmla="*/ 0 w 619"/>
              <a:gd name="T7" fmla="*/ 0 h 1815"/>
              <a:gd name="T8" fmla="*/ 619 w 619"/>
              <a:gd name="T9" fmla="*/ 1815 h 1815"/>
            </a:gdLst>
            <a:ahLst/>
            <a:cxnLst>
              <a:cxn ang="T4">
                <a:pos x="T0" y="T1"/>
              </a:cxn>
              <a:cxn ang="T5">
                <a:pos x="T2" y="T3"/>
              </a:cxn>
            </a:cxnLst>
            <a:rect l="T6" t="T7" r="T8" b="T9"/>
            <a:pathLst>
              <a:path w="619" h="1815">
                <a:moveTo>
                  <a:pt x="39" y="1136"/>
                </a:moveTo>
                <a:cubicBezTo>
                  <a:pt x="619" y="1815"/>
                  <a:pt x="484" y="0"/>
                  <a:pt x="0" y="773"/>
                </a:cubicBez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291" name="Text Box 13"/>
          <p:cNvSpPr txBox="1">
            <a:spLocks noChangeArrowheads="1"/>
          </p:cNvSpPr>
          <p:nvPr/>
        </p:nvSpPr>
        <p:spPr bwMode="auto">
          <a:xfrm>
            <a:off x="4325938" y="1554163"/>
            <a:ext cx="3570287"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sz="1400">
                <a:solidFill>
                  <a:srgbClr val="000000"/>
                </a:solidFill>
                <a:latin typeface="Arial" charset="0"/>
              </a:rPr>
              <a:t>rdt_rcv(rcvpkt)</a:t>
            </a:r>
          </a:p>
          <a:p>
            <a:pPr algn="l" eaLnBrk="1" hangingPunct="1"/>
            <a:r>
              <a:rPr lang="en-US" altLang="x-none" sz="1400">
                <a:solidFill>
                  <a:srgbClr val="000000"/>
                </a:solidFill>
                <a:latin typeface="Arial" charset="0"/>
              </a:rPr>
              <a:t>  &amp;&amp; notcurrupt(rcvpkt)</a:t>
            </a:r>
          </a:p>
          <a:p>
            <a:pPr algn="l" eaLnBrk="1" hangingPunct="1"/>
            <a:r>
              <a:rPr lang="en-US" altLang="x-none" sz="1400">
                <a:solidFill>
                  <a:srgbClr val="000000"/>
                </a:solidFill>
                <a:latin typeface="Arial" charset="0"/>
              </a:rPr>
              <a:t>  &amp;&amp; hasseqnum(rcvpkt,expectedseqnum) </a:t>
            </a:r>
            <a:endParaRPr lang="en-US" altLang="x-none" sz="1400">
              <a:solidFill>
                <a:srgbClr val="000000"/>
              </a:solidFill>
            </a:endParaRPr>
          </a:p>
        </p:txBody>
      </p:sp>
      <p:sp>
        <p:nvSpPr>
          <p:cNvPr id="97292" name="Line 14"/>
          <p:cNvSpPr>
            <a:spLocks noChangeShapeType="1"/>
          </p:cNvSpPr>
          <p:nvPr/>
        </p:nvSpPr>
        <p:spPr bwMode="auto">
          <a:xfrm>
            <a:off x="4395788" y="2246313"/>
            <a:ext cx="3175000"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293" name="Text Box 15"/>
          <p:cNvSpPr txBox="1">
            <a:spLocks noChangeArrowheads="1"/>
          </p:cNvSpPr>
          <p:nvPr/>
        </p:nvSpPr>
        <p:spPr bwMode="auto">
          <a:xfrm>
            <a:off x="4330700" y="2289175"/>
            <a:ext cx="4314825"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sz="1400">
                <a:solidFill>
                  <a:srgbClr val="000000"/>
                </a:solidFill>
                <a:latin typeface="Arial" charset="0"/>
              </a:rPr>
              <a:t>extract(rcvpkt,data)</a:t>
            </a:r>
          </a:p>
          <a:p>
            <a:pPr algn="l" eaLnBrk="1" hangingPunct="1"/>
            <a:r>
              <a:rPr lang="en-US" altLang="x-none" sz="1400">
                <a:solidFill>
                  <a:srgbClr val="000000"/>
                </a:solidFill>
                <a:latin typeface="Arial" charset="0"/>
              </a:rPr>
              <a:t>deliver_data(data)</a:t>
            </a:r>
          </a:p>
          <a:p>
            <a:pPr algn="l" eaLnBrk="1" hangingPunct="1"/>
            <a:r>
              <a:rPr lang="en-US" altLang="x-none" sz="1400">
                <a:solidFill>
                  <a:srgbClr val="000000"/>
                </a:solidFill>
                <a:latin typeface="Arial" charset="0"/>
              </a:rPr>
              <a:t>sndpkt = make_pkt(expectedseqnum,ACK,chksum)</a:t>
            </a:r>
          </a:p>
          <a:p>
            <a:pPr algn="l" eaLnBrk="1" hangingPunct="1"/>
            <a:r>
              <a:rPr lang="en-US" altLang="x-none" sz="1400">
                <a:solidFill>
                  <a:srgbClr val="000000"/>
                </a:solidFill>
                <a:latin typeface="Arial" charset="0"/>
              </a:rPr>
              <a:t>udt_send(sndpkt)</a:t>
            </a:r>
          </a:p>
          <a:p>
            <a:pPr algn="l" eaLnBrk="1" hangingPunct="1"/>
            <a:r>
              <a:rPr lang="en-US" altLang="x-none" sz="1400">
                <a:solidFill>
                  <a:srgbClr val="000000"/>
                </a:solidFill>
                <a:latin typeface="Arial" charset="0"/>
              </a:rPr>
              <a:t>expectedseqnum++</a:t>
            </a:r>
            <a:endParaRPr lang="en-US" altLang="x-none" sz="1400">
              <a:solidFill>
                <a:srgbClr val="000000"/>
              </a:solidFill>
            </a:endParaRPr>
          </a:p>
        </p:txBody>
      </p:sp>
      <p:sp>
        <p:nvSpPr>
          <p:cNvPr id="97294" name="Freeform 16"/>
          <p:cNvSpPr>
            <a:spLocks/>
          </p:cNvSpPr>
          <p:nvPr/>
        </p:nvSpPr>
        <p:spPr bwMode="auto">
          <a:xfrm rot="5142103" flipH="1">
            <a:off x="3217863" y="1309687"/>
            <a:ext cx="393700" cy="1152525"/>
          </a:xfrm>
          <a:custGeom>
            <a:avLst/>
            <a:gdLst>
              <a:gd name="T0" fmla="*/ 2147483646 w 619"/>
              <a:gd name="T1" fmla="*/ 2147483646 h 1815"/>
              <a:gd name="T2" fmla="*/ 0 w 619"/>
              <a:gd name="T3" fmla="*/ 2147483646 h 1815"/>
              <a:gd name="T4" fmla="*/ 0 60000 65536"/>
              <a:gd name="T5" fmla="*/ 0 60000 65536"/>
              <a:gd name="T6" fmla="*/ 0 w 619"/>
              <a:gd name="T7" fmla="*/ 0 h 1815"/>
              <a:gd name="T8" fmla="*/ 619 w 619"/>
              <a:gd name="T9" fmla="*/ 1815 h 1815"/>
            </a:gdLst>
            <a:ahLst/>
            <a:cxnLst>
              <a:cxn ang="T4">
                <a:pos x="T0" y="T1"/>
              </a:cxn>
              <a:cxn ang="T5">
                <a:pos x="T2" y="T3"/>
              </a:cxn>
            </a:cxnLst>
            <a:rect l="T6" t="T7" r="T8" b="T9"/>
            <a:pathLst>
              <a:path w="619" h="1815">
                <a:moveTo>
                  <a:pt x="39" y="1136"/>
                </a:moveTo>
                <a:cubicBezTo>
                  <a:pt x="619" y="1815"/>
                  <a:pt x="484" y="0"/>
                  <a:pt x="0" y="773"/>
                </a:cubicBez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47" name="Line 17"/>
          <p:cNvSpPr>
            <a:spLocks noChangeShapeType="1"/>
          </p:cNvSpPr>
          <p:nvPr/>
        </p:nvSpPr>
        <p:spPr bwMode="auto">
          <a:xfrm>
            <a:off x="784225" y="2293938"/>
            <a:ext cx="123825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48" name="Text Box 18"/>
          <p:cNvSpPr txBox="1">
            <a:spLocks noChangeArrowheads="1"/>
          </p:cNvSpPr>
          <p:nvPr/>
        </p:nvSpPr>
        <p:spPr bwMode="auto">
          <a:xfrm>
            <a:off x="693738" y="2314575"/>
            <a:ext cx="364172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sz="1400">
                <a:solidFill>
                  <a:srgbClr val="000000"/>
                </a:solidFill>
                <a:latin typeface="Arial" charset="0"/>
              </a:rPr>
              <a:t>expectedseqnum=1</a:t>
            </a:r>
          </a:p>
          <a:p>
            <a:pPr algn="l" eaLnBrk="1" hangingPunct="1"/>
            <a:r>
              <a:rPr lang="en-US" altLang="x-none" sz="1400">
                <a:solidFill>
                  <a:srgbClr val="000000"/>
                </a:solidFill>
                <a:latin typeface="Arial" charset="0"/>
              </a:rPr>
              <a:t>sndpkt =    </a:t>
            </a:r>
          </a:p>
          <a:p>
            <a:pPr algn="l" eaLnBrk="1" hangingPunct="1"/>
            <a:r>
              <a:rPr lang="en-US" altLang="x-none" sz="1400">
                <a:solidFill>
                  <a:srgbClr val="000000"/>
                </a:solidFill>
                <a:latin typeface="Arial" charset="0"/>
              </a:rPr>
              <a:t>  make_pkt(expectedseqnum,ACK,chksum)</a:t>
            </a:r>
          </a:p>
          <a:p>
            <a:pPr algn="l" eaLnBrk="1" hangingPunct="1"/>
            <a:endParaRPr lang="en-US" altLang="x-none" sz="1400">
              <a:solidFill>
                <a:srgbClr val="000000"/>
              </a:solidFill>
            </a:endParaRPr>
          </a:p>
          <a:p>
            <a:pPr algn="l" eaLnBrk="1" hangingPunct="1"/>
            <a:endParaRPr lang="en-US" altLang="x-none">
              <a:solidFill>
                <a:srgbClr val="000000"/>
              </a:solidFill>
            </a:endParaRPr>
          </a:p>
        </p:txBody>
      </p:sp>
      <p:sp>
        <p:nvSpPr>
          <p:cNvPr id="95249" name="Text Box 19"/>
          <p:cNvSpPr txBox="1">
            <a:spLocks noChangeArrowheads="1"/>
          </p:cNvSpPr>
          <p:nvPr/>
        </p:nvSpPr>
        <p:spPr bwMode="auto">
          <a:xfrm>
            <a:off x="730250" y="1990725"/>
            <a:ext cx="323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sz="1600">
                <a:solidFill>
                  <a:srgbClr val="000000"/>
                </a:solidFill>
                <a:latin typeface="Symbol" charset="2"/>
              </a:rPr>
              <a:t>L</a:t>
            </a:r>
          </a:p>
        </p:txBody>
      </p:sp>
      <p:sp>
        <p:nvSpPr>
          <p:cNvPr id="19" name="Slide Number Placeholder 4">
            <a:extLst>
              <a:ext uri="{FF2B5EF4-FFF2-40B4-BE49-F238E27FC236}">
                <a16:creationId xmlns:a16="http://schemas.microsoft.com/office/drawing/2014/main" id="{2EA4F630-5334-B241-822B-1F661B95F6F6}"/>
              </a:ext>
            </a:extLst>
          </p:cNvPr>
          <p:cNvSpPr txBox="1">
            <a:spLocks/>
          </p:cNvSpPr>
          <p:nvPr/>
        </p:nvSpPr>
        <p:spPr bwMode="auto">
          <a:xfrm>
            <a:off x="8648700" y="6448425"/>
            <a:ext cx="419100" cy="3429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7" tIns="45582" rIns="91177" bIns="45582" numCol="1" anchor="b" anchorCtr="0" compatLnSpc="1">
            <a:prstTxWarp prst="textNoShape">
              <a:avLst/>
            </a:prstTxWarp>
          </a:bodyPr>
          <a:lstStyle>
            <a:defPPr>
              <a:defRPr lang="en-US"/>
            </a:defPPr>
            <a:lvl1pPr algn="r" defTabSz="912813" rtl="0" eaLnBrk="1" fontAlgn="base" hangingPunct="1">
              <a:spcBef>
                <a:spcPct val="20000"/>
              </a:spcBef>
              <a:spcAft>
                <a:spcPct val="0"/>
              </a:spcAft>
              <a:buClr>
                <a:schemeClr val="accent2"/>
              </a:buClr>
              <a:buSzPct val="85000"/>
              <a:buFont typeface="ZapfDingbats" charset="0"/>
              <a:buChar char="r"/>
              <a:defRPr sz="2800" kern="1200">
                <a:solidFill>
                  <a:schemeClr val="tx1"/>
                </a:solidFill>
                <a:latin typeface="Comic Sans MS" charset="0"/>
                <a:ea typeface="ＭＳ Ｐゴシック" charset="-128"/>
                <a:cs typeface="+mn-cs"/>
              </a:defRPr>
            </a:lvl1pPr>
            <a:lvl2pPr marL="742950" indent="-285750" algn="l" rtl="0" eaLnBrk="0" fontAlgn="base" hangingPunct="0">
              <a:spcBef>
                <a:spcPct val="20000"/>
              </a:spcBef>
              <a:spcAft>
                <a:spcPct val="0"/>
              </a:spcAft>
              <a:buClr>
                <a:schemeClr val="accent2"/>
              </a:buClr>
              <a:buSzPct val="75000"/>
              <a:buFont typeface="ZapfDingbats" charset="0"/>
              <a:buChar char="m"/>
              <a:defRPr sz="2400" kern="1200">
                <a:solidFill>
                  <a:schemeClr val="tx1"/>
                </a:solidFill>
                <a:latin typeface="Comic Sans MS" charset="0"/>
                <a:ea typeface="ＭＳ Ｐゴシック" charset="-128"/>
                <a:cs typeface="+mn-cs"/>
              </a:defRPr>
            </a:lvl2pPr>
            <a:lvl3pPr marL="1143000" indent="-228600" algn="l" rtl="0" eaLnBrk="0" fontAlgn="base" hangingPunct="0">
              <a:spcBef>
                <a:spcPct val="20000"/>
              </a:spcBef>
              <a:spcAft>
                <a:spcPct val="0"/>
              </a:spcAft>
              <a:buChar char="•"/>
              <a:defRPr sz="2000" kern="1200">
                <a:solidFill>
                  <a:schemeClr val="tx1"/>
                </a:solidFill>
                <a:latin typeface="Comic Sans MS" charset="0"/>
                <a:ea typeface="ＭＳ Ｐゴシック"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charset="0"/>
                <a:ea typeface="ＭＳ Ｐゴシック"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charset="0"/>
                <a:ea typeface="ＭＳ Ｐゴシック"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9pPr>
          </a:lstStyle>
          <a:p>
            <a:pPr>
              <a:spcBef>
                <a:spcPct val="0"/>
              </a:spcBef>
              <a:buClrTx/>
              <a:buSzTx/>
              <a:buFontTx/>
              <a:buNone/>
            </a:pPr>
            <a:fld id="{215FA54B-5407-E74E-AE85-61A5693FF438}" type="slidenum">
              <a:rPr lang="en-US" altLang="x-none" sz="1400" smtClean="0">
                <a:latin typeface="Times New Roman" charset="0"/>
              </a:rPr>
              <a:pPr>
                <a:spcBef>
                  <a:spcPct val="0"/>
                </a:spcBef>
                <a:buClrTx/>
                <a:buSzTx/>
                <a:buFontTx/>
                <a:buNone/>
              </a:pPr>
              <a:t>15</a:t>
            </a:fld>
            <a:endParaRPr lang="en-US" altLang="x-none" sz="1400" dirty="0">
              <a:latin typeface="Times New Roman" charset="0"/>
            </a:endParaRPr>
          </a:p>
        </p:txBody>
      </p:sp>
    </p:spTree>
    <p:extLst>
      <p:ext uri="{BB962C8B-B14F-4D97-AF65-F5344CB8AC3E}">
        <p14:creationId xmlns:p14="http://schemas.microsoft.com/office/powerpoint/2010/main" val="27935107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29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729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729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729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72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728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728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7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p:bldP spid="97287" grpId="0"/>
      <p:bldP spid="97288" grpId="0"/>
      <p:bldP spid="97289" grpId="0" animBg="1"/>
      <p:bldP spid="97290" grpId="0" animBg="1"/>
      <p:bldP spid="97291" grpId="0"/>
      <p:bldP spid="97292" grpId="0" animBg="1"/>
      <p:bldP spid="97293" grpId="0"/>
      <p:bldP spid="9729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15925" y="104775"/>
            <a:ext cx="7772400" cy="1143000"/>
          </a:xfrm>
        </p:spPr>
        <p:txBody>
          <a:bodyPr/>
          <a:lstStyle/>
          <a:p>
            <a:r>
              <a:rPr lang="en-US" altLang="x-none" sz="3600">
                <a:ea typeface="ＭＳ Ｐゴシック" charset="-128"/>
              </a:rPr>
              <a:t>GBN in</a:t>
            </a:r>
            <a:br>
              <a:rPr lang="en-US" altLang="x-none" sz="3600">
                <a:ea typeface="ＭＳ Ｐゴシック" charset="-128"/>
              </a:rPr>
            </a:br>
            <a:r>
              <a:rPr lang="en-US" altLang="x-none" sz="3600">
                <a:ea typeface="ＭＳ Ｐゴシック" charset="-128"/>
              </a:rPr>
              <a:t>Action</a:t>
            </a:r>
            <a:endParaRPr lang="en-US" altLang="x-none">
              <a:ea typeface="ＭＳ Ｐゴシック" charset="-128"/>
            </a:endParaRPr>
          </a:p>
        </p:txBody>
      </p:sp>
      <p:pic>
        <p:nvPicPr>
          <p:cNvPr id="97283" name="Picture 3" descr="gbn_exa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6313" y="688975"/>
            <a:ext cx="5972175" cy="574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Text Box 4"/>
          <p:cNvSpPr txBox="1">
            <a:spLocks noChangeArrowheads="1"/>
          </p:cNvSpPr>
          <p:nvPr/>
        </p:nvSpPr>
        <p:spPr bwMode="auto">
          <a:xfrm>
            <a:off x="447675" y="1531938"/>
            <a:ext cx="10937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sz="2000">
                <a:solidFill>
                  <a:srgbClr val="000000"/>
                </a:solidFill>
                <a:latin typeface="Comic Sans MS" charset="0"/>
              </a:rPr>
              <a:t>window</a:t>
            </a:r>
          </a:p>
          <a:p>
            <a:pPr algn="l" eaLnBrk="1" hangingPunct="1"/>
            <a:r>
              <a:rPr lang="en-US" altLang="x-none" sz="2000">
                <a:solidFill>
                  <a:srgbClr val="000000"/>
                </a:solidFill>
                <a:latin typeface="Comic Sans MS" charset="0"/>
              </a:rPr>
              <a:t>size = 4</a:t>
            </a:r>
            <a:endParaRPr lang="en-US" altLang="x-none" sz="1000">
              <a:solidFill>
                <a:srgbClr val="000000"/>
              </a:solidFill>
            </a:endParaRPr>
          </a:p>
        </p:txBody>
      </p:sp>
      <p:sp>
        <p:nvSpPr>
          <p:cNvPr id="6" name="Slide Number Placeholder 4">
            <a:extLst>
              <a:ext uri="{FF2B5EF4-FFF2-40B4-BE49-F238E27FC236}">
                <a16:creationId xmlns:a16="http://schemas.microsoft.com/office/drawing/2014/main" id="{72919A1E-E613-B740-8622-14E0E51734E6}"/>
              </a:ext>
            </a:extLst>
          </p:cNvPr>
          <p:cNvSpPr txBox="1">
            <a:spLocks/>
          </p:cNvSpPr>
          <p:nvPr/>
        </p:nvSpPr>
        <p:spPr bwMode="auto">
          <a:xfrm>
            <a:off x="8648700" y="6448425"/>
            <a:ext cx="419100" cy="3429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7" tIns="45582" rIns="91177" bIns="45582" numCol="1" anchor="b" anchorCtr="0" compatLnSpc="1">
            <a:prstTxWarp prst="textNoShape">
              <a:avLst/>
            </a:prstTxWarp>
          </a:bodyPr>
          <a:lstStyle>
            <a:defPPr>
              <a:defRPr lang="en-US"/>
            </a:defPPr>
            <a:lvl1pPr algn="r" defTabSz="912813" rtl="0" eaLnBrk="1" fontAlgn="base" hangingPunct="1">
              <a:spcBef>
                <a:spcPct val="20000"/>
              </a:spcBef>
              <a:spcAft>
                <a:spcPct val="0"/>
              </a:spcAft>
              <a:buClr>
                <a:schemeClr val="accent2"/>
              </a:buClr>
              <a:buSzPct val="85000"/>
              <a:buFont typeface="ZapfDingbats" charset="0"/>
              <a:buChar char="r"/>
              <a:defRPr sz="2800" kern="1200">
                <a:solidFill>
                  <a:schemeClr val="tx1"/>
                </a:solidFill>
                <a:latin typeface="Comic Sans MS" charset="0"/>
                <a:ea typeface="ＭＳ Ｐゴシック" charset="-128"/>
                <a:cs typeface="+mn-cs"/>
              </a:defRPr>
            </a:lvl1pPr>
            <a:lvl2pPr marL="742950" indent="-285750" algn="l" rtl="0" eaLnBrk="0" fontAlgn="base" hangingPunct="0">
              <a:spcBef>
                <a:spcPct val="20000"/>
              </a:spcBef>
              <a:spcAft>
                <a:spcPct val="0"/>
              </a:spcAft>
              <a:buClr>
                <a:schemeClr val="accent2"/>
              </a:buClr>
              <a:buSzPct val="75000"/>
              <a:buFont typeface="ZapfDingbats" charset="0"/>
              <a:buChar char="m"/>
              <a:defRPr sz="2400" kern="1200">
                <a:solidFill>
                  <a:schemeClr val="tx1"/>
                </a:solidFill>
                <a:latin typeface="Comic Sans MS" charset="0"/>
                <a:ea typeface="ＭＳ Ｐゴシック" charset="-128"/>
                <a:cs typeface="+mn-cs"/>
              </a:defRPr>
            </a:lvl2pPr>
            <a:lvl3pPr marL="1143000" indent="-228600" algn="l" rtl="0" eaLnBrk="0" fontAlgn="base" hangingPunct="0">
              <a:spcBef>
                <a:spcPct val="20000"/>
              </a:spcBef>
              <a:spcAft>
                <a:spcPct val="0"/>
              </a:spcAft>
              <a:buChar char="•"/>
              <a:defRPr sz="2000" kern="1200">
                <a:solidFill>
                  <a:schemeClr val="tx1"/>
                </a:solidFill>
                <a:latin typeface="Comic Sans MS" charset="0"/>
                <a:ea typeface="ＭＳ Ｐゴシック"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charset="0"/>
                <a:ea typeface="ＭＳ Ｐゴシック"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charset="0"/>
                <a:ea typeface="ＭＳ Ｐゴシック"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9pPr>
          </a:lstStyle>
          <a:p>
            <a:pPr>
              <a:spcBef>
                <a:spcPct val="0"/>
              </a:spcBef>
              <a:buClrTx/>
              <a:buSzTx/>
              <a:buFontTx/>
              <a:buNone/>
            </a:pPr>
            <a:fld id="{215FA54B-5407-E74E-AE85-61A5693FF438}" type="slidenum">
              <a:rPr lang="en-US" altLang="x-none" sz="1400" smtClean="0">
                <a:latin typeface="Times New Roman" charset="0"/>
              </a:rPr>
              <a:pPr>
                <a:spcBef>
                  <a:spcPct val="0"/>
                </a:spcBef>
                <a:buClrTx/>
                <a:buSzTx/>
                <a:buFontTx/>
                <a:buNone/>
              </a:pPr>
              <a:t>16</a:t>
            </a:fld>
            <a:endParaRPr lang="en-US" altLang="x-none" sz="1400" dirty="0">
              <a:latin typeface="Times New Roman" charset="0"/>
            </a:endParaRPr>
          </a:p>
        </p:txBody>
      </p:sp>
    </p:spTree>
    <p:extLst>
      <p:ext uri="{BB962C8B-B14F-4D97-AF65-F5344CB8AC3E}">
        <p14:creationId xmlns:p14="http://schemas.microsoft.com/office/powerpoint/2010/main" val="1731509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533400" y="228600"/>
            <a:ext cx="8077200" cy="1143000"/>
          </a:xfrm>
        </p:spPr>
        <p:txBody>
          <a:bodyPr/>
          <a:lstStyle/>
          <a:p>
            <a:r>
              <a:rPr lang="en-US" altLang="zh-CN" sz="3600" dirty="0">
                <a:ea typeface="宋体" charset="-122"/>
              </a:rPr>
              <a:t>Analysis: Efficiency of </a:t>
            </a:r>
            <a:r>
              <a:rPr lang="en-US" altLang="x-none" sz="3600" dirty="0">
                <a:ea typeface="ＭＳ Ｐゴシック" charset="-128"/>
              </a:rPr>
              <a:t>Go-Back-n</a:t>
            </a:r>
          </a:p>
        </p:txBody>
      </p:sp>
      <p:sp>
        <p:nvSpPr>
          <p:cNvPr id="99331" name="Rectangle 3"/>
          <p:cNvSpPr>
            <a:spLocks noGrp="1" noChangeArrowheads="1"/>
          </p:cNvSpPr>
          <p:nvPr>
            <p:ph type="body" idx="1"/>
          </p:nvPr>
        </p:nvSpPr>
        <p:spPr>
          <a:xfrm>
            <a:off x="533400" y="1600200"/>
            <a:ext cx="8229600" cy="4648200"/>
          </a:xfrm>
        </p:spPr>
        <p:txBody>
          <a:bodyPr/>
          <a:lstStyle/>
          <a:p>
            <a:pPr>
              <a:buFont typeface="Wingdings" pitchFamily="2" charset="2"/>
              <a:buChar char="q"/>
            </a:pPr>
            <a:r>
              <a:rPr lang="en-US" altLang="zh-CN" dirty="0">
                <a:ea typeface="宋体" charset="-122"/>
              </a:rPr>
              <a:t>Assume window size W</a:t>
            </a:r>
          </a:p>
          <a:p>
            <a:pPr>
              <a:buFont typeface="Wingdings" pitchFamily="2" charset="2"/>
              <a:buChar char="q"/>
            </a:pPr>
            <a:endParaRPr lang="en-US" altLang="zh-CN" dirty="0">
              <a:ea typeface="宋体" charset="-122"/>
            </a:endParaRPr>
          </a:p>
          <a:p>
            <a:pPr>
              <a:buFont typeface="Wingdings" pitchFamily="2" charset="2"/>
              <a:buChar char="q"/>
            </a:pPr>
            <a:r>
              <a:rPr lang="en-US" altLang="zh-CN" dirty="0">
                <a:ea typeface="宋体" charset="-122"/>
              </a:rPr>
              <a:t>Assume each packet is lost with probability p</a:t>
            </a:r>
          </a:p>
          <a:p>
            <a:pPr>
              <a:buFont typeface="Wingdings" pitchFamily="2" charset="2"/>
              <a:buChar char="q"/>
            </a:pPr>
            <a:endParaRPr lang="en-US" altLang="zh-CN" dirty="0">
              <a:ea typeface="宋体" charset="-122"/>
            </a:endParaRPr>
          </a:p>
          <a:p>
            <a:pPr>
              <a:buFont typeface="Wingdings" pitchFamily="2" charset="2"/>
              <a:buChar char="q"/>
            </a:pPr>
            <a:r>
              <a:rPr lang="en-US" altLang="zh-CN" dirty="0">
                <a:ea typeface="宋体" charset="-122"/>
              </a:rPr>
              <a:t>On average, how many packets do we send for each data packet received?</a:t>
            </a:r>
            <a:endParaRPr lang="en-US" altLang="x-none" dirty="0">
              <a:ea typeface="ＭＳ Ｐゴシック" charset="-128"/>
            </a:endParaRPr>
          </a:p>
        </p:txBody>
      </p:sp>
      <p:sp>
        <p:nvSpPr>
          <p:cNvPr id="5" name="Slide Number Placeholder 4">
            <a:extLst>
              <a:ext uri="{FF2B5EF4-FFF2-40B4-BE49-F238E27FC236}">
                <a16:creationId xmlns:a16="http://schemas.microsoft.com/office/drawing/2014/main" id="{9ED267DE-FCD3-924B-ADA7-73266B6BA218}"/>
              </a:ext>
            </a:extLst>
          </p:cNvPr>
          <p:cNvSpPr txBox="1">
            <a:spLocks/>
          </p:cNvSpPr>
          <p:nvPr/>
        </p:nvSpPr>
        <p:spPr bwMode="auto">
          <a:xfrm>
            <a:off x="8648700" y="6448425"/>
            <a:ext cx="419100" cy="3429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7" tIns="45582" rIns="91177" bIns="45582" numCol="1" anchor="b" anchorCtr="0" compatLnSpc="1">
            <a:prstTxWarp prst="textNoShape">
              <a:avLst/>
            </a:prstTxWarp>
          </a:bodyPr>
          <a:lstStyle>
            <a:defPPr>
              <a:defRPr lang="en-US"/>
            </a:defPPr>
            <a:lvl1pPr algn="r" defTabSz="912813" rtl="0" eaLnBrk="1" fontAlgn="base" hangingPunct="1">
              <a:spcBef>
                <a:spcPct val="20000"/>
              </a:spcBef>
              <a:spcAft>
                <a:spcPct val="0"/>
              </a:spcAft>
              <a:buClr>
                <a:schemeClr val="accent2"/>
              </a:buClr>
              <a:buSzPct val="85000"/>
              <a:buFont typeface="ZapfDingbats" charset="0"/>
              <a:buChar char="r"/>
              <a:defRPr sz="2800" kern="1200">
                <a:solidFill>
                  <a:schemeClr val="tx1"/>
                </a:solidFill>
                <a:latin typeface="Comic Sans MS" charset="0"/>
                <a:ea typeface="ＭＳ Ｐゴシック" charset="-128"/>
                <a:cs typeface="+mn-cs"/>
              </a:defRPr>
            </a:lvl1pPr>
            <a:lvl2pPr marL="742950" indent="-285750" algn="l" rtl="0" eaLnBrk="0" fontAlgn="base" hangingPunct="0">
              <a:spcBef>
                <a:spcPct val="20000"/>
              </a:spcBef>
              <a:spcAft>
                <a:spcPct val="0"/>
              </a:spcAft>
              <a:buClr>
                <a:schemeClr val="accent2"/>
              </a:buClr>
              <a:buSzPct val="75000"/>
              <a:buFont typeface="ZapfDingbats" charset="0"/>
              <a:buChar char="m"/>
              <a:defRPr sz="2400" kern="1200">
                <a:solidFill>
                  <a:schemeClr val="tx1"/>
                </a:solidFill>
                <a:latin typeface="Comic Sans MS" charset="0"/>
                <a:ea typeface="ＭＳ Ｐゴシック" charset="-128"/>
                <a:cs typeface="+mn-cs"/>
              </a:defRPr>
            </a:lvl2pPr>
            <a:lvl3pPr marL="1143000" indent="-228600" algn="l" rtl="0" eaLnBrk="0" fontAlgn="base" hangingPunct="0">
              <a:spcBef>
                <a:spcPct val="20000"/>
              </a:spcBef>
              <a:spcAft>
                <a:spcPct val="0"/>
              </a:spcAft>
              <a:buChar char="•"/>
              <a:defRPr sz="2000" kern="1200">
                <a:solidFill>
                  <a:schemeClr val="tx1"/>
                </a:solidFill>
                <a:latin typeface="Comic Sans MS" charset="0"/>
                <a:ea typeface="ＭＳ Ｐゴシック"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charset="0"/>
                <a:ea typeface="ＭＳ Ｐゴシック"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charset="0"/>
                <a:ea typeface="ＭＳ Ｐゴシック"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9pPr>
          </a:lstStyle>
          <a:p>
            <a:pPr>
              <a:spcBef>
                <a:spcPct val="0"/>
              </a:spcBef>
              <a:buClrTx/>
              <a:buSzTx/>
              <a:buFontTx/>
              <a:buNone/>
            </a:pPr>
            <a:fld id="{215FA54B-5407-E74E-AE85-61A5693FF438}" type="slidenum">
              <a:rPr lang="en-US" altLang="x-none" sz="1400" smtClean="0">
                <a:latin typeface="Times New Roman" charset="0"/>
              </a:rPr>
              <a:pPr>
                <a:spcBef>
                  <a:spcPct val="0"/>
                </a:spcBef>
                <a:buClrTx/>
                <a:buSzTx/>
                <a:buFontTx/>
                <a:buNone/>
              </a:pPr>
              <a:t>17</a:t>
            </a:fld>
            <a:endParaRPr lang="en-US" altLang="x-none" sz="1400" dirty="0">
              <a:latin typeface="Times New Roman" charset="0"/>
            </a:endParaRPr>
          </a:p>
        </p:txBody>
      </p:sp>
    </p:spTree>
    <p:extLst>
      <p:ext uri="{BB962C8B-B14F-4D97-AF65-F5344CB8AC3E}">
        <p14:creationId xmlns:p14="http://schemas.microsoft.com/office/powerpoint/2010/main" val="3275102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ltLang="x-none" sz="3600">
                <a:ea typeface="ＭＳ Ｐゴシック" charset="-128"/>
              </a:rPr>
              <a:t>Selective Repeat</a:t>
            </a:r>
            <a:endParaRPr lang="en-US" altLang="x-none">
              <a:ea typeface="ＭＳ Ｐゴシック" charset="-128"/>
            </a:endParaRPr>
          </a:p>
        </p:txBody>
      </p:sp>
      <p:sp>
        <p:nvSpPr>
          <p:cNvPr id="28676" name="Rectangle 3"/>
          <p:cNvSpPr>
            <a:spLocks noGrp="1" noChangeArrowheads="1"/>
          </p:cNvSpPr>
          <p:nvPr>
            <p:ph type="body" sz="half" idx="1"/>
          </p:nvPr>
        </p:nvSpPr>
        <p:spPr>
          <a:xfrm>
            <a:off x="552450" y="1466850"/>
            <a:ext cx="7562850" cy="4648200"/>
          </a:xfrm>
        </p:spPr>
        <p:txBody>
          <a:bodyPr/>
          <a:lstStyle/>
          <a:p>
            <a:pPr>
              <a:buFont typeface="Wingdings" pitchFamily="2" charset="2"/>
              <a:buChar char="q"/>
            </a:pPr>
            <a:r>
              <a:rPr lang="en-US" altLang="x-none" sz="2400" dirty="0">
                <a:ea typeface="ＭＳ Ｐゴシック" charset="-128"/>
              </a:rPr>
              <a:t>Sender window</a:t>
            </a:r>
          </a:p>
          <a:p>
            <a:pPr lvl="1">
              <a:buFont typeface="Courier New" panose="02070309020205020404" pitchFamily="49" charset="0"/>
              <a:buChar char="o"/>
            </a:pPr>
            <a:r>
              <a:rPr lang="en-US" altLang="x-none" sz="2000" dirty="0">
                <a:ea typeface="ＭＳ Ｐゴシック" charset="-128"/>
              </a:rPr>
              <a:t>Window size W: W consecutive </a:t>
            </a:r>
            <a:r>
              <a:rPr lang="en-US" altLang="x-none" sz="2000" dirty="0" err="1">
                <a:ea typeface="ＭＳ Ｐゴシック" charset="-128"/>
              </a:rPr>
              <a:t>unACKed</a:t>
            </a:r>
            <a:r>
              <a:rPr lang="en-US" altLang="x-none" sz="2000" dirty="0">
                <a:ea typeface="ＭＳ Ｐゴシック" charset="-128"/>
              </a:rPr>
              <a:t> </a:t>
            </a:r>
            <a:r>
              <a:rPr lang="en-US" altLang="x-none" sz="2000" dirty="0" err="1">
                <a:ea typeface="ＭＳ Ｐゴシック" charset="-128"/>
              </a:rPr>
              <a:t>seq</a:t>
            </a:r>
            <a:r>
              <a:rPr lang="en-US" altLang="x-none" sz="2000" dirty="0">
                <a:ea typeface="ＭＳ Ｐゴシック" charset="-128"/>
              </a:rPr>
              <a:t> #</a:t>
            </a:r>
            <a:r>
              <a:rPr lang="ja-JP" altLang="en-US" sz="2000">
                <a:ea typeface="ＭＳ Ｐゴシック" charset="-128"/>
              </a:rPr>
              <a:t>’</a:t>
            </a:r>
            <a:r>
              <a:rPr lang="en-US" altLang="ja-JP" sz="2000" dirty="0">
                <a:ea typeface="ＭＳ Ｐゴシック" charset="-128"/>
              </a:rPr>
              <a:t>s</a:t>
            </a:r>
          </a:p>
          <a:p>
            <a:pPr>
              <a:buFont typeface="Wingdings" pitchFamily="2" charset="2"/>
              <a:buChar char="q"/>
            </a:pPr>
            <a:r>
              <a:rPr lang="en-US" altLang="x-none" sz="2400" dirty="0">
                <a:ea typeface="ＭＳ Ｐゴシック" charset="-128"/>
              </a:rPr>
              <a:t>Receiver </a:t>
            </a:r>
            <a:r>
              <a:rPr lang="en-US" altLang="x-none" sz="2400" i="1" dirty="0">
                <a:solidFill>
                  <a:srgbClr val="FF0000"/>
                </a:solidFill>
                <a:ea typeface="ＭＳ Ｐゴシック" charset="-128"/>
              </a:rPr>
              <a:t>individually</a:t>
            </a:r>
            <a:r>
              <a:rPr lang="en-US" altLang="x-none" sz="2400" dirty="0">
                <a:ea typeface="ＭＳ Ｐゴシック" charset="-128"/>
              </a:rPr>
              <a:t> acknowledges correctly received </a:t>
            </a:r>
            <a:r>
              <a:rPr lang="en-US" altLang="x-none" sz="2400" dirty="0" err="1">
                <a:ea typeface="ＭＳ Ｐゴシック" charset="-128"/>
              </a:rPr>
              <a:t>pkts</a:t>
            </a:r>
            <a:endParaRPr lang="en-US" altLang="x-none" sz="2400" dirty="0">
              <a:ea typeface="ＭＳ Ｐゴシック" charset="-128"/>
            </a:endParaRPr>
          </a:p>
          <a:p>
            <a:pPr lvl="1">
              <a:buFont typeface="Courier New" panose="02070309020205020404" pitchFamily="49" charset="0"/>
              <a:buChar char="o"/>
            </a:pPr>
            <a:r>
              <a:rPr lang="en-US" altLang="x-none" sz="2000" dirty="0">
                <a:solidFill>
                  <a:srgbClr val="FF0000"/>
                </a:solidFill>
                <a:ea typeface="ＭＳ Ｐゴシック" charset="-128"/>
              </a:rPr>
              <a:t>buffers out-of-orde</a:t>
            </a:r>
            <a:r>
              <a:rPr lang="en-US" altLang="x-none" sz="2000" dirty="0">
                <a:ea typeface="ＭＳ Ｐゴシック" charset="-128"/>
              </a:rPr>
              <a:t>r </a:t>
            </a:r>
            <a:r>
              <a:rPr lang="en-US" altLang="x-none" sz="2000" dirty="0" err="1">
                <a:ea typeface="ＭＳ Ｐゴシック" charset="-128"/>
              </a:rPr>
              <a:t>pkts</a:t>
            </a:r>
            <a:r>
              <a:rPr lang="en-US" altLang="x-none" sz="2000" dirty="0">
                <a:ea typeface="ＭＳ Ｐゴシック" charset="-128"/>
              </a:rPr>
              <a:t>, for eventual in-order delivery to upper layer</a:t>
            </a:r>
            <a:endParaRPr lang="en-US" altLang="x-none" sz="2000" dirty="0">
              <a:solidFill>
                <a:srgbClr val="FF0000"/>
              </a:solidFill>
              <a:ea typeface="ＭＳ Ｐゴシック" charset="-128"/>
            </a:endParaRPr>
          </a:p>
          <a:p>
            <a:pPr lvl="1">
              <a:buFont typeface="Courier New" panose="02070309020205020404" pitchFamily="49" charset="0"/>
              <a:buChar char="o"/>
            </a:pPr>
            <a:r>
              <a:rPr lang="en-US" altLang="x-none" sz="2000" dirty="0">
                <a:solidFill>
                  <a:srgbClr val="FF0000"/>
                </a:solidFill>
                <a:ea typeface="ＭＳ Ｐゴシック" charset="-128"/>
              </a:rPr>
              <a:t>ACK(n) means received packet with </a:t>
            </a:r>
            <a:r>
              <a:rPr lang="en-US" altLang="x-none" sz="2000" dirty="0" err="1">
                <a:solidFill>
                  <a:srgbClr val="FF0000"/>
                </a:solidFill>
                <a:ea typeface="ＭＳ Ｐゴシック" charset="-128"/>
              </a:rPr>
              <a:t>seq</a:t>
            </a:r>
            <a:r>
              <a:rPr lang="en-US" altLang="x-none" sz="2000" dirty="0">
                <a:solidFill>
                  <a:srgbClr val="FF0000"/>
                </a:solidFill>
                <a:ea typeface="ＭＳ Ｐゴシック" charset="-128"/>
              </a:rPr>
              <a:t># n only</a:t>
            </a:r>
          </a:p>
          <a:p>
            <a:pPr lvl="1">
              <a:buFont typeface="Courier New" panose="02070309020205020404" pitchFamily="49" charset="0"/>
              <a:buChar char="o"/>
            </a:pPr>
            <a:r>
              <a:rPr lang="en-US" altLang="x-none" sz="2000" dirty="0">
                <a:ea typeface="ＭＳ Ｐゴシック" charset="-128"/>
              </a:rPr>
              <a:t>buffer size at receiver: window size</a:t>
            </a:r>
          </a:p>
          <a:p>
            <a:pPr>
              <a:buFont typeface="Wingdings" pitchFamily="2" charset="2"/>
              <a:buChar char="q"/>
            </a:pPr>
            <a:r>
              <a:rPr lang="en-US" altLang="x-none" sz="2400" dirty="0">
                <a:ea typeface="ＭＳ Ｐゴシック" charset="-128"/>
              </a:rPr>
              <a:t>Sender only resends </a:t>
            </a:r>
            <a:r>
              <a:rPr lang="en-US" altLang="x-none" sz="2400" dirty="0" err="1">
                <a:ea typeface="ＭＳ Ｐゴシック" charset="-128"/>
              </a:rPr>
              <a:t>pkts</a:t>
            </a:r>
            <a:r>
              <a:rPr lang="en-US" altLang="x-none" sz="2400" dirty="0">
                <a:ea typeface="ＭＳ Ｐゴシック" charset="-128"/>
              </a:rPr>
              <a:t> for which ACK not received</a:t>
            </a:r>
          </a:p>
          <a:p>
            <a:pPr lvl="1">
              <a:buFont typeface="Courier New" panose="02070309020205020404" pitchFamily="49" charset="0"/>
              <a:buChar char="o"/>
            </a:pPr>
            <a:r>
              <a:rPr lang="en-US" altLang="x-none" sz="2000" dirty="0">
                <a:ea typeface="ＭＳ Ｐゴシック" charset="-128"/>
              </a:rPr>
              <a:t>sender timer for each </a:t>
            </a:r>
            <a:r>
              <a:rPr lang="en-US" altLang="x-none" sz="2000" dirty="0" err="1">
                <a:ea typeface="ＭＳ Ｐゴシック" charset="-128"/>
              </a:rPr>
              <a:t>unACKed</a:t>
            </a:r>
            <a:r>
              <a:rPr lang="en-US" altLang="x-none" sz="2000" dirty="0">
                <a:ea typeface="ＭＳ Ｐゴシック" charset="-128"/>
              </a:rPr>
              <a:t> </a:t>
            </a:r>
            <a:r>
              <a:rPr lang="en-US" altLang="x-none" sz="2000" dirty="0" err="1">
                <a:ea typeface="ＭＳ Ｐゴシック" charset="-128"/>
              </a:rPr>
              <a:t>pkt</a:t>
            </a:r>
            <a:endParaRPr lang="en-US" altLang="x-none" sz="2000" dirty="0">
              <a:ea typeface="ＭＳ Ｐゴシック" charset="-128"/>
            </a:endParaRPr>
          </a:p>
        </p:txBody>
      </p:sp>
      <p:sp>
        <p:nvSpPr>
          <p:cNvPr id="5" name="Slide Number Placeholder 4">
            <a:extLst>
              <a:ext uri="{FF2B5EF4-FFF2-40B4-BE49-F238E27FC236}">
                <a16:creationId xmlns:a16="http://schemas.microsoft.com/office/drawing/2014/main" id="{C38BCFD2-A327-3448-A437-A1F175F2AD05}"/>
              </a:ext>
            </a:extLst>
          </p:cNvPr>
          <p:cNvSpPr txBox="1">
            <a:spLocks/>
          </p:cNvSpPr>
          <p:nvPr/>
        </p:nvSpPr>
        <p:spPr bwMode="auto">
          <a:xfrm>
            <a:off x="8648700" y="6448425"/>
            <a:ext cx="419100" cy="3429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7" tIns="45582" rIns="91177" bIns="45582" numCol="1" anchor="b" anchorCtr="0" compatLnSpc="1">
            <a:prstTxWarp prst="textNoShape">
              <a:avLst/>
            </a:prstTxWarp>
          </a:bodyPr>
          <a:lstStyle>
            <a:defPPr>
              <a:defRPr lang="en-US"/>
            </a:defPPr>
            <a:lvl1pPr algn="r" defTabSz="912813" rtl="0" eaLnBrk="1" fontAlgn="base" hangingPunct="1">
              <a:spcBef>
                <a:spcPct val="20000"/>
              </a:spcBef>
              <a:spcAft>
                <a:spcPct val="0"/>
              </a:spcAft>
              <a:buClr>
                <a:schemeClr val="accent2"/>
              </a:buClr>
              <a:buSzPct val="85000"/>
              <a:buFont typeface="ZapfDingbats" charset="0"/>
              <a:buChar char="r"/>
              <a:defRPr sz="2800" kern="1200">
                <a:solidFill>
                  <a:schemeClr val="tx1"/>
                </a:solidFill>
                <a:latin typeface="Comic Sans MS" charset="0"/>
                <a:ea typeface="ＭＳ Ｐゴシック" charset="-128"/>
                <a:cs typeface="+mn-cs"/>
              </a:defRPr>
            </a:lvl1pPr>
            <a:lvl2pPr marL="742950" indent="-285750" algn="l" rtl="0" eaLnBrk="0" fontAlgn="base" hangingPunct="0">
              <a:spcBef>
                <a:spcPct val="20000"/>
              </a:spcBef>
              <a:spcAft>
                <a:spcPct val="0"/>
              </a:spcAft>
              <a:buClr>
                <a:schemeClr val="accent2"/>
              </a:buClr>
              <a:buSzPct val="75000"/>
              <a:buFont typeface="ZapfDingbats" charset="0"/>
              <a:buChar char="m"/>
              <a:defRPr sz="2400" kern="1200">
                <a:solidFill>
                  <a:schemeClr val="tx1"/>
                </a:solidFill>
                <a:latin typeface="Comic Sans MS" charset="0"/>
                <a:ea typeface="ＭＳ Ｐゴシック" charset="-128"/>
                <a:cs typeface="+mn-cs"/>
              </a:defRPr>
            </a:lvl2pPr>
            <a:lvl3pPr marL="1143000" indent="-228600" algn="l" rtl="0" eaLnBrk="0" fontAlgn="base" hangingPunct="0">
              <a:spcBef>
                <a:spcPct val="20000"/>
              </a:spcBef>
              <a:spcAft>
                <a:spcPct val="0"/>
              </a:spcAft>
              <a:buChar char="•"/>
              <a:defRPr sz="2000" kern="1200">
                <a:solidFill>
                  <a:schemeClr val="tx1"/>
                </a:solidFill>
                <a:latin typeface="Comic Sans MS" charset="0"/>
                <a:ea typeface="ＭＳ Ｐゴシック"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charset="0"/>
                <a:ea typeface="ＭＳ Ｐゴシック"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charset="0"/>
                <a:ea typeface="ＭＳ Ｐゴシック"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9pPr>
          </a:lstStyle>
          <a:p>
            <a:pPr>
              <a:spcBef>
                <a:spcPct val="0"/>
              </a:spcBef>
              <a:buClrTx/>
              <a:buSzTx/>
              <a:buFontTx/>
              <a:buNone/>
            </a:pPr>
            <a:fld id="{215FA54B-5407-E74E-AE85-61A5693FF438}" type="slidenum">
              <a:rPr lang="en-US" altLang="x-none" sz="1400" smtClean="0">
                <a:latin typeface="Times New Roman" charset="0"/>
              </a:rPr>
              <a:pPr>
                <a:spcBef>
                  <a:spcPct val="0"/>
                </a:spcBef>
                <a:buClrTx/>
                <a:buSzTx/>
                <a:buFontTx/>
                <a:buNone/>
              </a:pPr>
              <a:t>18</a:t>
            </a:fld>
            <a:endParaRPr lang="en-US" altLang="x-none" sz="1400" dirty="0">
              <a:latin typeface="Times New Roman" charset="0"/>
            </a:endParaRPr>
          </a:p>
        </p:txBody>
      </p:sp>
    </p:spTree>
    <p:extLst>
      <p:ext uri="{BB962C8B-B14F-4D97-AF65-F5344CB8AC3E}">
        <p14:creationId xmlns:p14="http://schemas.microsoft.com/office/powerpoint/2010/main" val="1904979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285750" y="304800"/>
            <a:ext cx="8486775" cy="1143000"/>
          </a:xfrm>
        </p:spPr>
        <p:txBody>
          <a:bodyPr/>
          <a:lstStyle/>
          <a:p>
            <a:r>
              <a:rPr lang="en-US" altLang="x-none" sz="2800">
                <a:ea typeface="ＭＳ Ｐゴシック" charset="-128"/>
              </a:rPr>
              <a:t>Selective Repeat: Sender, Receiver Windows</a:t>
            </a:r>
            <a:endParaRPr lang="en-US" altLang="x-none" sz="3600">
              <a:ea typeface="ＭＳ Ｐゴシック" charset="-128"/>
            </a:endParaRPr>
          </a:p>
        </p:txBody>
      </p:sp>
      <p:pic>
        <p:nvPicPr>
          <p:cNvPr id="103427" name="Picture 3" descr="sr_seqn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 y="1404938"/>
            <a:ext cx="8235950" cy="491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8" name="Text Box 4"/>
          <p:cNvSpPr txBox="1">
            <a:spLocks noChangeArrowheads="1"/>
          </p:cNvSpPr>
          <p:nvPr/>
        </p:nvSpPr>
        <p:spPr bwMode="auto">
          <a:xfrm>
            <a:off x="2949575" y="5418138"/>
            <a:ext cx="376238"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sz="1600">
                <a:solidFill>
                  <a:srgbClr val="000000"/>
                </a:solidFill>
              </a:rPr>
              <a:t>W</a:t>
            </a:r>
          </a:p>
        </p:txBody>
      </p:sp>
      <p:sp>
        <p:nvSpPr>
          <p:cNvPr id="103429" name="Text Box 5"/>
          <p:cNvSpPr txBox="1">
            <a:spLocks noChangeArrowheads="1"/>
          </p:cNvSpPr>
          <p:nvPr/>
        </p:nvSpPr>
        <p:spPr bwMode="auto">
          <a:xfrm>
            <a:off x="2332038" y="2771775"/>
            <a:ext cx="376237"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sz="1600">
                <a:solidFill>
                  <a:srgbClr val="000000"/>
                </a:solidFill>
              </a:rPr>
              <a:t>W</a:t>
            </a:r>
          </a:p>
        </p:txBody>
      </p:sp>
      <p:sp>
        <p:nvSpPr>
          <p:cNvPr id="7" name="Slide Number Placeholder 4">
            <a:extLst>
              <a:ext uri="{FF2B5EF4-FFF2-40B4-BE49-F238E27FC236}">
                <a16:creationId xmlns:a16="http://schemas.microsoft.com/office/drawing/2014/main" id="{AA687BF2-268E-404F-AD3E-EBE53481F822}"/>
              </a:ext>
            </a:extLst>
          </p:cNvPr>
          <p:cNvSpPr txBox="1">
            <a:spLocks/>
          </p:cNvSpPr>
          <p:nvPr/>
        </p:nvSpPr>
        <p:spPr bwMode="auto">
          <a:xfrm>
            <a:off x="8648700" y="6448425"/>
            <a:ext cx="419100" cy="3429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7" tIns="45582" rIns="91177" bIns="45582" numCol="1" anchor="b" anchorCtr="0" compatLnSpc="1">
            <a:prstTxWarp prst="textNoShape">
              <a:avLst/>
            </a:prstTxWarp>
          </a:bodyPr>
          <a:lstStyle>
            <a:defPPr>
              <a:defRPr lang="en-US"/>
            </a:defPPr>
            <a:lvl1pPr algn="r" defTabSz="912813" rtl="0" eaLnBrk="1" fontAlgn="base" hangingPunct="1">
              <a:spcBef>
                <a:spcPct val="20000"/>
              </a:spcBef>
              <a:spcAft>
                <a:spcPct val="0"/>
              </a:spcAft>
              <a:buClr>
                <a:schemeClr val="accent2"/>
              </a:buClr>
              <a:buSzPct val="85000"/>
              <a:buFont typeface="ZapfDingbats" charset="0"/>
              <a:buChar char="r"/>
              <a:defRPr sz="2800" kern="1200">
                <a:solidFill>
                  <a:schemeClr val="tx1"/>
                </a:solidFill>
                <a:latin typeface="Comic Sans MS" charset="0"/>
                <a:ea typeface="ＭＳ Ｐゴシック" charset="-128"/>
                <a:cs typeface="+mn-cs"/>
              </a:defRPr>
            </a:lvl1pPr>
            <a:lvl2pPr marL="742950" indent="-285750" algn="l" rtl="0" eaLnBrk="0" fontAlgn="base" hangingPunct="0">
              <a:spcBef>
                <a:spcPct val="20000"/>
              </a:spcBef>
              <a:spcAft>
                <a:spcPct val="0"/>
              </a:spcAft>
              <a:buClr>
                <a:schemeClr val="accent2"/>
              </a:buClr>
              <a:buSzPct val="75000"/>
              <a:buFont typeface="ZapfDingbats" charset="0"/>
              <a:buChar char="m"/>
              <a:defRPr sz="2400" kern="1200">
                <a:solidFill>
                  <a:schemeClr val="tx1"/>
                </a:solidFill>
                <a:latin typeface="Comic Sans MS" charset="0"/>
                <a:ea typeface="ＭＳ Ｐゴシック" charset="-128"/>
                <a:cs typeface="+mn-cs"/>
              </a:defRPr>
            </a:lvl2pPr>
            <a:lvl3pPr marL="1143000" indent="-228600" algn="l" rtl="0" eaLnBrk="0" fontAlgn="base" hangingPunct="0">
              <a:spcBef>
                <a:spcPct val="20000"/>
              </a:spcBef>
              <a:spcAft>
                <a:spcPct val="0"/>
              </a:spcAft>
              <a:buChar char="•"/>
              <a:defRPr sz="2000" kern="1200">
                <a:solidFill>
                  <a:schemeClr val="tx1"/>
                </a:solidFill>
                <a:latin typeface="Comic Sans MS" charset="0"/>
                <a:ea typeface="ＭＳ Ｐゴシック"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charset="0"/>
                <a:ea typeface="ＭＳ Ｐゴシック"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charset="0"/>
                <a:ea typeface="ＭＳ Ｐゴシック"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9pPr>
          </a:lstStyle>
          <a:p>
            <a:pPr>
              <a:spcBef>
                <a:spcPct val="0"/>
              </a:spcBef>
              <a:buClrTx/>
              <a:buSzTx/>
              <a:buFontTx/>
              <a:buNone/>
            </a:pPr>
            <a:fld id="{215FA54B-5407-E74E-AE85-61A5693FF438}" type="slidenum">
              <a:rPr lang="en-US" altLang="x-none" sz="1400" smtClean="0">
                <a:latin typeface="Times New Roman" charset="0"/>
              </a:rPr>
              <a:pPr>
                <a:spcBef>
                  <a:spcPct val="0"/>
                </a:spcBef>
                <a:buClrTx/>
                <a:buSzTx/>
                <a:buFontTx/>
                <a:buNone/>
              </a:pPr>
              <a:t>19</a:t>
            </a:fld>
            <a:endParaRPr lang="en-US" altLang="x-none" sz="1400" dirty="0">
              <a:latin typeface="Times New Roman" charset="0"/>
            </a:endParaRPr>
          </a:p>
        </p:txBody>
      </p:sp>
    </p:spTree>
    <p:extLst>
      <p:ext uri="{BB962C8B-B14F-4D97-AF65-F5344CB8AC3E}">
        <p14:creationId xmlns:p14="http://schemas.microsoft.com/office/powerpoint/2010/main" val="82946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itle 1"/>
          <p:cNvSpPr>
            <a:spLocks noGrp="1"/>
          </p:cNvSpPr>
          <p:nvPr>
            <p:ph type="title"/>
          </p:nvPr>
        </p:nvSpPr>
        <p:spPr/>
        <p:txBody>
          <a:bodyPr/>
          <a:lstStyle/>
          <a:p>
            <a:r>
              <a:rPr lang="en-US">
                <a:latin typeface="Comic Sans MS" charset="0"/>
              </a:rPr>
              <a:t>Outline</a:t>
            </a:r>
          </a:p>
        </p:txBody>
      </p:sp>
      <p:sp>
        <p:nvSpPr>
          <p:cNvPr id="171010" name="Content Placeholder 2"/>
          <p:cNvSpPr>
            <a:spLocks noGrp="1"/>
          </p:cNvSpPr>
          <p:nvPr>
            <p:ph idx="1"/>
          </p:nvPr>
        </p:nvSpPr>
        <p:spPr/>
        <p:txBody>
          <a:bodyPr/>
          <a:lstStyle/>
          <a:p>
            <a:pPr>
              <a:buFont typeface="Wingdings" charset="0"/>
              <a:buChar char="q"/>
            </a:pPr>
            <a:r>
              <a:rPr lang="en-US" dirty="0">
                <a:latin typeface="Comic Sans MS" charset="0"/>
              </a:rPr>
              <a:t>Admin and recap</a:t>
            </a:r>
          </a:p>
          <a:p>
            <a:pPr>
              <a:buFont typeface="Wingdings" charset="0"/>
              <a:buChar char="q"/>
            </a:pPr>
            <a:r>
              <a:rPr lang="en-US" dirty="0">
                <a:latin typeface="Comic Sans MS" charset="0"/>
              </a:rPr>
              <a:t>Reliable data transfer, </a:t>
            </a:r>
          </a:p>
          <a:p>
            <a:pPr lvl="1">
              <a:buFont typeface="Wingdings" charset="0"/>
              <a:buChar char="q"/>
            </a:pPr>
            <a:r>
              <a:rPr lang="en-US" dirty="0">
                <a:latin typeface="Comic Sans MS" charset="0"/>
              </a:rPr>
              <a:t>stop-and-</a:t>
            </a:r>
            <a:r>
              <a:rPr lang="en-US" altLang="zh-CN" dirty="0">
                <a:latin typeface="Comic Sans MS" charset="0"/>
              </a:rPr>
              <a:t>wait</a:t>
            </a:r>
          </a:p>
          <a:p>
            <a:pPr lvl="1">
              <a:buFont typeface="Wingdings" charset="0"/>
              <a:buChar char="q"/>
            </a:pPr>
            <a:r>
              <a:rPr lang="en-US" altLang="zh-CN" dirty="0">
                <a:latin typeface="Comic Sans MS" charset="0"/>
              </a:rPr>
              <a:t>sliding</a:t>
            </a:r>
            <a:r>
              <a:rPr lang="zh-CN" altLang="en-US" dirty="0">
                <a:latin typeface="Comic Sans MS" charset="0"/>
              </a:rPr>
              <a:t> </a:t>
            </a:r>
            <a:r>
              <a:rPr lang="en-US" altLang="zh-CN" dirty="0">
                <a:latin typeface="Comic Sans MS" charset="0"/>
              </a:rPr>
              <a:t>window</a:t>
            </a:r>
          </a:p>
          <a:p>
            <a:pPr>
              <a:buFont typeface="Wingdings" charset="0"/>
              <a:buChar char="q"/>
            </a:pPr>
            <a:r>
              <a:rPr lang="en-US" altLang="zh-CN" dirty="0">
                <a:latin typeface="Comic Sans MS" charset="0"/>
              </a:rPr>
              <a:t>TCP</a:t>
            </a:r>
            <a:endParaRPr lang="en-US" dirty="0">
              <a:latin typeface="Comic Sans MS" charset="0"/>
            </a:endParaRPr>
          </a:p>
        </p:txBody>
      </p:sp>
      <p:sp>
        <p:nvSpPr>
          <p:cNvPr id="171011" name="Slide Number Placeholder 3"/>
          <p:cNvSpPr>
            <a:spLocks noGrp="1"/>
          </p:cNvSpPr>
          <p:nvPr>
            <p:ph type="sldNum" sz="quarter" idx="11"/>
          </p:nvPr>
        </p:nvSpPr>
        <p:spPr>
          <a:xfrm>
            <a:off x="5187950" y="6386513"/>
            <a:ext cx="3956050" cy="4556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690E10D8-C400-D64F-B8FA-0EC6EE29013F}" type="slidenum">
              <a:rPr kumimoji="0" lang="en-US" sz="1400" b="0" i="0" u="none" strike="noStrike" kern="1200" cap="none" spc="0" normalizeH="0" baseline="0" noProof="0">
                <a:ln>
                  <a:noFill/>
                </a:ln>
                <a:solidFill>
                  <a:srgbClr val="000000"/>
                </a:solidFill>
                <a:effectLst/>
                <a:uLnTx/>
                <a:uFillTx/>
                <a:latin typeface="Comic Sans MS" charset="0"/>
                <a:ea typeface="ＭＳ Ｐゴシック" charset="0"/>
              </a:rPr>
              <a:pPr marL="0" marR="0" lvl="0" indent="0" algn="r" defTabSz="912813" rtl="0" eaLnBrk="1" fontAlgn="base" latinLnBrk="0" hangingPunct="1">
                <a:lnSpc>
                  <a:spcPct val="100000"/>
                </a:lnSpc>
                <a:spcBef>
                  <a:spcPct val="0"/>
                </a:spcBef>
                <a:spcAft>
                  <a:spcPct val="0"/>
                </a:spcAft>
                <a:buClrTx/>
                <a:buSzTx/>
                <a:buFontTx/>
                <a:buNone/>
                <a:tabLst/>
                <a:defRPr/>
              </a:pPr>
              <a:t>2</a:t>
            </a:fld>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Tree>
    <p:extLst>
      <p:ext uri="{BB962C8B-B14F-4D97-AF65-F5344CB8AC3E}">
        <p14:creationId xmlns:p14="http://schemas.microsoft.com/office/powerpoint/2010/main" val="505001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47675" y="247650"/>
            <a:ext cx="7772400" cy="838200"/>
          </a:xfrm>
        </p:spPr>
        <p:txBody>
          <a:bodyPr/>
          <a:lstStyle/>
          <a:p>
            <a:r>
              <a:rPr lang="en-US" altLang="x-none">
                <a:ea typeface="ＭＳ Ｐゴシック" charset="-128"/>
              </a:rPr>
              <a:t>Selective Repeat</a:t>
            </a:r>
          </a:p>
        </p:txBody>
      </p:sp>
      <p:sp>
        <p:nvSpPr>
          <p:cNvPr id="105475" name="Rectangle 3"/>
          <p:cNvSpPr>
            <a:spLocks noGrp="1" noChangeArrowheads="1"/>
          </p:cNvSpPr>
          <p:nvPr>
            <p:ph type="body" sz="half" idx="1"/>
          </p:nvPr>
        </p:nvSpPr>
        <p:spPr>
          <a:xfrm>
            <a:off x="533400" y="1600200"/>
            <a:ext cx="4124325" cy="4781550"/>
          </a:xfrm>
        </p:spPr>
        <p:txBody>
          <a:bodyPr/>
          <a:lstStyle/>
          <a:p>
            <a:pPr>
              <a:buFont typeface="ZapfDingbats" charset="0"/>
              <a:buNone/>
            </a:pPr>
            <a:r>
              <a:rPr lang="en-US" altLang="x-none" sz="2400" dirty="0">
                <a:solidFill>
                  <a:srgbClr val="FF0000"/>
                </a:solidFill>
                <a:ea typeface="ＭＳ Ｐゴシック" charset="-128"/>
              </a:rPr>
              <a:t>data from above :</a:t>
            </a:r>
            <a:endParaRPr lang="en-US" altLang="x-none" sz="2400" dirty="0">
              <a:ea typeface="ＭＳ Ｐゴシック" charset="-128"/>
            </a:endParaRPr>
          </a:p>
          <a:p>
            <a:pPr>
              <a:buFont typeface="Wingdings" pitchFamily="2" charset="2"/>
              <a:buChar char="q"/>
            </a:pPr>
            <a:r>
              <a:rPr lang="en-US" altLang="x-none" sz="2000" dirty="0" err="1">
                <a:ea typeface="ＭＳ Ｐゴシック" charset="-128"/>
              </a:rPr>
              <a:t>unACKed</a:t>
            </a:r>
            <a:r>
              <a:rPr lang="en-US" altLang="x-none" sz="2000" dirty="0">
                <a:ea typeface="ＭＳ Ｐゴシック" charset="-128"/>
              </a:rPr>
              <a:t> packets is less than window size W, send; otherwise block app.</a:t>
            </a:r>
          </a:p>
          <a:p>
            <a:pPr>
              <a:buFont typeface="ZapfDingbats" charset="0"/>
              <a:buNone/>
            </a:pPr>
            <a:r>
              <a:rPr lang="en-US" altLang="x-none" sz="2400" dirty="0">
                <a:solidFill>
                  <a:srgbClr val="FF0000"/>
                </a:solidFill>
                <a:ea typeface="ＭＳ Ｐゴシック" charset="-128"/>
              </a:rPr>
              <a:t>timeout(n):</a:t>
            </a:r>
            <a:endParaRPr lang="en-US" altLang="x-none" sz="2400" dirty="0">
              <a:ea typeface="ＭＳ Ｐゴシック" charset="-128"/>
            </a:endParaRPr>
          </a:p>
          <a:p>
            <a:pPr>
              <a:buFont typeface="Wingdings" pitchFamily="2" charset="2"/>
              <a:buChar char="q"/>
            </a:pPr>
            <a:r>
              <a:rPr lang="en-US" altLang="x-none" sz="2000" dirty="0">
                <a:ea typeface="ＭＳ Ｐゴシック" charset="-128"/>
              </a:rPr>
              <a:t>resend </a:t>
            </a:r>
            <a:r>
              <a:rPr lang="en-US" altLang="x-none" sz="2000" dirty="0" err="1">
                <a:ea typeface="ＭＳ Ｐゴシック" charset="-128"/>
              </a:rPr>
              <a:t>pkt</a:t>
            </a:r>
            <a:r>
              <a:rPr lang="en-US" altLang="x-none" sz="2000" dirty="0">
                <a:ea typeface="ＭＳ Ｐゴシック" charset="-128"/>
              </a:rPr>
              <a:t> n, restart timer</a:t>
            </a:r>
          </a:p>
          <a:p>
            <a:pPr>
              <a:buFont typeface="ZapfDingbats" charset="0"/>
              <a:buNone/>
            </a:pPr>
            <a:r>
              <a:rPr lang="en-US" altLang="x-none" sz="2400" dirty="0">
                <a:solidFill>
                  <a:srgbClr val="FF0000"/>
                </a:solidFill>
                <a:ea typeface="ＭＳ Ｐゴシック" charset="-128"/>
              </a:rPr>
              <a:t>ACK(n) </a:t>
            </a:r>
            <a:r>
              <a:rPr lang="en-US" altLang="x-none" sz="2000" dirty="0">
                <a:ea typeface="ＭＳ Ｐゴシック" charset="-128"/>
              </a:rPr>
              <a:t>in </a:t>
            </a:r>
            <a:r>
              <a:rPr lang="en-US" altLang="x-none" sz="1600" dirty="0">
                <a:ea typeface="ＭＳ Ｐゴシック" charset="-128"/>
              </a:rPr>
              <a:t>[sendbase,sendbase+W-1]:</a:t>
            </a:r>
            <a:endParaRPr lang="en-US" altLang="x-none" sz="2000" dirty="0">
              <a:ea typeface="ＭＳ Ｐゴシック" charset="-128"/>
            </a:endParaRPr>
          </a:p>
          <a:p>
            <a:pPr>
              <a:buFont typeface="Wingdings" pitchFamily="2" charset="2"/>
              <a:buChar char="q"/>
            </a:pPr>
            <a:r>
              <a:rPr lang="en-US" altLang="x-none" sz="2000" dirty="0">
                <a:ea typeface="ＭＳ Ｐゴシック" charset="-128"/>
              </a:rPr>
              <a:t>mark </a:t>
            </a:r>
            <a:r>
              <a:rPr lang="en-US" altLang="x-none" sz="2000" dirty="0" err="1">
                <a:ea typeface="ＭＳ Ｐゴシック" charset="-128"/>
              </a:rPr>
              <a:t>pkt</a:t>
            </a:r>
            <a:r>
              <a:rPr lang="en-US" altLang="x-none" sz="2000" dirty="0">
                <a:ea typeface="ＭＳ Ｐゴシック" charset="-128"/>
              </a:rPr>
              <a:t> n as received</a:t>
            </a:r>
          </a:p>
          <a:p>
            <a:pPr>
              <a:buFont typeface="Wingdings" pitchFamily="2" charset="2"/>
              <a:buChar char="q"/>
            </a:pPr>
            <a:r>
              <a:rPr lang="en-US" altLang="x-none" sz="2000" dirty="0">
                <a:ea typeface="ＭＳ Ｐゴシック" charset="-128"/>
              </a:rPr>
              <a:t>update </a:t>
            </a:r>
            <a:r>
              <a:rPr lang="en-US" altLang="x-none" sz="2000" dirty="0" err="1">
                <a:ea typeface="ＭＳ Ｐゴシック" charset="-128"/>
              </a:rPr>
              <a:t>sendbase</a:t>
            </a:r>
            <a:r>
              <a:rPr lang="en-US" altLang="x-none" sz="2000" dirty="0">
                <a:ea typeface="ＭＳ Ｐゴシック" charset="-128"/>
              </a:rPr>
              <a:t> to the first packet </a:t>
            </a:r>
            <a:r>
              <a:rPr lang="en-US" altLang="x-none" sz="2000" dirty="0" err="1">
                <a:ea typeface="ＭＳ Ｐゴシック" charset="-128"/>
              </a:rPr>
              <a:t>unACKed</a:t>
            </a:r>
            <a:endParaRPr lang="en-US" altLang="x-none" sz="2400" dirty="0">
              <a:ea typeface="ＭＳ Ｐゴシック" charset="-128"/>
            </a:endParaRPr>
          </a:p>
        </p:txBody>
      </p:sp>
      <p:sp>
        <p:nvSpPr>
          <p:cNvPr id="105476" name="Rectangle 5"/>
          <p:cNvSpPr>
            <a:spLocks noChangeArrowheads="1"/>
          </p:cNvSpPr>
          <p:nvPr/>
        </p:nvSpPr>
        <p:spPr bwMode="auto">
          <a:xfrm>
            <a:off x="495300" y="1457325"/>
            <a:ext cx="3967163" cy="46101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endParaRPr lang="x-none" altLang="x-none">
              <a:solidFill>
                <a:srgbClr val="000000"/>
              </a:solidFill>
              <a:latin typeface="Arial" charset="0"/>
            </a:endParaRPr>
          </a:p>
        </p:txBody>
      </p:sp>
      <p:grpSp>
        <p:nvGrpSpPr>
          <p:cNvPr id="105477" name="Group 8"/>
          <p:cNvGrpSpPr>
            <a:grpSpLocks/>
          </p:cNvGrpSpPr>
          <p:nvPr/>
        </p:nvGrpSpPr>
        <p:grpSpPr bwMode="auto">
          <a:xfrm>
            <a:off x="703263" y="1208088"/>
            <a:ext cx="1150937" cy="457200"/>
            <a:chOff x="1103" y="3929"/>
            <a:chExt cx="725" cy="288"/>
          </a:xfrm>
        </p:grpSpPr>
        <p:sp>
          <p:nvSpPr>
            <p:cNvPr id="105483" name="Rectangle 7"/>
            <p:cNvSpPr>
              <a:spLocks noChangeArrowheads="1"/>
            </p:cNvSpPr>
            <p:nvPr/>
          </p:nvSpPr>
          <p:spPr bwMode="auto">
            <a:xfrm>
              <a:off x="1146" y="3984"/>
              <a:ext cx="612" cy="1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endParaRPr lang="x-none" altLang="x-none">
                <a:solidFill>
                  <a:srgbClr val="000000"/>
                </a:solidFill>
                <a:latin typeface="Arial" charset="0"/>
              </a:endParaRPr>
            </a:p>
          </p:txBody>
        </p:sp>
        <p:sp>
          <p:nvSpPr>
            <p:cNvPr id="105484" name="Text Box 6"/>
            <p:cNvSpPr txBox="1">
              <a:spLocks noChangeArrowheads="1"/>
            </p:cNvSpPr>
            <p:nvPr/>
          </p:nvSpPr>
          <p:spPr bwMode="auto">
            <a:xfrm>
              <a:off x="1103" y="3929"/>
              <a:ext cx="72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a:solidFill>
                    <a:srgbClr val="3333CC"/>
                  </a:solidFill>
                  <a:latin typeface="Comic Sans MS" charset="0"/>
                </a:rPr>
                <a:t>sender</a:t>
              </a:r>
              <a:endParaRPr lang="en-US" altLang="x-none">
                <a:solidFill>
                  <a:srgbClr val="000000"/>
                </a:solidFill>
              </a:endParaRPr>
            </a:p>
          </p:txBody>
        </p:sp>
      </p:grpSp>
      <p:sp>
        <p:nvSpPr>
          <p:cNvPr id="105478" name="Rectangle 9"/>
          <p:cNvSpPr>
            <a:spLocks noChangeArrowheads="1"/>
          </p:cNvSpPr>
          <p:nvPr/>
        </p:nvSpPr>
        <p:spPr bwMode="auto">
          <a:xfrm>
            <a:off x="5000625" y="1581150"/>
            <a:ext cx="3810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spcBef>
                <a:spcPct val="20000"/>
              </a:spcBef>
              <a:buClr>
                <a:srgbClr val="3333CC"/>
              </a:buClr>
              <a:buSzPct val="85000"/>
              <a:buFont typeface="ZapfDingbats" charset="0"/>
              <a:buNone/>
            </a:pPr>
            <a:r>
              <a:rPr lang="en-US" altLang="x-none" dirty="0" err="1">
                <a:solidFill>
                  <a:srgbClr val="FF0000"/>
                </a:solidFill>
                <a:latin typeface="Comic Sans MS" charset="0"/>
              </a:rPr>
              <a:t>pkt</a:t>
            </a:r>
            <a:r>
              <a:rPr lang="en-US" altLang="x-none" dirty="0">
                <a:solidFill>
                  <a:srgbClr val="FF0000"/>
                </a:solidFill>
                <a:latin typeface="Comic Sans MS" charset="0"/>
              </a:rPr>
              <a:t> n in </a:t>
            </a:r>
            <a:r>
              <a:rPr lang="en-US" altLang="x-none" sz="1600" dirty="0">
                <a:solidFill>
                  <a:srgbClr val="FF0000"/>
                </a:solidFill>
                <a:latin typeface="Comic Sans MS" charset="0"/>
              </a:rPr>
              <a:t>[</a:t>
            </a:r>
            <a:r>
              <a:rPr lang="en-US" altLang="x-none" sz="1600" dirty="0" err="1">
                <a:solidFill>
                  <a:srgbClr val="FF0000"/>
                </a:solidFill>
                <a:latin typeface="Comic Sans MS" charset="0"/>
              </a:rPr>
              <a:t>rcvbase</a:t>
            </a:r>
            <a:r>
              <a:rPr lang="en-US" altLang="x-none" sz="1600" dirty="0">
                <a:solidFill>
                  <a:srgbClr val="FF0000"/>
                </a:solidFill>
                <a:latin typeface="Comic Sans MS" charset="0"/>
              </a:rPr>
              <a:t>, rcvbase+W-1]</a:t>
            </a:r>
            <a:endParaRPr lang="en-US" altLang="x-none" dirty="0">
              <a:solidFill>
                <a:srgbClr val="000000"/>
              </a:solidFill>
              <a:latin typeface="Comic Sans MS" charset="0"/>
            </a:endParaRPr>
          </a:p>
          <a:p>
            <a:pPr algn="l" eaLnBrk="1" hangingPunct="1">
              <a:spcBef>
                <a:spcPct val="20000"/>
              </a:spcBef>
              <a:buClr>
                <a:srgbClr val="3333CC"/>
              </a:buClr>
              <a:buSzPct val="85000"/>
              <a:buFont typeface="Wingdings" pitchFamily="2" charset="2"/>
              <a:buChar char="q"/>
            </a:pPr>
            <a:r>
              <a:rPr lang="en-US" altLang="x-none" sz="2000" dirty="0">
                <a:solidFill>
                  <a:srgbClr val="000000"/>
                </a:solidFill>
                <a:latin typeface="Comic Sans MS" charset="0"/>
              </a:rPr>
              <a:t>send ACK(n)</a:t>
            </a:r>
          </a:p>
          <a:p>
            <a:pPr algn="l" eaLnBrk="1" hangingPunct="1">
              <a:spcBef>
                <a:spcPct val="20000"/>
              </a:spcBef>
              <a:buClr>
                <a:srgbClr val="3333CC"/>
              </a:buClr>
              <a:buSzPct val="85000"/>
              <a:buFont typeface="Wingdings" pitchFamily="2" charset="2"/>
              <a:buChar char="q"/>
            </a:pPr>
            <a:r>
              <a:rPr lang="en-US" altLang="x-none" sz="2000" dirty="0">
                <a:solidFill>
                  <a:srgbClr val="000000"/>
                </a:solidFill>
                <a:latin typeface="Comic Sans MS" charset="0"/>
              </a:rPr>
              <a:t>if (out-of-order) </a:t>
            </a:r>
            <a:br>
              <a:rPr lang="en-US" altLang="x-none" sz="2000" dirty="0">
                <a:solidFill>
                  <a:srgbClr val="000000"/>
                </a:solidFill>
                <a:latin typeface="Comic Sans MS" charset="0"/>
              </a:rPr>
            </a:br>
            <a:r>
              <a:rPr lang="en-US" altLang="x-none" sz="2000" dirty="0">
                <a:solidFill>
                  <a:srgbClr val="000000"/>
                </a:solidFill>
                <a:latin typeface="Comic Sans MS" charset="0"/>
              </a:rPr>
              <a:t>    mark and buffer </a:t>
            </a:r>
            <a:r>
              <a:rPr lang="en-US" altLang="x-none" sz="2000" dirty="0" err="1">
                <a:solidFill>
                  <a:srgbClr val="000000"/>
                </a:solidFill>
                <a:latin typeface="Comic Sans MS" charset="0"/>
              </a:rPr>
              <a:t>pkt</a:t>
            </a:r>
            <a:r>
              <a:rPr lang="en-US" altLang="x-none" sz="2000" dirty="0">
                <a:solidFill>
                  <a:srgbClr val="000000"/>
                </a:solidFill>
                <a:latin typeface="Comic Sans MS" charset="0"/>
              </a:rPr>
              <a:t> n</a:t>
            </a:r>
            <a:br>
              <a:rPr lang="en-US" altLang="x-none" sz="2000" dirty="0">
                <a:solidFill>
                  <a:srgbClr val="000000"/>
                </a:solidFill>
                <a:latin typeface="Comic Sans MS" charset="0"/>
              </a:rPr>
            </a:br>
            <a:r>
              <a:rPr lang="en-US" altLang="x-none" sz="2000" dirty="0">
                <a:solidFill>
                  <a:srgbClr val="000000"/>
                </a:solidFill>
                <a:latin typeface="Comic Sans MS" charset="0"/>
              </a:rPr>
              <a:t>else /*in-order*/</a:t>
            </a:r>
          </a:p>
          <a:p>
            <a:pPr algn="l" eaLnBrk="1" hangingPunct="1">
              <a:spcBef>
                <a:spcPct val="20000"/>
              </a:spcBef>
              <a:buClr>
                <a:srgbClr val="3333CC"/>
              </a:buClr>
              <a:buSzPct val="85000"/>
              <a:buFont typeface="ZapfDingbats" charset="0"/>
              <a:buNone/>
            </a:pPr>
            <a:r>
              <a:rPr lang="en-US" altLang="x-none" sz="2000" dirty="0">
                <a:solidFill>
                  <a:srgbClr val="000000"/>
                </a:solidFill>
                <a:latin typeface="Comic Sans MS" charset="0"/>
              </a:rPr>
              <a:t>         deliver any in-order packets</a:t>
            </a:r>
          </a:p>
          <a:p>
            <a:pPr algn="l" eaLnBrk="1" hangingPunct="1">
              <a:spcBef>
                <a:spcPct val="20000"/>
              </a:spcBef>
              <a:buClr>
                <a:srgbClr val="3333CC"/>
              </a:buClr>
              <a:buSzPct val="85000"/>
              <a:buFont typeface="ZapfDingbats" charset="0"/>
              <a:buNone/>
            </a:pPr>
            <a:r>
              <a:rPr lang="en-US" altLang="x-none" dirty="0">
                <a:solidFill>
                  <a:srgbClr val="FF0000"/>
                </a:solidFill>
                <a:latin typeface="Comic Sans MS" charset="0"/>
              </a:rPr>
              <a:t>otherwise:</a:t>
            </a:r>
            <a:r>
              <a:rPr lang="en-US" altLang="x-none" sz="2000" dirty="0">
                <a:solidFill>
                  <a:srgbClr val="FF0000"/>
                </a:solidFill>
                <a:latin typeface="Comic Sans MS" charset="0"/>
              </a:rPr>
              <a:t> </a:t>
            </a:r>
          </a:p>
          <a:p>
            <a:pPr algn="l" eaLnBrk="1" hangingPunct="1">
              <a:spcBef>
                <a:spcPct val="20000"/>
              </a:spcBef>
              <a:buClr>
                <a:srgbClr val="3333CC"/>
              </a:buClr>
              <a:buSzPct val="85000"/>
              <a:buFont typeface="Wingdings" pitchFamily="2" charset="2"/>
              <a:buChar char="q"/>
            </a:pPr>
            <a:r>
              <a:rPr lang="en-US" altLang="x-none" sz="2000" dirty="0">
                <a:solidFill>
                  <a:srgbClr val="000000"/>
                </a:solidFill>
                <a:latin typeface="Comic Sans MS" charset="0"/>
              </a:rPr>
              <a:t>ignore </a:t>
            </a:r>
            <a:endParaRPr lang="en-US" altLang="x-none" dirty="0">
              <a:solidFill>
                <a:srgbClr val="000000"/>
              </a:solidFill>
              <a:latin typeface="Comic Sans MS" charset="0"/>
            </a:endParaRPr>
          </a:p>
          <a:p>
            <a:pPr algn="l" eaLnBrk="1" hangingPunct="1">
              <a:spcBef>
                <a:spcPct val="20000"/>
              </a:spcBef>
              <a:buClr>
                <a:srgbClr val="3333CC"/>
              </a:buClr>
              <a:buSzPct val="85000"/>
              <a:buFont typeface="ZapfDingbats" charset="0"/>
              <a:buChar char="r"/>
            </a:pPr>
            <a:endParaRPr lang="en-US" altLang="x-none" dirty="0">
              <a:solidFill>
                <a:srgbClr val="000000"/>
              </a:solidFill>
              <a:latin typeface="Comic Sans MS" charset="0"/>
            </a:endParaRPr>
          </a:p>
        </p:txBody>
      </p:sp>
      <p:sp>
        <p:nvSpPr>
          <p:cNvPr id="105479" name="Rectangle 10"/>
          <p:cNvSpPr>
            <a:spLocks noChangeArrowheads="1"/>
          </p:cNvSpPr>
          <p:nvPr/>
        </p:nvSpPr>
        <p:spPr bwMode="auto">
          <a:xfrm>
            <a:off x="4962525" y="1438275"/>
            <a:ext cx="3838575" cy="46101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endParaRPr lang="x-none" altLang="x-none">
              <a:solidFill>
                <a:srgbClr val="000000"/>
              </a:solidFill>
              <a:latin typeface="Arial" charset="0"/>
            </a:endParaRPr>
          </a:p>
        </p:txBody>
      </p:sp>
      <p:grpSp>
        <p:nvGrpSpPr>
          <p:cNvPr id="105480" name="Group 14"/>
          <p:cNvGrpSpPr>
            <a:grpSpLocks/>
          </p:cNvGrpSpPr>
          <p:nvPr/>
        </p:nvGrpSpPr>
        <p:grpSpPr bwMode="auto">
          <a:xfrm>
            <a:off x="5186363" y="1179513"/>
            <a:ext cx="1366837" cy="457200"/>
            <a:chOff x="3339" y="191"/>
            <a:chExt cx="861" cy="288"/>
          </a:xfrm>
        </p:grpSpPr>
        <p:sp>
          <p:nvSpPr>
            <p:cNvPr id="105481" name="Rectangle 12"/>
            <p:cNvSpPr>
              <a:spLocks noChangeArrowheads="1"/>
            </p:cNvSpPr>
            <p:nvPr/>
          </p:nvSpPr>
          <p:spPr bwMode="auto">
            <a:xfrm>
              <a:off x="3360" y="264"/>
              <a:ext cx="822" cy="1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endParaRPr lang="x-none" altLang="x-none">
                <a:solidFill>
                  <a:srgbClr val="000000"/>
                </a:solidFill>
                <a:latin typeface="Arial" charset="0"/>
              </a:endParaRPr>
            </a:p>
          </p:txBody>
        </p:sp>
        <p:sp>
          <p:nvSpPr>
            <p:cNvPr id="105482" name="Text Box 13"/>
            <p:cNvSpPr txBox="1">
              <a:spLocks noChangeArrowheads="1"/>
            </p:cNvSpPr>
            <p:nvPr/>
          </p:nvSpPr>
          <p:spPr bwMode="auto">
            <a:xfrm>
              <a:off x="3339" y="191"/>
              <a:ext cx="86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a:solidFill>
                    <a:srgbClr val="3333CC"/>
                  </a:solidFill>
                  <a:latin typeface="Comic Sans MS" charset="0"/>
                </a:rPr>
                <a:t>receiver</a:t>
              </a:r>
              <a:endParaRPr lang="en-US" altLang="x-none">
                <a:solidFill>
                  <a:srgbClr val="000000"/>
                </a:solidFill>
              </a:endParaRPr>
            </a:p>
          </p:txBody>
        </p:sp>
      </p:grpSp>
      <p:sp>
        <p:nvSpPr>
          <p:cNvPr id="14" name="Slide Number Placeholder 4">
            <a:extLst>
              <a:ext uri="{FF2B5EF4-FFF2-40B4-BE49-F238E27FC236}">
                <a16:creationId xmlns:a16="http://schemas.microsoft.com/office/drawing/2014/main" id="{0D90791F-CACF-4C4B-9AE1-3961A1F1006F}"/>
              </a:ext>
            </a:extLst>
          </p:cNvPr>
          <p:cNvSpPr txBox="1">
            <a:spLocks/>
          </p:cNvSpPr>
          <p:nvPr/>
        </p:nvSpPr>
        <p:spPr bwMode="auto">
          <a:xfrm>
            <a:off x="8648700" y="6448425"/>
            <a:ext cx="419100" cy="3429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7" tIns="45582" rIns="91177" bIns="45582" numCol="1" anchor="b" anchorCtr="0" compatLnSpc="1">
            <a:prstTxWarp prst="textNoShape">
              <a:avLst/>
            </a:prstTxWarp>
          </a:bodyPr>
          <a:lstStyle>
            <a:defPPr>
              <a:defRPr lang="en-US"/>
            </a:defPPr>
            <a:lvl1pPr algn="r" defTabSz="912813" rtl="0" eaLnBrk="1" fontAlgn="base" hangingPunct="1">
              <a:spcBef>
                <a:spcPct val="20000"/>
              </a:spcBef>
              <a:spcAft>
                <a:spcPct val="0"/>
              </a:spcAft>
              <a:buClr>
                <a:schemeClr val="accent2"/>
              </a:buClr>
              <a:buSzPct val="85000"/>
              <a:buFont typeface="ZapfDingbats" charset="0"/>
              <a:buChar char="r"/>
              <a:defRPr sz="2800" kern="1200">
                <a:solidFill>
                  <a:schemeClr val="tx1"/>
                </a:solidFill>
                <a:latin typeface="Comic Sans MS" charset="0"/>
                <a:ea typeface="ＭＳ Ｐゴシック" charset="-128"/>
                <a:cs typeface="+mn-cs"/>
              </a:defRPr>
            </a:lvl1pPr>
            <a:lvl2pPr marL="742950" indent="-285750" algn="l" rtl="0" eaLnBrk="0" fontAlgn="base" hangingPunct="0">
              <a:spcBef>
                <a:spcPct val="20000"/>
              </a:spcBef>
              <a:spcAft>
                <a:spcPct val="0"/>
              </a:spcAft>
              <a:buClr>
                <a:schemeClr val="accent2"/>
              </a:buClr>
              <a:buSzPct val="75000"/>
              <a:buFont typeface="ZapfDingbats" charset="0"/>
              <a:buChar char="m"/>
              <a:defRPr sz="2400" kern="1200">
                <a:solidFill>
                  <a:schemeClr val="tx1"/>
                </a:solidFill>
                <a:latin typeface="Comic Sans MS" charset="0"/>
                <a:ea typeface="ＭＳ Ｐゴシック" charset="-128"/>
                <a:cs typeface="+mn-cs"/>
              </a:defRPr>
            </a:lvl2pPr>
            <a:lvl3pPr marL="1143000" indent="-228600" algn="l" rtl="0" eaLnBrk="0" fontAlgn="base" hangingPunct="0">
              <a:spcBef>
                <a:spcPct val="20000"/>
              </a:spcBef>
              <a:spcAft>
                <a:spcPct val="0"/>
              </a:spcAft>
              <a:buChar char="•"/>
              <a:defRPr sz="2000" kern="1200">
                <a:solidFill>
                  <a:schemeClr val="tx1"/>
                </a:solidFill>
                <a:latin typeface="Comic Sans MS" charset="0"/>
                <a:ea typeface="ＭＳ Ｐゴシック"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charset="0"/>
                <a:ea typeface="ＭＳ Ｐゴシック"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charset="0"/>
                <a:ea typeface="ＭＳ Ｐゴシック"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9pPr>
          </a:lstStyle>
          <a:p>
            <a:pPr>
              <a:spcBef>
                <a:spcPct val="0"/>
              </a:spcBef>
              <a:buClrTx/>
              <a:buSzTx/>
              <a:buFontTx/>
              <a:buNone/>
            </a:pPr>
            <a:fld id="{215FA54B-5407-E74E-AE85-61A5693FF438}" type="slidenum">
              <a:rPr lang="en-US" altLang="x-none" sz="1400" smtClean="0">
                <a:latin typeface="Times New Roman" charset="0"/>
              </a:rPr>
              <a:pPr>
                <a:spcBef>
                  <a:spcPct val="0"/>
                </a:spcBef>
                <a:buClrTx/>
                <a:buSzTx/>
                <a:buFontTx/>
                <a:buNone/>
              </a:pPr>
              <a:t>20</a:t>
            </a:fld>
            <a:endParaRPr lang="en-US" altLang="x-none" sz="1400" dirty="0">
              <a:latin typeface="Times New Roman" charset="0"/>
            </a:endParaRPr>
          </a:p>
        </p:txBody>
      </p:sp>
    </p:spTree>
    <p:extLst>
      <p:ext uri="{BB962C8B-B14F-4D97-AF65-F5344CB8AC3E}">
        <p14:creationId xmlns:p14="http://schemas.microsoft.com/office/powerpoint/2010/main" val="1222123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4"/>
          <p:cNvSpPr>
            <a:spLocks noChangeArrowheads="1"/>
          </p:cNvSpPr>
          <p:nvPr/>
        </p:nvSpPr>
        <p:spPr bwMode="auto">
          <a:xfrm>
            <a:off x="339725" y="255588"/>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sz="3200" u="sng">
                <a:solidFill>
                  <a:srgbClr val="3333CC"/>
                </a:solidFill>
                <a:latin typeface="Comic Sans MS" charset="0"/>
              </a:rPr>
              <a:t>Selective Repeat in Action</a:t>
            </a:r>
          </a:p>
        </p:txBody>
      </p:sp>
      <p:pic>
        <p:nvPicPr>
          <p:cNvPr id="107523" name="Picture 5" descr="03-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01136"/>
            <a:ext cx="6611823" cy="5390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2B4EE4C0-774E-EC49-9450-13FBE7ADAED8}"/>
              </a:ext>
            </a:extLst>
          </p:cNvPr>
          <p:cNvSpPr txBox="1">
            <a:spLocks/>
          </p:cNvSpPr>
          <p:nvPr/>
        </p:nvSpPr>
        <p:spPr bwMode="auto">
          <a:xfrm>
            <a:off x="8648700" y="6448425"/>
            <a:ext cx="419100" cy="3429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7" tIns="45582" rIns="91177" bIns="45582" numCol="1" anchor="b" anchorCtr="0" compatLnSpc="1">
            <a:prstTxWarp prst="textNoShape">
              <a:avLst/>
            </a:prstTxWarp>
          </a:bodyPr>
          <a:lstStyle>
            <a:defPPr>
              <a:defRPr lang="en-US"/>
            </a:defPPr>
            <a:lvl1pPr algn="r" defTabSz="912813" rtl="0" eaLnBrk="1" fontAlgn="base" hangingPunct="1">
              <a:spcBef>
                <a:spcPct val="20000"/>
              </a:spcBef>
              <a:spcAft>
                <a:spcPct val="0"/>
              </a:spcAft>
              <a:buClr>
                <a:schemeClr val="accent2"/>
              </a:buClr>
              <a:buSzPct val="85000"/>
              <a:buFont typeface="ZapfDingbats" charset="0"/>
              <a:buChar char="r"/>
              <a:defRPr sz="2800" kern="1200">
                <a:solidFill>
                  <a:schemeClr val="tx1"/>
                </a:solidFill>
                <a:latin typeface="Comic Sans MS" charset="0"/>
                <a:ea typeface="ＭＳ Ｐゴシック" charset="-128"/>
                <a:cs typeface="+mn-cs"/>
              </a:defRPr>
            </a:lvl1pPr>
            <a:lvl2pPr marL="742950" indent="-285750" algn="l" rtl="0" eaLnBrk="0" fontAlgn="base" hangingPunct="0">
              <a:spcBef>
                <a:spcPct val="20000"/>
              </a:spcBef>
              <a:spcAft>
                <a:spcPct val="0"/>
              </a:spcAft>
              <a:buClr>
                <a:schemeClr val="accent2"/>
              </a:buClr>
              <a:buSzPct val="75000"/>
              <a:buFont typeface="ZapfDingbats" charset="0"/>
              <a:buChar char="m"/>
              <a:defRPr sz="2400" kern="1200">
                <a:solidFill>
                  <a:schemeClr val="tx1"/>
                </a:solidFill>
                <a:latin typeface="Comic Sans MS" charset="0"/>
                <a:ea typeface="ＭＳ Ｐゴシック" charset="-128"/>
                <a:cs typeface="+mn-cs"/>
              </a:defRPr>
            </a:lvl2pPr>
            <a:lvl3pPr marL="1143000" indent="-228600" algn="l" rtl="0" eaLnBrk="0" fontAlgn="base" hangingPunct="0">
              <a:spcBef>
                <a:spcPct val="20000"/>
              </a:spcBef>
              <a:spcAft>
                <a:spcPct val="0"/>
              </a:spcAft>
              <a:buChar char="•"/>
              <a:defRPr sz="2000" kern="1200">
                <a:solidFill>
                  <a:schemeClr val="tx1"/>
                </a:solidFill>
                <a:latin typeface="Comic Sans MS" charset="0"/>
                <a:ea typeface="ＭＳ Ｐゴシック"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charset="0"/>
                <a:ea typeface="ＭＳ Ｐゴシック"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charset="0"/>
                <a:ea typeface="ＭＳ Ｐゴシック"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9pPr>
          </a:lstStyle>
          <a:p>
            <a:pPr>
              <a:spcBef>
                <a:spcPct val="0"/>
              </a:spcBef>
              <a:buClrTx/>
              <a:buSzTx/>
              <a:buFontTx/>
              <a:buNone/>
            </a:pPr>
            <a:fld id="{215FA54B-5407-E74E-AE85-61A5693FF438}" type="slidenum">
              <a:rPr lang="en-US" altLang="x-none" sz="1400" smtClean="0">
                <a:latin typeface="Times New Roman" charset="0"/>
              </a:rPr>
              <a:pPr>
                <a:spcBef>
                  <a:spcPct val="0"/>
                </a:spcBef>
                <a:buClrTx/>
                <a:buSzTx/>
                <a:buFontTx/>
                <a:buNone/>
              </a:pPr>
              <a:t>21</a:t>
            </a:fld>
            <a:endParaRPr lang="en-US" altLang="x-none" sz="1400" dirty="0">
              <a:latin typeface="Times New Roman" charset="0"/>
            </a:endParaRPr>
          </a:p>
        </p:txBody>
      </p:sp>
    </p:spTree>
    <p:extLst>
      <p:ext uri="{BB962C8B-B14F-4D97-AF65-F5344CB8AC3E}">
        <p14:creationId xmlns:p14="http://schemas.microsoft.com/office/powerpoint/2010/main" val="3203491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4"/>
          <p:cNvSpPr>
            <a:spLocks noChangeArrowheads="1"/>
          </p:cNvSpPr>
          <p:nvPr/>
        </p:nvSpPr>
        <p:spPr bwMode="auto">
          <a:xfrm>
            <a:off x="533400" y="228600"/>
            <a:ext cx="8020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zh-CN" sz="2800" u="sng">
                <a:solidFill>
                  <a:srgbClr val="3333CC"/>
                </a:solidFill>
                <a:latin typeface="Comic Sans MS" charset="0"/>
                <a:ea typeface="宋体" charset="-122"/>
              </a:rPr>
              <a:t>Discussion: Efficiency of Selective Repeat</a:t>
            </a:r>
            <a:endParaRPr lang="en-US" altLang="x-none" sz="2800" u="sng">
              <a:solidFill>
                <a:srgbClr val="3333CC"/>
              </a:solidFill>
              <a:latin typeface="Comic Sans MS" charset="0"/>
            </a:endParaRPr>
          </a:p>
        </p:txBody>
      </p:sp>
      <p:sp>
        <p:nvSpPr>
          <p:cNvPr id="109571" name="Rectangle 5"/>
          <p:cNvSpPr>
            <a:spLocks noChangeArrowheads="1"/>
          </p:cNvSpPr>
          <p:nvPr/>
        </p:nvSpPr>
        <p:spPr bwMode="auto">
          <a:xfrm>
            <a:off x="533400" y="1600200"/>
            <a:ext cx="807720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marL="457200" indent="-457200" algn="l" eaLnBrk="1" hangingPunct="1">
              <a:spcBef>
                <a:spcPct val="20000"/>
              </a:spcBef>
              <a:buClr>
                <a:srgbClr val="3333CC"/>
              </a:buClr>
              <a:buSzPct val="85000"/>
              <a:buFont typeface="Wingdings" pitchFamily="2" charset="2"/>
              <a:buChar char="q"/>
            </a:pPr>
            <a:r>
              <a:rPr lang="en-US" altLang="zh-CN" sz="2800" dirty="0">
                <a:solidFill>
                  <a:srgbClr val="000000"/>
                </a:solidFill>
                <a:latin typeface="Comic Sans MS" charset="0"/>
                <a:ea typeface="宋体" charset="-122"/>
              </a:rPr>
              <a:t>Assume window size W</a:t>
            </a:r>
          </a:p>
          <a:p>
            <a:pPr marL="457200" indent="-457200" algn="l" eaLnBrk="1" hangingPunct="1">
              <a:spcBef>
                <a:spcPct val="20000"/>
              </a:spcBef>
              <a:buClr>
                <a:srgbClr val="3333CC"/>
              </a:buClr>
              <a:buSzPct val="85000"/>
              <a:buFont typeface="Wingdings" pitchFamily="2" charset="2"/>
              <a:buChar char="q"/>
            </a:pPr>
            <a:endParaRPr lang="en-US" altLang="zh-CN" sz="2800" dirty="0">
              <a:solidFill>
                <a:srgbClr val="000000"/>
              </a:solidFill>
              <a:latin typeface="Comic Sans MS" charset="0"/>
              <a:ea typeface="宋体" charset="-122"/>
            </a:endParaRPr>
          </a:p>
          <a:p>
            <a:pPr marL="457200" indent="-457200" algn="l" eaLnBrk="1" hangingPunct="1">
              <a:spcBef>
                <a:spcPct val="20000"/>
              </a:spcBef>
              <a:buClr>
                <a:srgbClr val="3333CC"/>
              </a:buClr>
              <a:buSzPct val="85000"/>
              <a:buFont typeface="Wingdings" pitchFamily="2" charset="2"/>
              <a:buChar char="q"/>
            </a:pPr>
            <a:r>
              <a:rPr lang="en-US" altLang="zh-CN" sz="2800" dirty="0">
                <a:solidFill>
                  <a:srgbClr val="000000"/>
                </a:solidFill>
                <a:latin typeface="Comic Sans MS" charset="0"/>
                <a:ea typeface="宋体" charset="-122"/>
              </a:rPr>
              <a:t>Assume each packet is lost with probability p</a:t>
            </a:r>
          </a:p>
          <a:p>
            <a:pPr marL="457200" indent="-457200" algn="l" eaLnBrk="1" hangingPunct="1">
              <a:spcBef>
                <a:spcPct val="20000"/>
              </a:spcBef>
              <a:buClr>
                <a:srgbClr val="3333CC"/>
              </a:buClr>
              <a:buSzPct val="85000"/>
              <a:buFont typeface="Wingdings" pitchFamily="2" charset="2"/>
              <a:buChar char="q"/>
            </a:pPr>
            <a:endParaRPr lang="en-US" altLang="zh-CN" sz="2800" dirty="0">
              <a:solidFill>
                <a:srgbClr val="000000"/>
              </a:solidFill>
              <a:latin typeface="Comic Sans MS" charset="0"/>
              <a:ea typeface="宋体" charset="-122"/>
            </a:endParaRPr>
          </a:p>
          <a:p>
            <a:pPr marL="457200" indent="-457200" algn="l" eaLnBrk="1" hangingPunct="1">
              <a:spcBef>
                <a:spcPct val="20000"/>
              </a:spcBef>
              <a:buClr>
                <a:srgbClr val="3333CC"/>
              </a:buClr>
              <a:buSzPct val="85000"/>
              <a:buFont typeface="Wingdings" pitchFamily="2" charset="2"/>
              <a:buChar char="q"/>
            </a:pPr>
            <a:r>
              <a:rPr lang="en-US" altLang="zh-CN" sz="2800" dirty="0">
                <a:solidFill>
                  <a:srgbClr val="000000"/>
                </a:solidFill>
                <a:latin typeface="Comic Sans MS" charset="0"/>
                <a:ea typeface="宋体" charset="-122"/>
              </a:rPr>
              <a:t>On average, how many packets do we send for each data packet received?</a:t>
            </a:r>
            <a:endParaRPr lang="en-US" altLang="x-none" sz="2800" dirty="0">
              <a:solidFill>
                <a:srgbClr val="000000"/>
              </a:solidFill>
              <a:latin typeface="Comic Sans MS" charset="0"/>
            </a:endParaRPr>
          </a:p>
        </p:txBody>
      </p:sp>
      <p:sp>
        <p:nvSpPr>
          <p:cNvPr id="5" name="Slide Number Placeholder 4">
            <a:extLst>
              <a:ext uri="{FF2B5EF4-FFF2-40B4-BE49-F238E27FC236}">
                <a16:creationId xmlns:a16="http://schemas.microsoft.com/office/drawing/2014/main" id="{FB710AE0-482B-7E44-B574-BE42F534F92E}"/>
              </a:ext>
            </a:extLst>
          </p:cNvPr>
          <p:cNvSpPr txBox="1">
            <a:spLocks/>
          </p:cNvSpPr>
          <p:nvPr/>
        </p:nvSpPr>
        <p:spPr bwMode="auto">
          <a:xfrm>
            <a:off x="8648700" y="6448425"/>
            <a:ext cx="419100" cy="3429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7" tIns="45582" rIns="91177" bIns="45582" numCol="1" anchor="b" anchorCtr="0" compatLnSpc="1">
            <a:prstTxWarp prst="textNoShape">
              <a:avLst/>
            </a:prstTxWarp>
          </a:bodyPr>
          <a:lstStyle>
            <a:defPPr>
              <a:defRPr lang="en-US"/>
            </a:defPPr>
            <a:lvl1pPr algn="r" defTabSz="912813" rtl="0" eaLnBrk="1" fontAlgn="base" hangingPunct="1">
              <a:spcBef>
                <a:spcPct val="20000"/>
              </a:spcBef>
              <a:spcAft>
                <a:spcPct val="0"/>
              </a:spcAft>
              <a:buClr>
                <a:schemeClr val="accent2"/>
              </a:buClr>
              <a:buSzPct val="85000"/>
              <a:buFont typeface="ZapfDingbats" charset="0"/>
              <a:buChar char="r"/>
              <a:defRPr sz="2800" kern="1200">
                <a:solidFill>
                  <a:schemeClr val="tx1"/>
                </a:solidFill>
                <a:latin typeface="Comic Sans MS" charset="0"/>
                <a:ea typeface="ＭＳ Ｐゴシック" charset="-128"/>
                <a:cs typeface="+mn-cs"/>
              </a:defRPr>
            </a:lvl1pPr>
            <a:lvl2pPr marL="742950" indent="-285750" algn="l" rtl="0" eaLnBrk="0" fontAlgn="base" hangingPunct="0">
              <a:spcBef>
                <a:spcPct val="20000"/>
              </a:spcBef>
              <a:spcAft>
                <a:spcPct val="0"/>
              </a:spcAft>
              <a:buClr>
                <a:schemeClr val="accent2"/>
              </a:buClr>
              <a:buSzPct val="75000"/>
              <a:buFont typeface="ZapfDingbats" charset="0"/>
              <a:buChar char="m"/>
              <a:defRPr sz="2400" kern="1200">
                <a:solidFill>
                  <a:schemeClr val="tx1"/>
                </a:solidFill>
                <a:latin typeface="Comic Sans MS" charset="0"/>
                <a:ea typeface="ＭＳ Ｐゴシック" charset="-128"/>
                <a:cs typeface="+mn-cs"/>
              </a:defRPr>
            </a:lvl2pPr>
            <a:lvl3pPr marL="1143000" indent="-228600" algn="l" rtl="0" eaLnBrk="0" fontAlgn="base" hangingPunct="0">
              <a:spcBef>
                <a:spcPct val="20000"/>
              </a:spcBef>
              <a:spcAft>
                <a:spcPct val="0"/>
              </a:spcAft>
              <a:buChar char="•"/>
              <a:defRPr sz="2000" kern="1200">
                <a:solidFill>
                  <a:schemeClr val="tx1"/>
                </a:solidFill>
                <a:latin typeface="Comic Sans MS" charset="0"/>
                <a:ea typeface="ＭＳ Ｐゴシック"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charset="0"/>
                <a:ea typeface="ＭＳ Ｐゴシック"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charset="0"/>
                <a:ea typeface="ＭＳ Ｐゴシック"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9pPr>
          </a:lstStyle>
          <a:p>
            <a:pPr>
              <a:spcBef>
                <a:spcPct val="0"/>
              </a:spcBef>
              <a:buClrTx/>
              <a:buSzTx/>
              <a:buFontTx/>
              <a:buNone/>
            </a:pPr>
            <a:fld id="{215FA54B-5407-E74E-AE85-61A5693FF438}" type="slidenum">
              <a:rPr lang="en-US" altLang="x-none" sz="1400" smtClean="0">
                <a:latin typeface="Times New Roman" charset="0"/>
              </a:rPr>
              <a:pPr>
                <a:spcBef>
                  <a:spcPct val="0"/>
                </a:spcBef>
                <a:buClrTx/>
                <a:buSzTx/>
                <a:buFontTx/>
                <a:buNone/>
              </a:pPr>
              <a:t>22</a:t>
            </a:fld>
            <a:endParaRPr lang="en-US" altLang="x-none" sz="1400" dirty="0">
              <a:latin typeface="Times New Roman" charset="0"/>
            </a:endParaRPr>
          </a:p>
        </p:txBody>
      </p:sp>
    </p:spTree>
    <p:extLst>
      <p:ext uri="{BB962C8B-B14F-4D97-AF65-F5344CB8AC3E}">
        <p14:creationId xmlns:p14="http://schemas.microsoft.com/office/powerpoint/2010/main" val="3670035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22275" y="101600"/>
            <a:ext cx="8020050" cy="1143000"/>
          </a:xfrm>
        </p:spPr>
        <p:txBody>
          <a:bodyPr/>
          <a:lstStyle/>
          <a:p>
            <a:r>
              <a:rPr lang="en-US" altLang="x-none" sz="3200">
                <a:ea typeface="ＭＳ Ｐゴシック" charset="-128"/>
              </a:rPr>
              <a:t>Selective Repeat: </a:t>
            </a:r>
            <a:br>
              <a:rPr lang="en-US" altLang="x-none" sz="3200">
                <a:ea typeface="ＭＳ Ｐゴシック" charset="-128"/>
              </a:rPr>
            </a:br>
            <a:r>
              <a:rPr lang="en-US" altLang="x-none" sz="3200">
                <a:ea typeface="ＭＳ Ｐゴシック" charset="-128"/>
              </a:rPr>
              <a:t>Seq# Ambiguity</a:t>
            </a:r>
            <a:endParaRPr lang="en-US" altLang="x-none">
              <a:ea typeface="ＭＳ Ｐゴシック" charset="-128"/>
            </a:endParaRPr>
          </a:p>
        </p:txBody>
      </p:sp>
      <p:sp>
        <p:nvSpPr>
          <p:cNvPr id="115715" name="Rectangle 4"/>
          <p:cNvSpPr>
            <a:spLocks noGrp="1" noChangeArrowheads="1"/>
          </p:cNvSpPr>
          <p:nvPr>
            <p:ph type="body" sz="half" idx="1"/>
          </p:nvPr>
        </p:nvSpPr>
        <p:spPr>
          <a:xfrm>
            <a:off x="542925" y="1524000"/>
            <a:ext cx="3276600" cy="4994275"/>
          </a:xfrm>
        </p:spPr>
        <p:txBody>
          <a:bodyPr/>
          <a:lstStyle/>
          <a:p>
            <a:pPr>
              <a:buFont typeface="ZapfDingbats" charset="0"/>
              <a:buNone/>
            </a:pPr>
            <a:r>
              <a:rPr lang="en-US" altLang="x-none" sz="2400" dirty="0">
                <a:ea typeface="ＭＳ Ｐゴシック" charset="-128"/>
              </a:rPr>
              <a:t>Example: </a:t>
            </a:r>
          </a:p>
          <a:p>
            <a:pPr>
              <a:buFont typeface="Wingdings" pitchFamily="2" charset="2"/>
              <a:buChar char="q"/>
            </a:pPr>
            <a:r>
              <a:rPr lang="en-US" altLang="x-none" sz="2000" dirty="0" err="1">
                <a:ea typeface="ＭＳ Ｐゴシック" charset="-128"/>
              </a:rPr>
              <a:t>seq</a:t>
            </a:r>
            <a:r>
              <a:rPr lang="en-US" altLang="x-none" sz="2000" dirty="0">
                <a:ea typeface="ＭＳ Ｐゴシック" charset="-128"/>
              </a:rPr>
              <a:t> #</a:t>
            </a:r>
            <a:r>
              <a:rPr lang="ja-JP" altLang="en-US" sz="2000" dirty="0">
                <a:ea typeface="ＭＳ Ｐゴシック" charset="-128"/>
              </a:rPr>
              <a:t>’</a:t>
            </a:r>
            <a:r>
              <a:rPr lang="en-US" altLang="ja-JP" sz="2000" dirty="0">
                <a:ea typeface="ＭＳ Ｐゴシック" charset="-128"/>
              </a:rPr>
              <a:t>s: 0, 1, 2, 3</a:t>
            </a:r>
          </a:p>
          <a:p>
            <a:pPr>
              <a:buFont typeface="Wingdings" pitchFamily="2" charset="2"/>
              <a:buChar char="q"/>
            </a:pPr>
            <a:r>
              <a:rPr lang="en-US" altLang="x-none" sz="2000" dirty="0">
                <a:ea typeface="ＭＳ Ｐゴシック" charset="-128"/>
              </a:rPr>
              <a:t>window size=3</a:t>
            </a:r>
            <a:endParaRPr lang="en-US" altLang="x-none" sz="2400" dirty="0">
              <a:ea typeface="ＭＳ Ｐゴシック" charset="-128"/>
            </a:endParaRPr>
          </a:p>
          <a:p>
            <a:pPr>
              <a:buFont typeface="Wingdings" pitchFamily="2" charset="2"/>
              <a:buChar char="q"/>
            </a:pPr>
            <a:endParaRPr lang="en-US" altLang="x-none" sz="2400" dirty="0">
              <a:ea typeface="ＭＳ Ｐゴシック" charset="-128"/>
            </a:endParaRPr>
          </a:p>
          <a:p>
            <a:pPr>
              <a:buFont typeface="Wingdings" pitchFamily="2" charset="2"/>
              <a:buChar char="q"/>
            </a:pPr>
            <a:r>
              <a:rPr lang="en-US" altLang="x-none" sz="2000" dirty="0">
                <a:ea typeface="ＭＳ Ｐゴシック" charset="-128"/>
              </a:rPr>
              <a:t>Error: incorrectly passes duplicate data as new.</a:t>
            </a:r>
          </a:p>
          <a:p>
            <a:endParaRPr lang="en-US" altLang="x-none" sz="2000" dirty="0">
              <a:ea typeface="ＭＳ Ｐゴシック" charset="-128"/>
            </a:endParaRPr>
          </a:p>
        </p:txBody>
      </p:sp>
      <p:sp>
        <p:nvSpPr>
          <p:cNvPr id="6" name="Slide Number Placeholder 4">
            <a:extLst>
              <a:ext uri="{FF2B5EF4-FFF2-40B4-BE49-F238E27FC236}">
                <a16:creationId xmlns:a16="http://schemas.microsoft.com/office/drawing/2014/main" id="{290986C9-24D1-AE4D-8F9D-42A66AC03FA0}"/>
              </a:ext>
            </a:extLst>
          </p:cNvPr>
          <p:cNvSpPr txBox="1">
            <a:spLocks/>
          </p:cNvSpPr>
          <p:nvPr/>
        </p:nvSpPr>
        <p:spPr bwMode="auto">
          <a:xfrm>
            <a:off x="8707067" y="6448425"/>
            <a:ext cx="419100" cy="3429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7" tIns="45582" rIns="91177" bIns="45582" numCol="1" anchor="b" anchorCtr="0" compatLnSpc="1">
            <a:prstTxWarp prst="textNoShape">
              <a:avLst/>
            </a:prstTxWarp>
          </a:bodyPr>
          <a:lstStyle>
            <a:defPPr>
              <a:defRPr lang="en-US"/>
            </a:defPPr>
            <a:lvl1pPr algn="r" defTabSz="912813" rtl="0" eaLnBrk="1" fontAlgn="base" hangingPunct="1">
              <a:spcBef>
                <a:spcPct val="20000"/>
              </a:spcBef>
              <a:spcAft>
                <a:spcPct val="0"/>
              </a:spcAft>
              <a:buClr>
                <a:schemeClr val="accent2"/>
              </a:buClr>
              <a:buSzPct val="85000"/>
              <a:buFont typeface="ZapfDingbats" charset="0"/>
              <a:buChar char="r"/>
              <a:defRPr sz="2800" kern="1200">
                <a:solidFill>
                  <a:schemeClr val="tx1"/>
                </a:solidFill>
                <a:latin typeface="Comic Sans MS" charset="0"/>
                <a:ea typeface="ＭＳ Ｐゴシック" charset="-128"/>
                <a:cs typeface="+mn-cs"/>
              </a:defRPr>
            </a:lvl1pPr>
            <a:lvl2pPr marL="742950" indent="-285750" algn="l" rtl="0" eaLnBrk="0" fontAlgn="base" hangingPunct="0">
              <a:spcBef>
                <a:spcPct val="20000"/>
              </a:spcBef>
              <a:spcAft>
                <a:spcPct val="0"/>
              </a:spcAft>
              <a:buClr>
                <a:schemeClr val="accent2"/>
              </a:buClr>
              <a:buSzPct val="75000"/>
              <a:buFont typeface="ZapfDingbats" charset="0"/>
              <a:buChar char="m"/>
              <a:defRPr sz="2400" kern="1200">
                <a:solidFill>
                  <a:schemeClr val="tx1"/>
                </a:solidFill>
                <a:latin typeface="Comic Sans MS" charset="0"/>
                <a:ea typeface="ＭＳ Ｐゴシック" charset="-128"/>
                <a:cs typeface="+mn-cs"/>
              </a:defRPr>
            </a:lvl2pPr>
            <a:lvl3pPr marL="1143000" indent="-228600" algn="l" rtl="0" eaLnBrk="0" fontAlgn="base" hangingPunct="0">
              <a:spcBef>
                <a:spcPct val="20000"/>
              </a:spcBef>
              <a:spcAft>
                <a:spcPct val="0"/>
              </a:spcAft>
              <a:buChar char="•"/>
              <a:defRPr sz="2000" kern="1200">
                <a:solidFill>
                  <a:schemeClr val="tx1"/>
                </a:solidFill>
                <a:latin typeface="Comic Sans MS" charset="0"/>
                <a:ea typeface="ＭＳ Ｐゴシック"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charset="0"/>
                <a:ea typeface="ＭＳ Ｐゴシック"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charset="0"/>
                <a:ea typeface="ＭＳ Ｐゴシック"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9pPr>
          </a:lstStyle>
          <a:p>
            <a:pPr>
              <a:spcBef>
                <a:spcPct val="0"/>
              </a:spcBef>
              <a:buClrTx/>
              <a:buSzTx/>
              <a:buFontTx/>
              <a:buNone/>
            </a:pPr>
            <a:fld id="{215FA54B-5407-E74E-AE85-61A5693FF438}" type="slidenum">
              <a:rPr lang="en-US" altLang="x-none" sz="1400" smtClean="0">
                <a:latin typeface="Times New Roman" charset="0"/>
              </a:rPr>
              <a:pPr>
                <a:spcBef>
                  <a:spcPct val="0"/>
                </a:spcBef>
                <a:buClrTx/>
                <a:buSzTx/>
                <a:buFontTx/>
                <a:buNone/>
              </a:pPr>
              <a:t>23</a:t>
            </a:fld>
            <a:endParaRPr lang="en-US" altLang="x-none" sz="1400" dirty="0">
              <a:latin typeface="Times New Roman" charset="0"/>
            </a:endParaRPr>
          </a:p>
        </p:txBody>
      </p:sp>
      <p:pic>
        <p:nvPicPr>
          <p:cNvPr id="2" name="Picture 1">
            <a:extLst>
              <a:ext uri="{FF2B5EF4-FFF2-40B4-BE49-F238E27FC236}">
                <a16:creationId xmlns:a16="http://schemas.microsoft.com/office/drawing/2014/main" id="{1A8AA3BA-E009-8747-A9CC-BD578B9EB8E0}"/>
              </a:ext>
            </a:extLst>
          </p:cNvPr>
          <p:cNvPicPr>
            <a:picLocks noChangeAspect="1"/>
          </p:cNvPicPr>
          <p:nvPr/>
        </p:nvPicPr>
        <p:blipFill>
          <a:blip r:embed="rId3"/>
          <a:stretch>
            <a:fillRect/>
          </a:stretch>
        </p:blipFill>
        <p:spPr>
          <a:xfrm>
            <a:off x="3819525" y="304569"/>
            <a:ext cx="5136204" cy="3377138"/>
          </a:xfrm>
          <a:prstGeom prst="rect">
            <a:avLst/>
          </a:prstGeom>
        </p:spPr>
      </p:pic>
      <p:pic>
        <p:nvPicPr>
          <p:cNvPr id="3" name="Picture 2">
            <a:extLst>
              <a:ext uri="{FF2B5EF4-FFF2-40B4-BE49-F238E27FC236}">
                <a16:creationId xmlns:a16="http://schemas.microsoft.com/office/drawing/2014/main" id="{28BEB78E-FA0E-4942-BAA2-0D83600AE879}"/>
              </a:ext>
            </a:extLst>
          </p:cNvPr>
          <p:cNvPicPr>
            <a:picLocks noChangeAspect="1"/>
          </p:cNvPicPr>
          <p:nvPr/>
        </p:nvPicPr>
        <p:blipFill>
          <a:blip r:embed="rId4"/>
          <a:stretch>
            <a:fillRect/>
          </a:stretch>
        </p:blipFill>
        <p:spPr>
          <a:xfrm>
            <a:off x="3802200" y="3400898"/>
            <a:ext cx="5038928" cy="3348321"/>
          </a:xfrm>
          <a:prstGeom prst="rect">
            <a:avLst/>
          </a:prstGeom>
        </p:spPr>
      </p:pic>
    </p:spTree>
    <p:extLst>
      <p:ext uri="{BB962C8B-B14F-4D97-AF65-F5344CB8AC3E}">
        <p14:creationId xmlns:p14="http://schemas.microsoft.com/office/powerpoint/2010/main" val="292058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7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4"/>
          <p:cNvSpPr>
            <a:spLocks noChangeArrowheads="1"/>
          </p:cNvSpPr>
          <p:nvPr/>
        </p:nvSpPr>
        <p:spPr bwMode="auto">
          <a:xfrm>
            <a:off x="333375" y="150813"/>
            <a:ext cx="83677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sz="4000" u="sng">
                <a:solidFill>
                  <a:srgbClr val="3333CC"/>
                </a:solidFill>
                <a:latin typeface="Comic Sans MS" charset="0"/>
              </a:rPr>
              <a:t>State Invariant: Window Location</a:t>
            </a:r>
          </a:p>
        </p:txBody>
      </p:sp>
      <p:sp>
        <p:nvSpPr>
          <p:cNvPr id="111619" name="Rectangle 5"/>
          <p:cNvSpPr>
            <a:spLocks noChangeArrowheads="1"/>
          </p:cNvSpPr>
          <p:nvPr/>
        </p:nvSpPr>
        <p:spPr bwMode="auto">
          <a:xfrm>
            <a:off x="333375" y="1513681"/>
            <a:ext cx="8077200"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marL="800100" lvl="1" indent="-342900" algn="l" eaLnBrk="1" hangingPunct="1">
              <a:spcBef>
                <a:spcPct val="20000"/>
              </a:spcBef>
              <a:buClr>
                <a:srgbClr val="3333CC"/>
              </a:buClr>
              <a:buSzPct val="75000"/>
              <a:buFont typeface="Wingdings" pitchFamily="2" charset="2"/>
              <a:buChar char="q"/>
            </a:pPr>
            <a:r>
              <a:rPr lang="en-US" altLang="x-none" sz="2000" dirty="0">
                <a:solidFill>
                  <a:srgbClr val="000000"/>
                </a:solidFill>
                <a:latin typeface="Comic Sans MS" charset="0"/>
              </a:rPr>
              <a:t>Go-back-n (GBN)</a:t>
            </a:r>
          </a:p>
          <a:p>
            <a:pPr lvl="1" algn="l" eaLnBrk="1" hangingPunct="1">
              <a:spcBef>
                <a:spcPct val="20000"/>
              </a:spcBef>
              <a:buClr>
                <a:srgbClr val="3333CC"/>
              </a:buClr>
              <a:buSzPct val="75000"/>
              <a:buFont typeface="ZapfDingbats" charset="0"/>
              <a:buChar char="m"/>
            </a:pPr>
            <a:endParaRPr lang="en-US" altLang="x-none" sz="2000" dirty="0">
              <a:solidFill>
                <a:srgbClr val="000000"/>
              </a:solidFill>
              <a:latin typeface="Comic Sans MS" charset="0"/>
            </a:endParaRPr>
          </a:p>
          <a:p>
            <a:pPr lvl="1" algn="l" eaLnBrk="1" hangingPunct="1">
              <a:spcBef>
                <a:spcPct val="20000"/>
              </a:spcBef>
              <a:buClr>
                <a:srgbClr val="3333CC"/>
              </a:buClr>
              <a:buSzPct val="75000"/>
              <a:buFont typeface="ZapfDingbats" charset="0"/>
              <a:buChar char="m"/>
            </a:pPr>
            <a:endParaRPr lang="en-US" altLang="x-none" sz="2000" dirty="0">
              <a:solidFill>
                <a:srgbClr val="000000"/>
              </a:solidFill>
              <a:latin typeface="Comic Sans MS" charset="0"/>
            </a:endParaRPr>
          </a:p>
          <a:p>
            <a:pPr lvl="1" algn="l" eaLnBrk="1" hangingPunct="1">
              <a:spcBef>
                <a:spcPct val="20000"/>
              </a:spcBef>
              <a:buClr>
                <a:srgbClr val="3333CC"/>
              </a:buClr>
              <a:buSzPct val="75000"/>
              <a:buFont typeface="ZapfDingbats" charset="0"/>
              <a:buChar char="m"/>
            </a:pPr>
            <a:endParaRPr lang="en-US" altLang="x-none" sz="2000" dirty="0">
              <a:solidFill>
                <a:srgbClr val="000000"/>
              </a:solidFill>
              <a:latin typeface="Comic Sans MS" charset="0"/>
            </a:endParaRPr>
          </a:p>
          <a:p>
            <a:pPr lvl="1" algn="l" eaLnBrk="1" hangingPunct="1">
              <a:spcBef>
                <a:spcPct val="20000"/>
              </a:spcBef>
              <a:buClr>
                <a:srgbClr val="3333CC"/>
              </a:buClr>
              <a:buSzPct val="75000"/>
              <a:buFont typeface="ZapfDingbats" charset="0"/>
              <a:buChar char="m"/>
            </a:pPr>
            <a:endParaRPr lang="en-US" altLang="x-none" sz="2000" dirty="0">
              <a:solidFill>
                <a:srgbClr val="000000"/>
              </a:solidFill>
              <a:latin typeface="Comic Sans MS" charset="0"/>
            </a:endParaRPr>
          </a:p>
          <a:p>
            <a:pPr lvl="1" algn="l" eaLnBrk="1" hangingPunct="1">
              <a:spcBef>
                <a:spcPct val="20000"/>
              </a:spcBef>
              <a:buClr>
                <a:srgbClr val="3333CC"/>
              </a:buClr>
              <a:buSzPct val="75000"/>
              <a:buFont typeface="ZapfDingbats" charset="0"/>
              <a:buChar char="m"/>
            </a:pPr>
            <a:endParaRPr lang="en-US" altLang="x-none" sz="2000" dirty="0">
              <a:solidFill>
                <a:srgbClr val="000000"/>
              </a:solidFill>
              <a:latin typeface="Comic Sans MS" charset="0"/>
            </a:endParaRPr>
          </a:p>
          <a:p>
            <a:pPr lvl="1" algn="l" eaLnBrk="1" hangingPunct="1">
              <a:spcBef>
                <a:spcPct val="20000"/>
              </a:spcBef>
              <a:buClr>
                <a:srgbClr val="3333CC"/>
              </a:buClr>
              <a:buSzPct val="75000"/>
              <a:buFont typeface="ZapfDingbats" charset="0"/>
              <a:buChar char="m"/>
            </a:pPr>
            <a:endParaRPr lang="en-US" altLang="x-none" sz="2000" dirty="0">
              <a:solidFill>
                <a:srgbClr val="000000"/>
              </a:solidFill>
              <a:latin typeface="Comic Sans MS" charset="0"/>
            </a:endParaRPr>
          </a:p>
          <a:p>
            <a:pPr marL="800100" lvl="1" indent="-342900" algn="l" eaLnBrk="1" hangingPunct="1">
              <a:spcBef>
                <a:spcPct val="20000"/>
              </a:spcBef>
              <a:buClr>
                <a:srgbClr val="3333CC"/>
              </a:buClr>
              <a:buSzPct val="75000"/>
              <a:buFont typeface="Wingdings" pitchFamily="2" charset="2"/>
              <a:buChar char="q"/>
            </a:pPr>
            <a:r>
              <a:rPr lang="en-US" altLang="x-none" sz="2000" dirty="0">
                <a:solidFill>
                  <a:srgbClr val="000000"/>
                </a:solidFill>
                <a:latin typeface="Comic Sans MS" charset="0"/>
              </a:rPr>
              <a:t>Selective repeat (SR)</a:t>
            </a:r>
          </a:p>
        </p:txBody>
      </p:sp>
      <p:sp>
        <p:nvSpPr>
          <p:cNvPr id="111620" name="Rectangle 7"/>
          <p:cNvSpPr>
            <a:spLocks noChangeArrowheads="1"/>
          </p:cNvSpPr>
          <p:nvPr/>
        </p:nvSpPr>
        <p:spPr bwMode="auto">
          <a:xfrm>
            <a:off x="1584325" y="2070894"/>
            <a:ext cx="242887" cy="573087"/>
          </a:xfrm>
          <a:prstGeom prst="rect">
            <a:avLst/>
          </a:prstGeom>
          <a:solidFill>
            <a:srgbClr val="0099FF"/>
          </a:solidFill>
          <a:ln w="9525">
            <a:solidFill>
              <a:schemeClr val="tx1"/>
            </a:solidFill>
            <a:miter lim="800000"/>
            <a:headEnd/>
            <a:tailEnd/>
          </a:ln>
        </p:spPr>
        <p:txBody>
          <a:bodyPr wrap="none" anchor="ct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endParaRPr lang="x-none" altLang="x-none">
              <a:solidFill>
                <a:srgbClr val="000000"/>
              </a:solidFill>
              <a:latin typeface="Arial" charset="0"/>
            </a:endParaRPr>
          </a:p>
        </p:txBody>
      </p:sp>
      <p:sp>
        <p:nvSpPr>
          <p:cNvPr id="111621" name="Rectangle 8"/>
          <p:cNvSpPr>
            <a:spLocks noChangeArrowheads="1"/>
          </p:cNvSpPr>
          <p:nvPr/>
        </p:nvSpPr>
        <p:spPr bwMode="auto">
          <a:xfrm>
            <a:off x="1825625" y="2067719"/>
            <a:ext cx="242887" cy="573087"/>
          </a:xfrm>
          <a:prstGeom prst="rect">
            <a:avLst/>
          </a:prstGeom>
          <a:solidFill>
            <a:srgbClr val="0099FF"/>
          </a:solidFill>
          <a:ln w="9525">
            <a:solidFill>
              <a:schemeClr val="tx1"/>
            </a:solidFill>
            <a:miter lim="800000"/>
            <a:headEnd/>
            <a:tailEnd/>
          </a:ln>
        </p:spPr>
        <p:txBody>
          <a:bodyPr wrap="none" anchor="ct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endParaRPr lang="x-none" altLang="x-none">
              <a:solidFill>
                <a:srgbClr val="000000"/>
              </a:solidFill>
              <a:latin typeface="Arial" charset="0"/>
            </a:endParaRPr>
          </a:p>
        </p:txBody>
      </p:sp>
      <p:sp>
        <p:nvSpPr>
          <p:cNvPr id="111622" name="Rectangle 9"/>
          <p:cNvSpPr>
            <a:spLocks noChangeArrowheads="1"/>
          </p:cNvSpPr>
          <p:nvPr/>
        </p:nvSpPr>
        <p:spPr bwMode="auto">
          <a:xfrm>
            <a:off x="2066925" y="2066131"/>
            <a:ext cx="242887" cy="573088"/>
          </a:xfrm>
          <a:prstGeom prst="rect">
            <a:avLst/>
          </a:prstGeom>
          <a:solidFill>
            <a:srgbClr val="0099FF"/>
          </a:solidFill>
          <a:ln w="9525">
            <a:solidFill>
              <a:schemeClr val="tx1"/>
            </a:solidFill>
            <a:miter lim="800000"/>
            <a:headEnd/>
            <a:tailEnd/>
          </a:ln>
        </p:spPr>
        <p:txBody>
          <a:bodyPr wrap="none" anchor="ct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endParaRPr lang="x-none" altLang="x-none">
              <a:solidFill>
                <a:srgbClr val="000000"/>
              </a:solidFill>
              <a:latin typeface="Arial" charset="0"/>
            </a:endParaRPr>
          </a:p>
        </p:txBody>
      </p:sp>
      <p:sp>
        <p:nvSpPr>
          <p:cNvPr id="111623" name="Rectangle 10"/>
          <p:cNvSpPr>
            <a:spLocks noChangeArrowheads="1"/>
          </p:cNvSpPr>
          <p:nvPr/>
        </p:nvSpPr>
        <p:spPr bwMode="auto">
          <a:xfrm>
            <a:off x="2308225" y="2072481"/>
            <a:ext cx="242887" cy="573088"/>
          </a:xfrm>
          <a:prstGeom prst="rect">
            <a:avLst/>
          </a:prstGeom>
          <a:solidFill>
            <a:srgbClr val="0099FF"/>
          </a:solidFill>
          <a:ln w="9525">
            <a:solidFill>
              <a:schemeClr val="tx1"/>
            </a:solidFill>
            <a:miter lim="800000"/>
            <a:headEnd/>
            <a:tailEnd/>
          </a:ln>
        </p:spPr>
        <p:txBody>
          <a:bodyPr wrap="none" anchor="ct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endParaRPr lang="x-none" altLang="x-none">
              <a:solidFill>
                <a:srgbClr val="000000"/>
              </a:solidFill>
              <a:latin typeface="Arial" charset="0"/>
            </a:endParaRPr>
          </a:p>
        </p:txBody>
      </p:sp>
      <p:sp>
        <p:nvSpPr>
          <p:cNvPr id="111624" name="Text Box 12"/>
          <p:cNvSpPr txBox="1">
            <a:spLocks noChangeArrowheads="1"/>
          </p:cNvSpPr>
          <p:nvPr/>
        </p:nvSpPr>
        <p:spPr bwMode="auto">
          <a:xfrm>
            <a:off x="6010275" y="2216944"/>
            <a:ext cx="1574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sz="1800">
                <a:solidFill>
                  <a:srgbClr val="000000"/>
                </a:solidFill>
              </a:rPr>
              <a:t>sender window</a:t>
            </a:r>
          </a:p>
        </p:txBody>
      </p:sp>
      <p:sp>
        <p:nvSpPr>
          <p:cNvPr id="111625" name="Text Box 13"/>
          <p:cNvSpPr txBox="1">
            <a:spLocks noChangeArrowheads="1"/>
          </p:cNvSpPr>
          <p:nvPr/>
        </p:nvSpPr>
        <p:spPr bwMode="auto">
          <a:xfrm>
            <a:off x="5957887" y="3023394"/>
            <a:ext cx="1882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sz="2000">
                <a:solidFill>
                  <a:srgbClr val="000000"/>
                </a:solidFill>
              </a:rPr>
              <a:t>receiver window</a:t>
            </a:r>
          </a:p>
        </p:txBody>
      </p:sp>
      <p:sp>
        <p:nvSpPr>
          <p:cNvPr id="111626" name="Line 20"/>
          <p:cNvSpPr>
            <a:spLocks noChangeShapeType="1"/>
          </p:cNvSpPr>
          <p:nvPr/>
        </p:nvSpPr>
        <p:spPr bwMode="auto">
          <a:xfrm>
            <a:off x="1038225" y="6203156"/>
            <a:ext cx="644525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1627" name="Text Box 21"/>
          <p:cNvSpPr txBox="1">
            <a:spLocks noChangeArrowheads="1"/>
          </p:cNvSpPr>
          <p:nvPr/>
        </p:nvSpPr>
        <p:spPr bwMode="auto">
          <a:xfrm>
            <a:off x="6018212" y="4979194"/>
            <a:ext cx="1574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sz="1800">
                <a:solidFill>
                  <a:srgbClr val="000000"/>
                </a:solidFill>
              </a:rPr>
              <a:t>sender window</a:t>
            </a:r>
          </a:p>
        </p:txBody>
      </p:sp>
      <p:sp>
        <p:nvSpPr>
          <p:cNvPr id="111628" name="Text Box 22"/>
          <p:cNvSpPr txBox="1">
            <a:spLocks noChangeArrowheads="1"/>
          </p:cNvSpPr>
          <p:nvPr/>
        </p:nvSpPr>
        <p:spPr bwMode="auto">
          <a:xfrm>
            <a:off x="5965825" y="5785644"/>
            <a:ext cx="1882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sz="2000">
                <a:solidFill>
                  <a:srgbClr val="000000"/>
                </a:solidFill>
              </a:rPr>
              <a:t>receiver window</a:t>
            </a:r>
          </a:p>
        </p:txBody>
      </p:sp>
      <p:sp>
        <p:nvSpPr>
          <p:cNvPr id="111629" name="Line 6"/>
          <p:cNvSpPr>
            <a:spLocks noChangeShapeType="1"/>
          </p:cNvSpPr>
          <p:nvPr/>
        </p:nvSpPr>
        <p:spPr bwMode="auto">
          <a:xfrm>
            <a:off x="1011237" y="2643981"/>
            <a:ext cx="644525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1630" name="Line 11"/>
          <p:cNvSpPr>
            <a:spLocks noChangeShapeType="1"/>
          </p:cNvSpPr>
          <p:nvPr/>
        </p:nvSpPr>
        <p:spPr bwMode="auto">
          <a:xfrm>
            <a:off x="1030287" y="3440906"/>
            <a:ext cx="644525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1631" name="Line 15"/>
          <p:cNvSpPr>
            <a:spLocks noChangeShapeType="1"/>
          </p:cNvSpPr>
          <p:nvPr/>
        </p:nvSpPr>
        <p:spPr bwMode="auto">
          <a:xfrm>
            <a:off x="1019175" y="5406231"/>
            <a:ext cx="644525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1632" name="Rectangle 36"/>
          <p:cNvSpPr>
            <a:spLocks noChangeArrowheads="1"/>
          </p:cNvSpPr>
          <p:nvPr/>
        </p:nvSpPr>
        <p:spPr bwMode="auto">
          <a:xfrm>
            <a:off x="1593850" y="4823619"/>
            <a:ext cx="242887" cy="573087"/>
          </a:xfrm>
          <a:prstGeom prst="rect">
            <a:avLst/>
          </a:prstGeom>
          <a:solidFill>
            <a:srgbClr val="0099FF"/>
          </a:solidFill>
          <a:ln w="9525">
            <a:solidFill>
              <a:schemeClr val="tx1"/>
            </a:solidFill>
            <a:miter lim="800000"/>
            <a:headEnd/>
            <a:tailEnd/>
          </a:ln>
        </p:spPr>
        <p:txBody>
          <a:bodyPr wrap="none" anchor="ct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endParaRPr lang="x-none" altLang="x-none">
              <a:solidFill>
                <a:srgbClr val="000000"/>
              </a:solidFill>
              <a:latin typeface="Arial" charset="0"/>
            </a:endParaRPr>
          </a:p>
        </p:txBody>
      </p:sp>
      <p:sp>
        <p:nvSpPr>
          <p:cNvPr id="111633" name="Rectangle 37"/>
          <p:cNvSpPr>
            <a:spLocks noChangeArrowheads="1"/>
          </p:cNvSpPr>
          <p:nvPr/>
        </p:nvSpPr>
        <p:spPr bwMode="auto">
          <a:xfrm>
            <a:off x="1835150" y="4834731"/>
            <a:ext cx="242887" cy="573088"/>
          </a:xfrm>
          <a:prstGeom prst="rect">
            <a:avLst/>
          </a:prstGeom>
          <a:solidFill>
            <a:srgbClr val="0099FF"/>
          </a:solidFill>
          <a:ln w="9525">
            <a:solidFill>
              <a:schemeClr val="tx1"/>
            </a:solidFill>
            <a:miter lim="800000"/>
            <a:headEnd/>
            <a:tailEnd/>
          </a:ln>
        </p:spPr>
        <p:txBody>
          <a:bodyPr wrap="none" anchor="ct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endParaRPr lang="x-none" altLang="x-none">
              <a:solidFill>
                <a:srgbClr val="000000"/>
              </a:solidFill>
              <a:latin typeface="Arial" charset="0"/>
            </a:endParaRPr>
          </a:p>
        </p:txBody>
      </p:sp>
      <p:sp>
        <p:nvSpPr>
          <p:cNvPr id="111634" name="Rectangle 38"/>
          <p:cNvSpPr>
            <a:spLocks noChangeArrowheads="1"/>
          </p:cNvSpPr>
          <p:nvPr/>
        </p:nvSpPr>
        <p:spPr bwMode="auto">
          <a:xfrm>
            <a:off x="2076450" y="4833144"/>
            <a:ext cx="242887" cy="573087"/>
          </a:xfrm>
          <a:prstGeom prst="rect">
            <a:avLst/>
          </a:prstGeom>
          <a:solidFill>
            <a:srgbClr val="0099FF"/>
          </a:solidFill>
          <a:ln w="9525">
            <a:solidFill>
              <a:schemeClr val="tx1"/>
            </a:solidFill>
            <a:miter lim="800000"/>
            <a:headEnd/>
            <a:tailEnd/>
          </a:ln>
        </p:spPr>
        <p:txBody>
          <a:bodyPr wrap="none" anchor="ct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endParaRPr lang="x-none" altLang="x-none">
              <a:solidFill>
                <a:srgbClr val="000000"/>
              </a:solidFill>
              <a:latin typeface="Arial" charset="0"/>
            </a:endParaRPr>
          </a:p>
        </p:txBody>
      </p:sp>
      <p:sp>
        <p:nvSpPr>
          <p:cNvPr id="111635" name="Rectangle 39"/>
          <p:cNvSpPr>
            <a:spLocks noChangeArrowheads="1"/>
          </p:cNvSpPr>
          <p:nvPr/>
        </p:nvSpPr>
        <p:spPr bwMode="auto">
          <a:xfrm>
            <a:off x="2317750" y="4825206"/>
            <a:ext cx="242887" cy="573088"/>
          </a:xfrm>
          <a:prstGeom prst="rect">
            <a:avLst/>
          </a:prstGeom>
          <a:solidFill>
            <a:srgbClr val="0099FF"/>
          </a:solidFill>
          <a:ln w="9525">
            <a:solidFill>
              <a:schemeClr val="tx1"/>
            </a:solidFill>
            <a:miter lim="800000"/>
            <a:headEnd/>
            <a:tailEnd/>
          </a:ln>
        </p:spPr>
        <p:txBody>
          <a:bodyPr wrap="none" anchor="ct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endParaRPr lang="x-none" altLang="x-none">
              <a:solidFill>
                <a:srgbClr val="000000"/>
              </a:solidFill>
              <a:latin typeface="Arial" charset="0"/>
            </a:endParaRPr>
          </a:p>
        </p:txBody>
      </p:sp>
      <p:sp>
        <p:nvSpPr>
          <p:cNvPr id="21" name="Slide Number Placeholder 4">
            <a:extLst>
              <a:ext uri="{FF2B5EF4-FFF2-40B4-BE49-F238E27FC236}">
                <a16:creationId xmlns:a16="http://schemas.microsoft.com/office/drawing/2014/main" id="{51FCB1FE-1401-4B4D-9248-79049F60D365}"/>
              </a:ext>
            </a:extLst>
          </p:cNvPr>
          <p:cNvSpPr txBox="1">
            <a:spLocks/>
          </p:cNvSpPr>
          <p:nvPr/>
        </p:nvSpPr>
        <p:spPr bwMode="auto">
          <a:xfrm>
            <a:off x="8648700" y="6448425"/>
            <a:ext cx="419100" cy="3429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7" tIns="45582" rIns="91177" bIns="45582" numCol="1" anchor="b" anchorCtr="0" compatLnSpc="1">
            <a:prstTxWarp prst="textNoShape">
              <a:avLst/>
            </a:prstTxWarp>
          </a:bodyPr>
          <a:lstStyle>
            <a:defPPr>
              <a:defRPr lang="en-US"/>
            </a:defPPr>
            <a:lvl1pPr algn="r" defTabSz="912813" rtl="0" eaLnBrk="1" fontAlgn="base" hangingPunct="1">
              <a:spcBef>
                <a:spcPct val="20000"/>
              </a:spcBef>
              <a:spcAft>
                <a:spcPct val="0"/>
              </a:spcAft>
              <a:buClr>
                <a:schemeClr val="accent2"/>
              </a:buClr>
              <a:buSzPct val="85000"/>
              <a:buFont typeface="ZapfDingbats" charset="0"/>
              <a:buChar char="r"/>
              <a:defRPr sz="2800" kern="1200">
                <a:solidFill>
                  <a:schemeClr val="tx1"/>
                </a:solidFill>
                <a:latin typeface="Comic Sans MS" charset="0"/>
                <a:ea typeface="ＭＳ Ｐゴシック" charset="-128"/>
                <a:cs typeface="+mn-cs"/>
              </a:defRPr>
            </a:lvl1pPr>
            <a:lvl2pPr marL="742950" indent="-285750" algn="l" rtl="0" eaLnBrk="0" fontAlgn="base" hangingPunct="0">
              <a:spcBef>
                <a:spcPct val="20000"/>
              </a:spcBef>
              <a:spcAft>
                <a:spcPct val="0"/>
              </a:spcAft>
              <a:buClr>
                <a:schemeClr val="accent2"/>
              </a:buClr>
              <a:buSzPct val="75000"/>
              <a:buFont typeface="ZapfDingbats" charset="0"/>
              <a:buChar char="m"/>
              <a:defRPr sz="2400" kern="1200">
                <a:solidFill>
                  <a:schemeClr val="tx1"/>
                </a:solidFill>
                <a:latin typeface="Comic Sans MS" charset="0"/>
                <a:ea typeface="ＭＳ Ｐゴシック" charset="-128"/>
                <a:cs typeface="+mn-cs"/>
              </a:defRPr>
            </a:lvl2pPr>
            <a:lvl3pPr marL="1143000" indent="-228600" algn="l" rtl="0" eaLnBrk="0" fontAlgn="base" hangingPunct="0">
              <a:spcBef>
                <a:spcPct val="20000"/>
              </a:spcBef>
              <a:spcAft>
                <a:spcPct val="0"/>
              </a:spcAft>
              <a:buChar char="•"/>
              <a:defRPr sz="2000" kern="1200">
                <a:solidFill>
                  <a:schemeClr val="tx1"/>
                </a:solidFill>
                <a:latin typeface="Comic Sans MS" charset="0"/>
                <a:ea typeface="ＭＳ Ｐゴシック"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charset="0"/>
                <a:ea typeface="ＭＳ Ｐゴシック"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charset="0"/>
                <a:ea typeface="ＭＳ Ｐゴシック"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9pPr>
          </a:lstStyle>
          <a:p>
            <a:pPr>
              <a:spcBef>
                <a:spcPct val="0"/>
              </a:spcBef>
              <a:buClrTx/>
              <a:buSzTx/>
              <a:buFontTx/>
              <a:buNone/>
            </a:pPr>
            <a:fld id="{215FA54B-5407-E74E-AE85-61A5693FF438}" type="slidenum">
              <a:rPr lang="en-US" altLang="x-none" sz="1400" smtClean="0">
                <a:latin typeface="Times New Roman" charset="0"/>
              </a:rPr>
              <a:pPr>
                <a:spcBef>
                  <a:spcPct val="0"/>
                </a:spcBef>
                <a:buClrTx/>
                <a:buSzTx/>
                <a:buFontTx/>
                <a:buNone/>
              </a:pPr>
              <a:t>24</a:t>
            </a:fld>
            <a:endParaRPr lang="en-US" altLang="x-none" sz="1400" dirty="0">
              <a:latin typeface="Times New Roman" charset="0"/>
            </a:endParaRPr>
          </a:p>
        </p:txBody>
      </p:sp>
    </p:spTree>
    <p:extLst>
      <p:ext uri="{BB962C8B-B14F-4D97-AF65-F5344CB8AC3E}">
        <p14:creationId xmlns:p14="http://schemas.microsoft.com/office/powerpoint/2010/main" val="2218307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4"/>
          <p:cNvSpPr>
            <a:spLocks noChangeArrowheads="1"/>
          </p:cNvSpPr>
          <p:nvPr/>
        </p:nvSpPr>
        <p:spPr bwMode="auto">
          <a:xfrm>
            <a:off x="333375" y="150813"/>
            <a:ext cx="8020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sz="4000" u="sng">
                <a:solidFill>
                  <a:srgbClr val="3333CC"/>
                </a:solidFill>
                <a:latin typeface="Comic Sans MS" charset="0"/>
              </a:rPr>
              <a:t>Window Location</a:t>
            </a:r>
          </a:p>
        </p:txBody>
      </p:sp>
      <p:sp>
        <p:nvSpPr>
          <p:cNvPr id="113667" name="Rectangle 5"/>
          <p:cNvSpPr>
            <a:spLocks noChangeArrowheads="1"/>
          </p:cNvSpPr>
          <p:nvPr/>
        </p:nvSpPr>
        <p:spPr bwMode="auto">
          <a:xfrm>
            <a:off x="276225" y="1450181"/>
            <a:ext cx="8077200"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marL="800100" lvl="1" indent="-342900" algn="l" eaLnBrk="1" hangingPunct="1">
              <a:spcBef>
                <a:spcPct val="20000"/>
              </a:spcBef>
              <a:buClr>
                <a:srgbClr val="3333CC"/>
              </a:buClr>
              <a:buSzPct val="75000"/>
              <a:buFont typeface="Wingdings" pitchFamily="2" charset="2"/>
              <a:buChar char="q"/>
            </a:pPr>
            <a:r>
              <a:rPr lang="en-US" altLang="x-none" sz="2000" dirty="0">
                <a:solidFill>
                  <a:srgbClr val="000000"/>
                </a:solidFill>
                <a:latin typeface="Comic Sans MS" charset="0"/>
              </a:rPr>
              <a:t>Go-back-n (GBN)</a:t>
            </a:r>
          </a:p>
          <a:p>
            <a:pPr lvl="1" algn="l" eaLnBrk="1" hangingPunct="1">
              <a:spcBef>
                <a:spcPct val="20000"/>
              </a:spcBef>
              <a:buClr>
                <a:srgbClr val="3333CC"/>
              </a:buClr>
              <a:buSzPct val="75000"/>
              <a:buFont typeface="ZapfDingbats" charset="0"/>
              <a:buChar char="m"/>
            </a:pPr>
            <a:endParaRPr lang="en-US" altLang="x-none" sz="2000" dirty="0">
              <a:solidFill>
                <a:srgbClr val="000000"/>
              </a:solidFill>
              <a:latin typeface="Comic Sans MS" charset="0"/>
            </a:endParaRPr>
          </a:p>
          <a:p>
            <a:pPr lvl="1" algn="l" eaLnBrk="1" hangingPunct="1">
              <a:spcBef>
                <a:spcPct val="20000"/>
              </a:spcBef>
              <a:buClr>
                <a:srgbClr val="3333CC"/>
              </a:buClr>
              <a:buSzPct val="75000"/>
              <a:buFont typeface="ZapfDingbats" charset="0"/>
              <a:buChar char="m"/>
            </a:pPr>
            <a:endParaRPr lang="en-US" altLang="x-none" sz="2000" dirty="0">
              <a:solidFill>
                <a:srgbClr val="000000"/>
              </a:solidFill>
              <a:latin typeface="Comic Sans MS" charset="0"/>
            </a:endParaRPr>
          </a:p>
          <a:p>
            <a:pPr lvl="1" algn="l" eaLnBrk="1" hangingPunct="1">
              <a:spcBef>
                <a:spcPct val="20000"/>
              </a:spcBef>
              <a:buClr>
                <a:srgbClr val="3333CC"/>
              </a:buClr>
              <a:buSzPct val="75000"/>
              <a:buFont typeface="ZapfDingbats" charset="0"/>
              <a:buChar char="m"/>
            </a:pPr>
            <a:endParaRPr lang="en-US" altLang="x-none" sz="2000" dirty="0">
              <a:solidFill>
                <a:srgbClr val="000000"/>
              </a:solidFill>
              <a:latin typeface="Comic Sans MS" charset="0"/>
            </a:endParaRPr>
          </a:p>
          <a:p>
            <a:pPr lvl="1" algn="l" eaLnBrk="1" hangingPunct="1">
              <a:spcBef>
                <a:spcPct val="20000"/>
              </a:spcBef>
              <a:buClr>
                <a:srgbClr val="3333CC"/>
              </a:buClr>
              <a:buSzPct val="75000"/>
              <a:buFont typeface="ZapfDingbats" charset="0"/>
              <a:buChar char="m"/>
            </a:pPr>
            <a:endParaRPr lang="en-US" altLang="x-none" sz="2000" dirty="0">
              <a:solidFill>
                <a:srgbClr val="000000"/>
              </a:solidFill>
              <a:latin typeface="Comic Sans MS" charset="0"/>
            </a:endParaRPr>
          </a:p>
          <a:p>
            <a:pPr lvl="1" algn="l" eaLnBrk="1" hangingPunct="1">
              <a:spcBef>
                <a:spcPct val="20000"/>
              </a:spcBef>
              <a:buClr>
                <a:srgbClr val="3333CC"/>
              </a:buClr>
              <a:buSzPct val="75000"/>
              <a:buFont typeface="ZapfDingbats" charset="0"/>
              <a:buChar char="m"/>
            </a:pPr>
            <a:endParaRPr lang="en-US" altLang="x-none" sz="2000" dirty="0">
              <a:solidFill>
                <a:srgbClr val="000000"/>
              </a:solidFill>
              <a:latin typeface="Comic Sans MS" charset="0"/>
            </a:endParaRPr>
          </a:p>
          <a:p>
            <a:pPr lvl="1" algn="l" eaLnBrk="1" hangingPunct="1">
              <a:spcBef>
                <a:spcPct val="20000"/>
              </a:spcBef>
              <a:buClr>
                <a:srgbClr val="3333CC"/>
              </a:buClr>
              <a:buSzPct val="75000"/>
              <a:buFont typeface="ZapfDingbats" charset="0"/>
              <a:buChar char="m"/>
            </a:pPr>
            <a:endParaRPr lang="en-US" altLang="x-none" sz="2000" dirty="0">
              <a:solidFill>
                <a:srgbClr val="000000"/>
              </a:solidFill>
              <a:latin typeface="Comic Sans MS" charset="0"/>
            </a:endParaRPr>
          </a:p>
          <a:p>
            <a:pPr marL="800100" lvl="1" indent="-342900" algn="l" eaLnBrk="1" hangingPunct="1">
              <a:spcBef>
                <a:spcPct val="20000"/>
              </a:spcBef>
              <a:buClr>
                <a:srgbClr val="3333CC"/>
              </a:buClr>
              <a:buSzPct val="75000"/>
              <a:buFont typeface="Wingdings" pitchFamily="2" charset="2"/>
              <a:buChar char="q"/>
            </a:pPr>
            <a:r>
              <a:rPr lang="en-US" altLang="x-none" sz="2000" dirty="0">
                <a:solidFill>
                  <a:srgbClr val="000000"/>
                </a:solidFill>
                <a:latin typeface="Comic Sans MS" charset="0"/>
              </a:rPr>
              <a:t>Selective repeat (SR)</a:t>
            </a:r>
          </a:p>
        </p:txBody>
      </p:sp>
      <p:sp>
        <p:nvSpPr>
          <p:cNvPr id="113668" name="Rectangle 7"/>
          <p:cNvSpPr>
            <a:spLocks noChangeArrowheads="1"/>
          </p:cNvSpPr>
          <p:nvPr/>
        </p:nvSpPr>
        <p:spPr bwMode="auto">
          <a:xfrm>
            <a:off x="1527175" y="2007394"/>
            <a:ext cx="242887" cy="573087"/>
          </a:xfrm>
          <a:prstGeom prst="rect">
            <a:avLst/>
          </a:prstGeom>
          <a:solidFill>
            <a:srgbClr val="0099FF"/>
          </a:solidFill>
          <a:ln w="9525">
            <a:solidFill>
              <a:schemeClr val="tx1"/>
            </a:solidFill>
            <a:miter lim="800000"/>
            <a:headEnd/>
            <a:tailEnd/>
          </a:ln>
        </p:spPr>
        <p:txBody>
          <a:bodyPr wrap="none" anchor="ct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endParaRPr lang="x-none" altLang="x-none">
              <a:solidFill>
                <a:srgbClr val="000000"/>
              </a:solidFill>
              <a:latin typeface="Arial" charset="0"/>
            </a:endParaRPr>
          </a:p>
        </p:txBody>
      </p:sp>
      <p:sp>
        <p:nvSpPr>
          <p:cNvPr id="113669" name="Rectangle 8"/>
          <p:cNvSpPr>
            <a:spLocks noChangeArrowheads="1"/>
          </p:cNvSpPr>
          <p:nvPr/>
        </p:nvSpPr>
        <p:spPr bwMode="auto">
          <a:xfrm>
            <a:off x="1768475" y="2004219"/>
            <a:ext cx="242887" cy="573087"/>
          </a:xfrm>
          <a:prstGeom prst="rect">
            <a:avLst/>
          </a:prstGeom>
          <a:solidFill>
            <a:srgbClr val="0099FF"/>
          </a:solidFill>
          <a:ln w="9525">
            <a:solidFill>
              <a:schemeClr val="tx1"/>
            </a:solidFill>
            <a:miter lim="800000"/>
            <a:headEnd/>
            <a:tailEnd/>
          </a:ln>
        </p:spPr>
        <p:txBody>
          <a:bodyPr wrap="none" anchor="ct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endParaRPr lang="x-none" altLang="x-none">
              <a:solidFill>
                <a:srgbClr val="000000"/>
              </a:solidFill>
              <a:latin typeface="Arial" charset="0"/>
            </a:endParaRPr>
          </a:p>
        </p:txBody>
      </p:sp>
      <p:sp>
        <p:nvSpPr>
          <p:cNvPr id="113670" name="Rectangle 9"/>
          <p:cNvSpPr>
            <a:spLocks noChangeArrowheads="1"/>
          </p:cNvSpPr>
          <p:nvPr/>
        </p:nvSpPr>
        <p:spPr bwMode="auto">
          <a:xfrm>
            <a:off x="2009775" y="2002631"/>
            <a:ext cx="242887" cy="573088"/>
          </a:xfrm>
          <a:prstGeom prst="rect">
            <a:avLst/>
          </a:prstGeom>
          <a:solidFill>
            <a:srgbClr val="0099FF"/>
          </a:solidFill>
          <a:ln w="9525">
            <a:solidFill>
              <a:schemeClr val="tx1"/>
            </a:solidFill>
            <a:miter lim="800000"/>
            <a:headEnd/>
            <a:tailEnd/>
          </a:ln>
        </p:spPr>
        <p:txBody>
          <a:bodyPr wrap="none" anchor="ct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endParaRPr lang="x-none" altLang="x-none">
              <a:solidFill>
                <a:srgbClr val="000000"/>
              </a:solidFill>
              <a:latin typeface="Arial" charset="0"/>
            </a:endParaRPr>
          </a:p>
        </p:txBody>
      </p:sp>
      <p:sp>
        <p:nvSpPr>
          <p:cNvPr id="113671" name="Rectangle 10"/>
          <p:cNvSpPr>
            <a:spLocks noChangeArrowheads="1"/>
          </p:cNvSpPr>
          <p:nvPr/>
        </p:nvSpPr>
        <p:spPr bwMode="auto">
          <a:xfrm>
            <a:off x="2251075" y="2008981"/>
            <a:ext cx="242887" cy="573088"/>
          </a:xfrm>
          <a:prstGeom prst="rect">
            <a:avLst/>
          </a:prstGeom>
          <a:solidFill>
            <a:srgbClr val="0099FF"/>
          </a:solidFill>
          <a:ln w="9525">
            <a:solidFill>
              <a:schemeClr val="tx1"/>
            </a:solidFill>
            <a:miter lim="800000"/>
            <a:headEnd/>
            <a:tailEnd/>
          </a:ln>
        </p:spPr>
        <p:txBody>
          <a:bodyPr wrap="none" anchor="ct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endParaRPr lang="x-none" altLang="x-none">
              <a:solidFill>
                <a:srgbClr val="000000"/>
              </a:solidFill>
              <a:latin typeface="Arial" charset="0"/>
            </a:endParaRPr>
          </a:p>
        </p:txBody>
      </p:sp>
      <p:sp>
        <p:nvSpPr>
          <p:cNvPr id="113672" name="Text Box 12"/>
          <p:cNvSpPr txBox="1">
            <a:spLocks noChangeArrowheads="1"/>
          </p:cNvSpPr>
          <p:nvPr/>
        </p:nvSpPr>
        <p:spPr bwMode="auto">
          <a:xfrm>
            <a:off x="5953125" y="2153444"/>
            <a:ext cx="1574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sz="1800">
                <a:solidFill>
                  <a:srgbClr val="000000"/>
                </a:solidFill>
              </a:rPr>
              <a:t>sender window</a:t>
            </a:r>
          </a:p>
        </p:txBody>
      </p:sp>
      <p:sp>
        <p:nvSpPr>
          <p:cNvPr id="113673" name="Text Box 13"/>
          <p:cNvSpPr txBox="1">
            <a:spLocks noChangeArrowheads="1"/>
          </p:cNvSpPr>
          <p:nvPr/>
        </p:nvSpPr>
        <p:spPr bwMode="auto">
          <a:xfrm>
            <a:off x="5900737" y="2959894"/>
            <a:ext cx="1882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sz="2000">
                <a:solidFill>
                  <a:srgbClr val="000000"/>
                </a:solidFill>
              </a:rPr>
              <a:t>receiver window</a:t>
            </a:r>
          </a:p>
        </p:txBody>
      </p:sp>
      <p:sp>
        <p:nvSpPr>
          <p:cNvPr id="190478" name="Rectangle 14"/>
          <p:cNvSpPr>
            <a:spLocks noChangeArrowheads="1"/>
          </p:cNvSpPr>
          <p:nvPr/>
        </p:nvSpPr>
        <p:spPr bwMode="auto">
          <a:xfrm>
            <a:off x="1531937" y="2812256"/>
            <a:ext cx="242888" cy="573088"/>
          </a:xfrm>
          <a:prstGeom prst="rect">
            <a:avLst/>
          </a:prstGeom>
          <a:solidFill>
            <a:srgbClr val="CCFFFF"/>
          </a:solidFill>
          <a:ln w="9525">
            <a:solidFill>
              <a:schemeClr val="tx1"/>
            </a:solidFill>
            <a:miter lim="800000"/>
            <a:headEnd/>
            <a:tailEnd/>
          </a:ln>
        </p:spPr>
        <p:txBody>
          <a:bodyPr wrap="none" anchor="ct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endParaRPr lang="x-none" altLang="x-none">
              <a:solidFill>
                <a:srgbClr val="000000"/>
              </a:solidFill>
              <a:latin typeface="Arial" charset="0"/>
            </a:endParaRPr>
          </a:p>
        </p:txBody>
      </p:sp>
      <p:sp>
        <p:nvSpPr>
          <p:cNvPr id="113675" name="Line 20"/>
          <p:cNvSpPr>
            <a:spLocks noChangeShapeType="1"/>
          </p:cNvSpPr>
          <p:nvPr/>
        </p:nvSpPr>
        <p:spPr bwMode="auto">
          <a:xfrm>
            <a:off x="981075" y="6139656"/>
            <a:ext cx="644525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676" name="Text Box 21"/>
          <p:cNvSpPr txBox="1">
            <a:spLocks noChangeArrowheads="1"/>
          </p:cNvSpPr>
          <p:nvPr/>
        </p:nvSpPr>
        <p:spPr bwMode="auto">
          <a:xfrm>
            <a:off x="5961062" y="4915694"/>
            <a:ext cx="1574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sz="1800">
                <a:solidFill>
                  <a:srgbClr val="000000"/>
                </a:solidFill>
              </a:rPr>
              <a:t>sender window</a:t>
            </a:r>
          </a:p>
        </p:txBody>
      </p:sp>
      <p:sp>
        <p:nvSpPr>
          <p:cNvPr id="113677" name="Text Box 22"/>
          <p:cNvSpPr txBox="1">
            <a:spLocks noChangeArrowheads="1"/>
          </p:cNvSpPr>
          <p:nvPr/>
        </p:nvSpPr>
        <p:spPr bwMode="auto">
          <a:xfrm>
            <a:off x="5908675" y="5722144"/>
            <a:ext cx="1882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sz="2000">
                <a:solidFill>
                  <a:srgbClr val="000000"/>
                </a:solidFill>
              </a:rPr>
              <a:t>receiver window</a:t>
            </a:r>
          </a:p>
        </p:txBody>
      </p:sp>
      <p:sp>
        <p:nvSpPr>
          <p:cNvPr id="113678" name="Line 6"/>
          <p:cNvSpPr>
            <a:spLocks noChangeShapeType="1"/>
          </p:cNvSpPr>
          <p:nvPr/>
        </p:nvSpPr>
        <p:spPr bwMode="auto">
          <a:xfrm>
            <a:off x="954087" y="2580481"/>
            <a:ext cx="644525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679" name="Line 11"/>
          <p:cNvSpPr>
            <a:spLocks noChangeShapeType="1"/>
          </p:cNvSpPr>
          <p:nvPr/>
        </p:nvSpPr>
        <p:spPr bwMode="auto">
          <a:xfrm>
            <a:off x="973137" y="3377406"/>
            <a:ext cx="644525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680" name="Line 15"/>
          <p:cNvSpPr>
            <a:spLocks noChangeShapeType="1"/>
          </p:cNvSpPr>
          <p:nvPr/>
        </p:nvSpPr>
        <p:spPr bwMode="auto">
          <a:xfrm>
            <a:off x="962025" y="5342731"/>
            <a:ext cx="644525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 name="Group 35"/>
          <p:cNvGrpSpPr>
            <a:grpSpLocks/>
          </p:cNvGrpSpPr>
          <p:nvPr/>
        </p:nvGrpSpPr>
        <p:grpSpPr bwMode="auto">
          <a:xfrm>
            <a:off x="1544637" y="5561806"/>
            <a:ext cx="966788" cy="579438"/>
            <a:chOff x="1052" y="3374"/>
            <a:chExt cx="609" cy="365"/>
          </a:xfrm>
        </p:grpSpPr>
        <p:sp>
          <p:nvSpPr>
            <p:cNvPr id="113687" name="Rectangle 31"/>
            <p:cNvSpPr>
              <a:spLocks noChangeArrowheads="1"/>
            </p:cNvSpPr>
            <p:nvPr/>
          </p:nvSpPr>
          <p:spPr bwMode="auto">
            <a:xfrm>
              <a:off x="1052" y="3374"/>
              <a:ext cx="153" cy="361"/>
            </a:xfrm>
            <a:prstGeom prst="rect">
              <a:avLst/>
            </a:prstGeom>
            <a:solidFill>
              <a:srgbClr val="CCFFFF"/>
            </a:solidFill>
            <a:ln w="9525">
              <a:solidFill>
                <a:schemeClr val="tx1"/>
              </a:solidFill>
              <a:miter lim="800000"/>
              <a:headEnd/>
              <a:tailEnd/>
            </a:ln>
          </p:spPr>
          <p:txBody>
            <a:bodyPr wrap="none" anchor="ct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endParaRPr lang="x-none" altLang="x-none">
                <a:solidFill>
                  <a:srgbClr val="000000"/>
                </a:solidFill>
                <a:latin typeface="Arial" charset="0"/>
              </a:endParaRPr>
            </a:p>
          </p:txBody>
        </p:sp>
        <p:sp>
          <p:nvSpPr>
            <p:cNvPr id="113688" name="Rectangle 32"/>
            <p:cNvSpPr>
              <a:spLocks noChangeArrowheads="1"/>
            </p:cNvSpPr>
            <p:nvPr/>
          </p:nvSpPr>
          <p:spPr bwMode="auto">
            <a:xfrm>
              <a:off x="1204" y="3378"/>
              <a:ext cx="153" cy="361"/>
            </a:xfrm>
            <a:prstGeom prst="rect">
              <a:avLst/>
            </a:prstGeom>
            <a:solidFill>
              <a:srgbClr val="CCFFFF"/>
            </a:solidFill>
            <a:ln w="9525">
              <a:solidFill>
                <a:schemeClr val="tx1"/>
              </a:solidFill>
              <a:miter lim="800000"/>
              <a:headEnd/>
              <a:tailEnd/>
            </a:ln>
          </p:spPr>
          <p:txBody>
            <a:bodyPr wrap="none" anchor="ct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endParaRPr lang="x-none" altLang="x-none">
                <a:solidFill>
                  <a:srgbClr val="000000"/>
                </a:solidFill>
                <a:latin typeface="Arial" charset="0"/>
              </a:endParaRPr>
            </a:p>
          </p:txBody>
        </p:sp>
        <p:sp>
          <p:nvSpPr>
            <p:cNvPr id="113689" name="Rectangle 33"/>
            <p:cNvSpPr>
              <a:spLocks noChangeArrowheads="1"/>
            </p:cNvSpPr>
            <p:nvPr/>
          </p:nvSpPr>
          <p:spPr bwMode="auto">
            <a:xfrm>
              <a:off x="1356" y="3376"/>
              <a:ext cx="153" cy="361"/>
            </a:xfrm>
            <a:prstGeom prst="rect">
              <a:avLst/>
            </a:prstGeom>
            <a:solidFill>
              <a:srgbClr val="CCFFFF"/>
            </a:solidFill>
            <a:ln w="9525">
              <a:solidFill>
                <a:schemeClr val="tx1"/>
              </a:solidFill>
              <a:miter lim="800000"/>
              <a:headEnd/>
              <a:tailEnd/>
            </a:ln>
          </p:spPr>
          <p:txBody>
            <a:bodyPr wrap="none" anchor="ct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endParaRPr lang="x-none" altLang="x-none">
                <a:solidFill>
                  <a:srgbClr val="000000"/>
                </a:solidFill>
                <a:latin typeface="Arial" charset="0"/>
              </a:endParaRPr>
            </a:p>
          </p:txBody>
        </p:sp>
        <p:sp>
          <p:nvSpPr>
            <p:cNvPr id="113690" name="Rectangle 34"/>
            <p:cNvSpPr>
              <a:spLocks noChangeArrowheads="1"/>
            </p:cNvSpPr>
            <p:nvPr/>
          </p:nvSpPr>
          <p:spPr bwMode="auto">
            <a:xfrm>
              <a:off x="1508" y="3375"/>
              <a:ext cx="153" cy="361"/>
            </a:xfrm>
            <a:prstGeom prst="rect">
              <a:avLst/>
            </a:prstGeom>
            <a:solidFill>
              <a:srgbClr val="CCFFFF"/>
            </a:solidFill>
            <a:ln w="9525">
              <a:solidFill>
                <a:schemeClr val="tx1"/>
              </a:solidFill>
              <a:miter lim="800000"/>
              <a:headEnd/>
              <a:tailEnd/>
            </a:ln>
          </p:spPr>
          <p:txBody>
            <a:bodyPr wrap="none" anchor="ct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endParaRPr lang="x-none" altLang="x-none">
                <a:solidFill>
                  <a:srgbClr val="000000"/>
                </a:solidFill>
                <a:latin typeface="Arial" charset="0"/>
              </a:endParaRPr>
            </a:p>
          </p:txBody>
        </p:sp>
      </p:grpSp>
      <p:sp>
        <p:nvSpPr>
          <p:cNvPr id="113682" name="Rectangle 36"/>
          <p:cNvSpPr>
            <a:spLocks noChangeArrowheads="1"/>
          </p:cNvSpPr>
          <p:nvPr/>
        </p:nvSpPr>
        <p:spPr bwMode="auto">
          <a:xfrm>
            <a:off x="1536700" y="4760119"/>
            <a:ext cx="242887" cy="573087"/>
          </a:xfrm>
          <a:prstGeom prst="rect">
            <a:avLst/>
          </a:prstGeom>
          <a:solidFill>
            <a:srgbClr val="0099FF"/>
          </a:solidFill>
          <a:ln w="9525">
            <a:solidFill>
              <a:schemeClr val="tx1"/>
            </a:solidFill>
            <a:miter lim="800000"/>
            <a:headEnd/>
            <a:tailEnd/>
          </a:ln>
        </p:spPr>
        <p:txBody>
          <a:bodyPr wrap="none" anchor="ct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endParaRPr lang="x-none" altLang="x-none">
              <a:solidFill>
                <a:srgbClr val="000000"/>
              </a:solidFill>
              <a:latin typeface="Arial" charset="0"/>
            </a:endParaRPr>
          </a:p>
        </p:txBody>
      </p:sp>
      <p:sp>
        <p:nvSpPr>
          <p:cNvPr id="113683" name="Rectangle 37"/>
          <p:cNvSpPr>
            <a:spLocks noChangeArrowheads="1"/>
          </p:cNvSpPr>
          <p:nvPr/>
        </p:nvSpPr>
        <p:spPr bwMode="auto">
          <a:xfrm>
            <a:off x="1778000" y="4771231"/>
            <a:ext cx="242887" cy="573088"/>
          </a:xfrm>
          <a:prstGeom prst="rect">
            <a:avLst/>
          </a:prstGeom>
          <a:solidFill>
            <a:srgbClr val="0099FF"/>
          </a:solidFill>
          <a:ln w="9525">
            <a:solidFill>
              <a:schemeClr val="tx1"/>
            </a:solidFill>
            <a:miter lim="800000"/>
            <a:headEnd/>
            <a:tailEnd/>
          </a:ln>
        </p:spPr>
        <p:txBody>
          <a:bodyPr wrap="none" anchor="ct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endParaRPr lang="x-none" altLang="x-none">
              <a:solidFill>
                <a:srgbClr val="000000"/>
              </a:solidFill>
              <a:latin typeface="Arial" charset="0"/>
            </a:endParaRPr>
          </a:p>
        </p:txBody>
      </p:sp>
      <p:sp>
        <p:nvSpPr>
          <p:cNvPr id="113684" name="Rectangle 38"/>
          <p:cNvSpPr>
            <a:spLocks noChangeArrowheads="1"/>
          </p:cNvSpPr>
          <p:nvPr/>
        </p:nvSpPr>
        <p:spPr bwMode="auto">
          <a:xfrm>
            <a:off x="2019300" y="4769644"/>
            <a:ext cx="242887" cy="573087"/>
          </a:xfrm>
          <a:prstGeom prst="rect">
            <a:avLst/>
          </a:prstGeom>
          <a:solidFill>
            <a:srgbClr val="0099FF"/>
          </a:solidFill>
          <a:ln w="9525">
            <a:solidFill>
              <a:schemeClr val="tx1"/>
            </a:solidFill>
            <a:miter lim="800000"/>
            <a:headEnd/>
            <a:tailEnd/>
          </a:ln>
        </p:spPr>
        <p:txBody>
          <a:bodyPr wrap="none" anchor="ct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endParaRPr lang="x-none" altLang="x-none">
              <a:solidFill>
                <a:srgbClr val="000000"/>
              </a:solidFill>
              <a:latin typeface="Arial" charset="0"/>
            </a:endParaRPr>
          </a:p>
        </p:txBody>
      </p:sp>
      <p:sp>
        <p:nvSpPr>
          <p:cNvPr id="113685" name="Rectangle 39"/>
          <p:cNvSpPr>
            <a:spLocks noChangeArrowheads="1"/>
          </p:cNvSpPr>
          <p:nvPr/>
        </p:nvSpPr>
        <p:spPr bwMode="auto">
          <a:xfrm>
            <a:off x="2260600" y="4761706"/>
            <a:ext cx="242887" cy="573088"/>
          </a:xfrm>
          <a:prstGeom prst="rect">
            <a:avLst/>
          </a:prstGeom>
          <a:solidFill>
            <a:srgbClr val="0099FF"/>
          </a:solidFill>
          <a:ln w="9525">
            <a:solidFill>
              <a:schemeClr val="tx1"/>
            </a:solidFill>
            <a:miter lim="800000"/>
            <a:headEnd/>
            <a:tailEnd/>
          </a:ln>
        </p:spPr>
        <p:txBody>
          <a:bodyPr wrap="none" anchor="ct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endParaRPr lang="x-none" altLang="x-none">
              <a:solidFill>
                <a:srgbClr val="000000"/>
              </a:solidFill>
              <a:latin typeface="Arial" charset="0"/>
            </a:endParaRPr>
          </a:p>
        </p:txBody>
      </p:sp>
      <p:sp>
        <p:nvSpPr>
          <p:cNvPr id="27" name="Rectangle 26"/>
          <p:cNvSpPr>
            <a:spLocks noChangeArrowheads="1"/>
          </p:cNvSpPr>
          <p:nvPr/>
        </p:nvSpPr>
        <p:spPr bwMode="auto">
          <a:xfrm>
            <a:off x="5167313" y="41275"/>
            <a:ext cx="3713162" cy="12001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buFont typeface="ZapfDingbats" charset="0"/>
              <a:buNone/>
            </a:pPr>
            <a:r>
              <a:rPr lang="en-US" altLang="x-none">
                <a:solidFill>
                  <a:srgbClr val="FF0000"/>
                </a:solidFill>
                <a:latin typeface="Arial" charset="0"/>
              </a:rPr>
              <a:t>Q:</a:t>
            </a:r>
            <a:r>
              <a:rPr lang="en-US" altLang="x-none">
                <a:solidFill>
                  <a:srgbClr val="000000"/>
                </a:solidFill>
                <a:latin typeface="Arial" charset="0"/>
              </a:rPr>
              <a:t> what relationship between seq # size and window size?</a:t>
            </a:r>
          </a:p>
        </p:txBody>
      </p:sp>
      <p:sp>
        <p:nvSpPr>
          <p:cNvPr id="28" name="Slide Number Placeholder 4">
            <a:extLst>
              <a:ext uri="{FF2B5EF4-FFF2-40B4-BE49-F238E27FC236}">
                <a16:creationId xmlns:a16="http://schemas.microsoft.com/office/drawing/2014/main" id="{7E22D69C-353B-744B-9B8F-8568B8168DB4}"/>
              </a:ext>
            </a:extLst>
          </p:cNvPr>
          <p:cNvSpPr txBox="1">
            <a:spLocks/>
          </p:cNvSpPr>
          <p:nvPr/>
        </p:nvSpPr>
        <p:spPr bwMode="auto">
          <a:xfrm>
            <a:off x="8648700" y="6448425"/>
            <a:ext cx="419100" cy="3429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7" tIns="45582" rIns="91177" bIns="45582" numCol="1" anchor="b" anchorCtr="0" compatLnSpc="1">
            <a:prstTxWarp prst="textNoShape">
              <a:avLst/>
            </a:prstTxWarp>
          </a:bodyPr>
          <a:lstStyle>
            <a:defPPr>
              <a:defRPr lang="en-US"/>
            </a:defPPr>
            <a:lvl1pPr algn="r" defTabSz="912813" rtl="0" eaLnBrk="1" fontAlgn="base" hangingPunct="1">
              <a:spcBef>
                <a:spcPct val="20000"/>
              </a:spcBef>
              <a:spcAft>
                <a:spcPct val="0"/>
              </a:spcAft>
              <a:buClr>
                <a:schemeClr val="accent2"/>
              </a:buClr>
              <a:buSzPct val="85000"/>
              <a:buFont typeface="ZapfDingbats" charset="0"/>
              <a:buChar char="r"/>
              <a:defRPr sz="2800" kern="1200">
                <a:solidFill>
                  <a:schemeClr val="tx1"/>
                </a:solidFill>
                <a:latin typeface="Comic Sans MS" charset="0"/>
                <a:ea typeface="ＭＳ Ｐゴシック" charset="-128"/>
                <a:cs typeface="+mn-cs"/>
              </a:defRPr>
            </a:lvl1pPr>
            <a:lvl2pPr marL="742950" indent="-285750" algn="l" rtl="0" eaLnBrk="0" fontAlgn="base" hangingPunct="0">
              <a:spcBef>
                <a:spcPct val="20000"/>
              </a:spcBef>
              <a:spcAft>
                <a:spcPct val="0"/>
              </a:spcAft>
              <a:buClr>
                <a:schemeClr val="accent2"/>
              </a:buClr>
              <a:buSzPct val="75000"/>
              <a:buFont typeface="ZapfDingbats" charset="0"/>
              <a:buChar char="m"/>
              <a:defRPr sz="2400" kern="1200">
                <a:solidFill>
                  <a:schemeClr val="tx1"/>
                </a:solidFill>
                <a:latin typeface="Comic Sans MS" charset="0"/>
                <a:ea typeface="ＭＳ Ｐゴシック" charset="-128"/>
                <a:cs typeface="+mn-cs"/>
              </a:defRPr>
            </a:lvl2pPr>
            <a:lvl3pPr marL="1143000" indent="-228600" algn="l" rtl="0" eaLnBrk="0" fontAlgn="base" hangingPunct="0">
              <a:spcBef>
                <a:spcPct val="20000"/>
              </a:spcBef>
              <a:spcAft>
                <a:spcPct val="0"/>
              </a:spcAft>
              <a:buChar char="•"/>
              <a:defRPr sz="2000" kern="1200">
                <a:solidFill>
                  <a:schemeClr val="tx1"/>
                </a:solidFill>
                <a:latin typeface="Comic Sans MS" charset="0"/>
                <a:ea typeface="ＭＳ Ｐゴシック"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charset="0"/>
                <a:ea typeface="ＭＳ Ｐゴシック"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charset="0"/>
                <a:ea typeface="ＭＳ Ｐゴシック"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9pPr>
          </a:lstStyle>
          <a:p>
            <a:pPr>
              <a:spcBef>
                <a:spcPct val="0"/>
              </a:spcBef>
              <a:buClrTx/>
              <a:buSzTx/>
              <a:buFontTx/>
              <a:buNone/>
            </a:pPr>
            <a:fld id="{215FA54B-5407-E74E-AE85-61A5693FF438}" type="slidenum">
              <a:rPr lang="en-US" altLang="x-none" sz="1400" smtClean="0">
                <a:latin typeface="Times New Roman" charset="0"/>
              </a:rPr>
              <a:pPr>
                <a:spcBef>
                  <a:spcPct val="0"/>
                </a:spcBef>
                <a:buClrTx/>
                <a:buSzTx/>
                <a:buFontTx/>
                <a:buNone/>
              </a:pPr>
              <a:t>25</a:t>
            </a:fld>
            <a:endParaRPr lang="en-US" altLang="x-none" sz="1400" dirty="0">
              <a:latin typeface="Times New Roman" charset="0"/>
            </a:endParaRPr>
          </a:p>
        </p:txBody>
      </p:sp>
    </p:spTree>
    <p:extLst>
      <p:ext uri="{BB962C8B-B14F-4D97-AF65-F5344CB8AC3E}">
        <p14:creationId xmlns:p14="http://schemas.microsoft.com/office/powerpoint/2010/main" val="3886281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0.01371 -0.03009 L 0.12275 -0.03009 " pathEditMode="fixed" rAng="0" ptsTypes="AA">
                                      <p:cBhvr>
                                        <p:cTn id="6" dur="5000" fill="hold"/>
                                        <p:tgtEl>
                                          <p:spTgt spid="190478"/>
                                        </p:tgtEl>
                                        <p:attrNameLst>
                                          <p:attrName>ppt_x</p:attrName>
                                          <p:attrName>ppt_y</p:attrName>
                                        </p:attrNameLst>
                                      </p:cBhvr>
                                      <p:rCtr x="5451"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63" presetClass="path" presetSubtype="0" accel="50000" decel="50000" fill="hold" nodeType="clickEffect">
                                  <p:stCondLst>
                                    <p:cond delay="0"/>
                                  </p:stCondLst>
                                  <p:childTnLst>
                                    <p:animMotion origin="layout" path="M -1.38889E-6 -7.40741E-7 L 0.10747 -7.40741E-7 " pathEditMode="relative" rAng="0" ptsTypes="AA">
                                      <p:cBhvr>
                                        <p:cTn id="10" dur="2000" fill="hold"/>
                                        <p:tgtEl>
                                          <p:spTgt spid="2"/>
                                        </p:tgtEl>
                                        <p:attrNameLst>
                                          <p:attrName>ppt_x</p:attrName>
                                          <p:attrName>ppt_y</p:attrName>
                                        </p:attrNameLst>
                                      </p:cBhvr>
                                      <p:rCtr x="5365" y="0"/>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8" grpId="0" animBg="1"/>
      <p:bldP spid="2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47675" y="247650"/>
            <a:ext cx="7772400" cy="838200"/>
          </a:xfrm>
        </p:spPr>
        <p:txBody>
          <a:bodyPr/>
          <a:lstStyle/>
          <a:p>
            <a:r>
              <a:rPr lang="en-US" altLang="x-none">
                <a:ea typeface="ＭＳ Ｐゴシック" charset="-128"/>
              </a:rPr>
              <a:t>Selective Repeat</a:t>
            </a:r>
          </a:p>
        </p:txBody>
      </p:sp>
      <p:sp>
        <p:nvSpPr>
          <p:cNvPr id="105475" name="Rectangle 3"/>
          <p:cNvSpPr>
            <a:spLocks noGrp="1" noChangeArrowheads="1"/>
          </p:cNvSpPr>
          <p:nvPr>
            <p:ph type="body" sz="half" idx="1"/>
          </p:nvPr>
        </p:nvSpPr>
        <p:spPr>
          <a:xfrm>
            <a:off x="533400" y="1600200"/>
            <a:ext cx="4124325" cy="4781550"/>
          </a:xfrm>
        </p:spPr>
        <p:txBody>
          <a:bodyPr/>
          <a:lstStyle/>
          <a:p>
            <a:pPr>
              <a:buFont typeface="ZapfDingbats" charset="0"/>
              <a:buNone/>
            </a:pPr>
            <a:r>
              <a:rPr lang="en-US" altLang="x-none" sz="2400" dirty="0">
                <a:solidFill>
                  <a:srgbClr val="FF0000"/>
                </a:solidFill>
                <a:ea typeface="ＭＳ Ｐゴシック" charset="-128"/>
              </a:rPr>
              <a:t>data from above :</a:t>
            </a:r>
            <a:endParaRPr lang="en-US" altLang="x-none" sz="2400" dirty="0">
              <a:ea typeface="ＭＳ Ｐゴシック" charset="-128"/>
            </a:endParaRPr>
          </a:p>
          <a:p>
            <a:pPr>
              <a:buFont typeface="Wingdings" pitchFamily="2" charset="2"/>
              <a:buChar char="q"/>
            </a:pPr>
            <a:r>
              <a:rPr lang="en-US" altLang="x-none" sz="2000" dirty="0" err="1">
                <a:ea typeface="ＭＳ Ｐゴシック" charset="-128"/>
              </a:rPr>
              <a:t>unACKed</a:t>
            </a:r>
            <a:r>
              <a:rPr lang="en-US" altLang="x-none" sz="2000" dirty="0">
                <a:ea typeface="ＭＳ Ｐゴシック" charset="-128"/>
              </a:rPr>
              <a:t> packets is less than window size W, send; otherwise block app.</a:t>
            </a:r>
          </a:p>
          <a:p>
            <a:pPr>
              <a:buFont typeface="ZapfDingbats" charset="0"/>
              <a:buNone/>
            </a:pPr>
            <a:r>
              <a:rPr lang="en-US" altLang="x-none" sz="2400" dirty="0">
                <a:solidFill>
                  <a:srgbClr val="FF0000"/>
                </a:solidFill>
                <a:ea typeface="ＭＳ Ｐゴシック" charset="-128"/>
              </a:rPr>
              <a:t>timeout(n):</a:t>
            </a:r>
            <a:endParaRPr lang="en-US" altLang="x-none" sz="2400" dirty="0">
              <a:ea typeface="ＭＳ Ｐゴシック" charset="-128"/>
            </a:endParaRPr>
          </a:p>
          <a:p>
            <a:pPr>
              <a:buFont typeface="Wingdings" pitchFamily="2" charset="2"/>
              <a:buChar char="q"/>
            </a:pPr>
            <a:r>
              <a:rPr lang="en-US" altLang="x-none" sz="2000" dirty="0">
                <a:ea typeface="ＭＳ Ｐゴシック" charset="-128"/>
              </a:rPr>
              <a:t>resend </a:t>
            </a:r>
            <a:r>
              <a:rPr lang="en-US" altLang="x-none" sz="2000" dirty="0" err="1">
                <a:ea typeface="ＭＳ Ｐゴシック" charset="-128"/>
              </a:rPr>
              <a:t>pkt</a:t>
            </a:r>
            <a:r>
              <a:rPr lang="en-US" altLang="x-none" sz="2000" dirty="0">
                <a:ea typeface="ＭＳ Ｐゴシック" charset="-128"/>
              </a:rPr>
              <a:t> n, restart timer</a:t>
            </a:r>
          </a:p>
          <a:p>
            <a:pPr>
              <a:buFont typeface="ZapfDingbats" charset="0"/>
              <a:buNone/>
            </a:pPr>
            <a:r>
              <a:rPr lang="en-US" altLang="x-none" sz="2400" dirty="0">
                <a:solidFill>
                  <a:srgbClr val="FF0000"/>
                </a:solidFill>
                <a:ea typeface="ＭＳ Ｐゴシック" charset="-128"/>
              </a:rPr>
              <a:t>ACK(n) </a:t>
            </a:r>
            <a:r>
              <a:rPr lang="en-US" altLang="x-none" sz="2000" dirty="0">
                <a:ea typeface="ＭＳ Ｐゴシック" charset="-128"/>
              </a:rPr>
              <a:t>in </a:t>
            </a:r>
            <a:r>
              <a:rPr lang="en-US" altLang="x-none" sz="1600" dirty="0">
                <a:ea typeface="ＭＳ Ｐゴシック" charset="-128"/>
              </a:rPr>
              <a:t>[sendbase,sendbase+W-1]:</a:t>
            </a:r>
            <a:endParaRPr lang="en-US" altLang="x-none" sz="2000" dirty="0">
              <a:ea typeface="ＭＳ Ｐゴシック" charset="-128"/>
            </a:endParaRPr>
          </a:p>
          <a:p>
            <a:pPr>
              <a:buFont typeface="Wingdings" pitchFamily="2" charset="2"/>
              <a:buChar char="q"/>
            </a:pPr>
            <a:r>
              <a:rPr lang="en-US" altLang="x-none" sz="2000" dirty="0">
                <a:ea typeface="ＭＳ Ｐゴシック" charset="-128"/>
              </a:rPr>
              <a:t>mark </a:t>
            </a:r>
            <a:r>
              <a:rPr lang="en-US" altLang="x-none" sz="2000" dirty="0" err="1">
                <a:ea typeface="ＭＳ Ｐゴシック" charset="-128"/>
              </a:rPr>
              <a:t>pkt</a:t>
            </a:r>
            <a:r>
              <a:rPr lang="en-US" altLang="x-none" sz="2000" dirty="0">
                <a:ea typeface="ＭＳ Ｐゴシック" charset="-128"/>
              </a:rPr>
              <a:t> n as received</a:t>
            </a:r>
          </a:p>
          <a:p>
            <a:pPr>
              <a:buFont typeface="Wingdings" pitchFamily="2" charset="2"/>
              <a:buChar char="q"/>
            </a:pPr>
            <a:r>
              <a:rPr lang="en-US" altLang="x-none" sz="2000" dirty="0">
                <a:ea typeface="ＭＳ Ｐゴシック" charset="-128"/>
              </a:rPr>
              <a:t>update </a:t>
            </a:r>
            <a:r>
              <a:rPr lang="en-US" altLang="x-none" sz="2000" dirty="0" err="1">
                <a:ea typeface="ＭＳ Ｐゴシック" charset="-128"/>
              </a:rPr>
              <a:t>sendbase</a:t>
            </a:r>
            <a:r>
              <a:rPr lang="en-US" altLang="x-none" sz="2000" dirty="0">
                <a:ea typeface="ＭＳ Ｐゴシック" charset="-128"/>
              </a:rPr>
              <a:t> to the first packet </a:t>
            </a:r>
            <a:r>
              <a:rPr lang="en-US" altLang="x-none" sz="2000" dirty="0" err="1">
                <a:ea typeface="ＭＳ Ｐゴシック" charset="-128"/>
              </a:rPr>
              <a:t>unACKed</a:t>
            </a:r>
            <a:endParaRPr lang="en-US" altLang="x-none" sz="2400" dirty="0">
              <a:ea typeface="ＭＳ Ｐゴシック" charset="-128"/>
            </a:endParaRPr>
          </a:p>
        </p:txBody>
      </p:sp>
      <p:sp>
        <p:nvSpPr>
          <p:cNvPr id="105476" name="Rectangle 5"/>
          <p:cNvSpPr>
            <a:spLocks noChangeArrowheads="1"/>
          </p:cNvSpPr>
          <p:nvPr/>
        </p:nvSpPr>
        <p:spPr bwMode="auto">
          <a:xfrm>
            <a:off x="495300" y="1457325"/>
            <a:ext cx="3967163" cy="46101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endParaRPr lang="x-none" altLang="x-none">
              <a:solidFill>
                <a:srgbClr val="000000"/>
              </a:solidFill>
              <a:latin typeface="Arial" charset="0"/>
            </a:endParaRPr>
          </a:p>
        </p:txBody>
      </p:sp>
      <p:grpSp>
        <p:nvGrpSpPr>
          <p:cNvPr id="105477" name="Group 8"/>
          <p:cNvGrpSpPr>
            <a:grpSpLocks/>
          </p:cNvGrpSpPr>
          <p:nvPr/>
        </p:nvGrpSpPr>
        <p:grpSpPr bwMode="auto">
          <a:xfrm>
            <a:off x="703263" y="1208088"/>
            <a:ext cx="1150937" cy="457200"/>
            <a:chOff x="1103" y="3929"/>
            <a:chExt cx="725" cy="288"/>
          </a:xfrm>
        </p:grpSpPr>
        <p:sp>
          <p:nvSpPr>
            <p:cNvPr id="105483" name="Rectangle 7"/>
            <p:cNvSpPr>
              <a:spLocks noChangeArrowheads="1"/>
            </p:cNvSpPr>
            <p:nvPr/>
          </p:nvSpPr>
          <p:spPr bwMode="auto">
            <a:xfrm>
              <a:off x="1146" y="3984"/>
              <a:ext cx="612" cy="1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endParaRPr lang="x-none" altLang="x-none">
                <a:solidFill>
                  <a:srgbClr val="000000"/>
                </a:solidFill>
                <a:latin typeface="Arial" charset="0"/>
              </a:endParaRPr>
            </a:p>
          </p:txBody>
        </p:sp>
        <p:sp>
          <p:nvSpPr>
            <p:cNvPr id="105484" name="Text Box 6"/>
            <p:cNvSpPr txBox="1">
              <a:spLocks noChangeArrowheads="1"/>
            </p:cNvSpPr>
            <p:nvPr/>
          </p:nvSpPr>
          <p:spPr bwMode="auto">
            <a:xfrm>
              <a:off x="1103" y="3929"/>
              <a:ext cx="72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a:solidFill>
                    <a:srgbClr val="3333CC"/>
                  </a:solidFill>
                  <a:latin typeface="Comic Sans MS" charset="0"/>
                </a:rPr>
                <a:t>sender</a:t>
              </a:r>
              <a:endParaRPr lang="en-US" altLang="x-none">
                <a:solidFill>
                  <a:srgbClr val="000000"/>
                </a:solidFill>
              </a:endParaRPr>
            </a:p>
          </p:txBody>
        </p:sp>
      </p:grpSp>
      <p:sp>
        <p:nvSpPr>
          <p:cNvPr id="105478" name="Rectangle 9"/>
          <p:cNvSpPr>
            <a:spLocks noChangeArrowheads="1"/>
          </p:cNvSpPr>
          <p:nvPr/>
        </p:nvSpPr>
        <p:spPr bwMode="auto">
          <a:xfrm>
            <a:off x="5000625" y="1581150"/>
            <a:ext cx="3810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spcBef>
                <a:spcPct val="20000"/>
              </a:spcBef>
              <a:buClr>
                <a:srgbClr val="3333CC"/>
              </a:buClr>
              <a:buSzPct val="85000"/>
              <a:buFont typeface="ZapfDingbats" charset="0"/>
              <a:buNone/>
            </a:pPr>
            <a:r>
              <a:rPr lang="en-US" altLang="x-none" dirty="0" err="1">
                <a:solidFill>
                  <a:srgbClr val="FF0000"/>
                </a:solidFill>
                <a:latin typeface="Comic Sans MS" charset="0"/>
              </a:rPr>
              <a:t>pkt</a:t>
            </a:r>
            <a:r>
              <a:rPr lang="en-US" altLang="x-none" dirty="0">
                <a:solidFill>
                  <a:srgbClr val="FF0000"/>
                </a:solidFill>
                <a:latin typeface="Comic Sans MS" charset="0"/>
              </a:rPr>
              <a:t> n in </a:t>
            </a:r>
            <a:r>
              <a:rPr lang="en-US" altLang="x-none" sz="1600" dirty="0">
                <a:solidFill>
                  <a:srgbClr val="FF0000"/>
                </a:solidFill>
                <a:latin typeface="Comic Sans MS" charset="0"/>
              </a:rPr>
              <a:t>[</a:t>
            </a:r>
            <a:r>
              <a:rPr lang="en-US" altLang="x-none" sz="1600" dirty="0" err="1">
                <a:solidFill>
                  <a:srgbClr val="FF0000"/>
                </a:solidFill>
                <a:latin typeface="Comic Sans MS" charset="0"/>
              </a:rPr>
              <a:t>rcvbase</a:t>
            </a:r>
            <a:r>
              <a:rPr lang="en-US" altLang="x-none" sz="1600" dirty="0">
                <a:solidFill>
                  <a:srgbClr val="FF0000"/>
                </a:solidFill>
                <a:latin typeface="Comic Sans MS" charset="0"/>
              </a:rPr>
              <a:t>, rcvbase+W-1]</a:t>
            </a:r>
            <a:endParaRPr lang="en-US" altLang="x-none" dirty="0">
              <a:solidFill>
                <a:srgbClr val="000000"/>
              </a:solidFill>
              <a:latin typeface="Comic Sans MS" charset="0"/>
            </a:endParaRPr>
          </a:p>
          <a:p>
            <a:pPr algn="l" eaLnBrk="1" hangingPunct="1">
              <a:spcBef>
                <a:spcPct val="20000"/>
              </a:spcBef>
              <a:buClr>
                <a:srgbClr val="3333CC"/>
              </a:buClr>
              <a:buSzPct val="85000"/>
              <a:buFont typeface="Wingdings" pitchFamily="2" charset="2"/>
              <a:buChar char="q"/>
            </a:pPr>
            <a:r>
              <a:rPr lang="en-US" altLang="x-none" sz="2000" dirty="0">
                <a:solidFill>
                  <a:srgbClr val="000000"/>
                </a:solidFill>
                <a:latin typeface="Comic Sans MS" charset="0"/>
              </a:rPr>
              <a:t>send ACK(n)</a:t>
            </a:r>
          </a:p>
          <a:p>
            <a:pPr algn="l" eaLnBrk="1" hangingPunct="1">
              <a:spcBef>
                <a:spcPct val="20000"/>
              </a:spcBef>
              <a:buClr>
                <a:srgbClr val="3333CC"/>
              </a:buClr>
              <a:buSzPct val="85000"/>
              <a:buFont typeface="Wingdings" pitchFamily="2" charset="2"/>
              <a:buChar char="q"/>
            </a:pPr>
            <a:r>
              <a:rPr lang="en-US" altLang="x-none" sz="2000" dirty="0">
                <a:solidFill>
                  <a:srgbClr val="000000"/>
                </a:solidFill>
                <a:latin typeface="Comic Sans MS" charset="0"/>
              </a:rPr>
              <a:t>if (out-of-order) </a:t>
            </a:r>
            <a:br>
              <a:rPr lang="en-US" altLang="x-none" sz="2000" dirty="0">
                <a:solidFill>
                  <a:srgbClr val="000000"/>
                </a:solidFill>
                <a:latin typeface="Comic Sans MS" charset="0"/>
              </a:rPr>
            </a:br>
            <a:r>
              <a:rPr lang="en-US" altLang="x-none" sz="2000" dirty="0">
                <a:solidFill>
                  <a:srgbClr val="000000"/>
                </a:solidFill>
                <a:latin typeface="Comic Sans MS" charset="0"/>
              </a:rPr>
              <a:t>    mark and buffer </a:t>
            </a:r>
            <a:r>
              <a:rPr lang="en-US" altLang="x-none" sz="2000" dirty="0" err="1">
                <a:solidFill>
                  <a:srgbClr val="000000"/>
                </a:solidFill>
                <a:latin typeface="Comic Sans MS" charset="0"/>
              </a:rPr>
              <a:t>pkt</a:t>
            </a:r>
            <a:r>
              <a:rPr lang="en-US" altLang="x-none" sz="2000" dirty="0">
                <a:solidFill>
                  <a:srgbClr val="000000"/>
                </a:solidFill>
                <a:latin typeface="Comic Sans MS" charset="0"/>
              </a:rPr>
              <a:t> n</a:t>
            </a:r>
            <a:br>
              <a:rPr lang="en-US" altLang="x-none" sz="2000" dirty="0">
                <a:solidFill>
                  <a:srgbClr val="000000"/>
                </a:solidFill>
                <a:latin typeface="Comic Sans MS" charset="0"/>
              </a:rPr>
            </a:br>
            <a:r>
              <a:rPr lang="en-US" altLang="x-none" sz="2000" dirty="0">
                <a:solidFill>
                  <a:srgbClr val="000000"/>
                </a:solidFill>
                <a:latin typeface="Comic Sans MS" charset="0"/>
              </a:rPr>
              <a:t>else /*in-order*/</a:t>
            </a:r>
          </a:p>
          <a:p>
            <a:pPr algn="l" eaLnBrk="1" hangingPunct="1">
              <a:spcBef>
                <a:spcPct val="20000"/>
              </a:spcBef>
              <a:buClr>
                <a:srgbClr val="3333CC"/>
              </a:buClr>
              <a:buSzPct val="85000"/>
              <a:buFont typeface="ZapfDingbats" charset="0"/>
              <a:buNone/>
            </a:pPr>
            <a:r>
              <a:rPr lang="en-US" altLang="x-none" sz="2000" dirty="0">
                <a:solidFill>
                  <a:srgbClr val="000000"/>
                </a:solidFill>
                <a:latin typeface="Comic Sans MS" charset="0"/>
              </a:rPr>
              <a:t>         deliver any in-order packets</a:t>
            </a:r>
          </a:p>
          <a:p>
            <a:pPr algn="l" eaLnBrk="1" hangingPunct="1">
              <a:spcBef>
                <a:spcPct val="20000"/>
              </a:spcBef>
              <a:buClr>
                <a:srgbClr val="3333CC"/>
              </a:buClr>
              <a:buSzPct val="85000"/>
            </a:pPr>
            <a:r>
              <a:rPr lang="en-US" altLang="x-none" sz="2000" dirty="0" err="1">
                <a:solidFill>
                  <a:srgbClr val="FF0000"/>
                </a:solidFill>
                <a:latin typeface="Comic Sans MS" charset="0"/>
              </a:rPr>
              <a:t>pkt</a:t>
            </a:r>
            <a:r>
              <a:rPr lang="en-US" altLang="x-none" sz="2000" dirty="0">
                <a:solidFill>
                  <a:srgbClr val="FF0000"/>
                </a:solidFill>
                <a:latin typeface="Comic Sans MS" charset="0"/>
              </a:rPr>
              <a:t> n in </a:t>
            </a:r>
            <a:r>
              <a:rPr lang="en-US" altLang="x-none" sz="1800" dirty="0">
                <a:solidFill>
                  <a:srgbClr val="FF0000"/>
                </a:solidFill>
                <a:latin typeface="Comic Sans MS" charset="0"/>
              </a:rPr>
              <a:t>[</a:t>
            </a:r>
            <a:r>
              <a:rPr lang="en-US" altLang="x-none" sz="1800" dirty="0" err="1">
                <a:solidFill>
                  <a:srgbClr val="FF0000"/>
                </a:solidFill>
                <a:latin typeface="Comic Sans MS" charset="0"/>
              </a:rPr>
              <a:t>rcvbase</a:t>
            </a:r>
            <a:r>
              <a:rPr lang="en-US" altLang="zh-CN" sz="1800" dirty="0">
                <a:solidFill>
                  <a:srgbClr val="FF0000"/>
                </a:solidFill>
                <a:latin typeface="Comic Sans MS" charset="0"/>
              </a:rPr>
              <a:t>-W</a:t>
            </a:r>
            <a:r>
              <a:rPr lang="en-US" altLang="x-none" sz="1800" dirty="0">
                <a:solidFill>
                  <a:srgbClr val="FF0000"/>
                </a:solidFill>
                <a:latin typeface="Comic Sans MS" charset="0"/>
              </a:rPr>
              <a:t>, rcvbase-1]</a:t>
            </a:r>
            <a:endParaRPr lang="en-US" altLang="x-none" sz="2000" dirty="0">
              <a:solidFill>
                <a:srgbClr val="000000"/>
              </a:solidFill>
              <a:latin typeface="Comic Sans MS" charset="0"/>
            </a:endParaRPr>
          </a:p>
          <a:p>
            <a:pPr algn="l" eaLnBrk="1" hangingPunct="1">
              <a:spcBef>
                <a:spcPct val="20000"/>
              </a:spcBef>
              <a:buClr>
                <a:srgbClr val="3333CC"/>
              </a:buClr>
              <a:buSzPct val="85000"/>
              <a:buFont typeface="Wingdings" pitchFamily="2" charset="2"/>
              <a:buChar char="q"/>
            </a:pPr>
            <a:r>
              <a:rPr lang="en-US" altLang="zh-CN" sz="2000" dirty="0">
                <a:solidFill>
                  <a:srgbClr val="000000"/>
                </a:solidFill>
                <a:latin typeface="Comic Sans MS" charset="0"/>
              </a:rPr>
              <a:t>send</a:t>
            </a:r>
            <a:r>
              <a:rPr lang="zh-CN" altLang="en-US" sz="2000" dirty="0">
                <a:solidFill>
                  <a:srgbClr val="000000"/>
                </a:solidFill>
                <a:latin typeface="Comic Sans MS" charset="0"/>
              </a:rPr>
              <a:t> </a:t>
            </a:r>
            <a:r>
              <a:rPr lang="en-US" altLang="zh-CN" sz="2000" dirty="0">
                <a:solidFill>
                  <a:srgbClr val="000000"/>
                </a:solidFill>
                <a:latin typeface="Comic Sans MS" charset="0"/>
              </a:rPr>
              <a:t>ACK(n)</a:t>
            </a:r>
            <a:endParaRPr lang="en-US" altLang="x-none" sz="2000" dirty="0">
              <a:solidFill>
                <a:srgbClr val="000000"/>
              </a:solidFill>
              <a:latin typeface="Comic Sans MS" charset="0"/>
            </a:endParaRPr>
          </a:p>
          <a:p>
            <a:pPr algn="l" eaLnBrk="1" hangingPunct="1">
              <a:spcBef>
                <a:spcPct val="20000"/>
              </a:spcBef>
              <a:buClr>
                <a:srgbClr val="3333CC"/>
              </a:buClr>
              <a:buSzPct val="85000"/>
              <a:buFont typeface="ZapfDingbats" charset="0"/>
              <a:buNone/>
            </a:pPr>
            <a:r>
              <a:rPr lang="en-US" altLang="x-none" dirty="0">
                <a:solidFill>
                  <a:srgbClr val="FF0000"/>
                </a:solidFill>
                <a:latin typeface="Comic Sans MS" charset="0"/>
              </a:rPr>
              <a:t>otherwise:</a:t>
            </a:r>
            <a:r>
              <a:rPr lang="en-US" altLang="x-none" sz="2000" dirty="0">
                <a:solidFill>
                  <a:srgbClr val="FF0000"/>
                </a:solidFill>
                <a:latin typeface="Comic Sans MS" charset="0"/>
              </a:rPr>
              <a:t> </a:t>
            </a:r>
          </a:p>
          <a:p>
            <a:pPr algn="l" eaLnBrk="1" hangingPunct="1">
              <a:spcBef>
                <a:spcPct val="20000"/>
              </a:spcBef>
              <a:buClr>
                <a:srgbClr val="3333CC"/>
              </a:buClr>
              <a:buSzPct val="85000"/>
              <a:buFont typeface="Wingdings" pitchFamily="2" charset="2"/>
              <a:buChar char="q"/>
            </a:pPr>
            <a:r>
              <a:rPr lang="en-US" altLang="x-none" sz="2000" dirty="0">
                <a:solidFill>
                  <a:srgbClr val="000000"/>
                </a:solidFill>
                <a:latin typeface="Comic Sans MS" charset="0"/>
              </a:rPr>
              <a:t>ignore </a:t>
            </a:r>
            <a:endParaRPr lang="en-US" altLang="x-none" dirty="0">
              <a:solidFill>
                <a:srgbClr val="000000"/>
              </a:solidFill>
              <a:latin typeface="Comic Sans MS" charset="0"/>
            </a:endParaRPr>
          </a:p>
          <a:p>
            <a:pPr algn="l" eaLnBrk="1" hangingPunct="1">
              <a:spcBef>
                <a:spcPct val="20000"/>
              </a:spcBef>
              <a:buClr>
                <a:srgbClr val="3333CC"/>
              </a:buClr>
              <a:buSzPct val="85000"/>
              <a:buFont typeface="ZapfDingbats" charset="0"/>
              <a:buChar char="r"/>
            </a:pPr>
            <a:endParaRPr lang="en-US" altLang="x-none" dirty="0">
              <a:solidFill>
                <a:srgbClr val="000000"/>
              </a:solidFill>
              <a:latin typeface="Comic Sans MS" charset="0"/>
            </a:endParaRPr>
          </a:p>
        </p:txBody>
      </p:sp>
      <p:sp>
        <p:nvSpPr>
          <p:cNvPr id="105479" name="Rectangle 10"/>
          <p:cNvSpPr>
            <a:spLocks noChangeArrowheads="1"/>
          </p:cNvSpPr>
          <p:nvPr/>
        </p:nvSpPr>
        <p:spPr bwMode="auto">
          <a:xfrm>
            <a:off x="4962525" y="1438275"/>
            <a:ext cx="3838575" cy="46101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endParaRPr lang="x-none" altLang="x-none">
              <a:solidFill>
                <a:srgbClr val="000000"/>
              </a:solidFill>
              <a:latin typeface="Arial" charset="0"/>
            </a:endParaRPr>
          </a:p>
        </p:txBody>
      </p:sp>
      <p:grpSp>
        <p:nvGrpSpPr>
          <p:cNvPr id="105480" name="Group 14"/>
          <p:cNvGrpSpPr>
            <a:grpSpLocks/>
          </p:cNvGrpSpPr>
          <p:nvPr/>
        </p:nvGrpSpPr>
        <p:grpSpPr bwMode="auto">
          <a:xfrm>
            <a:off x="5186363" y="1179513"/>
            <a:ext cx="1366837" cy="457200"/>
            <a:chOff x="3339" y="191"/>
            <a:chExt cx="861" cy="288"/>
          </a:xfrm>
        </p:grpSpPr>
        <p:sp>
          <p:nvSpPr>
            <p:cNvPr id="105481" name="Rectangle 12"/>
            <p:cNvSpPr>
              <a:spLocks noChangeArrowheads="1"/>
            </p:cNvSpPr>
            <p:nvPr/>
          </p:nvSpPr>
          <p:spPr bwMode="auto">
            <a:xfrm>
              <a:off x="3360" y="264"/>
              <a:ext cx="822" cy="1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endParaRPr lang="x-none" altLang="x-none">
                <a:solidFill>
                  <a:srgbClr val="000000"/>
                </a:solidFill>
                <a:latin typeface="Arial" charset="0"/>
              </a:endParaRPr>
            </a:p>
          </p:txBody>
        </p:sp>
        <p:sp>
          <p:nvSpPr>
            <p:cNvPr id="105482" name="Text Box 13"/>
            <p:cNvSpPr txBox="1">
              <a:spLocks noChangeArrowheads="1"/>
            </p:cNvSpPr>
            <p:nvPr/>
          </p:nvSpPr>
          <p:spPr bwMode="auto">
            <a:xfrm>
              <a:off x="3339" y="191"/>
              <a:ext cx="86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a:solidFill>
                    <a:srgbClr val="3333CC"/>
                  </a:solidFill>
                  <a:latin typeface="Comic Sans MS" charset="0"/>
                </a:rPr>
                <a:t>receiver</a:t>
              </a:r>
              <a:endParaRPr lang="en-US" altLang="x-none">
                <a:solidFill>
                  <a:srgbClr val="000000"/>
                </a:solidFill>
              </a:endParaRPr>
            </a:p>
          </p:txBody>
        </p:sp>
      </p:grpSp>
      <p:sp>
        <p:nvSpPr>
          <p:cNvPr id="14" name="Slide Number Placeholder 4">
            <a:extLst>
              <a:ext uri="{FF2B5EF4-FFF2-40B4-BE49-F238E27FC236}">
                <a16:creationId xmlns:a16="http://schemas.microsoft.com/office/drawing/2014/main" id="{0D90791F-CACF-4C4B-9AE1-3961A1F1006F}"/>
              </a:ext>
            </a:extLst>
          </p:cNvPr>
          <p:cNvSpPr txBox="1">
            <a:spLocks/>
          </p:cNvSpPr>
          <p:nvPr/>
        </p:nvSpPr>
        <p:spPr bwMode="auto">
          <a:xfrm>
            <a:off x="8648700" y="6448425"/>
            <a:ext cx="419100" cy="3429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7" tIns="45582" rIns="91177" bIns="45582" numCol="1" anchor="b" anchorCtr="0" compatLnSpc="1">
            <a:prstTxWarp prst="textNoShape">
              <a:avLst/>
            </a:prstTxWarp>
          </a:bodyPr>
          <a:lstStyle>
            <a:defPPr>
              <a:defRPr lang="en-US"/>
            </a:defPPr>
            <a:lvl1pPr algn="r" defTabSz="912813" rtl="0" eaLnBrk="1" fontAlgn="base" hangingPunct="1">
              <a:spcBef>
                <a:spcPct val="20000"/>
              </a:spcBef>
              <a:spcAft>
                <a:spcPct val="0"/>
              </a:spcAft>
              <a:buClr>
                <a:schemeClr val="accent2"/>
              </a:buClr>
              <a:buSzPct val="85000"/>
              <a:buFont typeface="ZapfDingbats" charset="0"/>
              <a:buChar char="r"/>
              <a:defRPr sz="2800" kern="1200">
                <a:solidFill>
                  <a:schemeClr val="tx1"/>
                </a:solidFill>
                <a:latin typeface="Comic Sans MS" charset="0"/>
                <a:ea typeface="ＭＳ Ｐゴシック" charset="-128"/>
                <a:cs typeface="+mn-cs"/>
              </a:defRPr>
            </a:lvl1pPr>
            <a:lvl2pPr marL="742950" indent="-285750" algn="l" rtl="0" eaLnBrk="0" fontAlgn="base" hangingPunct="0">
              <a:spcBef>
                <a:spcPct val="20000"/>
              </a:spcBef>
              <a:spcAft>
                <a:spcPct val="0"/>
              </a:spcAft>
              <a:buClr>
                <a:schemeClr val="accent2"/>
              </a:buClr>
              <a:buSzPct val="75000"/>
              <a:buFont typeface="ZapfDingbats" charset="0"/>
              <a:buChar char="m"/>
              <a:defRPr sz="2400" kern="1200">
                <a:solidFill>
                  <a:schemeClr val="tx1"/>
                </a:solidFill>
                <a:latin typeface="Comic Sans MS" charset="0"/>
                <a:ea typeface="ＭＳ Ｐゴシック" charset="-128"/>
                <a:cs typeface="+mn-cs"/>
              </a:defRPr>
            </a:lvl2pPr>
            <a:lvl3pPr marL="1143000" indent="-228600" algn="l" rtl="0" eaLnBrk="0" fontAlgn="base" hangingPunct="0">
              <a:spcBef>
                <a:spcPct val="20000"/>
              </a:spcBef>
              <a:spcAft>
                <a:spcPct val="0"/>
              </a:spcAft>
              <a:buChar char="•"/>
              <a:defRPr sz="2000" kern="1200">
                <a:solidFill>
                  <a:schemeClr val="tx1"/>
                </a:solidFill>
                <a:latin typeface="Comic Sans MS" charset="0"/>
                <a:ea typeface="ＭＳ Ｐゴシック"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charset="0"/>
                <a:ea typeface="ＭＳ Ｐゴシック"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charset="0"/>
                <a:ea typeface="ＭＳ Ｐゴシック"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9pPr>
          </a:lstStyle>
          <a:p>
            <a:pPr>
              <a:spcBef>
                <a:spcPct val="0"/>
              </a:spcBef>
              <a:buClrTx/>
              <a:buSzTx/>
              <a:buFontTx/>
              <a:buNone/>
            </a:pPr>
            <a:fld id="{215FA54B-5407-E74E-AE85-61A5693FF438}" type="slidenum">
              <a:rPr lang="en-US" altLang="x-none" sz="1400" smtClean="0">
                <a:latin typeface="Times New Roman" charset="0"/>
              </a:rPr>
              <a:pPr>
                <a:spcBef>
                  <a:spcPct val="0"/>
                </a:spcBef>
                <a:buClrTx/>
                <a:buSzTx/>
                <a:buFontTx/>
                <a:buNone/>
              </a:pPr>
              <a:t>26</a:t>
            </a:fld>
            <a:endParaRPr lang="en-US" altLang="x-none" sz="1400" dirty="0">
              <a:latin typeface="Times New Roman" charset="0"/>
            </a:endParaRPr>
          </a:p>
        </p:txBody>
      </p:sp>
      <p:sp>
        <p:nvSpPr>
          <p:cNvPr id="2" name="Rectangle 1">
            <a:extLst>
              <a:ext uri="{FF2B5EF4-FFF2-40B4-BE49-F238E27FC236}">
                <a16:creationId xmlns:a16="http://schemas.microsoft.com/office/drawing/2014/main" id="{80AE1EEE-5252-D34F-BD72-4D52DE7D8FF2}"/>
              </a:ext>
            </a:extLst>
          </p:cNvPr>
          <p:cNvSpPr/>
          <p:nvPr/>
        </p:nvSpPr>
        <p:spPr bwMode="auto">
          <a:xfrm>
            <a:off x="4778829" y="4027714"/>
            <a:ext cx="4147458" cy="783772"/>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969085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4"/>
          <p:cNvSpPr>
            <a:spLocks noChangeArrowheads="1"/>
          </p:cNvSpPr>
          <p:nvPr/>
        </p:nvSpPr>
        <p:spPr bwMode="auto">
          <a:xfrm>
            <a:off x="333375" y="61913"/>
            <a:ext cx="8020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sz="3600" u="sng">
                <a:solidFill>
                  <a:srgbClr val="3333CC"/>
                </a:solidFill>
                <a:latin typeface="Comic Sans MS" charset="0"/>
              </a:rPr>
              <a:t>Sliding Window Protocols:</a:t>
            </a:r>
            <a:br>
              <a:rPr lang="en-US" altLang="x-none" sz="3600" u="sng">
                <a:solidFill>
                  <a:srgbClr val="3333CC"/>
                </a:solidFill>
                <a:latin typeface="Comic Sans MS" charset="0"/>
              </a:rPr>
            </a:br>
            <a:r>
              <a:rPr lang="en-US" altLang="x-none" sz="3600" u="sng">
                <a:solidFill>
                  <a:srgbClr val="3333CC"/>
                </a:solidFill>
                <a:latin typeface="Comic Sans MS" charset="0"/>
              </a:rPr>
              <a:t>Go-back-n and Selective Repeat</a:t>
            </a:r>
          </a:p>
        </p:txBody>
      </p:sp>
      <p:graphicFrame>
        <p:nvGraphicFramePr>
          <p:cNvPr id="218117" name="Group 5"/>
          <p:cNvGraphicFramePr>
            <a:graphicFrameLocks noGrp="1"/>
          </p:cNvGraphicFramePr>
          <p:nvPr/>
        </p:nvGraphicFramePr>
        <p:xfrm>
          <a:off x="400050" y="1584325"/>
          <a:ext cx="8134350" cy="4348204"/>
        </p:xfrm>
        <a:graphic>
          <a:graphicData uri="http://schemas.openxmlformats.org/drawingml/2006/table">
            <a:tbl>
              <a:tblPr/>
              <a:tblGrid>
                <a:gridCol w="2711450">
                  <a:extLst>
                    <a:ext uri="{9D8B030D-6E8A-4147-A177-3AD203B41FA5}">
                      <a16:colId xmlns:a16="http://schemas.microsoft.com/office/drawing/2014/main" val="20000"/>
                    </a:ext>
                  </a:extLst>
                </a:gridCol>
                <a:gridCol w="2711450">
                  <a:extLst>
                    <a:ext uri="{9D8B030D-6E8A-4147-A177-3AD203B41FA5}">
                      <a16:colId xmlns:a16="http://schemas.microsoft.com/office/drawing/2014/main" val="20001"/>
                    </a:ext>
                  </a:extLst>
                </a:gridCol>
                <a:gridCol w="2711450">
                  <a:extLst>
                    <a:ext uri="{9D8B030D-6E8A-4147-A177-3AD203B41FA5}">
                      <a16:colId xmlns:a16="http://schemas.microsoft.com/office/drawing/2014/main" val="20002"/>
                    </a:ext>
                  </a:extLst>
                </a:gridCol>
              </a:tblGrid>
              <a:tr h="509549">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2"/>
                        </a:buClr>
                        <a:buSzPct val="85000"/>
                        <a:buFont typeface="ZapfDingbats" charset="0"/>
                        <a:buNone/>
                        <a:tabLst/>
                      </a:pPr>
                      <a:endParaRPr kumimoji="0" lang="x-none" altLang="x-none" sz="2000" b="0" i="0" u="none" strike="noStrike" cap="none" normalizeH="0" baseline="0">
                        <a:ln>
                          <a:noFill/>
                        </a:ln>
                        <a:solidFill>
                          <a:schemeClr val="tx1"/>
                        </a:solidFill>
                        <a:effectLst/>
                        <a:latin typeface="Comic Sans MS" charset="0"/>
                        <a:ea typeface="ＭＳ Ｐゴシック" charset="-128"/>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charset="0"/>
                        <a:buNone/>
                        <a:tabLst/>
                      </a:pPr>
                      <a:r>
                        <a:rPr kumimoji="0" lang="en-US" altLang="x-none" sz="2000" b="1" i="0" u="none" strike="noStrike" cap="none" normalizeH="0" baseline="0">
                          <a:ln>
                            <a:noFill/>
                          </a:ln>
                          <a:solidFill>
                            <a:schemeClr val="tx1"/>
                          </a:solidFill>
                          <a:effectLst/>
                          <a:latin typeface="Comic Sans MS" charset="0"/>
                          <a:ea typeface="ＭＳ Ｐゴシック" charset="-128"/>
                        </a:rPr>
                        <a:t>Go-back-n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charset="0"/>
                        <a:buNone/>
                        <a:tabLst/>
                      </a:pPr>
                      <a:r>
                        <a:rPr kumimoji="0" lang="en-US" altLang="x-none" sz="2000" b="1" i="0" u="none" strike="noStrike" cap="none" normalizeH="0" baseline="0">
                          <a:ln>
                            <a:noFill/>
                          </a:ln>
                          <a:solidFill>
                            <a:schemeClr val="tx1"/>
                          </a:solidFill>
                          <a:effectLst/>
                          <a:latin typeface="Comic Sans MS" charset="0"/>
                          <a:ea typeface="ＭＳ Ｐゴシック" charset="-128"/>
                        </a:rPr>
                        <a:t>Selective Repeat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88947">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2"/>
                        </a:buClr>
                        <a:buSzPct val="85000"/>
                        <a:buFont typeface="ZapfDingbats" charset="0"/>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data bandwidth: sender to receiver</a:t>
                      </a:r>
                      <a:br>
                        <a:rPr kumimoji="0" lang="en-US" altLang="x-none" sz="1800" b="0" i="0" u="none" strike="noStrike" cap="none" normalizeH="0" baseline="0">
                          <a:ln>
                            <a:noFill/>
                          </a:ln>
                          <a:solidFill>
                            <a:schemeClr val="tx1"/>
                          </a:solidFill>
                          <a:effectLst/>
                          <a:latin typeface="Comic Sans MS" charset="0"/>
                          <a:ea typeface="ＭＳ Ｐゴシック" charset="-128"/>
                        </a:rPr>
                      </a:br>
                      <a:r>
                        <a:rPr kumimoji="0" lang="en-US" altLang="x-none" sz="1800" b="0" i="0" u="none" strike="noStrike" cap="none" normalizeH="0" baseline="0">
                          <a:ln>
                            <a:noFill/>
                          </a:ln>
                          <a:solidFill>
                            <a:schemeClr val="tx1"/>
                          </a:solidFill>
                          <a:effectLst/>
                          <a:latin typeface="Comic Sans MS" charset="0"/>
                          <a:ea typeface="ＭＳ Ｐゴシック" charset="-128"/>
                        </a:rPr>
                        <a:t>(avg. number of times a pkt is transmitted)</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2"/>
                        </a:buClr>
                        <a:buSzPct val="85000"/>
                        <a:buFont typeface="ZapfDingbats" charset="0"/>
                        <a:buNone/>
                        <a:tabLst/>
                      </a:pPr>
                      <a:endParaRPr kumimoji="0" lang="x-none" altLang="x-none" sz="2000" b="0" i="0" u="none" strike="noStrike" cap="none" normalizeH="0" baseline="0">
                        <a:ln>
                          <a:noFill/>
                        </a:ln>
                        <a:solidFill>
                          <a:schemeClr val="tx1"/>
                        </a:solidFill>
                        <a:effectLst/>
                        <a:latin typeface="Comic Sans MS" charset="0"/>
                        <a:ea typeface="ＭＳ Ｐゴシック"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2"/>
                        </a:buClr>
                        <a:buSzPct val="85000"/>
                        <a:buFont typeface="ZapfDingbats" charset="0"/>
                        <a:buNone/>
                        <a:tabLst/>
                      </a:pPr>
                      <a:endParaRPr kumimoji="0" lang="x-none" altLang="x-none" sz="2000" b="0" i="0" u="none" strike="noStrike" cap="none" normalizeH="0" baseline="0">
                        <a:ln>
                          <a:noFill/>
                        </a:ln>
                        <a:solidFill>
                          <a:schemeClr val="tx1"/>
                        </a:solidFill>
                        <a:effectLst/>
                        <a:latin typeface="Comic Sans MS" charset="0"/>
                        <a:ea typeface="ＭＳ Ｐゴシック" charset="-128"/>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0045">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2"/>
                        </a:buClr>
                        <a:buSzPct val="85000"/>
                        <a:buFont typeface="ZapfDingbats" charset="0"/>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ACK bandwidth (receiver to sender)</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2"/>
                        </a:buClr>
                        <a:buSzPct val="85000"/>
                        <a:buFont typeface="ZapfDingbats" charset="0"/>
                        <a:buNone/>
                        <a:tabLst/>
                      </a:pPr>
                      <a:endParaRPr kumimoji="0" lang="x-none" altLang="x-none" sz="2000" b="0" i="0" u="none" strike="noStrike" cap="none" normalizeH="0" baseline="0">
                        <a:ln>
                          <a:noFill/>
                        </a:ln>
                        <a:solidFill>
                          <a:schemeClr val="tx1"/>
                        </a:solidFill>
                        <a:effectLst/>
                        <a:latin typeface="Comic Sans MS" charset="0"/>
                        <a:ea typeface="ＭＳ Ｐゴシック"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2"/>
                        </a:buClr>
                        <a:buSzPct val="85000"/>
                        <a:buFont typeface="ZapfDingbats" charset="0"/>
                        <a:buNone/>
                        <a:tabLst/>
                      </a:pPr>
                      <a:endParaRPr kumimoji="0" lang="x-none" altLang="x-none" sz="2000" b="0" i="0" u="none" strike="noStrike" cap="none" normalizeH="0" baseline="0">
                        <a:ln>
                          <a:noFill/>
                        </a:ln>
                        <a:solidFill>
                          <a:schemeClr val="tx1"/>
                        </a:solidFill>
                        <a:effectLst/>
                        <a:latin typeface="Comic Sans MS" charset="0"/>
                        <a:ea typeface="ＭＳ Ｐゴシック" charset="-128"/>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7025">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2"/>
                        </a:buClr>
                        <a:buSzPct val="85000"/>
                        <a:buFont typeface="ZapfDingbats" charset="0"/>
                        <a:buNone/>
                        <a:tabLst/>
                      </a:pPr>
                      <a:r>
                        <a:rPr kumimoji="0" lang="en-US" altLang="x-none" sz="1400" b="0" i="0" u="none" strike="noStrike" cap="none" normalizeH="0" baseline="0">
                          <a:ln>
                            <a:noFill/>
                          </a:ln>
                          <a:solidFill>
                            <a:schemeClr val="tx1"/>
                          </a:solidFill>
                          <a:effectLst/>
                          <a:latin typeface="Comic Sans MS" charset="0"/>
                          <a:ea typeface="ＭＳ Ｐゴシック" charset="-128"/>
                        </a:rPr>
                        <a:t>Relationship between M (the number of seq#) and W (window size)</a:t>
                      </a:r>
                      <a:endParaRPr kumimoji="0" lang="en-US" altLang="x-none" sz="2000" b="0" i="0" u="none" strike="noStrike" cap="none" normalizeH="0" baseline="0">
                        <a:ln>
                          <a:noFill/>
                        </a:ln>
                        <a:solidFill>
                          <a:schemeClr val="tx1"/>
                        </a:solidFill>
                        <a:effectLst/>
                        <a:latin typeface="Comic Sans MS" charset="0"/>
                        <a:ea typeface="ＭＳ Ｐゴシック" charset="-128"/>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2"/>
                        </a:buClr>
                        <a:buSzPct val="85000"/>
                        <a:buFont typeface="ZapfDingbats" charset="0"/>
                        <a:buNone/>
                        <a:tabLst/>
                      </a:pPr>
                      <a:endParaRPr kumimoji="0" lang="x-none" altLang="x-none" sz="2000" b="0" i="0" u="none" strike="noStrike" cap="none" normalizeH="0" baseline="0">
                        <a:ln>
                          <a:noFill/>
                        </a:ln>
                        <a:solidFill>
                          <a:schemeClr val="tx1"/>
                        </a:solidFill>
                        <a:effectLst/>
                        <a:latin typeface="Comic Sans MS" charset="0"/>
                        <a:ea typeface="ＭＳ Ｐゴシック"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2"/>
                        </a:buClr>
                        <a:buSzPct val="85000"/>
                        <a:buFont typeface="ZapfDingbats" charset="0"/>
                        <a:buNone/>
                        <a:tabLst/>
                      </a:pPr>
                      <a:endParaRPr kumimoji="0" lang="x-none" altLang="x-none" sz="2000" b="0" i="0" u="none" strike="noStrike" cap="none" normalizeH="0" baseline="0">
                        <a:ln>
                          <a:noFill/>
                        </a:ln>
                        <a:solidFill>
                          <a:schemeClr val="tx1"/>
                        </a:solidFill>
                        <a:effectLst/>
                        <a:latin typeface="Comic Sans MS" charset="0"/>
                        <a:ea typeface="ＭＳ Ｐゴシック" charset="-128"/>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01621">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2"/>
                        </a:buClr>
                        <a:buSzPct val="85000"/>
                        <a:buFont typeface="ZapfDingbats" charset="0"/>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Buffer size at receiver</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2"/>
                        </a:buClr>
                        <a:buSzPct val="85000"/>
                        <a:buFont typeface="ZapfDingbats" charset="0"/>
                        <a:buNone/>
                        <a:tabLst/>
                      </a:pPr>
                      <a:endParaRPr kumimoji="0" lang="x-none" altLang="x-none" sz="2000" b="0" i="0" u="none" strike="noStrike" cap="none" normalizeH="0" baseline="0">
                        <a:ln>
                          <a:noFill/>
                        </a:ln>
                        <a:solidFill>
                          <a:schemeClr val="tx1"/>
                        </a:solidFill>
                        <a:effectLst/>
                        <a:latin typeface="Comic Sans MS" charset="0"/>
                        <a:ea typeface="ＭＳ Ｐゴシック"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2"/>
                        </a:buClr>
                        <a:buSzPct val="85000"/>
                        <a:buFont typeface="ZapfDingbats" charset="0"/>
                        <a:buNone/>
                        <a:tabLst/>
                      </a:pPr>
                      <a:endParaRPr kumimoji="0" lang="x-none" altLang="x-none" sz="2000" b="0" i="0" u="none" strike="noStrike" cap="none" normalizeH="0" baseline="0">
                        <a:ln>
                          <a:noFill/>
                        </a:ln>
                        <a:solidFill>
                          <a:schemeClr val="tx1"/>
                        </a:solidFill>
                        <a:effectLst/>
                        <a:latin typeface="Comic Sans MS" charset="0"/>
                        <a:ea typeface="ＭＳ Ｐゴシック" charset="-128"/>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0976">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2"/>
                        </a:buClr>
                        <a:buSzPct val="85000"/>
                        <a:buFont typeface="ZapfDingbats" charset="0"/>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Complexity</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2"/>
                        </a:buClr>
                        <a:buSzPct val="85000"/>
                        <a:buFont typeface="ZapfDingbats" charset="0"/>
                        <a:buNone/>
                        <a:tabLst/>
                      </a:pPr>
                      <a:endParaRPr kumimoji="0" lang="x-none" altLang="x-none" sz="2000" b="0" i="0" u="none" strike="noStrike" cap="none" normalizeH="0" baseline="0">
                        <a:ln>
                          <a:noFill/>
                        </a:ln>
                        <a:solidFill>
                          <a:schemeClr val="tx1"/>
                        </a:solidFill>
                        <a:effectLst/>
                        <a:latin typeface="Comic Sans MS" charset="0"/>
                        <a:ea typeface="ＭＳ Ｐゴシック"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2"/>
                        </a:buClr>
                        <a:buSzPct val="85000"/>
                        <a:buFont typeface="ZapfDingbats" charset="0"/>
                        <a:buNone/>
                        <a:tabLst/>
                      </a:pPr>
                      <a:endParaRPr kumimoji="0" lang="x-none" altLang="x-none" sz="2000" b="0" i="0" u="none" strike="noStrike" cap="none" normalizeH="0" baseline="0">
                        <a:ln>
                          <a:noFill/>
                        </a:ln>
                        <a:solidFill>
                          <a:schemeClr val="tx1"/>
                        </a:solidFill>
                        <a:effectLst/>
                        <a:latin typeface="Comic Sans MS" charset="0"/>
                        <a:ea typeface="ＭＳ Ｐゴシック" charset="-128"/>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17793" name="Text Box 37"/>
          <p:cNvSpPr txBox="1">
            <a:spLocks noChangeArrowheads="1"/>
          </p:cNvSpPr>
          <p:nvPr/>
        </p:nvSpPr>
        <p:spPr bwMode="auto">
          <a:xfrm>
            <a:off x="353786" y="6210341"/>
            <a:ext cx="8551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sz="2000">
                <a:solidFill>
                  <a:srgbClr val="000000"/>
                </a:solidFill>
              </a:rPr>
              <a:t>p: the loss rate of a packet; M: number of seq# (e.g., 3 bit M = 8); W: window size</a:t>
            </a:r>
          </a:p>
        </p:txBody>
      </p:sp>
      <p:sp>
        <p:nvSpPr>
          <p:cNvPr id="10" name="Rectangle 9"/>
          <p:cNvSpPr>
            <a:spLocks noChangeArrowheads="1"/>
          </p:cNvSpPr>
          <p:nvPr/>
        </p:nvSpPr>
        <p:spPr bwMode="auto">
          <a:xfrm>
            <a:off x="3317875" y="3406775"/>
            <a:ext cx="23145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spcBef>
                <a:spcPct val="20000"/>
              </a:spcBef>
              <a:buClr>
                <a:srgbClr val="3333CC"/>
              </a:buClr>
              <a:buSzPct val="85000"/>
            </a:pPr>
            <a:r>
              <a:rPr lang="en-US" altLang="x-none">
                <a:solidFill>
                  <a:srgbClr val="000000"/>
                </a:solidFill>
                <a:latin typeface="Comic Sans MS" charset="0"/>
              </a:rPr>
              <a:t>More efficient</a:t>
            </a:r>
          </a:p>
        </p:txBody>
      </p:sp>
      <p:sp>
        <p:nvSpPr>
          <p:cNvPr id="11" name="Rectangle 10"/>
          <p:cNvSpPr>
            <a:spLocks noChangeArrowheads="1"/>
          </p:cNvSpPr>
          <p:nvPr/>
        </p:nvSpPr>
        <p:spPr bwMode="auto">
          <a:xfrm>
            <a:off x="6021388" y="3378200"/>
            <a:ext cx="2200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spcBef>
                <a:spcPct val="20000"/>
              </a:spcBef>
              <a:buClr>
                <a:srgbClr val="3333CC"/>
              </a:buClr>
              <a:buSzPct val="85000"/>
            </a:pPr>
            <a:r>
              <a:rPr lang="en-US" altLang="x-none">
                <a:solidFill>
                  <a:srgbClr val="000000"/>
                </a:solidFill>
                <a:latin typeface="Comic Sans MS" charset="0"/>
              </a:rPr>
              <a:t>Less efficient</a:t>
            </a:r>
          </a:p>
        </p:txBody>
      </p:sp>
      <p:sp>
        <p:nvSpPr>
          <p:cNvPr id="12" name="Rectangle 11"/>
          <p:cNvSpPr>
            <a:spLocks noChangeArrowheads="1"/>
          </p:cNvSpPr>
          <p:nvPr/>
        </p:nvSpPr>
        <p:spPr bwMode="auto">
          <a:xfrm>
            <a:off x="3867150" y="4057650"/>
            <a:ext cx="10779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spcBef>
                <a:spcPct val="20000"/>
              </a:spcBef>
              <a:buClr>
                <a:srgbClr val="3333CC"/>
              </a:buClr>
              <a:buSzPct val="85000"/>
            </a:pPr>
            <a:r>
              <a:rPr lang="en-US" altLang="x-none">
                <a:solidFill>
                  <a:srgbClr val="000000"/>
                </a:solidFill>
                <a:latin typeface="Comic Sans MS" charset="0"/>
              </a:rPr>
              <a:t>M &gt; W</a:t>
            </a:r>
          </a:p>
        </p:txBody>
      </p:sp>
      <p:sp>
        <p:nvSpPr>
          <p:cNvPr id="13" name="Rectangle 12"/>
          <p:cNvSpPr>
            <a:spLocks noChangeArrowheads="1"/>
          </p:cNvSpPr>
          <p:nvPr/>
        </p:nvSpPr>
        <p:spPr bwMode="auto">
          <a:xfrm>
            <a:off x="6419850" y="4070350"/>
            <a:ext cx="1265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spcBef>
                <a:spcPct val="20000"/>
              </a:spcBef>
              <a:buClr>
                <a:srgbClr val="3333CC"/>
              </a:buClr>
              <a:buSzPct val="85000"/>
            </a:pPr>
            <a:r>
              <a:rPr lang="en-US" altLang="x-none">
                <a:solidFill>
                  <a:srgbClr val="000000"/>
                </a:solidFill>
                <a:latin typeface="Comic Sans MS" charset="0"/>
              </a:rPr>
              <a:t>M ≥ 2W</a:t>
            </a:r>
          </a:p>
        </p:txBody>
      </p:sp>
      <p:sp>
        <p:nvSpPr>
          <p:cNvPr id="14" name="Rectangle 13"/>
          <p:cNvSpPr>
            <a:spLocks noChangeArrowheads="1"/>
          </p:cNvSpPr>
          <p:nvPr/>
        </p:nvSpPr>
        <p:spPr bwMode="auto">
          <a:xfrm>
            <a:off x="4133850" y="4832350"/>
            <a:ext cx="322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spcBef>
                <a:spcPct val="20000"/>
              </a:spcBef>
              <a:buClr>
                <a:srgbClr val="3333CC"/>
              </a:buClr>
              <a:buSzPct val="85000"/>
            </a:pPr>
            <a:r>
              <a:rPr lang="en-US" altLang="x-none">
                <a:solidFill>
                  <a:srgbClr val="000000"/>
                </a:solidFill>
                <a:latin typeface="Comic Sans MS" charset="0"/>
              </a:rPr>
              <a:t>1</a:t>
            </a:r>
          </a:p>
        </p:txBody>
      </p:sp>
      <p:sp>
        <p:nvSpPr>
          <p:cNvPr id="15" name="Rectangle 14"/>
          <p:cNvSpPr>
            <a:spLocks noChangeArrowheads="1"/>
          </p:cNvSpPr>
          <p:nvPr/>
        </p:nvSpPr>
        <p:spPr bwMode="auto">
          <a:xfrm>
            <a:off x="6840538" y="4819650"/>
            <a:ext cx="5064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a:solidFill>
                  <a:srgbClr val="000000"/>
                </a:solidFill>
                <a:latin typeface="Comic Sans MS" charset="0"/>
              </a:rPr>
              <a:t>W</a:t>
            </a:r>
            <a:endParaRPr lang="en-US" altLang="x-none">
              <a:solidFill>
                <a:srgbClr val="000000"/>
              </a:solidFill>
              <a:latin typeface="Arial" charset="0"/>
            </a:endParaRPr>
          </a:p>
        </p:txBody>
      </p:sp>
      <p:sp>
        <p:nvSpPr>
          <p:cNvPr id="16" name="Rectangle 15"/>
          <p:cNvSpPr>
            <a:spLocks noChangeArrowheads="1"/>
          </p:cNvSpPr>
          <p:nvPr/>
        </p:nvSpPr>
        <p:spPr bwMode="auto">
          <a:xfrm>
            <a:off x="3678238" y="5470525"/>
            <a:ext cx="1289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a:solidFill>
                  <a:srgbClr val="000000"/>
                </a:solidFill>
                <a:latin typeface="Comic Sans MS" charset="0"/>
              </a:rPr>
              <a:t>Simpler</a:t>
            </a:r>
            <a:endParaRPr lang="en-US" altLang="x-none">
              <a:solidFill>
                <a:srgbClr val="000000"/>
              </a:solidFill>
              <a:latin typeface="Arial" charset="0"/>
            </a:endParaRPr>
          </a:p>
        </p:txBody>
      </p:sp>
      <p:sp>
        <p:nvSpPr>
          <p:cNvPr id="17" name="Rectangle 16"/>
          <p:cNvSpPr>
            <a:spLocks noChangeArrowheads="1"/>
          </p:cNvSpPr>
          <p:nvPr/>
        </p:nvSpPr>
        <p:spPr bwMode="auto">
          <a:xfrm>
            <a:off x="6083300" y="5441950"/>
            <a:ext cx="2185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spcBef>
                <a:spcPct val="20000"/>
              </a:spcBef>
              <a:buClr>
                <a:srgbClr val="3333CC"/>
              </a:buClr>
              <a:buSzPct val="85000"/>
            </a:pPr>
            <a:r>
              <a:rPr lang="en-US" altLang="x-none">
                <a:solidFill>
                  <a:srgbClr val="000000"/>
                </a:solidFill>
                <a:latin typeface="Comic Sans MS" charset="0"/>
              </a:rPr>
              <a:t>More complex</a:t>
            </a:r>
          </a:p>
        </p:txBody>
      </p:sp>
      <p:grpSp>
        <p:nvGrpSpPr>
          <p:cNvPr id="2" name="Group 20"/>
          <p:cNvGrpSpPr>
            <a:grpSpLocks/>
          </p:cNvGrpSpPr>
          <p:nvPr/>
        </p:nvGrpSpPr>
        <p:grpSpPr bwMode="auto">
          <a:xfrm>
            <a:off x="3263900" y="2255838"/>
            <a:ext cx="2200275" cy="952500"/>
            <a:chOff x="3263559" y="2256058"/>
            <a:chExt cx="2201244" cy="952857"/>
          </a:xfrm>
        </p:grpSpPr>
        <p:sp>
          <p:nvSpPr>
            <p:cNvPr id="117806" name="Rectangle 7"/>
            <p:cNvSpPr>
              <a:spLocks noChangeArrowheads="1"/>
            </p:cNvSpPr>
            <p:nvPr/>
          </p:nvSpPr>
          <p:spPr bwMode="auto">
            <a:xfrm>
              <a:off x="3263559" y="2256058"/>
              <a:ext cx="22012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spcBef>
                  <a:spcPct val="20000"/>
                </a:spcBef>
                <a:buClr>
                  <a:srgbClr val="3333CC"/>
                </a:buClr>
                <a:buSzPct val="85000"/>
              </a:pPr>
              <a:r>
                <a:rPr lang="en-US" altLang="x-none">
                  <a:solidFill>
                    <a:srgbClr val="000000"/>
                  </a:solidFill>
                  <a:latin typeface="Comic Sans MS" charset="0"/>
                </a:rPr>
                <a:t>Less efficient</a:t>
              </a:r>
            </a:p>
          </p:txBody>
        </p:sp>
        <p:graphicFrame>
          <p:nvGraphicFramePr>
            <p:cNvPr id="117807" name="Object 2"/>
            <p:cNvGraphicFramePr>
              <a:graphicFrameLocks noChangeAspect="1"/>
            </p:cNvGraphicFramePr>
            <p:nvPr/>
          </p:nvGraphicFramePr>
          <p:xfrm>
            <a:off x="3862965" y="2732665"/>
            <a:ext cx="855662" cy="476250"/>
          </p:xfrm>
          <a:graphic>
            <a:graphicData uri="http://schemas.openxmlformats.org/presentationml/2006/ole">
              <mc:AlternateContent xmlns:mc="http://schemas.openxmlformats.org/markup-compatibility/2006">
                <mc:Choice xmlns:v="urn:schemas-microsoft-com:vml" Requires="v">
                  <p:oleObj name="Equation" r:id="rId3" imgW="393529" imgH="253890" progId="Equation.3">
                    <p:embed/>
                  </p:oleObj>
                </mc:Choice>
                <mc:Fallback>
                  <p:oleObj name="Equation" r:id="rId3" imgW="393529" imgH="253890" progId="Equation.3">
                    <p:embed/>
                    <p:pic>
                      <p:nvPicPr>
                        <p:cNvPr id="117807"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2965" y="2732665"/>
                          <a:ext cx="855662"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grpSp>
        <p:nvGrpSpPr>
          <p:cNvPr id="3" name="Group 19"/>
          <p:cNvGrpSpPr>
            <a:grpSpLocks/>
          </p:cNvGrpSpPr>
          <p:nvPr/>
        </p:nvGrpSpPr>
        <p:grpSpPr bwMode="auto">
          <a:xfrm>
            <a:off x="5991225" y="2255838"/>
            <a:ext cx="2314575" cy="890587"/>
            <a:chOff x="5991416" y="2256059"/>
            <a:chExt cx="2315057" cy="889789"/>
          </a:xfrm>
        </p:grpSpPr>
        <p:sp>
          <p:nvSpPr>
            <p:cNvPr id="117804" name="Rectangle 8"/>
            <p:cNvSpPr>
              <a:spLocks noChangeArrowheads="1"/>
            </p:cNvSpPr>
            <p:nvPr/>
          </p:nvSpPr>
          <p:spPr bwMode="auto">
            <a:xfrm>
              <a:off x="5991416" y="2256059"/>
              <a:ext cx="23150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spcBef>
                  <a:spcPct val="20000"/>
                </a:spcBef>
                <a:buClr>
                  <a:srgbClr val="3333CC"/>
                </a:buClr>
                <a:buSzPct val="85000"/>
              </a:pPr>
              <a:r>
                <a:rPr lang="en-US" altLang="x-none">
                  <a:solidFill>
                    <a:srgbClr val="000000"/>
                  </a:solidFill>
                  <a:latin typeface="Comic Sans MS" charset="0"/>
                </a:rPr>
                <a:t>More efficient</a:t>
              </a:r>
            </a:p>
          </p:txBody>
        </p:sp>
        <p:graphicFrame>
          <p:nvGraphicFramePr>
            <p:cNvPr id="117805" name="Object 3"/>
            <p:cNvGraphicFramePr>
              <a:graphicFrameLocks noChangeAspect="1"/>
            </p:cNvGraphicFramePr>
            <p:nvPr/>
          </p:nvGraphicFramePr>
          <p:xfrm>
            <a:off x="6900863" y="2693411"/>
            <a:ext cx="468312" cy="452437"/>
          </p:xfrm>
          <a:graphic>
            <a:graphicData uri="http://schemas.openxmlformats.org/presentationml/2006/ole">
              <mc:AlternateContent xmlns:mc="http://schemas.openxmlformats.org/markup-compatibility/2006">
                <mc:Choice xmlns:v="urn:schemas-microsoft-com:vml" Requires="v">
                  <p:oleObj name="Equation" r:id="rId5" imgW="215713" imgH="241091" progId="Equation.3">
                    <p:embed/>
                  </p:oleObj>
                </mc:Choice>
                <mc:Fallback>
                  <p:oleObj name="Equation" r:id="rId5" imgW="215713" imgH="241091" progId="Equation.3">
                    <p:embed/>
                    <p:pic>
                      <p:nvPicPr>
                        <p:cNvPr id="117805"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0863" y="2693411"/>
                          <a:ext cx="46831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sp>
        <p:nvSpPr>
          <p:cNvPr id="20" name="Slide Number Placeholder 4">
            <a:extLst>
              <a:ext uri="{FF2B5EF4-FFF2-40B4-BE49-F238E27FC236}">
                <a16:creationId xmlns:a16="http://schemas.microsoft.com/office/drawing/2014/main" id="{0F3B2C66-483A-C845-B72A-72DA79A5A84A}"/>
              </a:ext>
            </a:extLst>
          </p:cNvPr>
          <p:cNvSpPr txBox="1">
            <a:spLocks/>
          </p:cNvSpPr>
          <p:nvPr/>
        </p:nvSpPr>
        <p:spPr bwMode="auto">
          <a:xfrm>
            <a:off x="8648700" y="6448425"/>
            <a:ext cx="419100" cy="3429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7" tIns="45582" rIns="91177" bIns="45582" numCol="1" anchor="b" anchorCtr="0" compatLnSpc="1">
            <a:prstTxWarp prst="textNoShape">
              <a:avLst/>
            </a:prstTxWarp>
          </a:bodyPr>
          <a:lstStyle>
            <a:defPPr>
              <a:defRPr lang="en-US"/>
            </a:defPPr>
            <a:lvl1pPr algn="r" defTabSz="912813" rtl="0" eaLnBrk="1" fontAlgn="base" hangingPunct="1">
              <a:spcBef>
                <a:spcPct val="20000"/>
              </a:spcBef>
              <a:spcAft>
                <a:spcPct val="0"/>
              </a:spcAft>
              <a:buClr>
                <a:schemeClr val="accent2"/>
              </a:buClr>
              <a:buSzPct val="85000"/>
              <a:buFont typeface="ZapfDingbats" charset="0"/>
              <a:buChar char="r"/>
              <a:defRPr sz="2800" kern="1200">
                <a:solidFill>
                  <a:schemeClr val="tx1"/>
                </a:solidFill>
                <a:latin typeface="Comic Sans MS" charset="0"/>
                <a:ea typeface="ＭＳ Ｐゴシック" charset="-128"/>
                <a:cs typeface="+mn-cs"/>
              </a:defRPr>
            </a:lvl1pPr>
            <a:lvl2pPr marL="742950" indent="-285750" algn="l" rtl="0" eaLnBrk="0" fontAlgn="base" hangingPunct="0">
              <a:spcBef>
                <a:spcPct val="20000"/>
              </a:spcBef>
              <a:spcAft>
                <a:spcPct val="0"/>
              </a:spcAft>
              <a:buClr>
                <a:schemeClr val="accent2"/>
              </a:buClr>
              <a:buSzPct val="75000"/>
              <a:buFont typeface="ZapfDingbats" charset="0"/>
              <a:buChar char="m"/>
              <a:defRPr sz="2400" kern="1200">
                <a:solidFill>
                  <a:schemeClr val="tx1"/>
                </a:solidFill>
                <a:latin typeface="Comic Sans MS" charset="0"/>
                <a:ea typeface="ＭＳ Ｐゴシック" charset="-128"/>
                <a:cs typeface="+mn-cs"/>
              </a:defRPr>
            </a:lvl2pPr>
            <a:lvl3pPr marL="1143000" indent="-228600" algn="l" rtl="0" eaLnBrk="0" fontAlgn="base" hangingPunct="0">
              <a:spcBef>
                <a:spcPct val="20000"/>
              </a:spcBef>
              <a:spcAft>
                <a:spcPct val="0"/>
              </a:spcAft>
              <a:buChar char="•"/>
              <a:defRPr sz="2000" kern="1200">
                <a:solidFill>
                  <a:schemeClr val="tx1"/>
                </a:solidFill>
                <a:latin typeface="Comic Sans MS" charset="0"/>
                <a:ea typeface="ＭＳ Ｐゴシック"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charset="0"/>
                <a:ea typeface="ＭＳ Ｐゴシック"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charset="0"/>
                <a:ea typeface="ＭＳ Ｐゴシック"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9pPr>
          </a:lstStyle>
          <a:p>
            <a:pPr>
              <a:spcBef>
                <a:spcPct val="0"/>
              </a:spcBef>
              <a:buClrTx/>
              <a:buSzTx/>
              <a:buFontTx/>
              <a:buNone/>
            </a:pPr>
            <a:fld id="{215FA54B-5407-E74E-AE85-61A5693FF438}" type="slidenum">
              <a:rPr lang="en-US" altLang="x-none" sz="1400" smtClean="0">
                <a:latin typeface="Times New Roman" charset="0"/>
              </a:rPr>
              <a:pPr>
                <a:spcBef>
                  <a:spcPct val="0"/>
                </a:spcBef>
                <a:buClrTx/>
                <a:buSzTx/>
                <a:buFontTx/>
                <a:buNone/>
              </a:pPr>
              <a:t>27</a:t>
            </a:fld>
            <a:endParaRPr lang="en-US" altLang="x-none" sz="1400" dirty="0">
              <a:latin typeface="Times New Roman" charset="0"/>
            </a:endParaRPr>
          </a:p>
        </p:txBody>
      </p:sp>
    </p:spTree>
    <p:extLst>
      <p:ext uri="{BB962C8B-B14F-4D97-AF65-F5344CB8AC3E}">
        <p14:creationId xmlns:p14="http://schemas.microsoft.com/office/powerpoint/2010/main" val="32234450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01" name="Rectangle 2"/>
          <p:cNvSpPr>
            <a:spLocks noGrp="1" noChangeArrowheads="1"/>
          </p:cNvSpPr>
          <p:nvPr>
            <p:ph type="title"/>
          </p:nvPr>
        </p:nvSpPr>
        <p:spPr>
          <a:xfrm>
            <a:off x="566738" y="119063"/>
            <a:ext cx="7772400" cy="1143000"/>
          </a:xfrm>
        </p:spPr>
        <p:txBody>
          <a:bodyPr/>
          <a:lstStyle/>
          <a:p>
            <a:r>
              <a:rPr lang="en-US" altLang="zh-CN" dirty="0">
                <a:solidFill>
                  <a:srgbClr val="3333CC"/>
                </a:solidFill>
                <a:latin typeface="Comic Sans MS" charset="0"/>
                <a:ea typeface="宋体" charset="0"/>
                <a:cs typeface="宋体" charset="0"/>
              </a:rPr>
              <a:t>rdt3.0: Protocol Analysis using </a:t>
            </a:r>
            <a:r>
              <a:rPr lang="en-US" altLang="zh-CN">
                <a:solidFill>
                  <a:srgbClr val="3333CC"/>
                </a:solidFill>
                <a:latin typeface="Comic Sans MS" charset="0"/>
                <a:ea typeface="宋体" charset="0"/>
                <a:cs typeface="宋体" charset="0"/>
              </a:rPr>
              <a:t>State Invariants</a:t>
            </a:r>
            <a:endParaRPr lang="en-US" altLang="x-none" dirty="0">
              <a:ea typeface="ＭＳ Ｐゴシック" charset="-128"/>
            </a:endParaRPr>
          </a:p>
        </p:txBody>
      </p:sp>
      <p:sp>
        <p:nvSpPr>
          <p:cNvPr id="153602" name="Line 5"/>
          <p:cNvSpPr>
            <a:spLocks noChangeShapeType="1"/>
          </p:cNvSpPr>
          <p:nvPr/>
        </p:nvSpPr>
        <p:spPr bwMode="auto">
          <a:xfrm>
            <a:off x="1546225" y="2189163"/>
            <a:ext cx="3013075" cy="511175"/>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pSp>
        <p:nvGrpSpPr>
          <p:cNvPr id="153603" name="Group 26"/>
          <p:cNvGrpSpPr>
            <a:grpSpLocks/>
          </p:cNvGrpSpPr>
          <p:nvPr/>
        </p:nvGrpSpPr>
        <p:grpSpPr bwMode="auto">
          <a:xfrm>
            <a:off x="1223963" y="1282700"/>
            <a:ext cx="1250950" cy="385763"/>
            <a:chOff x="1489" y="826"/>
            <a:chExt cx="788" cy="243"/>
          </a:xfrm>
        </p:grpSpPr>
        <p:graphicFrame>
          <p:nvGraphicFramePr>
            <p:cNvPr id="153632" name="Object 6"/>
            <p:cNvGraphicFramePr>
              <a:graphicFrameLocks noChangeAspect="1"/>
            </p:cNvGraphicFramePr>
            <p:nvPr/>
          </p:nvGraphicFramePr>
          <p:xfrm>
            <a:off x="1489" y="826"/>
            <a:ext cx="306" cy="243"/>
          </p:xfrm>
          <a:graphic>
            <a:graphicData uri="http://schemas.openxmlformats.org/presentationml/2006/ole">
              <mc:AlternateContent xmlns:mc="http://schemas.openxmlformats.org/markup-compatibility/2006">
                <mc:Choice xmlns:v="urn:schemas-microsoft-com:vml" Requires="v">
                  <p:oleObj name="Clip" r:id="rId3" imgW="1307079" imgH="1083682" progId="MS_ClipArt_Gallery.2">
                    <p:embed/>
                  </p:oleObj>
                </mc:Choice>
                <mc:Fallback>
                  <p:oleObj name="Clip" r:id="rId3" imgW="1307079" imgH="1083682" progId="MS_ClipArt_Gallery.2">
                    <p:embed/>
                    <p:pic>
                      <p:nvPicPr>
                        <p:cNvPr id="15363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9" y="826"/>
                          <a:ext cx="306" cy="2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53633" name="Text Box 7"/>
            <p:cNvSpPr txBox="1">
              <a:spLocks noChangeArrowheads="1"/>
            </p:cNvSpPr>
            <p:nvPr/>
          </p:nvSpPr>
          <p:spPr bwMode="auto">
            <a:xfrm>
              <a:off x="1755" y="826"/>
              <a:ext cx="52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0" lang="en-US" altLang="x-none" sz="1600" b="0" i="0" u="none" strike="noStrike" kern="1200" cap="none" spc="0" normalizeH="0" baseline="0" noProof="0">
                  <a:ln>
                    <a:noFill/>
                  </a:ln>
                  <a:solidFill>
                    <a:srgbClr val="000000"/>
                  </a:solidFill>
                  <a:effectLst/>
                  <a:uLnTx/>
                  <a:uFillTx/>
                  <a:latin typeface="Comic Sans MS" charset="0"/>
                  <a:ea typeface="ＭＳ Ｐゴシック" charset="-128"/>
                  <a:cs typeface="+mn-cs"/>
                </a:rPr>
                <a:t>sender</a:t>
              </a:r>
              <a:endParaRPr kumimoji="0" lang="en-US" altLang="x-none" sz="10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grpSp>
      <p:sp>
        <p:nvSpPr>
          <p:cNvPr id="153604" name="Text Box 8"/>
          <p:cNvSpPr txBox="1">
            <a:spLocks noChangeArrowheads="1"/>
          </p:cNvSpPr>
          <p:nvPr/>
        </p:nvSpPr>
        <p:spPr bwMode="auto">
          <a:xfrm rot="706751">
            <a:off x="2012950" y="1689100"/>
            <a:ext cx="1098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0" lang="en-US" altLang="x-none" sz="1400" b="0" i="0" u="none" strike="noStrike" kern="1200" cap="none" spc="0" normalizeH="0" baseline="0" noProof="0">
                <a:ln>
                  <a:noFill/>
                </a:ln>
                <a:solidFill>
                  <a:srgbClr val="000000"/>
                </a:solidFill>
                <a:effectLst/>
                <a:uLnTx/>
                <a:uFillTx/>
                <a:latin typeface="Arial" charset="0"/>
                <a:ea typeface="ＭＳ Ｐゴシック" charset="-128"/>
                <a:cs typeface="+mn-cs"/>
              </a:rPr>
              <a:t>data 0 (n-1)</a:t>
            </a:r>
            <a:endParaRPr kumimoji="0" lang="en-US" altLang="x-none" sz="10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graphicFrame>
        <p:nvGraphicFramePr>
          <p:cNvPr id="153605" name="Object 9"/>
          <p:cNvGraphicFramePr>
            <a:graphicFrameLocks noChangeAspect="1"/>
          </p:cNvGraphicFramePr>
          <p:nvPr/>
        </p:nvGraphicFramePr>
        <p:xfrm>
          <a:off x="4324350" y="1233488"/>
          <a:ext cx="485775" cy="385762"/>
        </p:xfrm>
        <a:graphic>
          <a:graphicData uri="http://schemas.openxmlformats.org/presentationml/2006/ole">
            <mc:AlternateContent xmlns:mc="http://schemas.openxmlformats.org/markup-compatibility/2006">
              <mc:Choice xmlns:v="urn:schemas-microsoft-com:vml" Requires="v">
                <p:oleObj name="Clip" r:id="rId5" imgW="1307079" imgH="1083682" progId="MS_ClipArt_Gallery.2">
                  <p:embed/>
                </p:oleObj>
              </mc:Choice>
              <mc:Fallback>
                <p:oleObj name="Clip" r:id="rId5" imgW="1307079" imgH="1083682" progId="MS_ClipArt_Gallery.2">
                  <p:embed/>
                  <p:pic>
                    <p:nvPicPr>
                      <p:cNvPr id="153605"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4350" y="1233488"/>
                        <a:ext cx="485775"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53606" name="Text Box 10"/>
          <p:cNvSpPr txBox="1">
            <a:spLocks noChangeArrowheads="1"/>
          </p:cNvSpPr>
          <p:nvPr/>
        </p:nvSpPr>
        <p:spPr bwMode="auto">
          <a:xfrm>
            <a:off x="3319463" y="1330325"/>
            <a:ext cx="974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0" lang="en-US" altLang="x-none" sz="1600" b="0" i="0" u="none" strike="noStrike" kern="1200" cap="none" spc="0" normalizeH="0" baseline="0" noProof="0">
                <a:ln>
                  <a:noFill/>
                </a:ln>
                <a:solidFill>
                  <a:srgbClr val="000000"/>
                </a:solidFill>
                <a:effectLst/>
                <a:uLnTx/>
                <a:uFillTx/>
                <a:latin typeface="Comic Sans MS" charset="0"/>
                <a:ea typeface="ＭＳ Ｐゴシック" charset="-128"/>
                <a:cs typeface="+mn-cs"/>
              </a:rPr>
              <a:t>receiver</a:t>
            </a:r>
            <a:endParaRPr kumimoji="0" lang="en-US" altLang="x-none" sz="10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153607" name="Line 13"/>
          <p:cNvSpPr>
            <a:spLocks noChangeShapeType="1"/>
          </p:cNvSpPr>
          <p:nvPr/>
        </p:nvSpPr>
        <p:spPr bwMode="auto">
          <a:xfrm>
            <a:off x="4500563" y="1622425"/>
            <a:ext cx="17462" cy="1085850"/>
          </a:xfrm>
          <a:prstGeom prst="line">
            <a:avLst/>
          </a:prstGeom>
          <a:noFill/>
          <a:ln w="50800" cmpd="dbl">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53608" name="Line 14"/>
          <p:cNvSpPr>
            <a:spLocks noChangeShapeType="1"/>
          </p:cNvSpPr>
          <p:nvPr/>
        </p:nvSpPr>
        <p:spPr bwMode="auto">
          <a:xfrm flipH="1">
            <a:off x="1519238" y="3913188"/>
            <a:ext cx="3000375" cy="93821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53609" name="Line 17"/>
          <p:cNvSpPr>
            <a:spLocks noChangeShapeType="1"/>
          </p:cNvSpPr>
          <p:nvPr/>
        </p:nvSpPr>
        <p:spPr bwMode="auto">
          <a:xfrm flipH="1">
            <a:off x="3363913" y="2762250"/>
            <a:ext cx="1139825" cy="2286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53610" name="Line 27"/>
          <p:cNvSpPr>
            <a:spLocks noChangeShapeType="1"/>
          </p:cNvSpPr>
          <p:nvPr/>
        </p:nvSpPr>
        <p:spPr bwMode="auto">
          <a:xfrm>
            <a:off x="1524000" y="1865313"/>
            <a:ext cx="782638" cy="134937"/>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53611" name="Line 28"/>
          <p:cNvSpPr>
            <a:spLocks noChangeShapeType="1"/>
          </p:cNvSpPr>
          <p:nvPr/>
        </p:nvSpPr>
        <p:spPr bwMode="auto">
          <a:xfrm>
            <a:off x="1517650" y="2001838"/>
            <a:ext cx="782638" cy="134937"/>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53612" name="Line 30"/>
          <p:cNvSpPr>
            <a:spLocks noChangeShapeType="1"/>
          </p:cNvSpPr>
          <p:nvPr/>
        </p:nvSpPr>
        <p:spPr bwMode="auto">
          <a:xfrm>
            <a:off x="1555750" y="3378200"/>
            <a:ext cx="2897188" cy="4810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53613" name="Line 31"/>
          <p:cNvSpPr>
            <a:spLocks noChangeShapeType="1"/>
          </p:cNvSpPr>
          <p:nvPr/>
        </p:nvSpPr>
        <p:spPr bwMode="auto">
          <a:xfrm>
            <a:off x="1558925" y="2503488"/>
            <a:ext cx="782638" cy="134937"/>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53614" name="Text Box 33"/>
          <p:cNvSpPr txBox="1">
            <a:spLocks noChangeArrowheads="1"/>
          </p:cNvSpPr>
          <p:nvPr/>
        </p:nvSpPr>
        <p:spPr bwMode="auto">
          <a:xfrm rot="706751">
            <a:off x="2916238" y="3376613"/>
            <a:ext cx="1098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0" lang="en-US" altLang="x-none" sz="1400" b="0" i="0" u="none" strike="noStrike" kern="1200" cap="none" spc="0" normalizeH="0" baseline="0" noProof="0">
                <a:ln>
                  <a:noFill/>
                </a:ln>
                <a:solidFill>
                  <a:srgbClr val="000000"/>
                </a:solidFill>
                <a:effectLst/>
                <a:uLnTx/>
                <a:uFillTx/>
                <a:latin typeface="Arial" charset="0"/>
                <a:ea typeface="ＭＳ Ｐゴシック" charset="-128"/>
                <a:cs typeface="+mn-cs"/>
              </a:rPr>
              <a:t>data 0 (n-1)</a:t>
            </a:r>
            <a:endParaRPr kumimoji="0" lang="en-US" altLang="x-none" sz="10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153615" name="Text Box 34"/>
          <p:cNvSpPr txBox="1">
            <a:spLocks noChangeArrowheads="1"/>
          </p:cNvSpPr>
          <p:nvPr/>
        </p:nvSpPr>
        <p:spPr bwMode="auto">
          <a:xfrm rot="-600000">
            <a:off x="1849438" y="3932238"/>
            <a:ext cx="27320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0" lang="en-US" altLang="x-none" sz="1400" b="0" i="0" u="none" strike="noStrike" kern="1200" cap="none" spc="0" normalizeH="0" baseline="0" noProof="0">
                <a:ln>
                  <a:noFill/>
                </a:ln>
                <a:solidFill>
                  <a:srgbClr val="000000"/>
                </a:solidFill>
                <a:effectLst/>
                <a:uLnTx/>
                <a:uFillTx/>
                <a:latin typeface="Arial" charset="0"/>
                <a:ea typeface="ＭＳ Ｐゴシック" charset="-128"/>
                <a:cs typeface="+mn-cs"/>
              </a:rPr>
              <a:t>ACK for 0 (n-1)</a:t>
            </a:r>
            <a:endParaRPr kumimoji="0" lang="en-US" altLang="x-none" sz="10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153616" name="Line 35"/>
          <p:cNvSpPr>
            <a:spLocks noChangeShapeType="1"/>
          </p:cNvSpPr>
          <p:nvPr/>
        </p:nvSpPr>
        <p:spPr bwMode="auto">
          <a:xfrm>
            <a:off x="1584325" y="2897188"/>
            <a:ext cx="782638" cy="134937"/>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53617" name="Line 36"/>
          <p:cNvSpPr>
            <a:spLocks noChangeShapeType="1"/>
          </p:cNvSpPr>
          <p:nvPr/>
        </p:nvSpPr>
        <p:spPr bwMode="auto">
          <a:xfrm>
            <a:off x="1500188" y="1693863"/>
            <a:ext cx="19050" cy="3157537"/>
          </a:xfrm>
          <a:prstGeom prst="line">
            <a:avLst/>
          </a:prstGeom>
          <a:noFill/>
          <a:ln w="50800" cmpd="dbl">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53618" name="Line 37"/>
          <p:cNvSpPr>
            <a:spLocks noChangeShapeType="1"/>
          </p:cNvSpPr>
          <p:nvPr/>
        </p:nvSpPr>
        <p:spPr bwMode="auto">
          <a:xfrm>
            <a:off x="1581150" y="5530850"/>
            <a:ext cx="2955925" cy="568325"/>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53619" name="Line 38"/>
          <p:cNvSpPr>
            <a:spLocks noChangeShapeType="1"/>
          </p:cNvSpPr>
          <p:nvPr/>
        </p:nvSpPr>
        <p:spPr bwMode="auto">
          <a:xfrm>
            <a:off x="1670050" y="3751263"/>
            <a:ext cx="782638" cy="134937"/>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53620" name="Line 39"/>
          <p:cNvSpPr>
            <a:spLocks noChangeShapeType="1"/>
          </p:cNvSpPr>
          <p:nvPr/>
        </p:nvSpPr>
        <p:spPr bwMode="auto">
          <a:xfrm>
            <a:off x="1557338" y="4852988"/>
            <a:ext cx="782637" cy="134937"/>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53621" name="Line 40"/>
          <p:cNvSpPr>
            <a:spLocks noChangeShapeType="1"/>
          </p:cNvSpPr>
          <p:nvPr/>
        </p:nvSpPr>
        <p:spPr bwMode="auto">
          <a:xfrm>
            <a:off x="4524375" y="2774950"/>
            <a:ext cx="34925" cy="3324225"/>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53622" name="Line 41"/>
          <p:cNvSpPr>
            <a:spLocks noChangeShapeType="1"/>
          </p:cNvSpPr>
          <p:nvPr/>
        </p:nvSpPr>
        <p:spPr bwMode="auto">
          <a:xfrm>
            <a:off x="1522413" y="4867275"/>
            <a:ext cx="1587" cy="196215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53623" name="Text Box 42"/>
          <p:cNvSpPr txBox="1">
            <a:spLocks noChangeArrowheads="1"/>
          </p:cNvSpPr>
          <p:nvPr/>
        </p:nvSpPr>
        <p:spPr bwMode="auto">
          <a:xfrm rot="706751">
            <a:off x="2160588" y="4737100"/>
            <a:ext cx="9413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0" lang="en-US" altLang="x-none" sz="1400" b="0" i="0" u="none" strike="noStrike" kern="1200" cap="none" spc="0" normalizeH="0" baseline="0" noProof="0">
                <a:ln>
                  <a:noFill/>
                </a:ln>
                <a:solidFill>
                  <a:srgbClr val="000000"/>
                </a:solidFill>
                <a:effectLst/>
                <a:uLnTx/>
                <a:uFillTx/>
                <a:latin typeface="Arial" charset="0"/>
                <a:ea typeface="ＭＳ Ｐゴシック" charset="-128"/>
                <a:cs typeface="+mn-cs"/>
              </a:rPr>
              <a:t>data 1 (n)</a:t>
            </a:r>
            <a:endParaRPr kumimoji="0" lang="en-US" altLang="x-none" sz="10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153624" name="Text Box 43"/>
          <p:cNvSpPr txBox="1">
            <a:spLocks noChangeArrowheads="1"/>
          </p:cNvSpPr>
          <p:nvPr/>
        </p:nvSpPr>
        <p:spPr bwMode="auto">
          <a:xfrm>
            <a:off x="4675188" y="1731963"/>
            <a:ext cx="100171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0" lang="en-US" altLang="x-none" sz="1800" b="0" i="0" u="none" strike="noStrike" kern="1200" cap="none" spc="0" normalizeH="0" baseline="0" noProof="0">
                <a:ln>
                  <a:noFill/>
                </a:ln>
                <a:solidFill>
                  <a:srgbClr val="000000"/>
                </a:solidFill>
                <a:effectLst/>
                <a:uLnTx/>
                <a:uFillTx/>
                <a:latin typeface="Comic Sans MS" charset="0"/>
                <a:ea typeface="ＭＳ Ｐゴシック" charset="-128"/>
                <a:cs typeface="+mn-cs"/>
              </a:rPr>
              <a:t>waiting </a:t>
            </a:r>
            <a:br>
              <a:rPr kumimoji="0" lang="en-US" altLang="zh-CN" sz="1800" b="0" i="0" u="none" strike="noStrike" kern="1200" cap="none" spc="0" normalizeH="0" baseline="0" noProof="0">
                <a:ln>
                  <a:noFill/>
                </a:ln>
                <a:solidFill>
                  <a:srgbClr val="000000"/>
                </a:solidFill>
                <a:effectLst/>
                <a:uLnTx/>
                <a:uFillTx/>
                <a:latin typeface="Comic Sans MS" charset="0"/>
                <a:ea typeface="宋体" charset="-122"/>
                <a:cs typeface="+mn-cs"/>
              </a:rPr>
            </a:br>
            <a:r>
              <a:rPr kumimoji="0" lang="en-US" altLang="x-none" sz="1800" b="0" i="0" u="none" strike="noStrike" kern="1200" cap="none" spc="0" normalizeH="0" baseline="0" noProof="0">
                <a:ln>
                  <a:noFill/>
                </a:ln>
                <a:solidFill>
                  <a:srgbClr val="000000"/>
                </a:solidFill>
                <a:effectLst/>
                <a:uLnTx/>
                <a:uFillTx/>
                <a:latin typeface="Comic Sans MS" charset="0"/>
                <a:ea typeface="ＭＳ Ｐゴシック" charset="-128"/>
                <a:cs typeface="+mn-cs"/>
              </a:rPr>
              <a:t>for 0</a:t>
            </a:r>
            <a:br>
              <a:rPr kumimoji="0" lang="en-US" altLang="x-none" sz="1800" b="0" i="0" u="none" strike="noStrike" kern="1200" cap="none" spc="0" normalizeH="0" baseline="0" noProof="0">
                <a:ln>
                  <a:noFill/>
                </a:ln>
                <a:solidFill>
                  <a:srgbClr val="000000"/>
                </a:solidFill>
                <a:effectLst/>
                <a:uLnTx/>
                <a:uFillTx/>
                <a:latin typeface="Comic Sans MS" charset="0"/>
                <a:ea typeface="ＭＳ Ｐゴシック" charset="-128"/>
                <a:cs typeface="+mn-cs"/>
              </a:rPr>
            </a:br>
            <a:r>
              <a:rPr kumimoji="0" lang="en-US" altLang="x-none" sz="1800" b="0" i="0" u="none" strike="noStrike" kern="1200" cap="none" spc="0" normalizeH="0" baseline="0" noProof="0">
                <a:ln>
                  <a:noFill/>
                </a:ln>
                <a:solidFill>
                  <a:srgbClr val="000000"/>
                </a:solidFill>
                <a:effectLst/>
                <a:uLnTx/>
                <a:uFillTx/>
                <a:latin typeface="Comic Sans MS" charset="0"/>
                <a:ea typeface="ＭＳ Ｐゴシック" charset="-128"/>
                <a:cs typeface="+mn-cs"/>
              </a:rPr>
              <a:t>(n-1)</a:t>
            </a:r>
          </a:p>
        </p:txBody>
      </p:sp>
      <p:sp>
        <p:nvSpPr>
          <p:cNvPr id="153625" name="Text Box 44"/>
          <p:cNvSpPr txBox="1">
            <a:spLocks noChangeArrowheads="1"/>
          </p:cNvSpPr>
          <p:nvPr/>
        </p:nvSpPr>
        <p:spPr bwMode="auto">
          <a:xfrm>
            <a:off x="106363" y="2808288"/>
            <a:ext cx="14176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0" lang="en-US" altLang="x-none" sz="1800" b="0" i="0" u="none" strike="noStrike" kern="1200" cap="none" spc="0" normalizeH="0" baseline="0" noProof="0">
                <a:ln>
                  <a:noFill/>
                </a:ln>
                <a:solidFill>
                  <a:srgbClr val="000000"/>
                </a:solidFill>
                <a:effectLst/>
                <a:uLnTx/>
                <a:uFillTx/>
                <a:latin typeface="Comic Sans MS" charset="0"/>
                <a:ea typeface="ＭＳ Ｐゴシック" charset="-128"/>
                <a:cs typeface="+mn-cs"/>
              </a:rPr>
              <a:t>sending 0 (n-1)</a:t>
            </a:r>
          </a:p>
        </p:txBody>
      </p:sp>
      <p:sp>
        <p:nvSpPr>
          <p:cNvPr id="153626" name="Text Box 45"/>
          <p:cNvSpPr txBox="1">
            <a:spLocks noChangeArrowheads="1"/>
          </p:cNvSpPr>
          <p:nvPr/>
        </p:nvSpPr>
        <p:spPr bwMode="auto">
          <a:xfrm>
            <a:off x="4713288" y="3679825"/>
            <a:ext cx="1001712"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0" lang="en-US" altLang="x-none" sz="1800" b="0" i="0" u="none" strike="noStrike" kern="1200" cap="none" spc="0" normalizeH="0" baseline="0" noProof="0">
                <a:ln>
                  <a:noFill/>
                </a:ln>
                <a:solidFill>
                  <a:srgbClr val="000000"/>
                </a:solidFill>
                <a:effectLst/>
                <a:uLnTx/>
                <a:uFillTx/>
                <a:latin typeface="Comic Sans MS" charset="0"/>
                <a:ea typeface="ＭＳ Ｐゴシック" charset="-128"/>
                <a:cs typeface="+mn-cs"/>
              </a:rPr>
              <a:t>waiting </a:t>
            </a:r>
            <a:br>
              <a:rPr kumimoji="0" lang="en-US" altLang="zh-CN" sz="1800" b="0" i="0" u="none" strike="noStrike" kern="1200" cap="none" spc="0" normalizeH="0" baseline="0" noProof="0">
                <a:ln>
                  <a:noFill/>
                </a:ln>
                <a:solidFill>
                  <a:srgbClr val="000000"/>
                </a:solidFill>
                <a:effectLst/>
                <a:uLnTx/>
                <a:uFillTx/>
                <a:latin typeface="Comic Sans MS" charset="0"/>
                <a:ea typeface="宋体" charset="-122"/>
                <a:cs typeface="+mn-cs"/>
              </a:rPr>
            </a:br>
            <a:r>
              <a:rPr kumimoji="0" lang="en-US" altLang="x-none" sz="1800" b="0" i="0" u="none" strike="noStrike" kern="1200" cap="none" spc="0" normalizeH="0" baseline="0" noProof="0">
                <a:ln>
                  <a:noFill/>
                </a:ln>
                <a:solidFill>
                  <a:srgbClr val="000000"/>
                </a:solidFill>
                <a:effectLst/>
                <a:uLnTx/>
                <a:uFillTx/>
                <a:latin typeface="Comic Sans MS" charset="0"/>
                <a:ea typeface="ＭＳ Ｐゴシック" charset="-128"/>
                <a:cs typeface="+mn-cs"/>
              </a:rPr>
              <a:t>for 1</a:t>
            </a:r>
          </a:p>
          <a:p>
            <a:pPr marL="0" marR="0" lvl="0" indent="0" algn="l" defTabSz="912813" rtl="0" eaLnBrk="1" fontAlgn="base" latinLnBrk="0" hangingPunct="1">
              <a:lnSpc>
                <a:spcPct val="100000"/>
              </a:lnSpc>
              <a:spcBef>
                <a:spcPct val="0"/>
              </a:spcBef>
              <a:spcAft>
                <a:spcPct val="0"/>
              </a:spcAft>
              <a:buClrTx/>
              <a:buSzTx/>
              <a:buFontTx/>
              <a:buNone/>
              <a:tabLst/>
              <a:defRPr/>
            </a:pPr>
            <a:r>
              <a:rPr kumimoji="0" lang="en-US" altLang="x-none" sz="1800" b="0" i="0" u="none" strike="noStrike" kern="1200" cap="none" spc="0" normalizeH="0" baseline="0" noProof="0">
                <a:ln>
                  <a:noFill/>
                </a:ln>
                <a:solidFill>
                  <a:srgbClr val="000000"/>
                </a:solidFill>
                <a:effectLst/>
                <a:uLnTx/>
                <a:uFillTx/>
                <a:latin typeface="Comic Sans MS" charset="0"/>
                <a:ea typeface="ＭＳ Ｐゴシック" charset="-128"/>
                <a:cs typeface="+mn-cs"/>
              </a:rPr>
              <a:t>(n)</a:t>
            </a:r>
          </a:p>
        </p:txBody>
      </p:sp>
      <p:sp>
        <p:nvSpPr>
          <p:cNvPr id="153627" name="Text Box 46"/>
          <p:cNvSpPr txBox="1">
            <a:spLocks noChangeArrowheads="1"/>
          </p:cNvSpPr>
          <p:nvPr/>
        </p:nvSpPr>
        <p:spPr bwMode="auto">
          <a:xfrm>
            <a:off x="101600" y="5594350"/>
            <a:ext cx="1149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0" lang="en-US" altLang="x-none" sz="1800" b="0" i="0" u="none" strike="noStrike" kern="1200" cap="none" spc="0" normalizeH="0" baseline="0" noProof="0">
                <a:ln>
                  <a:noFill/>
                </a:ln>
                <a:solidFill>
                  <a:srgbClr val="000000"/>
                </a:solidFill>
                <a:effectLst/>
                <a:uLnTx/>
                <a:uFillTx/>
                <a:latin typeface="Comic Sans MS" charset="0"/>
                <a:ea typeface="ＭＳ Ｐゴシック" charset="-128"/>
                <a:cs typeface="+mn-cs"/>
              </a:rPr>
              <a:t>sending 1</a:t>
            </a:r>
            <a:br>
              <a:rPr kumimoji="0" lang="en-US" altLang="x-none" sz="1800" b="0" i="0" u="none" strike="noStrike" kern="1200" cap="none" spc="0" normalizeH="0" baseline="0" noProof="0">
                <a:ln>
                  <a:noFill/>
                </a:ln>
                <a:solidFill>
                  <a:srgbClr val="000000"/>
                </a:solidFill>
                <a:effectLst/>
                <a:uLnTx/>
                <a:uFillTx/>
                <a:latin typeface="Comic Sans MS" charset="0"/>
                <a:ea typeface="ＭＳ Ｐゴシック" charset="-128"/>
                <a:cs typeface="+mn-cs"/>
              </a:rPr>
            </a:br>
            <a:r>
              <a:rPr kumimoji="0" lang="en-US" altLang="x-none" sz="1800" b="0" i="0" u="none" strike="noStrike" kern="1200" cap="none" spc="0" normalizeH="0" baseline="0" noProof="0">
                <a:ln>
                  <a:noFill/>
                </a:ln>
                <a:solidFill>
                  <a:srgbClr val="000000"/>
                </a:solidFill>
                <a:effectLst/>
                <a:uLnTx/>
                <a:uFillTx/>
                <a:latin typeface="Comic Sans MS" charset="0"/>
                <a:ea typeface="ＭＳ Ｐゴシック" charset="-128"/>
                <a:cs typeface="+mn-cs"/>
              </a:rPr>
              <a:t>(n)</a:t>
            </a:r>
          </a:p>
        </p:txBody>
      </p:sp>
      <p:sp>
        <p:nvSpPr>
          <p:cNvPr id="153628" name="Line 47"/>
          <p:cNvSpPr>
            <a:spLocks noChangeShapeType="1"/>
          </p:cNvSpPr>
          <p:nvPr/>
        </p:nvSpPr>
        <p:spPr bwMode="auto">
          <a:xfrm>
            <a:off x="4546600" y="6124575"/>
            <a:ext cx="1588" cy="542925"/>
          </a:xfrm>
          <a:prstGeom prst="line">
            <a:avLst/>
          </a:prstGeom>
          <a:noFill/>
          <a:ln w="50800" cmpd="dbl">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53629" name="Text Box 48"/>
          <p:cNvSpPr txBox="1">
            <a:spLocks noChangeArrowheads="1"/>
          </p:cNvSpPr>
          <p:nvPr/>
        </p:nvSpPr>
        <p:spPr bwMode="auto">
          <a:xfrm>
            <a:off x="4673600" y="5938838"/>
            <a:ext cx="1001713"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0" lang="en-US" altLang="x-none" sz="1800" b="0" i="0" u="none" strike="noStrike" kern="1200" cap="none" spc="0" normalizeH="0" baseline="0" noProof="0">
                <a:ln>
                  <a:noFill/>
                </a:ln>
                <a:solidFill>
                  <a:srgbClr val="000000"/>
                </a:solidFill>
                <a:effectLst/>
                <a:uLnTx/>
                <a:uFillTx/>
                <a:latin typeface="Comic Sans MS" charset="0"/>
                <a:ea typeface="ＭＳ Ｐゴシック" charset="-128"/>
                <a:cs typeface="+mn-cs"/>
              </a:rPr>
              <a:t>waiting </a:t>
            </a:r>
            <a:br>
              <a:rPr kumimoji="0" lang="en-US" altLang="zh-CN" sz="1800" b="0" i="0" u="none" strike="noStrike" kern="1200" cap="none" spc="0" normalizeH="0" baseline="0" noProof="0">
                <a:ln>
                  <a:noFill/>
                </a:ln>
                <a:solidFill>
                  <a:srgbClr val="000000"/>
                </a:solidFill>
                <a:effectLst/>
                <a:uLnTx/>
                <a:uFillTx/>
                <a:latin typeface="Comic Sans MS" charset="0"/>
                <a:ea typeface="宋体" charset="-122"/>
                <a:cs typeface="+mn-cs"/>
              </a:rPr>
            </a:br>
            <a:r>
              <a:rPr kumimoji="0" lang="en-US" altLang="x-none" sz="1800" b="0" i="0" u="none" strike="noStrike" kern="1200" cap="none" spc="0" normalizeH="0" baseline="0" noProof="0">
                <a:ln>
                  <a:noFill/>
                </a:ln>
                <a:solidFill>
                  <a:srgbClr val="000000"/>
                </a:solidFill>
                <a:effectLst/>
                <a:uLnTx/>
                <a:uFillTx/>
                <a:latin typeface="Comic Sans MS" charset="0"/>
                <a:ea typeface="ＭＳ Ｐゴシック" charset="-128"/>
                <a:cs typeface="+mn-cs"/>
              </a:rPr>
              <a:t>for 0</a:t>
            </a:r>
            <a:br>
              <a:rPr kumimoji="0" lang="en-US" altLang="x-none" sz="1800" b="0" i="0" u="none" strike="noStrike" kern="1200" cap="none" spc="0" normalizeH="0" baseline="0" noProof="0">
                <a:ln>
                  <a:noFill/>
                </a:ln>
                <a:solidFill>
                  <a:srgbClr val="000000"/>
                </a:solidFill>
                <a:effectLst/>
                <a:uLnTx/>
                <a:uFillTx/>
                <a:latin typeface="Comic Sans MS" charset="0"/>
                <a:ea typeface="ＭＳ Ｐゴシック" charset="-128"/>
                <a:cs typeface="+mn-cs"/>
              </a:rPr>
            </a:br>
            <a:r>
              <a:rPr kumimoji="0" lang="en-US" altLang="x-none" sz="1800" b="0" i="0" u="none" strike="noStrike" kern="1200" cap="none" spc="0" normalizeH="0" baseline="0" noProof="0">
                <a:ln>
                  <a:noFill/>
                </a:ln>
                <a:solidFill>
                  <a:srgbClr val="000000"/>
                </a:solidFill>
                <a:effectLst/>
                <a:uLnTx/>
                <a:uFillTx/>
                <a:latin typeface="Comic Sans MS" charset="0"/>
                <a:ea typeface="ＭＳ Ｐゴシック" charset="-128"/>
                <a:cs typeface="+mn-cs"/>
              </a:rPr>
              <a:t>(n+1)</a:t>
            </a:r>
          </a:p>
        </p:txBody>
      </p:sp>
      <p:sp>
        <p:nvSpPr>
          <p:cNvPr id="153630" name="Text Box 49"/>
          <p:cNvSpPr txBox="1">
            <a:spLocks noChangeArrowheads="1"/>
          </p:cNvSpPr>
          <p:nvPr/>
        </p:nvSpPr>
        <p:spPr bwMode="auto">
          <a:xfrm rot="-600000">
            <a:off x="2208213" y="2643188"/>
            <a:ext cx="27320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0" lang="en-US" altLang="x-none" sz="1400" b="0" i="0" u="none" strike="noStrike" kern="1200" cap="none" spc="0" normalizeH="0" baseline="0" noProof="0">
                <a:ln>
                  <a:noFill/>
                </a:ln>
                <a:solidFill>
                  <a:srgbClr val="000000"/>
                </a:solidFill>
                <a:effectLst/>
                <a:uLnTx/>
                <a:uFillTx/>
                <a:latin typeface="Arial" charset="0"/>
                <a:ea typeface="ＭＳ Ｐゴシック" charset="-128"/>
                <a:cs typeface="+mn-cs"/>
              </a:rPr>
              <a:t>ACK for 0 (n-1)</a:t>
            </a:r>
            <a:endParaRPr kumimoji="0" lang="en-US" altLang="x-none" sz="10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152628" name="Rectangle 52"/>
          <p:cNvSpPr>
            <a:spLocks noChangeArrowheads="1"/>
          </p:cNvSpPr>
          <p:nvPr/>
        </p:nvSpPr>
        <p:spPr bwMode="auto">
          <a:xfrm>
            <a:off x="5662613" y="2092325"/>
            <a:ext cx="340995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0" lang="en-US" altLang="zh-CN" sz="1800" b="0" i="0" u="none" strike="noStrike" kern="1200" cap="none" spc="0" normalizeH="0" baseline="0" noProof="0">
                <a:ln>
                  <a:noFill/>
                </a:ln>
                <a:solidFill>
                  <a:srgbClr val="FF0000"/>
                </a:solidFill>
                <a:effectLst/>
                <a:uLnTx/>
                <a:uFillTx/>
                <a:latin typeface="Arial" charset="0"/>
                <a:ea typeface="宋体" charset="-122"/>
                <a:cs typeface="+mn-cs"/>
              </a:rPr>
              <a:t>State consistency:</a:t>
            </a:r>
          </a:p>
          <a:p>
            <a:pPr marL="0" marR="0" lvl="0" indent="0" algn="l" defTabSz="912813"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Arial" charset="0"/>
                <a:ea typeface="宋体" charset="-122"/>
                <a:cs typeface="+mn-cs"/>
              </a:rPr>
              <a:t>When receiver’s state is waiting n, the state of the sender is either sending for n-1 or sending for n</a:t>
            </a:r>
          </a:p>
          <a:p>
            <a:pPr marL="0" marR="0" lvl="0" indent="0" algn="l" defTabSz="912813" rtl="0" eaLnBrk="1" fontAlgn="base" latinLnBrk="0" hangingPunct="1">
              <a:lnSpc>
                <a:spcPct val="100000"/>
              </a:lnSpc>
              <a:spcBef>
                <a:spcPct val="0"/>
              </a:spcBef>
              <a:spcAft>
                <a:spcPct val="0"/>
              </a:spcAft>
              <a:buClrTx/>
              <a:buSzTx/>
              <a:buFontTx/>
              <a:buNone/>
              <a:tabLst/>
              <a:defRPr/>
            </a:pPr>
            <a:r>
              <a:rPr kumimoji="0" lang="en-US" altLang="zh-CN" sz="1800" b="0" i="0" u="none" strike="noStrike" kern="1200" cap="none" spc="0" normalizeH="0" baseline="0" noProof="0">
                <a:ln>
                  <a:noFill/>
                </a:ln>
                <a:solidFill>
                  <a:srgbClr val="000000"/>
                </a:solidFill>
                <a:effectLst/>
                <a:uLnTx/>
                <a:uFillTx/>
                <a:latin typeface="Arial" charset="0"/>
                <a:ea typeface="宋体" charset="-122"/>
                <a:cs typeface="+mn-cs"/>
              </a:rPr>
              <a:t> </a:t>
            </a:r>
          </a:p>
          <a:p>
            <a:pPr marL="0" marR="0" lvl="0" indent="0" algn="l" defTabSz="912813"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Arial" charset="0"/>
                <a:ea typeface="宋体" charset="-122"/>
                <a:cs typeface="+mn-cs"/>
              </a:rPr>
              <a:t>When sender’s state is sending for n, receiver’s state is waiting for n or n + 1</a:t>
            </a:r>
          </a:p>
        </p:txBody>
      </p:sp>
      <p:sp>
        <p:nvSpPr>
          <p:cNvPr id="2" name="Slide Number Placeholder 1"/>
          <p:cNvSpPr>
            <a:spLocks noGrp="1"/>
          </p:cNvSpPr>
          <p:nvPr>
            <p:ph type="sldNum" sz="quarter" idx="12"/>
          </p:nvPr>
        </p:nvSpPr>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D925A599-CC33-7E4D-8C4D-B495C4836CF6}" type="slidenum">
              <a:rPr kumimoji="0" lang="en-US" altLang="x-none" sz="1200" b="0" i="0" u="none" strike="noStrike" kern="1200" cap="none" spc="0" normalizeH="0" baseline="0" noProof="0" smtClean="0">
                <a:ln>
                  <a:noFill/>
                </a:ln>
                <a:solidFill>
                  <a:srgbClr val="000000"/>
                </a:solidFill>
                <a:effectLst/>
                <a:uLnTx/>
                <a:uFillTx/>
                <a:latin typeface="Tahoma" charset="0"/>
                <a:ea typeface="ＭＳ Ｐゴシック" charset="-128"/>
                <a:cs typeface="+mn-cs"/>
              </a:rPr>
              <a:pPr marL="0" marR="0" lvl="0" indent="0" algn="r" defTabSz="912813" rtl="0" eaLnBrk="1" fontAlgn="base" latinLnBrk="0" hangingPunct="1">
                <a:lnSpc>
                  <a:spcPct val="100000"/>
                </a:lnSpc>
                <a:spcBef>
                  <a:spcPct val="0"/>
                </a:spcBef>
                <a:spcAft>
                  <a:spcPct val="0"/>
                </a:spcAft>
                <a:buClrTx/>
                <a:buSzTx/>
                <a:buFontTx/>
                <a:buNone/>
                <a:tabLst/>
                <a:defRPr/>
              </a:pPr>
              <a:t>28</a:t>
            </a:fld>
            <a:endParaRPr kumimoji="0" lang="en-US" altLang="x-none" sz="1200" b="0" i="0" u="none" strike="noStrike" kern="1200" cap="none" spc="0" normalizeH="0" baseline="0" noProof="0">
              <a:ln>
                <a:noFill/>
              </a:ln>
              <a:solidFill>
                <a:srgbClr val="000000"/>
              </a:solidFill>
              <a:effectLst/>
              <a:uLnTx/>
              <a:uFillTx/>
              <a:latin typeface="Tahoma" charset="0"/>
              <a:ea typeface="ＭＳ Ｐゴシック" charset="-128"/>
              <a:cs typeface="+mn-cs"/>
            </a:endParaRPr>
          </a:p>
        </p:txBody>
      </p:sp>
    </p:spTree>
    <p:extLst>
      <p:ext uri="{BB962C8B-B14F-4D97-AF65-F5344CB8AC3E}">
        <p14:creationId xmlns:p14="http://schemas.microsoft.com/office/powerpoint/2010/main" val="31581696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6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4"/>
          <p:cNvSpPr>
            <a:spLocks noChangeArrowheads="1"/>
          </p:cNvSpPr>
          <p:nvPr/>
        </p:nvSpPr>
        <p:spPr bwMode="auto">
          <a:xfrm>
            <a:off x="533400" y="228600"/>
            <a:ext cx="8020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zh-CN" sz="4000" u="sng">
                <a:solidFill>
                  <a:srgbClr val="3333CC"/>
                </a:solidFill>
                <a:ea typeface="宋体" charset="-122"/>
              </a:rPr>
              <a:t>Outline</a:t>
            </a:r>
            <a:endParaRPr lang="en-US" altLang="x-none" sz="4000" u="sng">
              <a:solidFill>
                <a:srgbClr val="3333CC"/>
              </a:solidFill>
              <a:ea typeface="宋体" charset="-122"/>
            </a:endParaRPr>
          </a:p>
        </p:txBody>
      </p:sp>
      <p:sp>
        <p:nvSpPr>
          <p:cNvPr id="142339" name="Rectangle 5"/>
          <p:cNvSpPr>
            <a:spLocks noChangeArrowheads="1"/>
          </p:cNvSpPr>
          <p:nvPr/>
        </p:nvSpPr>
        <p:spPr bwMode="auto">
          <a:xfrm>
            <a:off x="533400" y="1600200"/>
            <a:ext cx="807720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buClr>
                <a:srgbClr val="3333CC"/>
              </a:buClr>
              <a:buFont typeface="Wingdings" pitchFamily="2" charset="2"/>
              <a:buChar char="q"/>
            </a:pPr>
            <a:r>
              <a:rPr lang="en-US" altLang="zh-CN" dirty="0">
                <a:solidFill>
                  <a:srgbClr val="000000"/>
                </a:solidFill>
                <a:ea typeface="宋体" charset="-122"/>
              </a:rPr>
              <a:t>Admin</a:t>
            </a:r>
            <a:r>
              <a:rPr lang="zh-CN" altLang="en-US" dirty="0">
                <a:solidFill>
                  <a:srgbClr val="000000"/>
                </a:solidFill>
                <a:ea typeface="宋体" charset="-122"/>
              </a:rPr>
              <a:t> </a:t>
            </a:r>
            <a:r>
              <a:rPr lang="en-US" altLang="zh-CN" dirty="0">
                <a:solidFill>
                  <a:srgbClr val="000000"/>
                </a:solidFill>
                <a:ea typeface="宋体" charset="-122"/>
              </a:rPr>
              <a:t>and</a:t>
            </a:r>
            <a:r>
              <a:rPr lang="zh-CN" altLang="en-US" dirty="0">
                <a:solidFill>
                  <a:srgbClr val="000000"/>
                </a:solidFill>
                <a:ea typeface="宋体" charset="-122"/>
              </a:rPr>
              <a:t> </a:t>
            </a:r>
            <a:r>
              <a:rPr lang="en-US" altLang="zh-CN" dirty="0">
                <a:solidFill>
                  <a:srgbClr val="000000"/>
                </a:solidFill>
                <a:ea typeface="宋体" charset="-122"/>
              </a:rPr>
              <a:t>Recap</a:t>
            </a:r>
          </a:p>
          <a:p>
            <a:pPr>
              <a:buClr>
                <a:srgbClr val="3333CC"/>
              </a:buClr>
              <a:buFont typeface="Wingdings" pitchFamily="2" charset="2"/>
              <a:buChar char="q"/>
            </a:pPr>
            <a:r>
              <a:rPr lang="en-US" altLang="zh-CN" dirty="0">
                <a:solidFill>
                  <a:srgbClr val="000000"/>
                </a:solidFill>
                <a:ea typeface="宋体" charset="-122"/>
              </a:rPr>
              <a:t>Reliable data transfer</a:t>
            </a:r>
          </a:p>
          <a:p>
            <a:pPr marL="800100" lvl="1" indent="-342900">
              <a:buClr>
                <a:schemeClr val="tx1"/>
              </a:buClr>
              <a:buFont typeface="Courier New" panose="02070309020205020404" pitchFamily="49" charset="0"/>
              <a:buChar char="o"/>
            </a:pPr>
            <a:r>
              <a:rPr lang="en-US" altLang="x-none" dirty="0"/>
              <a:t>perfect channel</a:t>
            </a:r>
          </a:p>
          <a:p>
            <a:pPr marL="800100" lvl="1" indent="-342900">
              <a:buClr>
                <a:schemeClr val="tx1"/>
              </a:buClr>
              <a:buFont typeface="Courier New" panose="02070309020205020404" pitchFamily="49" charset="0"/>
              <a:buChar char="o"/>
            </a:pPr>
            <a:r>
              <a:rPr lang="en-US" altLang="x-none" dirty="0"/>
              <a:t>channel with bit errors</a:t>
            </a:r>
          </a:p>
          <a:p>
            <a:pPr marL="800100" lvl="1" indent="-342900">
              <a:buClr>
                <a:schemeClr val="tx1"/>
              </a:buClr>
              <a:buFont typeface="Courier New" panose="02070309020205020404" pitchFamily="49" charset="0"/>
              <a:buChar char="o"/>
            </a:pPr>
            <a:r>
              <a:rPr lang="en-US" altLang="x-none" dirty="0"/>
              <a:t>channel with bit errors and losses</a:t>
            </a:r>
          </a:p>
          <a:p>
            <a:pPr marL="800100" lvl="1" indent="-342900">
              <a:buClr>
                <a:schemeClr val="tx1"/>
              </a:buClr>
              <a:buFont typeface="Courier New" panose="02070309020205020404" pitchFamily="49" charset="0"/>
              <a:buChar char="o"/>
            </a:pPr>
            <a:r>
              <a:rPr lang="en-US" altLang="x-none" dirty="0"/>
              <a:t>sliding window: reliability with throughput</a:t>
            </a:r>
            <a:endParaRPr lang="en-US" altLang="zh-CN" dirty="0">
              <a:solidFill>
                <a:srgbClr val="000000"/>
              </a:solidFill>
              <a:ea typeface="宋体" charset="-122"/>
            </a:endParaRPr>
          </a:p>
          <a:p>
            <a:pPr>
              <a:buClr>
                <a:srgbClr val="C00000"/>
              </a:buClr>
              <a:buFont typeface="Wingdings" charset="2"/>
              <a:buChar char="Ø"/>
            </a:pPr>
            <a:r>
              <a:rPr lang="en-US" altLang="zh-CN" i="1" dirty="0">
                <a:solidFill>
                  <a:srgbClr val="C00000"/>
                </a:solidFill>
                <a:ea typeface="宋体" charset="-122"/>
              </a:rPr>
              <a:t>TCP reliability</a:t>
            </a:r>
          </a:p>
        </p:txBody>
      </p:sp>
      <p:sp>
        <p:nvSpPr>
          <p:cNvPr id="2" name="Slide Number Placeholder 1">
            <a:extLst>
              <a:ext uri="{FF2B5EF4-FFF2-40B4-BE49-F238E27FC236}">
                <a16:creationId xmlns:a16="http://schemas.microsoft.com/office/drawing/2014/main" id="{3DEF2315-1960-6A40-A3F6-C5D7066C4592}"/>
              </a:ext>
            </a:extLst>
          </p:cNvPr>
          <p:cNvSpPr>
            <a:spLocks noGrp="1"/>
          </p:cNvSpPr>
          <p:nvPr>
            <p:ph type="sldNum" sz="quarter" idx="12"/>
          </p:nvPr>
        </p:nvSpPr>
        <p:spPr/>
        <p:txBody>
          <a:bodyPr/>
          <a:lstStyle/>
          <a:p>
            <a:fld id="{37EB7456-F267-5C4C-AD02-446DDDC385E0}" type="slidenum">
              <a:rPr lang="en-US" altLang="x-none" smtClean="0"/>
              <a:pPr/>
              <a:t>29</a:t>
            </a:fld>
            <a:endParaRPr lang="en-US" altLang="x-none"/>
          </a:p>
        </p:txBody>
      </p:sp>
    </p:spTree>
    <p:extLst>
      <p:ext uri="{BB962C8B-B14F-4D97-AF65-F5344CB8AC3E}">
        <p14:creationId xmlns:p14="http://schemas.microsoft.com/office/powerpoint/2010/main" val="3147931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altLang="x-none" dirty="0">
                <a:ea typeface="ＭＳ Ｐゴシック" charset="-128"/>
              </a:rPr>
              <a:t>Admin</a:t>
            </a:r>
          </a:p>
        </p:txBody>
      </p:sp>
      <p:sp>
        <p:nvSpPr>
          <p:cNvPr id="66562" name="Content Placeholder 2"/>
          <p:cNvSpPr>
            <a:spLocks noGrp="1"/>
          </p:cNvSpPr>
          <p:nvPr>
            <p:ph idx="1"/>
          </p:nvPr>
        </p:nvSpPr>
        <p:spPr/>
        <p:txBody>
          <a:bodyPr/>
          <a:lstStyle/>
          <a:p>
            <a:pPr>
              <a:buFont typeface="Wingdings" pitchFamily="2" charset="2"/>
              <a:buChar char="q"/>
            </a:pPr>
            <a:r>
              <a:rPr lang="en-US" altLang="zh-CN" dirty="0">
                <a:ea typeface="ＭＳ Ｐゴシック" charset="-128"/>
              </a:rPr>
              <a:t>Lab</a:t>
            </a:r>
            <a:r>
              <a:rPr lang="zh-CN" altLang="en-US" dirty="0">
                <a:ea typeface="ＭＳ Ｐゴシック" charset="-128"/>
              </a:rPr>
              <a:t> </a:t>
            </a:r>
            <a:r>
              <a:rPr lang="en-US" altLang="zh-CN" dirty="0">
                <a:ea typeface="ＭＳ Ｐゴシック" charset="-128"/>
              </a:rPr>
              <a:t>4</a:t>
            </a:r>
            <a:r>
              <a:rPr lang="zh-CN" altLang="en-US" dirty="0">
                <a:ea typeface="ＭＳ Ｐゴシック" charset="-128"/>
              </a:rPr>
              <a:t> </a:t>
            </a:r>
            <a:r>
              <a:rPr lang="en-US" altLang="zh-CN" dirty="0">
                <a:ea typeface="ＭＳ Ｐゴシック" charset="-128"/>
              </a:rPr>
              <a:t>to</a:t>
            </a:r>
            <a:r>
              <a:rPr lang="zh-CN" altLang="en-US" dirty="0">
                <a:ea typeface="ＭＳ Ｐゴシック" charset="-128"/>
              </a:rPr>
              <a:t> </a:t>
            </a:r>
            <a:r>
              <a:rPr lang="en-US" altLang="zh-CN" dirty="0">
                <a:ea typeface="ＭＳ Ｐゴシック" charset="-128"/>
              </a:rPr>
              <a:t>be</a:t>
            </a:r>
            <a:r>
              <a:rPr lang="zh-CN" altLang="en-US" dirty="0">
                <a:ea typeface="ＭＳ Ｐゴシック" charset="-128"/>
              </a:rPr>
              <a:t> </a:t>
            </a:r>
            <a:r>
              <a:rPr lang="en-US" altLang="zh-CN" dirty="0">
                <a:ea typeface="ＭＳ Ｐゴシック" charset="-128"/>
              </a:rPr>
              <a:t>posted</a:t>
            </a:r>
            <a:r>
              <a:rPr lang="zh-CN" altLang="en-US" dirty="0">
                <a:ea typeface="ＭＳ Ｐゴシック" charset="-128"/>
              </a:rPr>
              <a:t> </a:t>
            </a:r>
            <a:r>
              <a:rPr lang="en-US" altLang="zh-CN" dirty="0">
                <a:ea typeface="ＭＳ Ｐゴシック" charset="-128"/>
              </a:rPr>
              <a:t>this</a:t>
            </a:r>
            <a:r>
              <a:rPr lang="zh-CN" altLang="en-US" dirty="0">
                <a:ea typeface="ＭＳ Ｐゴシック" charset="-128"/>
              </a:rPr>
              <a:t> </a:t>
            </a:r>
            <a:r>
              <a:rPr lang="en-US" altLang="zh-CN" dirty="0">
                <a:ea typeface="ＭＳ Ｐゴシック" charset="-128"/>
              </a:rPr>
              <a:t>week</a:t>
            </a:r>
          </a:p>
        </p:txBody>
      </p:sp>
      <p:sp>
        <p:nvSpPr>
          <p:cNvPr id="6656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fld id="{EBF74866-7D79-3C47-8F79-35FBA17FE940}" type="slidenum">
              <a:rPr lang="en-US" altLang="x-none" sz="1400"/>
              <a:pPr/>
              <a:t>3</a:t>
            </a:fld>
            <a:endParaRPr lang="en-US" altLang="x-none" sz="1400"/>
          </a:p>
        </p:txBody>
      </p:sp>
      <p:sp>
        <p:nvSpPr>
          <p:cNvPr id="6" name="Slide Number Placeholder 3"/>
          <p:cNvSpPr>
            <a:spLocks noGrp="1"/>
          </p:cNvSpPr>
          <p:nvPr>
            <p:ph type="sldNum" sz="quarter" idx="4294967295"/>
          </p:nvPr>
        </p:nvSpPr>
        <p:spPr>
          <a:xfrm>
            <a:off x="5187950" y="6386513"/>
            <a:ext cx="3956050"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x-none" sz="1400" dirty="0">
                <a:solidFill>
                  <a:srgbClr val="000000"/>
                </a:solidFill>
                <a:latin typeface="Comic Sans MS" charset="0"/>
              </a:rPr>
              <a:t>3</a:t>
            </a:r>
          </a:p>
        </p:txBody>
      </p:sp>
    </p:spTree>
    <p:extLst>
      <p:ext uri="{BB962C8B-B14F-4D97-AF65-F5344CB8AC3E}">
        <p14:creationId xmlns:p14="http://schemas.microsoft.com/office/powerpoint/2010/main" val="957947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533400" y="228600"/>
            <a:ext cx="8143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4000" u="sng">
                <a:solidFill>
                  <a:srgbClr val="3333CC"/>
                </a:solidFill>
              </a:rPr>
              <a:t>TCP: Overview</a:t>
            </a:r>
            <a:r>
              <a:rPr lang="en-US" altLang="x-none" sz="4000">
                <a:solidFill>
                  <a:srgbClr val="3333CC"/>
                </a:solidFill>
              </a:rPr>
              <a:t>   </a:t>
            </a:r>
            <a:r>
              <a:rPr lang="en-US" altLang="x-none" sz="2000">
                <a:solidFill>
                  <a:srgbClr val="3333CC"/>
                </a:solidFill>
              </a:rPr>
              <a:t>RFCs: 793, 1122, 1323, 2018, 2581</a:t>
            </a:r>
            <a:endParaRPr lang="en-US" altLang="x-none" sz="4000" u="sng">
              <a:solidFill>
                <a:srgbClr val="3333CC"/>
              </a:solidFill>
            </a:endParaRPr>
          </a:p>
        </p:txBody>
      </p:sp>
      <p:sp>
        <p:nvSpPr>
          <p:cNvPr id="144387" name="Rectangle 3"/>
          <p:cNvSpPr>
            <a:spLocks noChangeArrowheads="1"/>
          </p:cNvSpPr>
          <p:nvPr/>
        </p:nvSpPr>
        <p:spPr bwMode="auto">
          <a:xfrm>
            <a:off x="571500" y="1543050"/>
            <a:ext cx="784066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buClr>
                <a:srgbClr val="3333CC"/>
              </a:buClr>
            </a:pPr>
            <a:endParaRPr lang="en-US" altLang="x-none" sz="2400" dirty="0">
              <a:solidFill>
                <a:srgbClr val="000000"/>
              </a:solidFill>
            </a:endParaRPr>
          </a:p>
          <a:p>
            <a:pPr>
              <a:buClr>
                <a:srgbClr val="3333CC"/>
              </a:buClr>
              <a:buFont typeface="Wingdings" pitchFamily="2" charset="2"/>
              <a:buChar char="q"/>
            </a:pPr>
            <a:r>
              <a:rPr lang="en-US" altLang="x-none" sz="2400" dirty="0">
                <a:solidFill>
                  <a:srgbClr val="000000"/>
                </a:solidFill>
              </a:rPr>
              <a:t>Point-to-point reliability: one sender, one receiver </a:t>
            </a:r>
          </a:p>
          <a:p>
            <a:pPr>
              <a:buClr>
                <a:srgbClr val="3333CC"/>
              </a:buClr>
              <a:buFont typeface="Wingdings" pitchFamily="2" charset="2"/>
              <a:buChar char="q"/>
            </a:pPr>
            <a:endParaRPr lang="en-US" altLang="x-none" sz="2400" dirty="0">
              <a:solidFill>
                <a:srgbClr val="000000"/>
              </a:solidFill>
            </a:endParaRPr>
          </a:p>
          <a:p>
            <a:pPr>
              <a:buClr>
                <a:srgbClr val="3333CC"/>
              </a:buClr>
              <a:buFont typeface="Wingdings" pitchFamily="2" charset="2"/>
              <a:buChar char="q"/>
            </a:pPr>
            <a:endParaRPr lang="en-US" altLang="x-none" sz="2400" dirty="0">
              <a:solidFill>
                <a:srgbClr val="000000"/>
              </a:solidFill>
            </a:endParaRPr>
          </a:p>
          <a:p>
            <a:pPr>
              <a:buClr>
                <a:srgbClr val="3333CC"/>
              </a:buClr>
              <a:buFont typeface="Wingdings" pitchFamily="2" charset="2"/>
              <a:buChar char="q"/>
            </a:pPr>
            <a:r>
              <a:rPr lang="en-US" altLang="x-none" sz="2400" dirty="0">
                <a:solidFill>
                  <a:srgbClr val="000000"/>
                </a:solidFill>
              </a:rPr>
              <a:t>Flow controlled and congestion controlled</a:t>
            </a:r>
          </a:p>
          <a:p>
            <a:pPr>
              <a:buClr>
                <a:srgbClr val="3333CC"/>
              </a:buClr>
            </a:pPr>
            <a:endParaRPr lang="en-US" altLang="x-none" sz="2400" dirty="0">
              <a:solidFill>
                <a:srgbClr val="000000"/>
              </a:solidFill>
            </a:endParaRPr>
          </a:p>
        </p:txBody>
      </p:sp>
      <p:sp>
        <p:nvSpPr>
          <p:cNvPr id="2" name="Slide Number Placeholder 1">
            <a:extLst>
              <a:ext uri="{FF2B5EF4-FFF2-40B4-BE49-F238E27FC236}">
                <a16:creationId xmlns:a16="http://schemas.microsoft.com/office/drawing/2014/main" id="{22E4D033-C603-094B-B14A-23B06506D5CB}"/>
              </a:ext>
            </a:extLst>
          </p:cNvPr>
          <p:cNvSpPr>
            <a:spLocks noGrp="1"/>
          </p:cNvSpPr>
          <p:nvPr>
            <p:ph type="sldNum" sz="quarter" idx="12"/>
          </p:nvPr>
        </p:nvSpPr>
        <p:spPr/>
        <p:txBody>
          <a:bodyPr/>
          <a:lstStyle/>
          <a:p>
            <a:fld id="{37EB7456-F267-5C4C-AD02-446DDDC385E0}" type="slidenum">
              <a:rPr lang="en-US" altLang="x-none" smtClean="0"/>
              <a:pPr/>
              <a:t>30</a:t>
            </a:fld>
            <a:endParaRPr lang="en-US" altLang="x-none"/>
          </a:p>
        </p:txBody>
      </p:sp>
    </p:spTree>
    <p:extLst>
      <p:ext uri="{BB962C8B-B14F-4D97-AF65-F5344CB8AC3E}">
        <p14:creationId xmlns:p14="http://schemas.microsoft.com/office/powerpoint/2010/main" val="21544523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533400" y="228600"/>
            <a:ext cx="8143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4000" u="sng">
                <a:solidFill>
                  <a:srgbClr val="3333CC"/>
                </a:solidFill>
              </a:rPr>
              <a:t>Evolution of TCP</a:t>
            </a:r>
          </a:p>
        </p:txBody>
      </p:sp>
      <p:pic>
        <p:nvPicPr>
          <p:cNvPr id="14643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28763"/>
            <a:ext cx="9144000"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6" name="Rectangle 2"/>
          <p:cNvSpPr>
            <a:spLocks noChangeArrowheads="1"/>
          </p:cNvSpPr>
          <p:nvPr/>
        </p:nvSpPr>
        <p:spPr bwMode="auto">
          <a:xfrm>
            <a:off x="381000" y="6257925"/>
            <a:ext cx="7127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200" i="1">
                <a:latin typeface="Times New Roman" charset="0"/>
              </a:rPr>
              <a:t>Source: http://webcourse.cs.technion.ac.il/236341/Winter2015-2016/ho/WCFiles/Tutorial10.pdf</a:t>
            </a:r>
          </a:p>
        </p:txBody>
      </p:sp>
      <p:sp>
        <p:nvSpPr>
          <p:cNvPr id="2" name="Slide Number Placeholder 1">
            <a:extLst>
              <a:ext uri="{FF2B5EF4-FFF2-40B4-BE49-F238E27FC236}">
                <a16:creationId xmlns:a16="http://schemas.microsoft.com/office/drawing/2014/main" id="{1BA0C2C4-2E7F-BB46-803E-1E0DDACBDD18}"/>
              </a:ext>
            </a:extLst>
          </p:cNvPr>
          <p:cNvSpPr>
            <a:spLocks noGrp="1"/>
          </p:cNvSpPr>
          <p:nvPr>
            <p:ph type="sldNum" sz="quarter" idx="12"/>
          </p:nvPr>
        </p:nvSpPr>
        <p:spPr/>
        <p:txBody>
          <a:bodyPr/>
          <a:lstStyle/>
          <a:p>
            <a:fld id="{37EB7456-F267-5C4C-AD02-446DDDC385E0}" type="slidenum">
              <a:rPr lang="en-US" altLang="x-none" smtClean="0"/>
              <a:pPr/>
              <a:t>31</a:t>
            </a:fld>
            <a:endParaRPr lang="en-US" altLang="x-none"/>
          </a:p>
        </p:txBody>
      </p:sp>
    </p:spTree>
    <p:extLst>
      <p:ext uri="{BB962C8B-B14F-4D97-AF65-F5344CB8AC3E}">
        <p14:creationId xmlns:p14="http://schemas.microsoft.com/office/powerpoint/2010/main" val="4119593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533400" y="228600"/>
            <a:ext cx="8143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4000" u="sng">
                <a:solidFill>
                  <a:srgbClr val="3333CC"/>
                </a:solidFill>
              </a:rPr>
              <a:t>Evolution of TCP</a:t>
            </a:r>
          </a:p>
        </p:txBody>
      </p:sp>
      <p:sp>
        <p:nvSpPr>
          <p:cNvPr id="148483" name="Rectangle 2"/>
          <p:cNvSpPr>
            <a:spLocks noChangeArrowheads="1"/>
          </p:cNvSpPr>
          <p:nvPr/>
        </p:nvSpPr>
        <p:spPr bwMode="auto">
          <a:xfrm>
            <a:off x="381000" y="6257925"/>
            <a:ext cx="7127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200" i="1">
                <a:latin typeface="Times New Roman" charset="0"/>
              </a:rPr>
              <a:t>Source: http://webcourse.cs.technion.ac.il/236341/Winter2015-2016/ho/WCFiles/Tutorial10.pdf</a:t>
            </a:r>
          </a:p>
        </p:txBody>
      </p:sp>
      <p:pic>
        <p:nvPicPr>
          <p:cNvPr id="14848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44663"/>
            <a:ext cx="9144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5" name="Rectangle 4"/>
          <p:cNvSpPr>
            <a:spLocks noChangeArrowheads="1"/>
          </p:cNvSpPr>
          <p:nvPr/>
        </p:nvSpPr>
        <p:spPr bwMode="auto">
          <a:xfrm>
            <a:off x="6723063" y="3797300"/>
            <a:ext cx="2279650" cy="914400"/>
          </a:xfrm>
          <a:prstGeom prst="rect">
            <a:avLst/>
          </a:prstGeom>
          <a:solidFill>
            <a:schemeClr val="accent1"/>
          </a:solidFill>
          <a:ln w="9525">
            <a:solidFill>
              <a:schemeClr val="tx1"/>
            </a:solidFill>
            <a:round/>
            <a:headEnd/>
            <a:tailEnd/>
          </a:ln>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400">
                <a:latin typeface="Times New Roman" charset="0"/>
              </a:rPr>
              <a:t>multiple versions</a:t>
            </a:r>
          </a:p>
        </p:txBody>
      </p:sp>
      <p:sp>
        <p:nvSpPr>
          <p:cNvPr id="2" name="Slide Number Placeholder 1">
            <a:extLst>
              <a:ext uri="{FF2B5EF4-FFF2-40B4-BE49-F238E27FC236}">
                <a16:creationId xmlns:a16="http://schemas.microsoft.com/office/drawing/2014/main" id="{A7C2D70A-0B35-F049-8FB7-805FF01C7E84}"/>
              </a:ext>
            </a:extLst>
          </p:cNvPr>
          <p:cNvSpPr>
            <a:spLocks noGrp="1"/>
          </p:cNvSpPr>
          <p:nvPr>
            <p:ph type="sldNum" sz="quarter" idx="12"/>
          </p:nvPr>
        </p:nvSpPr>
        <p:spPr/>
        <p:txBody>
          <a:bodyPr/>
          <a:lstStyle/>
          <a:p>
            <a:fld id="{37EB7456-F267-5C4C-AD02-446DDDC385E0}" type="slidenum">
              <a:rPr lang="en-US" altLang="x-none" smtClean="0"/>
              <a:pPr/>
              <a:t>32</a:t>
            </a:fld>
            <a:endParaRPr lang="en-US" altLang="x-none"/>
          </a:p>
        </p:txBody>
      </p:sp>
    </p:spTree>
    <p:extLst>
      <p:ext uri="{BB962C8B-B14F-4D97-AF65-F5344CB8AC3E}">
        <p14:creationId xmlns:p14="http://schemas.microsoft.com/office/powerpoint/2010/main" val="2140582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altLang="x-none" dirty="0">
                <a:ea typeface="ＭＳ Ｐゴシック" charset="-128"/>
              </a:rPr>
              <a:t>TCP Reliable Data Transfer</a:t>
            </a:r>
          </a:p>
        </p:txBody>
      </p:sp>
      <p:sp>
        <p:nvSpPr>
          <p:cNvPr id="150531" name="Rectangle 3"/>
          <p:cNvSpPr>
            <a:spLocks noGrp="1" noChangeArrowheads="1"/>
          </p:cNvSpPr>
          <p:nvPr>
            <p:ph type="body" sz="half" idx="1"/>
          </p:nvPr>
        </p:nvSpPr>
        <p:spPr>
          <a:xfrm>
            <a:off x="533400" y="1408113"/>
            <a:ext cx="3959225" cy="4781550"/>
          </a:xfrm>
        </p:spPr>
        <p:txBody>
          <a:bodyPr/>
          <a:lstStyle/>
          <a:p>
            <a:pPr>
              <a:lnSpc>
                <a:spcPct val="90000"/>
              </a:lnSpc>
              <a:buFont typeface="Wingdings" pitchFamily="2" charset="2"/>
              <a:buChar char="q"/>
            </a:pPr>
            <a:r>
              <a:rPr lang="en-US" altLang="x-none" sz="2400" dirty="0">
                <a:solidFill>
                  <a:srgbClr val="FF0000"/>
                </a:solidFill>
                <a:ea typeface="ＭＳ Ｐゴシック" charset="-128"/>
              </a:rPr>
              <a:t>Connection-oriented:</a:t>
            </a:r>
            <a:r>
              <a:rPr lang="en-US" altLang="x-none" sz="2400" dirty="0">
                <a:ea typeface="ＭＳ Ｐゴシック" charset="-128"/>
              </a:rPr>
              <a:t> </a:t>
            </a:r>
          </a:p>
          <a:p>
            <a:pPr lvl="1">
              <a:lnSpc>
                <a:spcPct val="90000"/>
              </a:lnSpc>
              <a:buFont typeface="Courier New" panose="02070309020205020404" pitchFamily="49" charset="0"/>
              <a:buChar char="o"/>
            </a:pPr>
            <a:r>
              <a:rPr lang="en-US" altLang="x-none" sz="2000" dirty="0">
                <a:ea typeface="ＭＳ Ｐゴシック" charset="-128"/>
              </a:rPr>
              <a:t>connection management</a:t>
            </a:r>
          </a:p>
          <a:p>
            <a:pPr lvl="2">
              <a:lnSpc>
                <a:spcPct val="90000"/>
              </a:lnSpc>
            </a:pPr>
            <a:r>
              <a:rPr lang="en-US" altLang="x-none" sz="1800" dirty="0">
                <a:ea typeface="ＭＳ Ｐゴシック" charset="-128"/>
              </a:rPr>
              <a:t>setup (exchange of control </a:t>
            </a:r>
            <a:r>
              <a:rPr lang="en-US" altLang="x-none" sz="1800" dirty="0" err="1">
                <a:ea typeface="ＭＳ Ｐゴシック" charset="-128"/>
              </a:rPr>
              <a:t>msgs</a:t>
            </a:r>
            <a:r>
              <a:rPr lang="en-US" altLang="x-none" sz="1800" dirty="0">
                <a:ea typeface="ＭＳ Ｐゴシック" charset="-128"/>
              </a:rPr>
              <a:t>) </a:t>
            </a:r>
            <a:r>
              <a:rPr lang="en-US" altLang="x-none" sz="1800" dirty="0" err="1">
                <a:ea typeface="ＭＳ Ｐゴシック" charset="-128"/>
              </a:rPr>
              <a:t>init</a:t>
            </a:r>
            <a:r>
              <a:rPr lang="ja-JP" altLang="en-US" sz="1800">
                <a:ea typeface="ＭＳ Ｐゴシック" charset="-128"/>
              </a:rPr>
              <a:t>’</a:t>
            </a:r>
            <a:r>
              <a:rPr lang="en-US" altLang="ja-JP" sz="1800" dirty="0">
                <a:ea typeface="ＭＳ Ｐゴシック" charset="-128"/>
              </a:rPr>
              <a:t>s sender, receiver state before data exchange</a:t>
            </a:r>
          </a:p>
          <a:p>
            <a:pPr lvl="2">
              <a:lnSpc>
                <a:spcPct val="90000"/>
              </a:lnSpc>
            </a:pPr>
            <a:r>
              <a:rPr lang="en-US" altLang="x-none" sz="1800" dirty="0">
                <a:ea typeface="ＭＳ Ｐゴシック" charset="-128"/>
              </a:rPr>
              <a:t>close</a:t>
            </a:r>
          </a:p>
          <a:p>
            <a:pPr>
              <a:lnSpc>
                <a:spcPct val="90000"/>
              </a:lnSpc>
              <a:buFont typeface="Wingdings" pitchFamily="2" charset="2"/>
              <a:buChar char="q"/>
            </a:pPr>
            <a:r>
              <a:rPr lang="en-US" altLang="x-none" sz="2400" dirty="0">
                <a:solidFill>
                  <a:srgbClr val="FF0000"/>
                </a:solidFill>
                <a:ea typeface="ＭＳ Ｐゴシック" charset="-128"/>
              </a:rPr>
              <a:t>Full duplex data:</a:t>
            </a:r>
            <a:endParaRPr lang="en-US" altLang="x-none" sz="2400" dirty="0">
              <a:ea typeface="ＭＳ Ｐゴシック" charset="-128"/>
            </a:endParaRPr>
          </a:p>
          <a:p>
            <a:pPr lvl="1">
              <a:lnSpc>
                <a:spcPct val="90000"/>
              </a:lnSpc>
              <a:buFont typeface="Courier New" panose="02070309020205020404" pitchFamily="49" charset="0"/>
              <a:buChar char="o"/>
            </a:pPr>
            <a:r>
              <a:rPr lang="en-US" altLang="x-none" sz="2000" dirty="0">
                <a:ea typeface="ＭＳ Ｐゴシック" charset="-128"/>
              </a:rPr>
              <a:t>bi-directional data flow in same connection</a:t>
            </a:r>
            <a:endParaRPr lang="en-US" altLang="x-none" sz="2000" dirty="0">
              <a:solidFill>
                <a:srgbClr val="FF0000"/>
              </a:solidFill>
              <a:ea typeface="ＭＳ Ｐゴシック" charset="-128"/>
            </a:endParaRPr>
          </a:p>
        </p:txBody>
      </p:sp>
      <p:sp>
        <p:nvSpPr>
          <p:cNvPr id="150532" name="Rectangle 4"/>
          <p:cNvSpPr>
            <a:spLocks noGrp="1" noChangeArrowheads="1"/>
          </p:cNvSpPr>
          <p:nvPr>
            <p:ph type="body" sz="half" idx="2"/>
          </p:nvPr>
        </p:nvSpPr>
        <p:spPr>
          <a:xfrm>
            <a:off x="4716463" y="1400175"/>
            <a:ext cx="4164012" cy="3500438"/>
          </a:xfrm>
        </p:spPr>
        <p:txBody>
          <a:bodyPr/>
          <a:lstStyle/>
          <a:p>
            <a:pPr>
              <a:lnSpc>
                <a:spcPct val="90000"/>
              </a:lnSpc>
              <a:buFont typeface="Wingdings" pitchFamily="2" charset="2"/>
              <a:buChar char="q"/>
            </a:pPr>
            <a:r>
              <a:rPr lang="en-US" altLang="zh-CN" sz="2400" dirty="0">
                <a:solidFill>
                  <a:srgbClr val="FF0000"/>
                </a:solidFill>
                <a:ea typeface="宋体" charset="-122"/>
              </a:rPr>
              <a:t>A s</a:t>
            </a:r>
            <a:r>
              <a:rPr lang="en-US" altLang="x-none" sz="2400" dirty="0">
                <a:solidFill>
                  <a:srgbClr val="FF0000"/>
                </a:solidFill>
                <a:ea typeface="ＭＳ Ｐゴシック" charset="-128"/>
              </a:rPr>
              <a:t>liding window protocol</a:t>
            </a:r>
            <a:endParaRPr lang="en-US" altLang="x-none" sz="2400" dirty="0">
              <a:ea typeface="ＭＳ Ｐゴシック" charset="-128"/>
            </a:endParaRPr>
          </a:p>
          <a:p>
            <a:pPr lvl="1">
              <a:lnSpc>
                <a:spcPct val="90000"/>
              </a:lnSpc>
              <a:buFont typeface="Courier New" panose="02070309020205020404" pitchFamily="49" charset="0"/>
              <a:buChar char="o"/>
            </a:pPr>
            <a:r>
              <a:rPr lang="en-US" altLang="zh-CN" sz="2000" dirty="0">
                <a:ea typeface="宋体" charset="-122"/>
              </a:rPr>
              <a:t>a</a:t>
            </a:r>
            <a:r>
              <a:rPr lang="en-US" altLang="x-none" sz="2000" dirty="0">
                <a:ea typeface="ＭＳ Ｐゴシック" charset="-128"/>
              </a:rPr>
              <a:t> combination of go-back-n and selective repeat:</a:t>
            </a:r>
          </a:p>
          <a:p>
            <a:pPr lvl="2">
              <a:lnSpc>
                <a:spcPct val="90000"/>
              </a:lnSpc>
            </a:pPr>
            <a:r>
              <a:rPr lang="en-US" altLang="x-none" sz="1800" dirty="0">
                <a:ea typeface="ＭＳ Ｐゴシック" charset="-128"/>
              </a:rPr>
              <a:t>send &amp; receive buffers</a:t>
            </a:r>
          </a:p>
          <a:p>
            <a:pPr lvl="2">
              <a:lnSpc>
                <a:spcPct val="90000"/>
              </a:lnSpc>
            </a:pPr>
            <a:r>
              <a:rPr lang="en-US" altLang="x-none" sz="1800" dirty="0">
                <a:ea typeface="ＭＳ Ｐゴシック" charset="-128"/>
              </a:rPr>
              <a:t>cumulative acks</a:t>
            </a:r>
          </a:p>
          <a:p>
            <a:pPr lvl="2">
              <a:lnSpc>
                <a:spcPct val="90000"/>
              </a:lnSpc>
            </a:pPr>
            <a:r>
              <a:rPr lang="en-US" altLang="x-none" sz="1800" dirty="0">
                <a:ea typeface="ＭＳ Ｐゴシック" charset="-128"/>
              </a:rPr>
              <a:t>TCP uses a single retransmission timer</a:t>
            </a:r>
          </a:p>
          <a:p>
            <a:pPr lvl="2">
              <a:lnSpc>
                <a:spcPct val="90000"/>
              </a:lnSpc>
            </a:pPr>
            <a:r>
              <a:rPr lang="en-US" altLang="x-none" sz="1800" dirty="0">
                <a:ea typeface="ＭＳ Ｐゴシック" charset="-128"/>
              </a:rPr>
              <a:t>do not retransmit all packets upon timeout</a:t>
            </a:r>
          </a:p>
        </p:txBody>
      </p:sp>
      <p:graphicFrame>
        <p:nvGraphicFramePr>
          <p:cNvPr id="150533" name="Object 2"/>
          <p:cNvGraphicFramePr>
            <a:graphicFrameLocks noChangeAspect="1"/>
          </p:cNvGraphicFramePr>
          <p:nvPr/>
        </p:nvGraphicFramePr>
        <p:xfrm>
          <a:off x="1517650" y="4932363"/>
          <a:ext cx="6026150" cy="1023937"/>
        </p:xfrm>
        <a:graphic>
          <a:graphicData uri="http://schemas.openxmlformats.org/presentationml/2006/ole">
            <mc:AlternateContent xmlns:mc="http://schemas.openxmlformats.org/markup-compatibility/2006">
              <mc:Choice xmlns:v="urn:schemas-microsoft-com:vml" Requires="v">
                <p:oleObj name="VISIO" r:id="rId3" imgW="6604000" imgH="1117600" progId="Visio.Drawing.5">
                  <p:embed/>
                </p:oleObj>
              </mc:Choice>
              <mc:Fallback>
                <p:oleObj name="VISIO" r:id="rId3" imgW="6604000" imgH="1117600" progId="Visio.Drawing.5">
                  <p:embed/>
                  <p:pic>
                    <p:nvPicPr>
                      <p:cNvPr id="15053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7650" y="4932363"/>
                        <a:ext cx="6026150" cy="1023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EF343213-465C-3C43-A7C3-6633D3C33790}"/>
              </a:ext>
            </a:extLst>
          </p:cNvPr>
          <p:cNvSpPr>
            <a:spLocks noGrp="1"/>
          </p:cNvSpPr>
          <p:nvPr>
            <p:ph type="sldNum" sz="quarter" idx="12"/>
          </p:nvPr>
        </p:nvSpPr>
        <p:spPr/>
        <p:txBody>
          <a:bodyPr/>
          <a:lstStyle/>
          <a:p>
            <a:fld id="{CC730498-AE79-BE45-96D5-B15E75DF3F04}" type="slidenum">
              <a:rPr lang="en-US" altLang="x-none" smtClean="0"/>
              <a:pPr/>
              <a:t>33</a:t>
            </a:fld>
            <a:endParaRPr lang="en-US" altLang="x-none"/>
          </a:p>
        </p:txBody>
      </p:sp>
    </p:spTree>
    <p:extLst>
      <p:ext uri="{BB962C8B-B14F-4D97-AF65-F5344CB8AC3E}">
        <p14:creationId xmlns:p14="http://schemas.microsoft.com/office/powerpoint/2010/main" val="29208074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533400" y="228600"/>
            <a:ext cx="8020050" cy="762000"/>
          </a:xfrm>
        </p:spPr>
        <p:txBody>
          <a:bodyPr/>
          <a:lstStyle/>
          <a:p>
            <a:r>
              <a:rPr lang="en-US" altLang="x-none" sz="3600">
                <a:ea typeface="ＭＳ Ｐゴシック" charset="-128"/>
              </a:rPr>
              <a:t>TCP Segment Structure</a:t>
            </a:r>
            <a:endParaRPr lang="en-US" altLang="x-none">
              <a:ea typeface="ＭＳ Ｐゴシック" charset="-128"/>
            </a:endParaRPr>
          </a:p>
        </p:txBody>
      </p:sp>
      <p:grpSp>
        <p:nvGrpSpPr>
          <p:cNvPr id="152579" name="Group 3"/>
          <p:cNvGrpSpPr>
            <a:grpSpLocks/>
          </p:cNvGrpSpPr>
          <p:nvPr/>
        </p:nvGrpSpPr>
        <p:grpSpPr bwMode="auto">
          <a:xfrm>
            <a:off x="2759075" y="1214438"/>
            <a:ext cx="4089400" cy="5330825"/>
            <a:chOff x="2818" y="659"/>
            <a:chExt cx="2576" cy="3358"/>
          </a:xfrm>
        </p:grpSpPr>
        <p:sp>
          <p:nvSpPr>
            <p:cNvPr id="152604" name="Rectangle 4"/>
            <p:cNvSpPr>
              <a:spLocks noChangeArrowheads="1"/>
            </p:cNvSpPr>
            <p:nvPr/>
          </p:nvSpPr>
          <p:spPr bwMode="auto">
            <a:xfrm>
              <a:off x="2905" y="917"/>
              <a:ext cx="2489" cy="3039"/>
            </a:xfrm>
            <a:prstGeom prst="rect">
              <a:avLst/>
            </a:prstGeom>
            <a:solidFill>
              <a:schemeClr val="accent2"/>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2400">
                <a:solidFill>
                  <a:srgbClr val="000000"/>
                </a:solidFill>
                <a:latin typeface="Times New Roman" charset="0"/>
              </a:endParaRPr>
            </a:p>
          </p:txBody>
        </p:sp>
        <p:sp>
          <p:nvSpPr>
            <p:cNvPr id="152605" name="Rectangle 5"/>
            <p:cNvSpPr>
              <a:spLocks noChangeArrowheads="1"/>
            </p:cNvSpPr>
            <p:nvPr/>
          </p:nvSpPr>
          <p:spPr bwMode="auto">
            <a:xfrm>
              <a:off x="2851" y="990"/>
              <a:ext cx="2489" cy="3027"/>
            </a:xfrm>
            <a:prstGeom prst="rect">
              <a:avLst/>
            </a:prstGeom>
            <a:solidFill>
              <a:schemeClr val="bg1"/>
            </a:solidFill>
            <a:ln w="1905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2400">
                <a:solidFill>
                  <a:srgbClr val="000000"/>
                </a:solidFill>
                <a:latin typeface="Times New Roman" charset="0"/>
              </a:endParaRPr>
            </a:p>
          </p:txBody>
        </p:sp>
        <p:sp>
          <p:nvSpPr>
            <p:cNvPr id="152606" name="Text Box 6"/>
            <p:cNvSpPr txBox="1">
              <a:spLocks noChangeArrowheads="1"/>
            </p:cNvSpPr>
            <p:nvPr/>
          </p:nvSpPr>
          <p:spPr bwMode="auto">
            <a:xfrm>
              <a:off x="2886" y="968"/>
              <a:ext cx="116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0">
                  <a:solidFill>
                    <a:srgbClr val="000000"/>
                  </a:solidFill>
                </a:rPr>
                <a:t>source port #</a:t>
              </a:r>
              <a:endParaRPr lang="en-US" altLang="x-none" sz="2400">
                <a:solidFill>
                  <a:srgbClr val="000000"/>
                </a:solidFill>
                <a:latin typeface="Times New Roman" charset="0"/>
              </a:endParaRPr>
            </a:p>
          </p:txBody>
        </p:sp>
        <p:sp>
          <p:nvSpPr>
            <p:cNvPr id="152607" name="Text Box 7"/>
            <p:cNvSpPr txBox="1">
              <a:spLocks noChangeArrowheads="1"/>
            </p:cNvSpPr>
            <p:nvPr/>
          </p:nvSpPr>
          <p:spPr bwMode="auto">
            <a:xfrm>
              <a:off x="4198" y="971"/>
              <a:ext cx="100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0">
                  <a:solidFill>
                    <a:srgbClr val="000000"/>
                  </a:solidFill>
                </a:rPr>
                <a:t>dest port #</a:t>
              </a:r>
              <a:endParaRPr lang="en-US" altLang="x-none" sz="1800">
                <a:solidFill>
                  <a:srgbClr val="000000"/>
                </a:solidFill>
                <a:latin typeface="Times New Roman" charset="0"/>
              </a:endParaRPr>
            </a:p>
          </p:txBody>
        </p:sp>
        <p:sp>
          <p:nvSpPr>
            <p:cNvPr id="152608" name="Line 8"/>
            <p:cNvSpPr>
              <a:spLocks noChangeShapeType="1"/>
            </p:cNvSpPr>
            <p:nvPr/>
          </p:nvSpPr>
          <p:spPr bwMode="auto">
            <a:xfrm>
              <a:off x="2853" y="1226"/>
              <a:ext cx="2486" cy="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2609" name="Line 9"/>
            <p:cNvSpPr>
              <a:spLocks noChangeShapeType="1"/>
            </p:cNvSpPr>
            <p:nvPr/>
          </p:nvSpPr>
          <p:spPr bwMode="auto">
            <a:xfrm flipV="1">
              <a:off x="2849" y="1465"/>
              <a:ext cx="248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2610" name="Line 10"/>
            <p:cNvSpPr>
              <a:spLocks noChangeShapeType="1"/>
            </p:cNvSpPr>
            <p:nvPr/>
          </p:nvSpPr>
          <p:spPr bwMode="auto">
            <a:xfrm flipV="1">
              <a:off x="4075" y="990"/>
              <a:ext cx="0" cy="24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2611" name="Text Box 11"/>
            <p:cNvSpPr txBox="1">
              <a:spLocks noChangeArrowheads="1"/>
            </p:cNvSpPr>
            <p:nvPr/>
          </p:nvSpPr>
          <p:spPr bwMode="auto">
            <a:xfrm>
              <a:off x="3758" y="659"/>
              <a:ext cx="5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800">
                  <a:solidFill>
                    <a:srgbClr val="000000"/>
                  </a:solidFill>
                </a:rPr>
                <a:t>32 bits</a:t>
              </a:r>
              <a:endParaRPr lang="en-US" altLang="x-none" sz="2400">
                <a:solidFill>
                  <a:srgbClr val="000000"/>
                </a:solidFill>
                <a:latin typeface="Times New Roman" charset="0"/>
              </a:endParaRPr>
            </a:p>
          </p:txBody>
        </p:sp>
        <p:sp>
          <p:nvSpPr>
            <p:cNvPr id="152612" name="Line 12"/>
            <p:cNvSpPr>
              <a:spLocks noChangeShapeType="1"/>
            </p:cNvSpPr>
            <p:nvPr/>
          </p:nvSpPr>
          <p:spPr bwMode="auto">
            <a:xfrm>
              <a:off x="4417" y="811"/>
              <a:ext cx="899" cy="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2613" name="Line 13"/>
            <p:cNvSpPr>
              <a:spLocks noChangeShapeType="1"/>
            </p:cNvSpPr>
            <p:nvPr/>
          </p:nvSpPr>
          <p:spPr bwMode="auto">
            <a:xfrm rot="10800000">
              <a:off x="2837" y="818"/>
              <a:ext cx="84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2614" name="Text Box 14"/>
            <p:cNvSpPr txBox="1">
              <a:spLocks noChangeArrowheads="1"/>
            </p:cNvSpPr>
            <p:nvPr/>
          </p:nvSpPr>
          <p:spPr bwMode="auto">
            <a:xfrm>
              <a:off x="3475" y="2845"/>
              <a:ext cx="1341"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0">
                  <a:solidFill>
                    <a:srgbClr val="000000"/>
                  </a:solidFill>
                </a:rPr>
                <a:t>application</a:t>
              </a:r>
            </a:p>
            <a:p>
              <a:pPr algn="ctr">
                <a:spcBef>
                  <a:spcPct val="0"/>
                </a:spcBef>
                <a:buClrTx/>
                <a:buSzTx/>
                <a:buFontTx/>
                <a:buNone/>
              </a:pPr>
              <a:r>
                <a:rPr lang="en-US" altLang="x-none" sz="2000">
                  <a:solidFill>
                    <a:srgbClr val="000000"/>
                  </a:solidFill>
                </a:rPr>
                <a:t>data </a:t>
              </a:r>
            </a:p>
            <a:p>
              <a:pPr algn="ctr">
                <a:spcBef>
                  <a:spcPct val="0"/>
                </a:spcBef>
                <a:buClrTx/>
                <a:buSzTx/>
                <a:buFontTx/>
                <a:buNone/>
              </a:pPr>
              <a:r>
                <a:rPr lang="en-US" altLang="x-none" sz="2000">
                  <a:solidFill>
                    <a:srgbClr val="000000"/>
                  </a:solidFill>
                </a:rPr>
                <a:t>(variable length)</a:t>
              </a:r>
              <a:endParaRPr lang="en-US" altLang="x-none" sz="2400">
                <a:solidFill>
                  <a:srgbClr val="000000"/>
                </a:solidFill>
                <a:latin typeface="Times New Roman" charset="0"/>
              </a:endParaRPr>
            </a:p>
          </p:txBody>
        </p:sp>
        <p:sp>
          <p:nvSpPr>
            <p:cNvPr id="152615" name="Text Box 15"/>
            <p:cNvSpPr txBox="1">
              <a:spLocks noChangeArrowheads="1"/>
            </p:cNvSpPr>
            <p:nvPr/>
          </p:nvSpPr>
          <p:spPr bwMode="auto">
            <a:xfrm>
              <a:off x="3250" y="1213"/>
              <a:ext cx="156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0">
                  <a:solidFill>
                    <a:srgbClr val="000000"/>
                  </a:solidFill>
                </a:rPr>
                <a:t>sequence number</a:t>
              </a:r>
              <a:endParaRPr lang="en-US" altLang="x-none" sz="2400">
                <a:solidFill>
                  <a:srgbClr val="000000"/>
                </a:solidFill>
                <a:latin typeface="Times New Roman" charset="0"/>
              </a:endParaRPr>
            </a:p>
          </p:txBody>
        </p:sp>
        <p:sp>
          <p:nvSpPr>
            <p:cNvPr id="152616" name="Line 16"/>
            <p:cNvSpPr>
              <a:spLocks noChangeShapeType="1"/>
            </p:cNvSpPr>
            <p:nvPr/>
          </p:nvSpPr>
          <p:spPr bwMode="auto">
            <a:xfrm flipV="1">
              <a:off x="2855" y="1705"/>
              <a:ext cx="248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2617" name="Text Box 17"/>
            <p:cNvSpPr txBox="1">
              <a:spLocks noChangeArrowheads="1"/>
            </p:cNvSpPr>
            <p:nvPr/>
          </p:nvSpPr>
          <p:spPr bwMode="auto">
            <a:xfrm>
              <a:off x="2998" y="1465"/>
              <a:ext cx="214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0">
                  <a:solidFill>
                    <a:srgbClr val="000000"/>
                  </a:solidFill>
                </a:rPr>
                <a:t>acknowledgement number</a:t>
              </a:r>
              <a:endParaRPr lang="en-US" altLang="x-none" sz="2000">
                <a:solidFill>
                  <a:srgbClr val="000000"/>
                </a:solidFill>
                <a:latin typeface="Times New Roman" charset="0"/>
              </a:endParaRPr>
            </a:p>
          </p:txBody>
        </p:sp>
        <p:sp>
          <p:nvSpPr>
            <p:cNvPr id="152618" name="Line 18"/>
            <p:cNvSpPr>
              <a:spLocks noChangeShapeType="1"/>
            </p:cNvSpPr>
            <p:nvPr/>
          </p:nvSpPr>
          <p:spPr bwMode="auto">
            <a:xfrm flipV="1">
              <a:off x="2852" y="1954"/>
              <a:ext cx="248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2619" name="Line 19"/>
            <p:cNvSpPr>
              <a:spLocks noChangeShapeType="1"/>
            </p:cNvSpPr>
            <p:nvPr/>
          </p:nvSpPr>
          <p:spPr bwMode="auto">
            <a:xfrm flipV="1">
              <a:off x="2849" y="2200"/>
              <a:ext cx="248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2620" name="Line 20"/>
            <p:cNvSpPr>
              <a:spLocks noChangeShapeType="1"/>
            </p:cNvSpPr>
            <p:nvPr/>
          </p:nvSpPr>
          <p:spPr bwMode="auto">
            <a:xfrm flipV="1">
              <a:off x="2849" y="2554"/>
              <a:ext cx="248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2621" name="Line 21"/>
            <p:cNvSpPr>
              <a:spLocks noChangeShapeType="1"/>
            </p:cNvSpPr>
            <p:nvPr/>
          </p:nvSpPr>
          <p:spPr bwMode="auto">
            <a:xfrm flipH="1" flipV="1">
              <a:off x="4084" y="1707"/>
              <a:ext cx="3" cy="4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2622" name="Text Box 22"/>
            <p:cNvSpPr txBox="1">
              <a:spLocks noChangeArrowheads="1"/>
            </p:cNvSpPr>
            <p:nvPr/>
          </p:nvSpPr>
          <p:spPr bwMode="auto">
            <a:xfrm>
              <a:off x="4087" y="1712"/>
              <a:ext cx="12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800">
                  <a:solidFill>
                    <a:srgbClr val="000000"/>
                  </a:solidFill>
                </a:rPr>
                <a:t>rcvr window size</a:t>
              </a:r>
              <a:endParaRPr lang="en-US" altLang="x-none" sz="1800">
                <a:solidFill>
                  <a:srgbClr val="000000"/>
                </a:solidFill>
                <a:latin typeface="Times New Roman" charset="0"/>
              </a:endParaRPr>
            </a:p>
          </p:txBody>
        </p:sp>
        <p:sp>
          <p:nvSpPr>
            <p:cNvPr id="152623" name="Text Box 23"/>
            <p:cNvSpPr txBox="1">
              <a:spLocks noChangeArrowheads="1"/>
            </p:cNvSpPr>
            <p:nvPr/>
          </p:nvSpPr>
          <p:spPr bwMode="auto">
            <a:xfrm>
              <a:off x="4159" y="1961"/>
              <a:ext cx="115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800">
                  <a:solidFill>
                    <a:srgbClr val="000000"/>
                  </a:solidFill>
                </a:rPr>
                <a:t>ptr urgent data</a:t>
              </a:r>
              <a:endParaRPr lang="en-US" altLang="x-none" sz="1800">
                <a:solidFill>
                  <a:srgbClr val="000000"/>
                </a:solidFill>
                <a:latin typeface="Times New Roman" charset="0"/>
              </a:endParaRPr>
            </a:p>
          </p:txBody>
        </p:sp>
        <p:sp>
          <p:nvSpPr>
            <p:cNvPr id="152624" name="Text Box 24"/>
            <p:cNvSpPr txBox="1">
              <a:spLocks noChangeArrowheads="1"/>
            </p:cNvSpPr>
            <p:nvPr/>
          </p:nvSpPr>
          <p:spPr bwMode="auto">
            <a:xfrm>
              <a:off x="3084" y="1949"/>
              <a:ext cx="76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800">
                  <a:solidFill>
                    <a:srgbClr val="000000"/>
                  </a:solidFill>
                </a:rPr>
                <a:t>checksum</a:t>
              </a:r>
              <a:endParaRPr lang="en-US" altLang="x-none" sz="1800">
                <a:solidFill>
                  <a:srgbClr val="000000"/>
                </a:solidFill>
                <a:latin typeface="Times New Roman" charset="0"/>
              </a:endParaRPr>
            </a:p>
          </p:txBody>
        </p:sp>
        <p:sp>
          <p:nvSpPr>
            <p:cNvPr id="152625" name="Text Box 25"/>
            <p:cNvSpPr txBox="1">
              <a:spLocks noChangeArrowheads="1"/>
            </p:cNvSpPr>
            <p:nvPr/>
          </p:nvSpPr>
          <p:spPr bwMode="auto">
            <a:xfrm>
              <a:off x="3935" y="1730"/>
              <a:ext cx="1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600">
                  <a:solidFill>
                    <a:srgbClr val="000000"/>
                  </a:solidFill>
                </a:rPr>
                <a:t>F</a:t>
              </a:r>
              <a:endParaRPr lang="en-US" altLang="x-none" sz="2400">
                <a:solidFill>
                  <a:srgbClr val="000000"/>
                </a:solidFill>
                <a:latin typeface="Times New Roman" charset="0"/>
              </a:endParaRPr>
            </a:p>
          </p:txBody>
        </p:sp>
        <p:sp>
          <p:nvSpPr>
            <p:cNvPr id="152626" name="Line 26"/>
            <p:cNvSpPr>
              <a:spLocks noChangeShapeType="1"/>
            </p:cNvSpPr>
            <p:nvPr/>
          </p:nvSpPr>
          <p:spPr bwMode="auto">
            <a:xfrm flipV="1">
              <a:off x="3985" y="1701"/>
              <a:ext cx="0" cy="24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2627" name="Line 27"/>
            <p:cNvSpPr>
              <a:spLocks noChangeShapeType="1"/>
            </p:cNvSpPr>
            <p:nvPr/>
          </p:nvSpPr>
          <p:spPr bwMode="auto">
            <a:xfrm flipV="1">
              <a:off x="3883" y="1704"/>
              <a:ext cx="0" cy="24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2628" name="Line 28"/>
            <p:cNvSpPr>
              <a:spLocks noChangeShapeType="1"/>
            </p:cNvSpPr>
            <p:nvPr/>
          </p:nvSpPr>
          <p:spPr bwMode="auto">
            <a:xfrm flipV="1">
              <a:off x="3778" y="1704"/>
              <a:ext cx="0" cy="24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2629" name="Line 29"/>
            <p:cNvSpPr>
              <a:spLocks noChangeShapeType="1"/>
            </p:cNvSpPr>
            <p:nvPr/>
          </p:nvSpPr>
          <p:spPr bwMode="auto">
            <a:xfrm flipV="1">
              <a:off x="3676" y="1707"/>
              <a:ext cx="0" cy="24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2630" name="Line 30"/>
            <p:cNvSpPr>
              <a:spLocks noChangeShapeType="1"/>
            </p:cNvSpPr>
            <p:nvPr/>
          </p:nvSpPr>
          <p:spPr bwMode="auto">
            <a:xfrm flipV="1">
              <a:off x="3577" y="1704"/>
              <a:ext cx="0" cy="24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2631" name="Line 31"/>
            <p:cNvSpPr>
              <a:spLocks noChangeShapeType="1"/>
            </p:cNvSpPr>
            <p:nvPr/>
          </p:nvSpPr>
          <p:spPr bwMode="auto">
            <a:xfrm flipV="1">
              <a:off x="3469" y="1710"/>
              <a:ext cx="0" cy="24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2632" name="Text Box 32"/>
            <p:cNvSpPr txBox="1">
              <a:spLocks noChangeArrowheads="1"/>
            </p:cNvSpPr>
            <p:nvPr/>
          </p:nvSpPr>
          <p:spPr bwMode="auto">
            <a:xfrm>
              <a:off x="3828" y="1727"/>
              <a:ext cx="20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600">
                  <a:solidFill>
                    <a:srgbClr val="000000"/>
                  </a:solidFill>
                </a:rPr>
                <a:t>S</a:t>
              </a:r>
              <a:endParaRPr lang="en-US" altLang="x-none" sz="2400">
                <a:solidFill>
                  <a:srgbClr val="000000"/>
                </a:solidFill>
                <a:latin typeface="Times New Roman" charset="0"/>
              </a:endParaRPr>
            </a:p>
          </p:txBody>
        </p:sp>
        <p:sp>
          <p:nvSpPr>
            <p:cNvPr id="152633" name="Text Box 33"/>
            <p:cNvSpPr txBox="1">
              <a:spLocks noChangeArrowheads="1"/>
            </p:cNvSpPr>
            <p:nvPr/>
          </p:nvSpPr>
          <p:spPr bwMode="auto">
            <a:xfrm>
              <a:off x="3727" y="1727"/>
              <a:ext cx="19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600">
                  <a:solidFill>
                    <a:srgbClr val="000000"/>
                  </a:solidFill>
                </a:rPr>
                <a:t>R</a:t>
              </a:r>
              <a:endParaRPr lang="en-US" altLang="x-none" sz="2400">
                <a:solidFill>
                  <a:srgbClr val="000000"/>
                </a:solidFill>
                <a:latin typeface="Times New Roman" charset="0"/>
              </a:endParaRPr>
            </a:p>
          </p:txBody>
        </p:sp>
        <p:sp>
          <p:nvSpPr>
            <p:cNvPr id="152634" name="Text Box 34"/>
            <p:cNvSpPr txBox="1">
              <a:spLocks noChangeArrowheads="1"/>
            </p:cNvSpPr>
            <p:nvPr/>
          </p:nvSpPr>
          <p:spPr bwMode="auto">
            <a:xfrm>
              <a:off x="3628" y="1724"/>
              <a:ext cx="18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600">
                  <a:solidFill>
                    <a:srgbClr val="000000"/>
                  </a:solidFill>
                </a:rPr>
                <a:t>P</a:t>
              </a:r>
              <a:endParaRPr lang="en-US" altLang="x-none" sz="2400">
                <a:solidFill>
                  <a:srgbClr val="000000"/>
                </a:solidFill>
                <a:latin typeface="Times New Roman" charset="0"/>
              </a:endParaRPr>
            </a:p>
          </p:txBody>
        </p:sp>
        <p:sp>
          <p:nvSpPr>
            <p:cNvPr id="152635" name="Text Box 35"/>
            <p:cNvSpPr txBox="1">
              <a:spLocks noChangeArrowheads="1"/>
            </p:cNvSpPr>
            <p:nvPr/>
          </p:nvSpPr>
          <p:spPr bwMode="auto">
            <a:xfrm>
              <a:off x="3519" y="1724"/>
              <a:ext cx="21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600">
                  <a:solidFill>
                    <a:srgbClr val="000000"/>
                  </a:solidFill>
                </a:rPr>
                <a:t>A</a:t>
              </a:r>
              <a:endParaRPr lang="en-US" altLang="x-none" sz="2400">
                <a:solidFill>
                  <a:srgbClr val="000000"/>
                </a:solidFill>
                <a:latin typeface="Times New Roman" charset="0"/>
              </a:endParaRPr>
            </a:p>
          </p:txBody>
        </p:sp>
        <p:sp>
          <p:nvSpPr>
            <p:cNvPr id="152636" name="Text Box 36"/>
            <p:cNvSpPr txBox="1">
              <a:spLocks noChangeArrowheads="1"/>
            </p:cNvSpPr>
            <p:nvPr/>
          </p:nvSpPr>
          <p:spPr bwMode="auto">
            <a:xfrm>
              <a:off x="3417" y="1724"/>
              <a:ext cx="21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600">
                  <a:solidFill>
                    <a:srgbClr val="000000"/>
                  </a:solidFill>
                </a:rPr>
                <a:t>U</a:t>
              </a:r>
              <a:endParaRPr lang="en-US" altLang="x-none" sz="2400">
                <a:solidFill>
                  <a:srgbClr val="000000"/>
                </a:solidFill>
                <a:latin typeface="Times New Roman" charset="0"/>
              </a:endParaRPr>
            </a:p>
          </p:txBody>
        </p:sp>
        <p:sp>
          <p:nvSpPr>
            <p:cNvPr id="152637" name="Text Box 37"/>
            <p:cNvSpPr txBox="1">
              <a:spLocks noChangeArrowheads="1"/>
            </p:cNvSpPr>
            <p:nvPr/>
          </p:nvSpPr>
          <p:spPr bwMode="auto">
            <a:xfrm>
              <a:off x="2818" y="1665"/>
              <a:ext cx="365"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400">
                  <a:solidFill>
                    <a:srgbClr val="000000"/>
                  </a:solidFill>
                </a:rPr>
                <a:t>head</a:t>
              </a:r>
            </a:p>
            <a:p>
              <a:pPr algn="ctr">
                <a:spcBef>
                  <a:spcPct val="0"/>
                </a:spcBef>
                <a:buClrTx/>
                <a:buSzTx/>
                <a:buFontTx/>
                <a:buNone/>
              </a:pPr>
              <a:r>
                <a:rPr lang="en-US" altLang="x-none" sz="1400">
                  <a:solidFill>
                    <a:srgbClr val="000000"/>
                  </a:solidFill>
                </a:rPr>
                <a:t>len</a:t>
              </a:r>
              <a:endParaRPr lang="en-US" altLang="x-none" sz="1800">
                <a:solidFill>
                  <a:srgbClr val="000000"/>
                </a:solidFill>
                <a:latin typeface="Times New Roman" charset="0"/>
              </a:endParaRPr>
            </a:p>
          </p:txBody>
        </p:sp>
        <p:sp>
          <p:nvSpPr>
            <p:cNvPr id="152638" name="Text Box 38"/>
            <p:cNvSpPr txBox="1">
              <a:spLocks noChangeArrowheads="1"/>
            </p:cNvSpPr>
            <p:nvPr/>
          </p:nvSpPr>
          <p:spPr bwMode="auto">
            <a:xfrm>
              <a:off x="3121" y="1665"/>
              <a:ext cx="35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400">
                  <a:solidFill>
                    <a:srgbClr val="000000"/>
                  </a:solidFill>
                </a:rPr>
                <a:t>not</a:t>
              </a:r>
            </a:p>
            <a:p>
              <a:pPr algn="ctr">
                <a:spcBef>
                  <a:spcPct val="0"/>
                </a:spcBef>
                <a:buClrTx/>
                <a:buSzTx/>
                <a:buFontTx/>
                <a:buNone/>
              </a:pPr>
              <a:r>
                <a:rPr lang="en-US" altLang="x-none" sz="1400">
                  <a:solidFill>
                    <a:srgbClr val="000000"/>
                  </a:solidFill>
                </a:rPr>
                <a:t>used</a:t>
              </a:r>
              <a:endParaRPr lang="en-US" altLang="x-none" sz="1800">
                <a:solidFill>
                  <a:srgbClr val="000000"/>
                </a:solidFill>
                <a:latin typeface="Times New Roman" charset="0"/>
              </a:endParaRPr>
            </a:p>
          </p:txBody>
        </p:sp>
        <p:sp>
          <p:nvSpPr>
            <p:cNvPr id="152639" name="Line 39"/>
            <p:cNvSpPr>
              <a:spLocks noChangeShapeType="1"/>
            </p:cNvSpPr>
            <p:nvPr/>
          </p:nvSpPr>
          <p:spPr bwMode="auto">
            <a:xfrm flipV="1">
              <a:off x="3151" y="1704"/>
              <a:ext cx="0" cy="24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2640" name="Text Box 40"/>
            <p:cNvSpPr txBox="1">
              <a:spLocks noChangeArrowheads="1"/>
            </p:cNvSpPr>
            <p:nvPr/>
          </p:nvSpPr>
          <p:spPr bwMode="auto">
            <a:xfrm>
              <a:off x="3098" y="2266"/>
              <a:ext cx="19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0">
                  <a:solidFill>
                    <a:srgbClr val="000000"/>
                  </a:solidFill>
                </a:rPr>
                <a:t>Options (variable length)</a:t>
              </a:r>
              <a:endParaRPr lang="en-US" altLang="x-none" sz="2400">
                <a:solidFill>
                  <a:srgbClr val="000000"/>
                </a:solidFill>
                <a:latin typeface="Times New Roman" charset="0"/>
              </a:endParaRPr>
            </a:p>
          </p:txBody>
        </p:sp>
      </p:grpSp>
      <p:grpSp>
        <p:nvGrpSpPr>
          <p:cNvPr id="3" name="Group 41"/>
          <p:cNvGrpSpPr>
            <a:grpSpLocks/>
          </p:cNvGrpSpPr>
          <p:nvPr/>
        </p:nvGrpSpPr>
        <p:grpSpPr bwMode="auto">
          <a:xfrm>
            <a:off x="550863" y="3216275"/>
            <a:ext cx="4154487" cy="2266950"/>
            <a:chOff x="347" y="1956"/>
            <a:chExt cx="2617" cy="1428"/>
          </a:xfrm>
        </p:grpSpPr>
        <p:sp>
          <p:nvSpPr>
            <p:cNvPr id="152602" name="Text Box 42"/>
            <p:cNvSpPr txBox="1">
              <a:spLocks noChangeArrowheads="1"/>
            </p:cNvSpPr>
            <p:nvPr/>
          </p:nvSpPr>
          <p:spPr bwMode="auto">
            <a:xfrm>
              <a:off x="347" y="2288"/>
              <a:ext cx="1200" cy="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r">
                <a:spcBef>
                  <a:spcPct val="0"/>
                </a:spcBef>
                <a:buClrTx/>
                <a:buSzTx/>
                <a:buFontTx/>
                <a:buNone/>
              </a:pPr>
              <a:r>
                <a:rPr lang="en-US" altLang="x-none" sz="1800">
                  <a:solidFill>
                    <a:srgbClr val="000000"/>
                  </a:solidFill>
                </a:rPr>
                <a:t>RST, SYN, FIN:</a:t>
              </a:r>
            </a:p>
            <a:p>
              <a:pPr algn="r">
                <a:spcBef>
                  <a:spcPct val="0"/>
                </a:spcBef>
                <a:buClrTx/>
                <a:buSzTx/>
                <a:buFontTx/>
                <a:buNone/>
              </a:pPr>
              <a:r>
                <a:rPr lang="en-US" altLang="x-none" sz="1800">
                  <a:solidFill>
                    <a:srgbClr val="000000"/>
                  </a:solidFill>
                </a:rPr>
                <a:t>connection </a:t>
              </a:r>
              <a:br>
                <a:rPr lang="en-US" altLang="x-none" sz="1800">
                  <a:solidFill>
                    <a:srgbClr val="000000"/>
                  </a:solidFill>
                </a:rPr>
              </a:br>
              <a:r>
                <a:rPr lang="en-US" altLang="x-none" sz="1800">
                  <a:solidFill>
                    <a:srgbClr val="000000"/>
                  </a:solidFill>
                </a:rPr>
                <a:t>management</a:t>
              </a:r>
            </a:p>
            <a:p>
              <a:pPr algn="r">
                <a:spcBef>
                  <a:spcPct val="0"/>
                </a:spcBef>
                <a:buClrTx/>
                <a:buSzTx/>
                <a:buFontTx/>
                <a:buNone/>
              </a:pPr>
              <a:r>
                <a:rPr lang="en-US" altLang="x-none" sz="1800">
                  <a:solidFill>
                    <a:srgbClr val="000000"/>
                  </a:solidFill>
                </a:rPr>
                <a:t>(reset, setup</a:t>
              </a:r>
              <a:br>
                <a:rPr lang="en-US" altLang="x-none" sz="1800">
                  <a:solidFill>
                    <a:srgbClr val="000000"/>
                  </a:solidFill>
                </a:rPr>
              </a:br>
              <a:r>
                <a:rPr lang="en-US" altLang="x-none" sz="1800">
                  <a:solidFill>
                    <a:srgbClr val="000000"/>
                  </a:solidFill>
                </a:rPr>
                <a:t>teardown</a:t>
              </a:r>
            </a:p>
            <a:p>
              <a:pPr algn="r">
                <a:spcBef>
                  <a:spcPct val="0"/>
                </a:spcBef>
                <a:buClrTx/>
                <a:buSzTx/>
                <a:buFontTx/>
                <a:buNone/>
              </a:pPr>
              <a:r>
                <a:rPr lang="en-US" altLang="x-none" sz="1800">
                  <a:solidFill>
                    <a:srgbClr val="000000"/>
                  </a:solidFill>
                </a:rPr>
                <a:t>commands)</a:t>
              </a:r>
            </a:p>
          </p:txBody>
        </p:sp>
        <p:sp>
          <p:nvSpPr>
            <p:cNvPr id="152603" name="Freeform 43"/>
            <p:cNvSpPr>
              <a:spLocks/>
            </p:cNvSpPr>
            <p:nvPr/>
          </p:nvSpPr>
          <p:spPr bwMode="auto">
            <a:xfrm>
              <a:off x="1506" y="1956"/>
              <a:ext cx="1458" cy="444"/>
            </a:xfrm>
            <a:custGeom>
              <a:avLst/>
              <a:gdLst>
                <a:gd name="T0" fmla="*/ 0 w 1458"/>
                <a:gd name="T1" fmla="*/ 444 h 444"/>
                <a:gd name="T2" fmla="*/ 1248 w 1458"/>
                <a:gd name="T3" fmla="*/ 0 h 444"/>
                <a:gd name="T4" fmla="*/ 1458 w 1458"/>
                <a:gd name="T5" fmla="*/ 6 h 444"/>
                <a:gd name="T6" fmla="*/ 0 60000 65536"/>
                <a:gd name="T7" fmla="*/ 0 60000 65536"/>
                <a:gd name="T8" fmla="*/ 0 60000 65536"/>
                <a:gd name="T9" fmla="*/ 0 w 1458"/>
                <a:gd name="T10" fmla="*/ 0 h 444"/>
                <a:gd name="T11" fmla="*/ 1458 w 1458"/>
                <a:gd name="T12" fmla="*/ 444 h 444"/>
              </a:gdLst>
              <a:ahLst/>
              <a:cxnLst>
                <a:cxn ang="T6">
                  <a:pos x="T0" y="T1"/>
                </a:cxn>
                <a:cxn ang="T7">
                  <a:pos x="T2" y="T3"/>
                </a:cxn>
                <a:cxn ang="T8">
                  <a:pos x="T4" y="T5"/>
                </a:cxn>
              </a:cxnLst>
              <a:rect l="T9" t="T10" r="T11" b="T12"/>
              <a:pathLst>
                <a:path w="1458" h="444">
                  <a:moveTo>
                    <a:pt x="0" y="444"/>
                  </a:moveTo>
                  <a:lnTo>
                    <a:pt x="1248" y="0"/>
                  </a:lnTo>
                  <a:lnTo>
                    <a:pt x="1458" y="6"/>
                  </a:ln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4" name="Group 44"/>
          <p:cNvGrpSpPr>
            <a:grpSpLocks/>
          </p:cNvGrpSpPr>
          <p:nvPr/>
        </p:nvGrpSpPr>
        <p:grpSpPr bwMode="auto">
          <a:xfrm>
            <a:off x="6686550" y="3124200"/>
            <a:ext cx="2230438" cy="473075"/>
            <a:chOff x="4212" y="1898"/>
            <a:chExt cx="1405" cy="298"/>
          </a:xfrm>
        </p:grpSpPr>
        <p:sp>
          <p:nvSpPr>
            <p:cNvPr id="152600" name="Text Box 45"/>
            <p:cNvSpPr txBox="1">
              <a:spLocks noChangeArrowheads="1"/>
            </p:cNvSpPr>
            <p:nvPr/>
          </p:nvSpPr>
          <p:spPr bwMode="auto">
            <a:xfrm>
              <a:off x="4686" y="1898"/>
              <a:ext cx="93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1800">
                  <a:solidFill>
                    <a:srgbClr val="000000"/>
                  </a:solidFill>
                </a:rPr>
                <a:t>flow control</a:t>
              </a:r>
            </a:p>
          </p:txBody>
        </p:sp>
        <p:sp>
          <p:nvSpPr>
            <p:cNvPr id="152601" name="Line 46"/>
            <p:cNvSpPr>
              <a:spLocks noChangeShapeType="1"/>
            </p:cNvSpPr>
            <p:nvPr/>
          </p:nvSpPr>
          <p:spPr bwMode="auto">
            <a:xfrm flipH="1" flipV="1">
              <a:off x="4212" y="1902"/>
              <a:ext cx="510" cy="294"/>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 name="Group 47"/>
          <p:cNvGrpSpPr>
            <a:grpSpLocks/>
          </p:cNvGrpSpPr>
          <p:nvPr/>
        </p:nvGrpSpPr>
        <p:grpSpPr bwMode="auto">
          <a:xfrm>
            <a:off x="947738" y="1638300"/>
            <a:ext cx="8005762" cy="1301750"/>
            <a:chOff x="597" y="962"/>
            <a:chExt cx="5043" cy="820"/>
          </a:xfrm>
        </p:grpSpPr>
        <p:sp>
          <p:nvSpPr>
            <p:cNvPr id="152595" name="Text Box 48"/>
            <p:cNvSpPr txBox="1">
              <a:spLocks noChangeArrowheads="1"/>
            </p:cNvSpPr>
            <p:nvPr/>
          </p:nvSpPr>
          <p:spPr bwMode="auto">
            <a:xfrm>
              <a:off x="597" y="1358"/>
              <a:ext cx="92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r">
                <a:spcBef>
                  <a:spcPct val="0"/>
                </a:spcBef>
                <a:buClrTx/>
                <a:buSzTx/>
                <a:buFontTx/>
                <a:buNone/>
              </a:pPr>
              <a:r>
                <a:rPr lang="en-US" altLang="x-none" sz="1800">
                  <a:solidFill>
                    <a:srgbClr val="000000"/>
                  </a:solidFill>
                </a:rPr>
                <a:t>ACK: ACK #</a:t>
              </a:r>
            </a:p>
            <a:p>
              <a:pPr algn="r">
                <a:spcBef>
                  <a:spcPct val="0"/>
                </a:spcBef>
                <a:buClrTx/>
                <a:buSzTx/>
                <a:buFontTx/>
                <a:buNone/>
              </a:pPr>
              <a:r>
                <a:rPr lang="en-US" altLang="x-none" sz="1800">
                  <a:solidFill>
                    <a:srgbClr val="000000"/>
                  </a:solidFill>
                </a:rPr>
                <a:t>valid</a:t>
              </a:r>
              <a:endParaRPr lang="en-US" altLang="x-none" sz="1000">
                <a:solidFill>
                  <a:srgbClr val="000000"/>
                </a:solidFill>
                <a:latin typeface="Times New Roman" charset="0"/>
              </a:endParaRPr>
            </a:p>
          </p:txBody>
        </p:sp>
        <p:sp>
          <p:nvSpPr>
            <p:cNvPr id="152596" name="Line 49"/>
            <p:cNvSpPr>
              <a:spLocks noChangeShapeType="1"/>
            </p:cNvSpPr>
            <p:nvPr/>
          </p:nvSpPr>
          <p:spPr bwMode="auto">
            <a:xfrm>
              <a:off x="1476" y="1560"/>
              <a:ext cx="1038" cy="222"/>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2597" name="Text Box 50"/>
            <p:cNvSpPr txBox="1">
              <a:spLocks noChangeArrowheads="1"/>
            </p:cNvSpPr>
            <p:nvPr/>
          </p:nvSpPr>
          <p:spPr bwMode="auto">
            <a:xfrm>
              <a:off x="4493" y="962"/>
              <a:ext cx="1147"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1800">
                  <a:solidFill>
                    <a:srgbClr val="000000"/>
                  </a:solidFill>
                </a:rPr>
                <a:t>counting</a:t>
              </a:r>
            </a:p>
            <a:p>
              <a:pPr>
                <a:spcBef>
                  <a:spcPct val="0"/>
                </a:spcBef>
                <a:buClrTx/>
                <a:buSzTx/>
                <a:buFontTx/>
                <a:buNone/>
              </a:pPr>
              <a:r>
                <a:rPr lang="en-US" altLang="x-none" sz="1800">
                  <a:solidFill>
                    <a:srgbClr val="000000"/>
                  </a:solidFill>
                </a:rPr>
                <a:t>by bytes </a:t>
              </a:r>
            </a:p>
            <a:p>
              <a:pPr>
                <a:spcBef>
                  <a:spcPct val="0"/>
                </a:spcBef>
                <a:buClrTx/>
                <a:buSzTx/>
                <a:buFontTx/>
                <a:buNone/>
              </a:pPr>
              <a:r>
                <a:rPr lang="en-US" altLang="x-none" sz="1800">
                  <a:solidFill>
                    <a:srgbClr val="000000"/>
                  </a:solidFill>
                </a:rPr>
                <a:t>of data</a:t>
              </a:r>
            </a:p>
            <a:p>
              <a:pPr>
                <a:spcBef>
                  <a:spcPct val="0"/>
                </a:spcBef>
                <a:buClrTx/>
                <a:buSzTx/>
                <a:buFontTx/>
                <a:buNone/>
              </a:pPr>
              <a:r>
                <a:rPr lang="en-US" altLang="x-none" sz="1800">
                  <a:solidFill>
                    <a:srgbClr val="000000"/>
                  </a:solidFill>
                </a:rPr>
                <a:t>(not segments!)</a:t>
              </a:r>
            </a:p>
          </p:txBody>
        </p:sp>
        <p:sp>
          <p:nvSpPr>
            <p:cNvPr id="152598" name="Line 51"/>
            <p:cNvSpPr>
              <a:spLocks noChangeShapeType="1"/>
            </p:cNvSpPr>
            <p:nvPr/>
          </p:nvSpPr>
          <p:spPr bwMode="auto">
            <a:xfrm flipH="1">
              <a:off x="4170" y="1086"/>
              <a:ext cx="348" cy="55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2599" name="Line 52"/>
            <p:cNvSpPr>
              <a:spLocks noChangeShapeType="1"/>
            </p:cNvSpPr>
            <p:nvPr/>
          </p:nvSpPr>
          <p:spPr bwMode="auto">
            <a:xfrm flipH="1">
              <a:off x="4146" y="1080"/>
              <a:ext cx="360" cy="33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 name="Group 53"/>
          <p:cNvGrpSpPr>
            <a:grpSpLocks/>
          </p:cNvGrpSpPr>
          <p:nvPr/>
        </p:nvGrpSpPr>
        <p:grpSpPr bwMode="auto">
          <a:xfrm>
            <a:off x="1063625" y="2025650"/>
            <a:ext cx="4178300" cy="3736975"/>
            <a:chOff x="670" y="1206"/>
            <a:chExt cx="2632" cy="2354"/>
          </a:xfrm>
        </p:grpSpPr>
        <p:sp>
          <p:nvSpPr>
            <p:cNvPr id="152591" name="Text Box 54"/>
            <p:cNvSpPr txBox="1">
              <a:spLocks noChangeArrowheads="1"/>
            </p:cNvSpPr>
            <p:nvPr/>
          </p:nvSpPr>
          <p:spPr bwMode="auto">
            <a:xfrm>
              <a:off x="670" y="3329"/>
              <a:ext cx="8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r">
                <a:spcBef>
                  <a:spcPct val="0"/>
                </a:spcBef>
                <a:buClrTx/>
                <a:buSzTx/>
                <a:buFontTx/>
                <a:buNone/>
              </a:pPr>
              <a:r>
                <a:rPr lang="en-US" altLang="x-none" sz="1800">
                  <a:solidFill>
                    <a:srgbClr val="000000"/>
                  </a:solidFill>
                </a:rPr>
                <a:t>Also in UDP</a:t>
              </a:r>
            </a:p>
          </p:txBody>
        </p:sp>
        <p:sp>
          <p:nvSpPr>
            <p:cNvPr id="152592" name="Line 55"/>
            <p:cNvSpPr>
              <a:spLocks noChangeShapeType="1"/>
            </p:cNvSpPr>
            <p:nvPr/>
          </p:nvSpPr>
          <p:spPr bwMode="auto">
            <a:xfrm flipV="1">
              <a:off x="1448" y="2188"/>
              <a:ext cx="750" cy="1158"/>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2593" name="Line 56"/>
            <p:cNvSpPr>
              <a:spLocks noChangeShapeType="1"/>
            </p:cNvSpPr>
            <p:nvPr/>
          </p:nvSpPr>
          <p:spPr bwMode="auto">
            <a:xfrm flipV="1">
              <a:off x="1443" y="1221"/>
              <a:ext cx="903" cy="2124"/>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594" name="Line 57"/>
            <p:cNvSpPr>
              <a:spLocks noChangeShapeType="1"/>
            </p:cNvSpPr>
            <p:nvPr/>
          </p:nvSpPr>
          <p:spPr bwMode="auto">
            <a:xfrm flipV="1">
              <a:off x="1476" y="1206"/>
              <a:ext cx="1826" cy="2124"/>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58"/>
          <p:cNvGrpSpPr>
            <a:grpSpLocks/>
          </p:cNvGrpSpPr>
          <p:nvPr/>
        </p:nvGrpSpPr>
        <p:grpSpPr bwMode="auto">
          <a:xfrm>
            <a:off x="149225" y="1543050"/>
            <a:ext cx="5186363" cy="2041525"/>
            <a:chOff x="94" y="902"/>
            <a:chExt cx="3267" cy="1286"/>
          </a:xfrm>
        </p:grpSpPr>
        <p:grpSp>
          <p:nvGrpSpPr>
            <p:cNvPr id="152585" name="Group 59"/>
            <p:cNvGrpSpPr>
              <a:grpSpLocks/>
            </p:cNvGrpSpPr>
            <p:nvPr/>
          </p:nvGrpSpPr>
          <p:grpSpPr bwMode="auto">
            <a:xfrm>
              <a:off x="94" y="902"/>
              <a:ext cx="2546" cy="1286"/>
              <a:chOff x="94" y="902"/>
              <a:chExt cx="2546" cy="1286"/>
            </a:xfrm>
          </p:grpSpPr>
          <p:sp>
            <p:nvSpPr>
              <p:cNvPr id="152587" name="Text Box 60"/>
              <p:cNvSpPr txBox="1">
                <a:spLocks noChangeArrowheads="1"/>
              </p:cNvSpPr>
              <p:nvPr/>
            </p:nvSpPr>
            <p:spPr bwMode="auto">
              <a:xfrm>
                <a:off x="112" y="902"/>
                <a:ext cx="1441"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r">
                  <a:spcBef>
                    <a:spcPct val="0"/>
                  </a:spcBef>
                  <a:buClrTx/>
                  <a:buSzTx/>
                  <a:buFontTx/>
                  <a:buNone/>
                </a:pPr>
                <a:r>
                  <a:rPr lang="en-US" altLang="x-none" sz="1800">
                    <a:solidFill>
                      <a:srgbClr val="000000"/>
                    </a:solidFill>
                  </a:rPr>
                  <a:t>URG: urgent data </a:t>
                </a:r>
              </a:p>
              <a:p>
                <a:pPr algn="r">
                  <a:spcBef>
                    <a:spcPct val="0"/>
                  </a:spcBef>
                  <a:buClrTx/>
                  <a:buSzTx/>
                  <a:buFontTx/>
                  <a:buNone/>
                </a:pPr>
                <a:r>
                  <a:rPr lang="en-US" altLang="x-none" sz="1800">
                    <a:solidFill>
                      <a:srgbClr val="000000"/>
                    </a:solidFill>
                  </a:rPr>
                  <a:t>(generally not used)</a:t>
                </a:r>
                <a:endParaRPr lang="en-US" altLang="x-none" sz="1000">
                  <a:solidFill>
                    <a:srgbClr val="000000"/>
                  </a:solidFill>
                  <a:latin typeface="Times New Roman" charset="0"/>
                </a:endParaRPr>
              </a:p>
            </p:txBody>
          </p:sp>
          <p:sp>
            <p:nvSpPr>
              <p:cNvPr id="152588" name="Text Box 61"/>
              <p:cNvSpPr txBox="1">
                <a:spLocks noChangeArrowheads="1"/>
              </p:cNvSpPr>
              <p:nvPr/>
            </p:nvSpPr>
            <p:spPr bwMode="auto">
              <a:xfrm>
                <a:off x="94" y="1784"/>
                <a:ext cx="1441"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r">
                  <a:spcBef>
                    <a:spcPct val="0"/>
                  </a:spcBef>
                  <a:buClrTx/>
                  <a:buSzTx/>
                  <a:buFontTx/>
                  <a:buNone/>
                </a:pPr>
                <a:r>
                  <a:rPr lang="en-US" altLang="x-none" sz="1800">
                    <a:solidFill>
                      <a:srgbClr val="000000"/>
                    </a:solidFill>
                  </a:rPr>
                  <a:t>PSH: push data now</a:t>
                </a:r>
              </a:p>
              <a:p>
                <a:pPr algn="r">
                  <a:spcBef>
                    <a:spcPct val="0"/>
                  </a:spcBef>
                  <a:buClrTx/>
                  <a:buSzTx/>
                  <a:buFontTx/>
                  <a:buNone/>
                </a:pPr>
                <a:r>
                  <a:rPr lang="en-US" altLang="x-none" sz="1800">
                    <a:solidFill>
                      <a:srgbClr val="000000"/>
                    </a:solidFill>
                  </a:rPr>
                  <a:t>(generally not used)</a:t>
                </a:r>
              </a:p>
            </p:txBody>
          </p:sp>
          <p:sp>
            <p:nvSpPr>
              <p:cNvPr id="152589" name="Line 62"/>
              <p:cNvSpPr>
                <a:spLocks noChangeShapeType="1"/>
              </p:cNvSpPr>
              <p:nvPr/>
            </p:nvSpPr>
            <p:spPr bwMode="auto">
              <a:xfrm>
                <a:off x="1494" y="1134"/>
                <a:ext cx="942" cy="606"/>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2590" name="Line 63"/>
              <p:cNvSpPr>
                <a:spLocks noChangeShapeType="1"/>
              </p:cNvSpPr>
              <p:nvPr/>
            </p:nvSpPr>
            <p:spPr bwMode="auto">
              <a:xfrm flipV="1">
                <a:off x="1482" y="1782"/>
                <a:ext cx="1158" cy="28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52586" name="Line 64"/>
            <p:cNvSpPr>
              <a:spLocks noChangeShapeType="1"/>
            </p:cNvSpPr>
            <p:nvPr/>
          </p:nvSpPr>
          <p:spPr bwMode="auto">
            <a:xfrm>
              <a:off x="1491" y="1111"/>
              <a:ext cx="1870" cy="99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 name="Slide Number Placeholder 1">
            <a:extLst>
              <a:ext uri="{FF2B5EF4-FFF2-40B4-BE49-F238E27FC236}">
                <a16:creationId xmlns:a16="http://schemas.microsoft.com/office/drawing/2014/main" id="{8C0275E2-0736-0648-B2F3-0ED21E67AFC0}"/>
              </a:ext>
            </a:extLst>
          </p:cNvPr>
          <p:cNvSpPr>
            <a:spLocks noGrp="1"/>
          </p:cNvSpPr>
          <p:nvPr>
            <p:ph type="sldNum" sz="quarter" idx="12"/>
          </p:nvPr>
        </p:nvSpPr>
        <p:spPr/>
        <p:txBody>
          <a:bodyPr/>
          <a:lstStyle/>
          <a:p>
            <a:fld id="{51B6A1D6-5A67-8647-88E0-E3A073C06BF1}" type="slidenum">
              <a:rPr lang="en-US" altLang="x-none" smtClean="0"/>
              <a:pPr/>
              <a:t>34</a:t>
            </a:fld>
            <a:endParaRPr lang="en-US" altLang="x-none"/>
          </a:p>
        </p:txBody>
      </p:sp>
    </p:spTree>
    <p:extLst>
      <p:ext uri="{BB962C8B-B14F-4D97-AF65-F5344CB8AC3E}">
        <p14:creationId xmlns:p14="http://schemas.microsoft.com/office/powerpoint/2010/main" val="3286150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4"/>
          <p:cNvSpPr>
            <a:spLocks noChangeArrowheads="1"/>
          </p:cNvSpPr>
          <p:nvPr/>
        </p:nvSpPr>
        <p:spPr bwMode="auto">
          <a:xfrm>
            <a:off x="533400" y="228600"/>
            <a:ext cx="8020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zh-CN" sz="4000" u="sng">
                <a:solidFill>
                  <a:srgbClr val="3333CC"/>
                </a:solidFill>
                <a:ea typeface="宋体" charset="-122"/>
              </a:rPr>
              <a:t>Outline</a:t>
            </a:r>
            <a:endParaRPr lang="en-US" altLang="x-none" sz="4000" u="sng">
              <a:solidFill>
                <a:srgbClr val="3333CC"/>
              </a:solidFill>
              <a:ea typeface="宋体" charset="-122"/>
            </a:endParaRPr>
          </a:p>
        </p:txBody>
      </p:sp>
      <p:sp>
        <p:nvSpPr>
          <p:cNvPr id="142339" name="Rectangle 5"/>
          <p:cNvSpPr>
            <a:spLocks noChangeArrowheads="1"/>
          </p:cNvSpPr>
          <p:nvPr/>
        </p:nvSpPr>
        <p:spPr bwMode="auto">
          <a:xfrm>
            <a:off x="533400" y="1600200"/>
            <a:ext cx="807720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buClr>
                <a:srgbClr val="3333CC"/>
              </a:buClr>
              <a:buFont typeface="Wingdings" pitchFamily="2" charset="2"/>
              <a:buChar char="q"/>
            </a:pPr>
            <a:r>
              <a:rPr lang="en-US" altLang="zh-CN" dirty="0">
                <a:solidFill>
                  <a:srgbClr val="000000"/>
                </a:solidFill>
                <a:ea typeface="宋体" charset="-122"/>
              </a:rPr>
              <a:t>Admin</a:t>
            </a:r>
            <a:r>
              <a:rPr lang="zh-CN" altLang="en-US" dirty="0">
                <a:solidFill>
                  <a:srgbClr val="000000"/>
                </a:solidFill>
                <a:ea typeface="宋体" charset="-122"/>
              </a:rPr>
              <a:t> </a:t>
            </a:r>
            <a:r>
              <a:rPr lang="en-US" altLang="zh-CN" dirty="0">
                <a:solidFill>
                  <a:srgbClr val="000000"/>
                </a:solidFill>
                <a:ea typeface="宋体" charset="-122"/>
              </a:rPr>
              <a:t>and</a:t>
            </a:r>
            <a:r>
              <a:rPr lang="zh-CN" altLang="en-US" dirty="0">
                <a:solidFill>
                  <a:srgbClr val="000000"/>
                </a:solidFill>
                <a:ea typeface="宋体" charset="-122"/>
              </a:rPr>
              <a:t> </a:t>
            </a:r>
            <a:r>
              <a:rPr lang="en-US" altLang="zh-CN" dirty="0">
                <a:solidFill>
                  <a:srgbClr val="000000"/>
                </a:solidFill>
                <a:ea typeface="宋体" charset="-122"/>
              </a:rPr>
              <a:t>Recap</a:t>
            </a:r>
          </a:p>
          <a:p>
            <a:pPr>
              <a:buClr>
                <a:srgbClr val="3333CC"/>
              </a:buClr>
              <a:buFont typeface="Wingdings" pitchFamily="2" charset="2"/>
              <a:buChar char="q"/>
            </a:pPr>
            <a:r>
              <a:rPr lang="en-US" altLang="zh-CN" dirty="0">
                <a:solidFill>
                  <a:srgbClr val="000000"/>
                </a:solidFill>
                <a:ea typeface="宋体" charset="-122"/>
              </a:rPr>
              <a:t>Reliable data transfer</a:t>
            </a:r>
          </a:p>
          <a:p>
            <a:pPr marL="800100" lvl="1" indent="-342900">
              <a:buClr>
                <a:schemeClr val="tx1"/>
              </a:buClr>
              <a:buFont typeface="Courier New" panose="02070309020205020404" pitchFamily="49" charset="0"/>
              <a:buChar char="o"/>
            </a:pPr>
            <a:r>
              <a:rPr lang="en-US" altLang="x-none" dirty="0"/>
              <a:t>perfect channel</a:t>
            </a:r>
          </a:p>
          <a:p>
            <a:pPr marL="800100" lvl="1" indent="-342900">
              <a:buClr>
                <a:schemeClr val="tx1"/>
              </a:buClr>
              <a:buFont typeface="Courier New" panose="02070309020205020404" pitchFamily="49" charset="0"/>
              <a:buChar char="o"/>
            </a:pPr>
            <a:r>
              <a:rPr lang="en-US" altLang="x-none" dirty="0"/>
              <a:t>channel with bit errors</a:t>
            </a:r>
          </a:p>
          <a:p>
            <a:pPr marL="800100" lvl="1" indent="-342900">
              <a:buClr>
                <a:schemeClr val="tx1"/>
              </a:buClr>
              <a:buFont typeface="Courier New" panose="02070309020205020404" pitchFamily="49" charset="0"/>
              <a:buChar char="o"/>
            </a:pPr>
            <a:r>
              <a:rPr lang="en-US" altLang="x-none" dirty="0"/>
              <a:t>channel with bit errors and losses</a:t>
            </a:r>
          </a:p>
          <a:p>
            <a:pPr marL="800100" lvl="1" indent="-342900">
              <a:buClr>
                <a:schemeClr val="tx1"/>
              </a:buClr>
              <a:buFont typeface="Courier New" panose="02070309020205020404" pitchFamily="49" charset="0"/>
              <a:buChar char="o"/>
            </a:pPr>
            <a:r>
              <a:rPr lang="en-US" altLang="x-none" dirty="0"/>
              <a:t>sliding window: reliability with throughput</a:t>
            </a:r>
            <a:endParaRPr lang="en-US" altLang="zh-CN" dirty="0">
              <a:solidFill>
                <a:srgbClr val="000000"/>
              </a:solidFill>
              <a:ea typeface="宋体" charset="-122"/>
            </a:endParaRPr>
          </a:p>
          <a:p>
            <a:pPr>
              <a:buFont typeface="Wingdings" pitchFamily="2" charset="2"/>
              <a:buChar char="q"/>
            </a:pPr>
            <a:r>
              <a:rPr lang="en-US" altLang="zh-CN" dirty="0">
                <a:ea typeface="宋体" charset="-122"/>
              </a:rPr>
              <a:t>TCP reliability</a:t>
            </a:r>
          </a:p>
          <a:p>
            <a:pPr lvl="1">
              <a:buClr>
                <a:srgbClr val="C00000"/>
              </a:buClr>
              <a:buFont typeface="Wingdings" charset="2"/>
              <a:buChar char="Ø"/>
            </a:pPr>
            <a:r>
              <a:rPr lang="en-US" altLang="x-none" i="1" dirty="0">
                <a:solidFill>
                  <a:srgbClr val="C00000"/>
                </a:solidFill>
              </a:rPr>
              <a:t>data </a:t>
            </a:r>
            <a:r>
              <a:rPr lang="en-US" altLang="x-none" i="1" dirty="0" err="1">
                <a:solidFill>
                  <a:srgbClr val="C00000"/>
                </a:solidFill>
              </a:rPr>
              <a:t>seq</a:t>
            </a:r>
            <a:r>
              <a:rPr lang="en-US" altLang="x-none" i="1" dirty="0">
                <a:solidFill>
                  <a:srgbClr val="C00000"/>
                </a:solidFill>
              </a:rPr>
              <a:t>#, ack, buffering</a:t>
            </a:r>
            <a:endParaRPr lang="en-US" altLang="zh-CN" i="1" dirty="0">
              <a:solidFill>
                <a:srgbClr val="C00000"/>
              </a:solidFill>
              <a:ea typeface="宋体" charset="-122"/>
            </a:endParaRPr>
          </a:p>
        </p:txBody>
      </p:sp>
      <p:sp>
        <p:nvSpPr>
          <p:cNvPr id="2" name="Slide Number Placeholder 1">
            <a:extLst>
              <a:ext uri="{FF2B5EF4-FFF2-40B4-BE49-F238E27FC236}">
                <a16:creationId xmlns:a16="http://schemas.microsoft.com/office/drawing/2014/main" id="{D99EDA83-D144-0446-9C17-579F7935D136}"/>
              </a:ext>
            </a:extLst>
          </p:cNvPr>
          <p:cNvSpPr>
            <a:spLocks noGrp="1"/>
          </p:cNvSpPr>
          <p:nvPr>
            <p:ph type="sldNum" sz="quarter" idx="12"/>
          </p:nvPr>
        </p:nvSpPr>
        <p:spPr/>
        <p:txBody>
          <a:bodyPr/>
          <a:lstStyle/>
          <a:p>
            <a:fld id="{37EB7456-F267-5C4C-AD02-446DDDC385E0}" type="slidenum">
              <a:rPr lang="en-US" altLang="x-none" smtClean="0"/>
              <a:pPr/>
              <a:t>35</a:t>
            </a:fld>
            <a:endParaRPr lang="en-US" altLang="x-none"/>
          </a:p>
        </p:txBody>
      </p:sp>
    </p:spTree>
    <p:extLst>
      <p:ext uri="{BB962C8B-B14F-4D97-AF65-F5344CB8AC3E}">
        <p14:creationId xmlns:p14="http://schemas.microsoft.com/office/powerpoint/2010/main" val="2441016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altLang="x-none">
                <a:ea typeface="ＭＳ Ｐゴシック" charset="-128"/>
              </a:rPr>
              <a:t>Flow Control</a:t>
            </a:r>
          </a:p>
        </p:txBody>
      </p:sp>
      <p:sp>
        <p:nvSpPr>
          <p:cNvPr id="154627" name="Rectangle 3"/>
          <p:cNvSpPr>
            <a:spLocks noGrp="1" noChangeArrowheads="1"/>
          </p:cNvSpPr>
          <p:nvPr>
            <p:ph type="body" sz="half" idx="1"/>
          </p:nvPr>
        </p:nvSpPr>
        <p:spPr>
          <a:xfrm>
            <a:off x="533400" y="1600200"/>
            <a:ext cx="3959225" cy="1331913"/>
          </a:xfrm>
        </p:spPr>
        <p:txBody>
          <a:bodyPr/>
          <a:lstStyle/>
          <a:p>
            <a:pPr>
              <a:buFont typeface="Wingdings" pitchFamily="2" charset="2"/>
              <a:buChar char="q"/>
            </a:pPr>
            <a:r>
              <a:rPr lang="en-US" altLang="x-none" sz="2400" dirty="0">
                <a:ea typeface="ＭＳ Ｐゴシック" charset="-128"/>
              </a:rPr>
              <a:t>receive side of a connection has a receive buffer:</a:t>
            </a:r>
          </a:p>
        </p:txBody>
      </p:sp>
      <p:sp>
        <p:nvSpPr>
          <p:cNvPr id="154628" name="Rectangle 4"/>
          <p:cNvSpPr>
            <a:spLocks noGrp="1" noChangeArrowheads="1"/>
          </p:cNvSpPr>
          <p:nvPr>
            <p:ph type="body" sz="half" idx="2"/>
          </p:nvPr>
        </p:nvSpPr>
        <p:spPr>
          <a:xfrm>
            <a:off x="5029200" y="3276600"/>
            <a:ext cx="3810000" cy="2895600"/>
          </a:xfrm>
        </p:spPr>
        <p:txBody>
          <a:bodyPr/>
          <a:lstStyle/>
          <a:p>
            <a:pPr>
              <a:buFont typeface="Wingdings" pitchFamily="2" charset="2"/>
              <a:buChar char="q"/>
            </a:pPr>
            <a:r>
              <a:rPr lang="en-US" altLang="x-none" sz="2400" dirty="0">
                <a:ea typeface="ＭＳ Ｐゴシック" charset="-128"/>
              </a:rPr>
              <a:t>speed-matching service: matching the send rate to the receiving app</a:t>
            </a:r>
            <a:r>
              <a:rPr lang="ja-JP" altLang="en-US" sz="2400">
                <a:ea typeface="ＭＳ Ｐゴシック" charset="-128"/>
              </a:rPr>
              <a:t>’</a:t>
            </a:r>
            <a:r>
              <a:rPr lang="en-US" altLang="ja-JP" sz="2400" dirty="0">
                <a:ea typeface="ＭＳ Ｐゴシック" charset="-128"/>
              </a:rPr>
              <a:t>s drain rate</a:t>
            </a:r>
            <a:endParaRPr lang="en-US" altLang="x-none" sz="2400" dirty="0">
              <a:ea typeface="ＭＳ Ｐゴシック" charset="-128"/>
            </a:endParaRPr>
          </a:p>
        </p:txBody>
      </p:sp>
      <p:pic>
        <p:nvPicPr>
          <p:cNvPr id="154629" name="Picture 5" descr="rcvw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971800"/>
            <a:ext cx="4800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30" name="Rectangle 6"/>
          <p:cNvSpPr>
            <a:spLocks noChangeArrowheads="1"/>
          </p:cNvSpPr>
          <p:nvPr/>
        </p:nvSpPr>
        <p:spPr bwMode="auto">
          <a:xfrm>
            <a:off x="457200" y="4953000"/>
            <a:ext cx="3810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buClr>
                <a:srgbClr val="3333CC"/>
              </a:buClr>
              <a:buFont typeface="Wingdings" pitchFamily="2" charset="2"/>
              <a:buChar char="q"/>
            </a:pPr>
            <a:r>
              <a:rPr lang="en-US" altLang="x-none" sz="2400" dirty="0">
                <a:solidFill>
                  <a:srgbClr val="000000"/>
                </a:solidFill>
              </a:rPr>
              <a:t>app process may be slow at reading from buffer</a:t>
            </a:r>
          </a:p>
        </p:txBody>
      </p:sp>
      <p:grpSp>
        <p:nvGrpSpPr>
          <p:cNvPr id="154631" name="Group 7"/>
          <p:cNvGrpSpPr>
            <a:grpSpLocks/>
          </p:cNvGrpSpPr>
          <p:nvPr/>
        </p:nvGrpSpPr>
        <p:grpSpPr bwMode="auto">
          <a:xfrm>
            <a:off x="5181600" y="1066800"/>
            <a:ext cx="3057525" cy="1692275"/>
            <a:chOff x="564" y="803"/>
            <a:chExt cx="1926" cy="1066"/>
          </a:xfrm>
        </p:grpSpPr>
        <p:sp>
          <p:nvSpPr>
            <p:cNvPr id="154632" name="Rectangle 8"/>
            <p:cNvSpPr>
              <a:spLocks noChangeArrowheads="1"/>
            </p:cNvSpPr>
            <p:nvPr/>
          </p:nvSpPr>
          <p:spPr bwMode="auto">
            <a:xfrm>
              <a:off x="564" y="948"/>
              <a:ext cx="1926" cy="900"/>
            </a:xfrm>
            <a:prstGeom prst="rect">
              <a:avLst/>
            </a:prstGeom>
            <a:solidFill>
              <a:srgbClr val="FFFFFF"/>
            </a:solidFill>
            <a:ln w="28575">
              <a:solidFill>
                <a:srgbClr val="FF0000"/>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2400">
                <a:solidFill>
                  <a:srgbClr val="000000"/>
                </a:solidFill>
                <a:latin typeface="Times New Roman" charset="0"/>
              </a:endParaRPr>
            </a:p>
          </p:txBody>
        </p:sp>
        <p:sp>
          <p:nvSpPr>
            <p:cNvPr id="154633" name="Text Box 9"/>
            <p:cNvSpPr txBox="1">
              <a:spLocks noChangeArrowheads="1"/>
            </p:cNvSpPr>
            <p:nvPr/>
          </p:nvSpPr>
          <p:spPr bwMode="auto">
            <a:xfrm>
              <a:off x="618" y="1043"/>
              <a:ext cx="1809"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0">
                  <a:solidFill>
                    <a:srgbClr val="000000"/>
                  </a:solidFill>
                </a:rPr>
                <a:t>sender won</a:t>
              </a:r>
              <a:r>
                <a:rPr lang="ja-JP" altLang="en-US" sz="2000">
                  <a:solidFill>
                    <a:srgbClr val="000000"/>
                  </a:solidFill>
                </a:rPr>
                <a:t>’</a:t>
              </a:r>
              <a:r>
                <a:rPr lang="en-US" altLang="ja-JP" sz="2000">
                  <a:solidFill>
                    <a:srgbClr val="000000"/>
                  </a:solidFill>
                </a:rPr>
                <a:t>t overflow</a:t>
              </a:r>
            </a:p>
            <a:p>
              <a:pPr algn="ctr">
                <a:spcBef>
                  <a:spcPct val="0"/>
                </a:spcBef>
                <a:buClrTx/>
                <a:buSzTx/>
                <a:buFontTx/>
                <a:buNone/>
              </a:pPr>
              <a:r>
                <a:rPr lang="en-US" altLang="x-none" sz="2000">
                  <a:solidFill>
                    <a:srgbClr val="000000"/>
                  </a:solidFill>
                </a:rPr>
                <a:t>receiver</a:t>
              </a:r>
              <a:r>
                <a:rPr lang="ja-JP" altLang="en-US" sz="2000">
                  <a:solidFill>
                    <a:srgbClr val="000000"/>
                  </a:solidFill>
                </a:rPr>
                <a:t>’</a:t>
              </a:r>
              <a:r>
                <a:rPr lang="en-US" altLang="ja-JP" sz="2000">
                  <a:solidFill>
                    <a:srgbClr val="000000"/>
                  </a:solidFill>
                </a:rPr>
                <a:t>s buffer by</a:t>
              </a:r>
            </a:p>
            <a:p>
              <a:pPr algn="ctr">
                <a:spcBef>
                  <a:spcPct val="0"/>
                </a:spcBef>
                <a:buClrTx/>
                <a:buSzTx/>
                <a:buFontTx/>
                <a:buNone/>
              </a:pPr>
              <a:r>
                <a:rPr lang="en-US" altLang="x-none" sz="2000">
                  <a:solidFill>
                    <a:srgbClr val="000000"/>
                  </a:solidFill>
                </a:rPr>
                <a:t>transmitting too much,</a:t>
              </a:r>
            </a:p>
            <a:p>
              <a:pPr algn="ctr">
                <a:spcBef>
                  <a:spcPct val="0"/>
                </a:spcBef>
                <a:buClrTx/>
                <a:buSzTx/>
                <a:buFontTx/>
                <a:buNone/>
              </a:pPr>
              <a:r>
                <a:rPr lang="en-US" altLang="x-none" sz="2000">
                  <a:solidFill>
                    <a:srgbClr val="000000"/>
                  </a:solidFill>
                </a:rPr>
                <a:t> too fast</a:t>
              </a:r>
              <a:endParaRPr lang="en-US" altLang="x-none" sz="1000">
                <a:solidFill>
                  <a:srgbClr val="000000"/>
                </a:solidFill>
                <a:latin typeface="Times New Roman" charset="0"/>
              </a:endParaRPr>
            </a:p>
          </p:txBody>
        </p:sp>
        <p:grpSp>
          <p:nvGrpSpPr>
            <p:cNvPr id="154634" name="Group 10"/>
            <p:cNvGrpSpPr>
              <a:grpSpLocks/>
            </p:cNvGrpSpPr>
            <p:nvPr/>
          </p:nvGrpSpPr>
          <p:grpSpPr bwMode="auto">
            <a:xfrm>
              <a:off x="604" y="803"/>
              <a:ext cx="1193" cy="288"/>
              <a:chOff x="3448" y="305"/>
              <a:chExt cx="1193" cy="288"/>
            </a:xfrm>
          </p:grpSpPr>
          <p:sp>
            <p:nvSpPr>
              <p:cNvPr id="154635" name="Rectangle 11"/>
              <p:cNvSpPr>
                <a:spLocks noChangeArrowheads="1"/>
              </p:cNvSpPr>
              <p:nvPr/>
            </p:nvSpPr>
            <p:spPr bwMode="auto">
              <a:xfrm>
                <a:off x="3486" y="330"/>
                <a:ext cx="1134" cy="2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2400">
                  <a:solidFill>
                    <a:srgbClr val="000000"/>
                  </a:solidFill>
                  <a:latin typeface="Times New Roman" charset="0"/>
                </a:endParaRPr>
              </a:p>
            </p:txBody>
          </p:sp>
          <p:sp>
            <p:nvSpPr>
              <p:cNvPr id="154636" name="Text Box 12"/>
              <p:cNvSpPr txBox="1">
                <a:spLocks noChangeArrowheads="1"/>
              </p:cNvSpPr>
              <p:nvPr/>
            </p:nvSpPr>
            <p:spPr bwMode="auto">
              <a:xfrm>
                <a:off x="3448" y="305"/>
                <a:ext cx="119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400">
                    <a:solidFill>
                      <a:srgbClr val="FF0000"/>
                    </a:solidFill>
                  </a:rPr>
                  <a:t>flow control</a:t>
                </a:r>
                <a:endParaRPr lang="en-US" altLang="x-none" sz="1000">
                  <a:solidFill>
                    <a:srgbClr val="000000"/>
                  </a:solidFill>
                  <a:latin typeface="Times New Roman" charset="0"/>
                </a:endParaRPr>
              </a:p>
            </p:txBody>
          </p:sp>
        </p:grpSp>
      </p:grpSp>
      <p:sp>
        <p:nvSpPr>
          <p:cNvPr id="2" name="Slide Number Placeholder 1">
            <a:extLst>
              <a:ext uri="{FF2B5EF4-FFF2-40B4-BE49-F238E27FC236}">
                <a16:creationId xmlns:a16="http://schemas.microsoft.com/office/drawing/2014/main" id="{30E5BC4E-15E0-674D-B006-14E014BF010D}"/>
              </a:ext>
            </a:extLst>
          </p:cNvPr>
          <p:cNvSpPr>
            <a:spLocks noGrp="1"/>
          </p:cNvSpPr>
          <p:nvPr>
            <p:ph type="sldNum" sz="quarter" idx="12"/>
          </p:nvPr>
        </p:nvSpPr>
        <p:spPr/>
        <p:txBody>
          <a:bodyPr/>
          <a:lstStyle/>
          <a:p>
            <a:fld id="{CC730498-AE79-BE45-96D5-B15E75DF3F04}" type="slidenum">
              <a:rPr lang="en-US" altLang="x-none" smtClean="0"/>
              <a:pPr/>
              <a:t>36</a:t>
            </a:fld>
            <a:endParaRPr lang="en-US" altLang="x-none"/>
          </a:p>
        </p:txBody>
      </p:sp>
    </p:spTree>
    <p:extLst>
      <p:ext uri="{BB962C8B-B14F-4D97-AF65-F5344CB8AC3E}">
        <p14:creationId xmlns:p14="http://schemas.microsoft.com/office/powerpoint/2010/main" val="25066464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544513" y="228600"/>
            <a:ext cx="8020050" cy="1143000"/>
          </a:xfrm>
        </p:spPr>
        <p:txBody>
          <a:bodyPr/>
          <a:lstStyle/>
          <a:p>
            <a:r>
              <a:rPr lang="en-US" altLang="x-none" dirty="0">
                <a:ea typeface="ＭＳ Ｐゴシック" charset="-128"/>
              </a:rPr>
              <a:t>TCP Flow Control: How it Works</a:t>
            </a:r>
          </a:p>
        </p:txBody>
      </p:sp>
      <p:sp>
        <p:nvSpPr>
          <p:cNvPr id="156675" name="Rectangle 3"/>
          <p:cNvSpPr>
            <a:spLocks noGrp="1" noChangeArrowheads="1"/>
          </p:cNvSpPr>
          <p:nvPr>
            <p:ph type="body" sz="half" idx="1"/>
          </p:nvPr>
        </p:nvSpPr>
        <p:spPr>
          <a:xfrm>
            <a:off x="533400" y="3324225"/>
            <a:ext cx="4513263" cy="3057525"/>
          </a:xfrm>
        </p:spPr>
        <p:txBody>
          <a:bodyPr/>
          <a:lstStyle/>
          <a:p>
            <a:pPr>
              <a:buFont typeface="Wingdings" pitchFamily="2" charset="2"/>
              <a:buChar char="q"/>
            </a:pPr>
            <a:r>
              <a:rPr lang="en-US" altLang="x-none" sz="2400" dirty="0">
                <a:ea typeface="ＭＳ Ｐゴシック" charset="-128"/>
              </a:rPr>
              <a:t>spare room in buffer</a:t>
            </a:r>
            <a:endParaRPr lang="en-US" altLang="x-none" sz="2400" dirty="0">
              <a:latin typeface="Courier New" charset="0"/>
              <a:ea typeface="ＭＳ Ｐゴシック" charset="-128"/>
            </a:endParaRPr>
          </a:p>
          <a:p>
            <a:pPr>
              <a:buFont typeface="ZapfDingbats" charset="0"/>
              <a:buNone/>
            </a:pPr>
            <a:r>
              <a:rPr lang="en-US" altLang="x-none" sz="2000" b="1" dirty="0">
                <a:latin typeface="Courier New" charset="0"/>
                <a:ea typeface="ＭＳ Ｐゴシック" charset="-128"/>
              </a:rPr>
              <a:t>= </a:t>
            </a:r>
            <a:r>
              <a:rPr lang="en-US" altLang="x-none" sz="2000" b="1" dirty="0" err="1">
                <a:solidFill>
                  <a:srgbClr val="FF0000"/>
                </a:solidFill>
                <a:latin typeface="Courier New" charset="0"/>
                <a:ea typeface="ＭＳ Ｐゴシック" charset="-128"/>
              </a:rPr>
              <a:t>RcvWindow</a:t>
            </a:r>
            <a:endParaRPr lang="en-US" altLang="x-none" sz="2000" b="1" dirty="0">
              <a:latin typeface="Courier New" charset="0"/>
              <a:ea typeface="ＭＳ Ｐゴシック" charset="-128"/>
            </a:endParaRPr>
          </a:p>
        </p:txBody>
      </p:sp>
      <p:pic>
        <p:nvPicPr>
          <p:cNvPr id="156676" name="Picture 4" descr="rcvw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 y="1404938"/>
            <a:ext cx="4624388"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7" name="Rectangle 5"/>
          <p:cNvSpPr>
            <a:spLocks noChangeArrowheads="1"/>
          </p:cNvSpPr>
          <p:nvPr/>
        </p:nvSpPr>
        <p:spPr bwMode="auto">
          <a:xfrm>
            <a:off x="4810125" y="1300163"/>
            <a:ext cx="4079875" cy="5262562"/>
          </a:xfrm>
          <a:prstGeom prst="rect">
            <a:avLst/>
          </a:prstGeom>
          <a:solidFill>
            <a:schemeClr val="accent2"/>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2400">
              <a:solidFill>
                <a:srgbClr val="000000"/>
              </a:solidFill>
              <a:latin typeface="Times New Roman" charset="0"/>
            </a:endParaRPr>
          </a:p>
        </p:txBody>
      </p:sp>
      <p:sp>
        <p:nvSpPr>
          <p:cNvPr id="156678" name="Rectangle 6"/>
          <p:cNvSpPr>
            <a:spLocks noChangeArrowheads="1"/>
          </p:cNvSpPr>
          <p:nvPr/>
        </p:nvSpPr>
        <p:spPr bwMode="auto">
          <a:xfrm>
            <a:off x="4721225" y="1427163"/>
            <a:ext cx="4079875" cy="5241925"/>
          </a:xfrm>
          <a:prstGeom prst="rect">
            <a:avLst/>
          </a:prstGeom>
          <a:solidFill>
            <a:schemeClr val="bg1"/>
          </a:solidFill>
          <a:ln w="1905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2400">
              <a:solidFill>
                <a:srgbClr val="000000"/>
              </a:solidFill>
              <a:latin typeface="Times New Roman" charset="0"/>
            </a:endParaRPr>
          </a:p>
        </p:txBody>
      </p:sp>
      <p:sp>
        <p:nvSpPr>
          <p:cNvPr id="156679" name="Text Box 7"/>
          <p:cNvSpPr txBox="1">
            <a:spLocks noChangeArrowheads="1"/>
          </p:cNvSpPr>
          <p:nvPr/>
        </p:nvSpPr>
        <p:spPr bwMode="auto">
          <a:xfrm>
            <a:off x="4808538" y="1389063"/>
            <a:ext cx="18430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0">
                <a:solidFill>
                  <a:srgbClr val="000000"/>
                </a:solidFill>
              </a:rPr>
              <a:t>source port #</a:t>
            </a:r>
            <a:endParaRPr lang="en-US" altLang="x-none" sz="2400">
              <a:solidFill>
                <a:srgbClr val="000000"/>
              </a:solidFill>
              <a:latin typeface="Times New Roman" charset="0"/>
            </a:endParaRPr>
          </a:p>
        </p:txBody>
      </p:sp>
      <p:sp>
        <p:nvSpPr>
          <p:cNvPr id="156680" name="Text Box 8"/>
          <p:cNvSpPr txBox="1">
            <a:spLocks noChangeArrowheads="1"/>
          </p:cNvSpPr>
          <p:nvPr/>
        </p:nvSpPr>
        <p:spPr bwMode="auto">
          <a:xfrm>
            <a:off x="6954838" y="1395413"/>
            <a:ext cx="1593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0">
                <a:solidFill>
                  <a:srgbClr val="000000"/>
                </a:solidFill>
              </a:rPr>
              <a:t>dest port #</a:t>
            </a:r>
            <a:endParaRPr lang="en-US" altLang="x-none" sz="1800">
              <a:solidFill>
                <a:srgbClr val="000000"/>
              </a:solidFill>
              <a:latin typeface="Times New Roman" charset="0"/>
            </a:endParaRPr>
          </a:p>
        </p:txBody>
      </p:sp>
      <p:sp>
        <p:nvSpPr>
          <p:cNvPr id="156681" name="Line 9"/>
          <p:cNvSpPr>
            <a:spLocks noChangeShapeType="1"/>
          </p:cNvSpPr>
          <p:nvPr/>
        </p:nvSpPr>
        <p:spPr bwMode="auto">
          <a:xfrm>
            <a:off x="4724400" y="1835150"/>
            <a:ext cx="4075113" cy="6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682" name="Line 10"/>
          <p:cNvSpPr>
            <a:spLocks noChangeShapeType="1"/>
          </p:cNvSpPr>
          <p:nvPr/>
        </p:nvSpPr>
        <p:spPr bwMode="auto">
          <a:xfrm flipV="1">
            <a:off x="4718050" y="2249488"/>
            <a:ext cx="40798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683" name="Line 11"/>
          <p:cNvSpPr>
            <a:spLocks noChangeShapeType="1"/>
          </p:cNvSpPr>
          <p:nvPr/>
        </p:nvSpPr>
        <p:spPr bwMode="auto">
          <a:xfrm flipV="1">
            <a:off x="6727825" y="1427163"/>
            <a:ext cx="0" cy="4270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684" name="Text Box 12"/>
          <p:cNvSpPr txBox="1">
            <a:spLocks noChangeArrowheads="1"/>
          </p:cNvSpPr>
          <p:nvPr/>
        </p:nvSpPr>
        <p:spPr bwMode="auto">
          <a:xfrm>
            <a:off x="5780088" y="4641850"/>
            <a:ext cx="212883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0">
                <a:solidFill>
                  <a:srgbClr val="000000"/>
                </a:solidFill>
              </a:rPr>
              <a:t>application</a:t>
            </a:r>
          </a:p>
          <a:p>
            <a:pPr algn="ctr">
              <a:spcBef>
                <a:spcPct val="0"/>
              </a:spcBef>
              <a:buClrTx/>
              <a:buSzTx/>
              <a:buFontTx/>
              <a:buNone/>
            </a:pPr>
            <a:r>
              <a:rPr lang="en-US" altLang="x-none" sz="2000">
                <a:solidFill>
                  <a:srgbClr val="000000"/>
                </a:solidFill>
              </a:rPr>
              <a:t>data </a:t>
            </a:r>
          </a:p>
          <a:p>
            <a:pPr algn="ctr">
              <a:spcBef>
                <a:spcPct val="0"/>
              </a:spcBef>
              <a:buClrTx/>
              <a:buSzTx/>
              <a:buFontTx/>
              <a:buNone/>
            </a:pPr>
            <a:r>
              <a:rPr lang="en-US" altLang="x-none" sz="2000">
                <a:solidFill>
                  <a:srgbClr val="000000"/>
                </a:solidFill>
              </a:rPr>
              <a:t>(variable length)</a:t>
            </a:r>
            <a:endParaRPr lang="en-US" altLang="x-none" sz="2400">
              <a:solidFill>
                <a:srgbClr val="000000"/>
              </a:solidFill>
              <a:latin typeface="Times New Roman" charset="0"/>
            </a:endParaRPr>
          </a:p>
        </p:txBody>
      </p:sp>
      <p:sp>
        <p:nvSpPr>
          <p:cNvPr id="156685" name="Text Box 13"/>
          <p:cNvSpPr txBox="1">
            <a:spLocks noChangeArrowheads="1"/>
          </p:cNvSpPr>
          <p:nvPr/>
        </p:nvSpPr>
        <p:spPr bwMode="auto">
          <a:xfrm>
            <a:off x="5375275" y="1814513"/>
            <a:ext cx="2566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0">
                <a:solidFill>
                  <a:srgbClr val="000000"/>
                </a:solidFill>
              </a:rPr>
              <a:t>sequence number</a:t>
            </a:r>
            <a:endParaRPr lang="en-US" altLang="x-none" sz="2400">
              <a:solidFill>
                <a:srgbClr val="000000"/>
              </a:solidFill>
              <a:latin typeface="Times New Roman" charset="0"/>
            </a:endParaRPr>
          </a:p>
        </p:txBody>
      </p:sp>
      <p:sp>
        <p:nvSpPr>
          <p:cNvPr id="156686" name="Line 14"/>
          <p:cNvSpPr>
            <a:spLocks noChangeShapeType="1"/>
          </p:cNvSpPr>
          <p:nvPr/>
        </p:nvSpPr>
        <p:spPr bwMode="auto">
          <a:xfrm flipV="1">
            <a:off x="4727575" y="2665413"/>
            <a:ext cx="40798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687" name="Text Box 15"/>
          <p:cNvSpPr txBox="1">
            <a:spLocks noChangeArrowheads="1"/>
          </p:cNvSpPr>
          <p:nvPr/>
        </p:nvSpPr>
        <p:spPr bwMode="auto">
          <a:xfrm>
            <a:off x="4962525" y="2249488"/>
            <a:ext cx="35194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0">
                <a:solidFill>
                  <a:srgbClr val="000000"/>
                </a:solidFill>
              </a:rPr>
              <a:t>acknowledgement number</a:t>
            </a:r>
            <a:endParaRPr lang="en-US" altLang="x-none" sz="2000">
              <a:solidFill>
                <a:srgbClr val="000000"/>
              </a:solidFill>
              <a:latin typeface="Times New Roman" charset="0"/>
            </a:endParaRPr>
          </a:p>
        </p:txBody>
      </p:sp>
      <p:sp>
        <p:nvSpPr>
          <p:cNvPr id="156688" name="Line 16"/>
          <p:cNvSpPr>
            <a:spLocks noChangeShapeType="1"/>
          </p:cNvSpPr>
          <p:nvPr/>
        </p:nvSpPr>
        <p:spPr bwMode="auto">
          <a:xfrm flipV="1">
            <a:off x="4722813" y="3097213"/>
            <a:ext cx="40798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689" name="Line 17"/>
          <p:cNvSpPr>
            <a:spLocks noChangeShapeType="1"/>
          </p:cNvSpPr>
          <p:nvPr/>
        </p:nvSpPr>
        <p:spPr bwMode="auto">
          <a:xfrm flipV="1">
            <a:off x="4718050" y="3522663"/>
            <a:ext cx="40798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690" name="Line 18"/>
          <p:cNvSpPr>
            <a:spLocks noChangeShapeType="1"/>
          </p:cNvSpPr>
          <p:nvPr/>
        </p:nvSpPr>
        <p:spPr bwMode="auto">
          <a:xfrm flipV="1">
            <a:off x="4718050" y="4135438"/>
            <a:ext cx="40798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691" name="Line 19"/>
          <p:cNvSpPr>
            <a:spLocks noChangeShapeType="1"/>
          </p:cNvSpPr>
          <p:nvPr/>
        </p:nvSpPr>
        <p:spPr bwMode="auto">
          <a:xfrm flipH="1" flipV="1">
            <a:off x="6742113" y="2668588"/>
            <a:ext cx="4762" cy="8493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692" name="Text Box 20"/>
          <p:cNvSpPr txBox="1">
            <a:spLocks noChangeArrowheads="1"/>
          </p:cNvSpPr>
          <p:nvPr/>
        </p:nvSpPr>
        <p:spPr bwMode="auto">
          <a:xfrm>
            <a:off x="6778625" y="2678113"/>
            <a:ext cx="19446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800">
                <a:solidFill>
                  <a:srgbClr val="FF0000"/>
                </a:solidFill>
              </a:rPr>
              <a:t>rcvr window size</a:t>
            </a:r>
            <a:endParaRPr lang="en-US" altLang="x-none" sz="1800">
              <a:solidFill>
                <a:srgbClr val="FF0000"/>
              </a:solidFill>
              <a:latin typeface="Times New Roman" charset="0"/>
            </a:endParaRPr>
          </a:p>
        </p:txBody>
      </p:sp>
      <p:sp>
        <p:nvSpPr>
          <p:cNvPr id="156693" name="Text Box 21"/>
          <p:cNvSpPr txBox="1">
            <a:spLocks noChangeArrowheads="1"/>
          </p:cNvSpPr>
          <p:nvPr/>
        </p:nvSpPr>
        <p:spPr bwMode="auto">
          <a:xfrm>
            <a:off x="6894513" y="3108325"/>
            <a:ext cx="1841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800">
                <a:solidFill>
                  <a:srgbClr val="000000"/>
                </a:solidFill>
              </a:rPr>
              <a:t>ptr urgent data</a:t>
            </a:r>
            <a:endParaRPr lang="en-US" altLang="x-none" sz="1800">
              <a:solidFill>
                <a:srgbClr val="000000"/>
              </a:solidFill>
              <a:latin typeface="Times New Roman" charset="0"/>
            </a:endParaRPr>
          </a:p>
        </p:txBody>
      </p:sp>
      <p:sp>
        <p:nvSpPr>
          <p:cNvPr id="156694" name="Text Box 22"/>
          <p:cNvSpPr txBox="1">
            <a:spLocks noChangeArrowheads="1"/>
          </p:cNvSpPr>
          <p:nvPr/>
        </p:nvSpPr>
        <p:spPr bwMode="auto">
          <a:xfrm>
            <a:off x="5124450" y="3087688"/>
            <a:ext cx="12080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800">
                <a:solidFill>
                  <a:srgbClr val="000000"/>
                </a:solidFill>
              </a:rPr>
              <a:t>checksum</a:t>
            </a:r>
            <a:endParaRPr lang="en-US" altLang="x-none" sz="1800">
              <a:solidFill>
                <a:srgbClr val="000000"/>
              </a:solidFill>
              <a:latin typeface="Times New Roman" charset="0"/>
            </a:endParaRPr>
          </a:p>
        </p:txBody>
      </p:sp>
      <p:sp>
        <p:nvSpPr>
          <p:cNvPr id="156695" name="Text Box 23"/>
          <p:cNvSpPr txBox="1">
            <a:spLocks noChangeArrowheads="1"/>
          </p:cNvSpPr>
          <p:nvPr/>
        </p:nvSpPr>
        <p:spPr bwMode="auto">
          <a:xfrm>
            <a:off x="6502400" y="2709863"/>
            <a:ext cx="3095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600">
                <a:solidFill>
                  <a:srgbClr val="000000"/>
                </a:solidFill>
              </a:rPr>
              <a:t>F</a:t>
            </a:r>
            <a:endParaRPr lang="en-US" altLang="x-none" sz="2400">
              <a:solidFill>
                <a:srgbClr val="000000"/>
              </a:solidFill>
              <a:latin typeface="Times New Roman" charset="0"/>
            </a:endParaRPr>
          </a:p>
        </p:txBody>
      </p:sp>
      <p:sp>
        <p:nvSpPr>
          <p:cNvPr id="156696" name="Line 24"/>
          <p:cNvSpPr>
            <a:spLocks noChangeShapeType="1"/>
          </p:cNvSpPr>
          <p:nvPr/>
        </p:nvSpPr>
        <p:spPr bwMode="auto">
          <a:xfrm flipV="1">
            <a:off x="6580188" y="2659063"/>
            <a:ext cx="0" cy="4270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697" name="Line 25"/>
          <p:cNvSpPr>
            <a:spLocks noChangeShapeType="1"/>
          </p:cNvSpPr>
          <p:nvPr/>
        </p:nvSpPr>
        <p:spPr bwMode="auto">
          <a:xfrm flipV="1">
            <a:off x="6413500" y="2663825"/>
            <a:ext cx="0" cy="4270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698" name="Line 26"/>
          <p:cNvSpPr>
            <a:spLocks noChangeShapeType="1"/>
          </p:cNvSpPr>
          <p:nvPr/>
        </p:nvSpPr>
        <p:spPr bwMode="auto">
          <a:xfrm flipV="1">
            <a:off x="6240463" y="2663825"/>
            <a:ext cx="0" cy="4270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699" name="Line 27"/>
          <p:cNvSpPr>
            <a:spLocks noChangeShapeType="1"/>
          </p:cNvSpPr>
          <p:nvPr/>
        </p:nvSpPr>
        <p:spPr bwMode="auto">
          <a:xfrm flipV="1">
            <a:off x="6073775" y="2668588"/>
            <a:ext cx="0" cy="4286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700" name="Line 28"/>
          <p:cNvSpPr>
            <a:spLocks noChangeShapeType="1"/>
          </p:cNvSpPr>
          <p:nvPr/>
        </p:nvSpPr>
        <p:spPr bwMode="auto">
          <a:xfrm flipV="1">
            <a:off x="5911850" y="2663825"/>
            <a:ext cx="0" cy="4270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701" name="Line 29"/>
          <p:cNvSpPr>
            <a:spLocks noChangeShapeType="1"/>
          </p:cNvSpPr>
          <p:nvPr/>
        </p:nvSpPr>
        <p:spPr bwMode="auto">
          <a:xfrm flipV="1">
            <a:off x="5734050" y="2673350"/>
            <a:ext cx="0" cy="4286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702" name="Text Box 30"/>
          <p:cNvSpPr txBox="1">
            <a:spLocks noChangeArrowheads="1"/>
          </p:cNvSpPr>
          <p:nvPr/>
        </p:nvSpPr>
        <p:spPr bwMode="auto">
          <a:xfrm>
            <a:off x="6327775" y="2703513"/>
            <a:ext cx="3254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600">
                <a:solidFill>
                  <a:srgbClr val="000000"/>
                </a:solidFill>
              </a:rPr>
              <a:t>S</a:t>
            </a:r>
            <a:endParaRPr lang="en-US" altLang="x-none" sz="2400">
              <a:solidFill>
                <a:srgbClr val="000000"/>
              </a:solidFill>
              <a:latin typeface="Times New Roman" charset="0"/>
            </a:endParaRPr>
          </a:p>
        </p:txBody>
      </p:sp>
      <p:sp>
        <p:nvSpPr>
          <p:cNvPr id="156703" name="Text Box 31"/>
          <p:cNvSpPr txBox="1">
            <a:spLocks noChangeArrowheads="1"/>
          </p:cNvSpPr>
          <p:nvPr/>
        </p:nvSpPr>
        <p:spPr bwMode="auto">
          <a:xfrm>
            <a:off x="6162675" y="2703513"/>
            <a:ext cx="3095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600">
                <a:solidFill>
                  <a:srgbClr val="000000"/>
                </a:solidFill>
              </a:rPr>
              <a:t>R</a:t>
            </a:r>
            <a:endParaRPr lang="en-US" altLang="x-none" sz="2400">
              <a:solidFill>
                <a:srgbClr val="000000"/>
              </a:solidFill>
              <a:latin typeface="Times New Roman" charset="0"/>
            </a:endParaRPr>
          </a:p>
        </p:txBody>
      </p:sp>
      <p:sp>
        <p:nvSpPr>
          <p:cNvPr id="156704" name="Text Box 32"/>
          <p:cNvSpPr txBox="1">
            <a:spLocks noChangeArrowheads="1"/>
          </p:cNvSpPr>
          <p:nvPr/>
        </p:nvSpPr>
        <p:spPr bwMode="auto">
          <a:xfrm>
            <a:off x="6000750" y="2698750"/>
            <a:ext cx="290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600">
                <a:solidFill>
                  <a:srgbClr val="000000"/>
                </a:solidFill>
              </a:rPr>
              <a:t>P</a:t>
            </a:r>
            <a:endParaRPr lang="en-US" altLang="x-none" sz="2400">
              <a:solidFill>
                <a:srgbClr val="000000"/>
              </a:solidFill>
              <a:latin typeface="Times New Roman" charset="0"/>
            </a:endParaRPr>
          </a:p>
        </p:txBody>
      </p:sp>
      <p:sp>
        <p:nvSpPr>
          <p:cNvPr id="156705" name="Text Box 33"/>
          <p:cNvSpPr txBox="1">
            <a:spLocks noChangeArrowheads="1"/>
          </p:cNvSpPr>
          <p:nvPr/>
        </p:nvSpPr>
        <p:spPr bwMode="auto">
          <a:xfrm>
            <a:off x="5821363" y="2698750"/>
            <a:ext cx="333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600">
                <a:solidFill>
                  <a:srgbClr val="000000"/>
                </a:solidFill>
              </a:rPr>
              <a:t>A</a:t>
            </a:r>
            <a:endParaRPr lang="en-US" altLang="x-none" sz="2400">
              <a:solidFill>
                <a:srgbClr val="000000"/>
              </a:solidFill>
              <a:latin typeface="Times New Roman" charset="0"/>
            </a:endParaRPr>
          </a:p>
        </p:txBody>
      </p:sp>
      <p:sp>
        <p:nvSpPr>
          <p:cNvPr id="156706" name="Text Box 34"/>
          <p:cNvSpPr txBox="1">
            <a:spLocks noChangeArrowheads="1"/>
          </p:cNvSpPr>
          <p:nvPr/>
        </p:nvSpPr>
        <p:spPr bwMode="auto">
          <a:xfrm>
            <a:off x="5653088" y="2698750"/>
            <a:ext cx="333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600">
                <a:solidFill>
                  <a:srgbClr val="000000"/>
                </a:solidFill>
              </a:rPr>
              <a:t>U</a:t>
            </a:r>
            <a:endParaRPr lang="en-US" altLang="x-none" sz="2400">
              <a:solidFill>
                <a:srgbClr val="000000"/>
              </a:solidFill>
              <a:latin typeface="Times New Roman" charset="0"/>
            </a:endParaRPr>
          </a:p>
        </p:txBody>
      </p:sp>
      <p:sp>
        <p:nvSpPr>
          <p:cNvPr id="156707" name="Text Box 35"/>
          <p:cNvSpPr txBox="1">
            <a:spLocks noChangeArrowheads="1"/>
          </p:cNvSpPr>
          <p:nvPr/>
        </p:nvSpPr>
        <p:spPr bwMode="auto">
          <a:xfrm>
            <a:off x="4678363" y="2595563"/>
            <a:ext cx="5810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400">
                <a:solidFill>
                  <a:srgbClr val="000000"/>
                </a:solidFill>
              </a:rPr>
              <a:t>head</a:t>
            </a:r>
          </a:p>
          <a:p>
            <a:pPr algn="ctr">
              <a:spcBef>
                <a:spcPct val="0"/>
              </a:spcBef>
              <a:buClrTx/>
              <a:buSzTx/>
              <a:buFontTx/>
              <a:buNone/>
            </a:pPr>
            <a:r>
              <a:rPr lang="en-US" altLang="x-none" sz="1400">
                <a:solidFill>
                  <a:srgbClr val="000000"/>
                </a:solidFill>
              </a:rPr>
              <a:t>len</a:t>
            </a:r>
            <a:endParaRPr lang="en-US" altLang="x-none" sz="1800">
              <a:solidFill>
                <a:srgbClr val="000000"/>
              </a:solidFill>
              <a:latin typeface="Times New Roman" charset="0"/>
            </a:endParaRPr>
          </a:p>
        </p:txBody>
      </p:sp>
      <p:sp>
        <p:nvSpPr>
          <p:cNvPr id="156708" name="Text Box 36"/>
          <p:cNvSpPr txBox="1">
            <a:spLocks noChangeArrowheads="1"/>
          </p:cNvSpPr>
          <p:nvPr/>
        </p:nvSpPr>
        <p:spPr bwMode="auto">
          <a:xfrm>
            <a:off x="5172075" y="2595563"/>
            <a:ext cx="565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400">
                <a:solidFill>
                  <a:srgbClr val="000000"/>
                </a:solidFill>
              </a:rPr>
              <a:t>not</a:t>
            </a:r>
          </a:p>
          <a:p>
            <a:pPr algn="ctr">
              <a:spcBef>
                <a:spcPct val="0"/>
              </a:spcBef>
              <a:buClrTx/>
              <a:buSzTx/>
              <a:buFontTx/>
              <a:buNone/>
            </a:pPr>
            <a:r>
              <a:rPr lang="en-US" altLang="x-none" sz="1400">
                <a:solidFill>
                  <a:srgbClr val="000000"/>
                </a:solidFill>
              </a:rPr>
              <a:t>used</a:t>
            </a:r>
            <a:endParaRPr lang="en-US" altLang="x-none" sz="1800">
              <a:solidFill>
                <a:srgbClr val="000000"/>
              </a:solidFill>
              <a:latin typeface="Times New Roman" charset="0"/>
            </a:endParaRPr>
          </a:p>
        </p:txBody>
      </p:sp>
      <p:sp>
        <p:nvSpPr>
          <p:cNvPr id="156709" name="Line 37"/>
          <p:cNvSpPr>
            <a:spLocks noChangeShapeType="1"/>
          </p:cNvSpPr>
          <p:nvPr/>
        </p:nvSpPr>
        <p:spPr bwMode="auto">
          <a:xfrm flipV="1">
            <a:off x="5213350" y="2663825"/>
            <a:ext cx="0" cy="4270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710" name="Text Box 38"/>
          <p:cNvSpPr txBox="1">
            <a:spLocks noChangeArrowheads="1"/>
          </p:cNvSpPr>
          <p:nvPr/>
        </p:nvSpPr>
        <p:spPr bwMode="auto">
          <a:xfrm>
            <a:off x="5176838" y="3636963"/>
            <a:ext cx="3125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0">
                <a:solidFill>
                  <a:srgbClr val="000000"/>
                </a:solidFill>
              </a:rPr>
              <a:t>Options (variable length)</a:t>
            </a:r>
            <a:endParaRPr lang="en-US" altLang="x-none" sz="2400">
              <a:solidFill>
                <a:srgbClr val="000000"/>
              </a:solidFill>
              <a:latin typeface="Times New Roman" charset="0"/>
            </a:endParaRPr>
          </a:p>
        </p:txBody>
      </p:sp>
      <p:sp>
        <p:nvSpPr>
          <p:cNvPr id="2" name="Slide Number Placeholder 1">
            <a:extLst>
              <a:ext uri="{FF2B5EF4-FFF2-40B4-BE49-F238E27FC236}">
                <a16:creationId xmlns:a16="http://schemas.microsoft.com/office/drawing/2014/main" id="{63118D8C-EBE9-1F42-A695-5FC30D3DA2CF}"/>
              </a:ext>
            </a:extLst>
          </p:cNvPr>
          <p:cNvSpPr>
            <a:spLocks noGrp="1"/>
          </p:cNvSpPr>
          <p:nvPr>
            <p:ph type="sldNum" sz="quarter" idx="12"/>
          </p:nvPr>
        </p:nvSpPr>
        <p:spPr/>
        <p:txBody>
          <a:bodyPr/>
          <a:lstStyle/>
          <a:p>
            <a:fld id="{CC730498-AE79-BE45-96D5-B15E75DF3F04}" type="slidenum">
              <a:rPr lang="en-US" altLang="x-none" smtClean="0"/>
              <a:pPr/>
              <a:t>37</a:t>
            </a:fld>
            <a:endParaRPr lang="en-US" altLang="x-none"/>
          </a:p>
        </p:txBody>
      </p:sp>
    </p:spTree>
    <p:extLst>
      <p:ext uri="{BB962C8B-B14F-4D97-AF65-F5344CB8AC3E}">
        <p14:creationId xmlns:p14="http://schemas.microsoft.com/office/powerpoint/2010/main" val="27647678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Line 2"/>
          <p:cNvSpPr>
            <a:spLocks noChangeShapeType="1"/>
          </p:cNvSpPr>
          <p:nvPr/>
        </p:nvSpPr>
        <p:spPr bwMode="auto">
          <a:xfrm>
            <a:off x="4972050" y="4686300"/>
            <a:ext cx="2790825" cy="561975"/>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8723" name="Line 3"/>
          <p:cNvSpPr>
            <a:spLocks noChangeShapeType="1"/>
          </p:cNvSpPr>
          <p:nvPr/>
        </p:nvSpPr>
        <p:spPr bwMode="auto">
          <a:xfrm>
            <a:off x="4895850" y="2238375"/>
            <a:ext cx="2619375" cy="5715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8724" name="Rectangle 4"/>
          <p:cNvSpPr>
            <a:spLocks noChangeArrowheads="1"/>
          </p:cNvSpPr>
          <p:nvPr/>
        </p:nvSpPr>
        <p:spPr bwMode="auto">
          <a:xfrm>
            <a:off x="533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4000" u="sng" dirty="0">
                <a:solidFill>
                  <a:srgbClr val="3333CC"/>
                </a:solidFill>
              </a:rPr>
              <a:t>TCP Seq. #</a:t>
            </a:r>
            <a:r>
              <a:rPr lang="ja-JP" altLang="en-US" sz="4000" u="sng">
                <a:solidFill>
                  <a:srgbClr val="3333CC"/>
                </a:solidFill>
              </a:rPr>
              <a:t>’</a:t>
            </a:r>
            <a:r>
              <a:rPr lang="en-US" altLang="ja-JP" sz="4000" u="sng" dirty="0">
                <a:solidFill>
                  <a:srgbClr val="3333CC"/>
                </a:solidFill>
              </a:rPr>
              <a:t>s and ACKs</a:t>
            </a:r>
            <a:endParaRPr lang="en-US" altLang="x-none" sz="4000" u="sng" dirty="0">
              <a:solidFill>
                <a:srgbClr val="3333CC"/>
              </a:solidFill>
            </a:endParaRPr>
          </a:p>
        </p:txBody>
      </p:sp>
      <p:sp>
        <p:nvSpPr>
          <p:cNvPr id="158725" name="Rectangle 5"/>
          <p:cNvSpPr>
            <a:spLocks noChangeArrowheads="1"/>
          </p:cNvSpPr>
          <p:nvPr/>
        </p:nvSpPr>
        <p:spPr bwMode="auto">
          <a:xfrm>
            <a:off x="352425" y="1428750"/>
            <a:ext cx="3257550" cy="36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buClr>
                <a:srgbClr val="3333CC"/>
              </a:buClr>
              <a:buFont typeface="ZapfDingbats" charset="0"/>
              <a:buNone/>
            </a:pPr>
            <a:r>
              <a:rPr lang="en-US" altLang="x-none" sz="2000" u="sng" dirty="0">
                <a:solidFill>
                  <a:srgbClr val="FF0000"/>
                </a:solidFill>
              </a:rPr>
              <a:t>Seq. #</a:t>
            </a:r>
            <a:r>
              <a:rPr lang="ja-JP" altLang="en-US" sz="2000" u="sng">
                <a:solidFill>
                  <a:srgbClr val="FF0000"/>
                </a:solidFill>
              </a:rPr>
              <a:t>’</a:t>
            </a:r>
            <a:r>
              <a:rPr lang="en-US" altLang="ja-JP" sz="2000" u="sng" dirty="0">
                <a:solidFill>
                  <a:srgbClr val="FF0000"/>
                </a:solidFill>
              </a:rPr>
              <a:t>s:</a:t>
            </a:r>
            <a:endParaRPr lang="en-US" altLang="ja-JP" sz="2000" dirty="0">
              <a:solidFill>
                <a:srgbClr val="000000"/>
              </a:solidFill>
            </a:endParaRPr>
          </a:p>
          <a:p>
            <a:pPr lvl="1">
              <a:buClr>
                <a:srgbClr val="3333CC"/>
              </a:buClr>
              <a:buFont typeface="Wingdings" pitchFamily="2" charset="2"/>
              <a:buChar char="q"/>
            </a:pPr>
            <a:r>
              <a:rPr lang="en-US" altLang="x-none" sz="2000" dirty="0">
                <a:solidFill>
                  <a:srgbClr val="000000"/>
                </a:solidFill>
              </a:rPr>
              <a:t>byte stream </a:t>
            </a:r>
            <a:r>
              <a:rPr lang="ja-JP" altLang="en-US" sz="2000">
                <a:solidFill>
                  <a:srgbClr val="000000"/>
                </a:solidFill>
              </a:rPr>
              <a:t>“</a:t>
            </a:r>
            <a:r>
              <a:rPr lang="en-US" altLang="ja-JP" sz="2000" dirty="0">
                <a:solidFill>
                  <a:srgbClr val="000000"/>
                </a:solidFill>
              </a:rPr>
              <a:t>number</a:t>
            </a:r>
            <a:r>
              <a:rPr lang="ja-JP" altLang="en-US" sz="2000">
                <a:solidFill>
                  <a:srgbClr val="000000"/>
                </a:solidFill>
              </a:rPr>
              <a:t>”</a:t>
            </a:r>
            <a:r>
              <a:rPr lang="en-US" altLang="ja-JP" sz="2000" dirty="0">
                <a:solidFill>
                  <a:srgbClr val="000000"/>
                </a:solidFill>
              </a:rPr>
              <a:t> of first byte in segment</a:t>
            </a:r>
            <a:r>
              <a:rPr lang="ja-JP" altLang="en-US" sz="2000">
                <a:solidFill>
                  <a:srgbClr val="000000"/>
                </a:solidFill>
              </a:rPr>
              <a:t>’</a:t>
            </a:r>
            <a:r>
              <a:rPr lang="en-US" altLang="ja-JP" sz="2000" dirty="0">
                <a:solidFill>
                  <a:srgbClr val="000000"/>
                </a:solidFill>
              </a:rPr>
              <a:t>s data</a:t>
            </a:r>
            <a:endParaRPr lang="en-US" altLang="ja-JP" sz="1800" dirty="0">
              <a:solidFill>
                <a:srgbClr val="000000"/>
              </a:solidFill>
            </a:endParaRPr>
          </a:p>
          <a:p>
            <a:pPr>
              <a:buClr>
                <a:srgbClr val="3333CC"/>
              </a:buClr>
              <a:buFont typeface="ZapfDingbats" charset="0"/>
              <a:buNone/>
            </a:pPr>
            <a:r>
              <a:rPr lang="en-US" altLang="x-none" sz="2000" u="sng" dirty="0">
                <a:solidFill>
                  <a:srgbClr val="FF0000"/>
                </a:solidFill>
              </a:rPr>
              <a:t>ACKs:</a:t>
            </a:r>
            <a:endParaRPr lang="en-US" altLang="x-none" sz="2000" dirty="0">
              <a:solidFill>
                <a:srgbClr val="000000"/>
              </a:solidFill>
            </a:endParaRPr>
          </a:p>
          <a:p>
            <a:pPr lvl="1">
              <a:buClr>
                <a:srgbClr val="3333CC"/>
              </a:buClr>
              <a:buFont typeface="Wingdings" pitchFamily="2" charset="2"/>
              <a:buChar char="q"/>
            </a:pPr>
            <a:r>
              <a:rPr lang="en-US" altLang="x-none" sz="2000" dirty="0" err="1">
                <a:solidFill>
                  <a:srgbClr val="000000"/>
                </a:solidFill>
              </a:rPr>
              <a:t>seq</a:t>
            </a:r>
            <a:r>
              <a:rPr lang="en-US" altLang="x-none" sz="2000" dirty="0">
                <a:solidFill>
                  <a:srgbClr val="000000"/>
                </a:solidFill>
              </a:rPr>
              <a:t> # of next byte </a:t>
            </a:r>
            <a:r>
              <a:rPr lang="en-US" altLang="x-none" sz="2000" dirty="0">
                <a:solidFill>
                  <a:srgbClr val="FF0000"/>
                </a:solidFill>
              </a:rPr>
              <a:t>expected</a:t>
            </a:r>
            <a:r>
              <a:rPr lang="en-US" altLang="x-none" sz="2000" dirty="0">
                <a:solidFill>
                  <a:srgbClr val="000000"/>
                </a:solidFill>
              </a:rPr>
              <a:t> from other side</a:t>
            </a:r>
          </a:p>
          <a:p>
            <a:pPr lvl="1">
              <a:buClr>
                <a:srgbClr val="3333CC"/>
              </a:buClr>
              <a:buFont typeface="Wingdings" pitchFamily="2" charset="2"/>
              <a:buChar char="q"/>
            </a:pPr>
            <a:r>
              <a:rPr lang="en-US" altLang="x-none" sz="2000" dirty="0">
                <a:solidFill>
                  <a:srgbClr val="FF0000"/>
                </a:solidFill>
              </a:rPr>
              <a:t>cumulative</a:t>
            </a:r>
            <a:r>
              <a:rPr lang="en-US" altLang="x-none" sz="2000" dirty="0">
                <a:solidFill>
                  <a:srgbClr val="000000"/>
                </a:solidFill>
              </a:rPr>
              <a:t> ACK in standard header</a:t>
            </a:r>
          </a:p>
          <a:p>
            <a:pPr lvl="1">
              <a:buClr>
                <a:srgbClr val="3333CC"/>
              </a:buClr>
              <a:buFont typeface="Wingdings" pitchFamily="2" charset="2"/>
              <a:buChar char="q"/>
            </a:pPr>
            <a:r>
              <a:rPr lang="en-US" altLang="zh-CN" sz="2000" dirty="0">
                <a:solidFill>
                  <a:srgbClr val="000000"/>
                </a:solidFill>
              </a:rPr>
              <a:t>selective</a:t>
            </a:r>
            <a:r>
              <a:rPr lang="zh-CN" altLang="en-US" sz="2000" dirty="0">
                <a:solidFill>
                  <a:srgbClr val="000000"/>
                </a:solidFill>
              </a:rPr>
              <a:t> </a:t>
            </a:r>
            <a:r>
              <a:rPr lang="en-US" altLang="zh-CN" sz="2000" dirty="0">
                <a:solidFill>
                  <a:srgbClr val="000000"/>
                </a:solidFill>
              </a:rPr>
              <a:t>ACK</a:t>
            </a:r>
            <a:r>
              <a:rPr lang="en-US" altLang="x-none" sz="2000" dirty="0">
                <a:solidFill>
                  <a:srgbClr val="000000"/>
                </a:solidFill>
              </a:rPr>
              <a:t> in options</a:t>
            </a:r>
          </a:p>
        </p:txBody>
      </p:sp>
      <p:graphicFrame>
        <p:nvGraphicFramePr>
          <p:cNvPr id="158726" name="Object 2"/>
          <p:cNvGraphicFramePr>
            <a:graphicFrameLocks noChangeAspect="1"/>
          </p:cNvGraphicFramePr>
          <p:nvPr/>
        </p:nvGraphicFramePr>
        <p:xfrm>
          <a:off x="4133850" y="1408113"/>
          <a:ext cx="606425" cy="481012"/>
        </p:xfrm>
        <a:graphic>
          <a:graphicData uri="http://schemas.openxmlformats.org/presentationml/2006/ole">
            <mc:AlternateContent xmlns:mc="http://schemas.openxmlformats.org/markup-compatibility/2006">
              <mc:Choice xmlns:v="urn:schemas-microsoft-com:vml" Requires="v">
                <p:oleObj name="Clip" r:id="rId3" imgW="1307079" imgH="1083682" progId="MS_ClipArt_Gallery.2">
                  <p:embed/>
                </p:oleObj>
              </mc:Choice>
              <mc:Fallback>
                <p:oleObj name="Clip" r:id="rId3" imgW="1307079" imgH="1083682" progId="MS_ClipArt_Gallery.2">
                  <p:embed/>
                  <p:pic>
                    <p:nvPicPr>
                      <p:cNvPr id="15872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3850" y="1408113"/>
                        <a:ext cx="606425" cy="481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58727" name="Object 3"/>
          <p:cNvGraphicFramePr>
            <a:graphicFrameLocks noChangeAspect="1"/>
          </p:cNvGraphicFramePr>
          <p:nvPr/>
        </p:nvGraphicFramePr>
        <p:xfrm>
          <a:off x="7658100" y="1322388"/>
          <a:ext cx="606425" cy="481012"/>
        </p:xfrm>
        <a:graphic>
          <a:graphicData uri="http://schemas.openxmlformats.org/presentationml/2006/ole">
            <mc:AlternateContent xmlns:mc="http://schemas.openxmlformats.org/markup-compatibility/2006">
              <mc:Choice xmlns:v="urn:schemas-microsoft-com:vml" Requires="v">
                <p:oleObj name="Clip" r:id="rId5" imgW="1307079" imgH="1083682" progId="MS_ClipArt_Gallery.2">
                  <p:embed/>
                </p:oleObj>
              </mc:Choice>
              <mc:Fallback>
                <p:oleObj name="Clip" r:id="rId5" imgW="1307079" imgH="1083682" progId="MS_ClipArt_Gallery.2">
                  <p:embed/>
                  <p:pic>
                    <p:nvPicPr>
                      <p:cNvPr id="15872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8100" y="1322388"/>
                        <a:ext cx="606425" cy="481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58728" name="Text Box 8"/>
          <p:cNvSpPr txBox="1">
            <a:spLocks noChangeArrowheads="1"/>
          </p:cNvSpPr>
          <p:nvPr/>
        </p:nvSpPr>
        <p:spPr bwMode="auto">
          <a:xfrm>
            <a:off x="4783138" y="1460500"/>
            <a:ext cx="9350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800">
                <a:solidFill>
                  <a:srgbClr val="000000"/>
                </a:solidFill>
              </a:rPr>
              <a:t>Host A</a:t>
            </a:r>
            <a:endParaRPr lang="en-US" altLang="x-none" sz="1000">
              <a:solidFill>
                <a:srgbClr val="000000"/>
              </a:solidFill>
              <a:latin typeface="Times New Roman" charset="0"/>
            </a:endParaRPr>
          </a:p>
        </p:txBody>
      </p:sp>
      <p:sp>
        <p:nvSpPr>
          <p:cNvPr id="158729" name="Text Box 9"/>
          <p:cNvSpPr txBox="1">
            <a:spLocks noChangeArrowheads="1"/>
          </p:cNvSpPr>
          <p:nvPr/>
        </p:nvSpPr>
        <p:spPr bwMode="auto">
          <a:xfrm>
            <a:off x="6775450" y="1450975"/>
            <a:ext cx="9128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800">
                <a:solidFill>
                  <a:srgbClr val="000000"/>
                </a:solidFill>
              </a:rPr>
              <a:t>Host B</a:t>
            </a:r>
            <a:endParaRPr lang="en-US" altLang="x-none" sz="1000">
              <a:solidFill>
                <a:srgbClr val="000000"/>
              </a:solidFill>
              <a:latin typeface="Times New Roman" charset="0"/>
            </a:endParaRPr>
          </a:p>
        </p:txBody>
      </p:sp>
      <p:sp>
        <p:nvSpPr>
          <p:cNvPr id="158730" name="Text Box 10"/>
          <p:cNvSpPr txBox="1">
            <a:spLocks noChangeArrowheads="1"/>
          </p:cNvSpPr>
          <p:nvPr/>
        </p:nvSpPr>
        <p:spPr bwMode="auto">
          <a:xfrm rot="706751">
            <a:off x="4981575" y="2220913"/>
            <a:ext cx="24177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400">
                <a:solidFill>
                  <a:srgbClr val="000000"/>
                </a:solidFill>
                <a:latin typeface="Arial" charset="0"/>
              </a:rPr>
              <a:t>Seq=42, ACK=79, data = </a:t>
            </a:r>
            <a:r>
              <a:rPr lang="ja-JP" altLang="en-US" sz="1400">
                <a:solidFill>
                  <a:srgbClr val="000000"/>
                </a:solidFill>
                <a:latin typeface="Arial" charset="0"/>
              </a:rPr>
              <a:t>‘</a:t>
            </a:r>
            <a:r>
              <a:rPr lang="en-US" altLang="ja-JP" sz="1400">
                <a:solidFill>
                  <a:srgbClr val="000000"/>
                </a:solidFill>
                <a:latin typeface="Arial" charset="0"/>
              </a:rPr>
              <a:t>C</a:t>
            </a:r>
            <a:r>
              <a:rPr lang="ja-JP" altLang="en-US" sz="1400">
                <a:solidFill>
                  <a:srgbClr val="000000"/>
                </a:solidFill>
                <a:latin typeface="Arial" charset="0"/>
              </a:rPr>
              <a:t>’</a:t>
            </a:r>
            <a:endParaRPr lang="en-US" altLang="x-none" sz="1000">
              <a:solidFill>
                <a:srgbClr val="000000"/>
              </a:solidFill>
              <a:latin typeface="Times New Roman" charset="0"/>
            </a:endParaRPr>
          </a:p>
        </p:txBody>
      </p:sp>
      <p:sp>
        <p:nvSpPr>
          <p:cNvPr id="11276" name="Text Box 11"/>
          <p:cNvSpPr txBox="1">
            <a:spLocks noChangeArrowheads="1"/>
          </p:cNvSpPr>
          <p:nvPr/>
        </p:nvSpPr>
        <p:spPr bwMode="auto">
          <a:xfrm rot="-844223">
            <a:off x="5037138" y="3278188"/>
            <a:ext cx="24177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400">
                <a:solidFill>
                  <a:srgbClr val="000000"/>
                </a:solidFill>
                <a:latin typeface="Arial" charset="0"/>
              </a:rPr>
              <a:t>Seq=79, ACK=43, data = </a:t>
            </a:r>
            <a:r>
              <a:rPr lang="ja-JP" altLang="en-US" sz="1400">
                <a:solidFill>
                  <a:srgbClr val="000000"/>
                </a:solidFill>
                <a:latin typeface="Arial" charset="0"/>
              </a:rPr>
              <a:t>‘</a:t>
            </a:r>
            <a:r>
              <a:rPr lang="en-US" altLang="ja-JP" sz="1400">
                <a:solidFill>
                  <a:srgbClr val="000000"/>
                </a:solidFill>
                <a:latin typeface="Arial" charset="0"/>
              </a:rPr>
              <a:t>C</a:t>
            </a:r>
            <a:r>
              <a:rPr lang="ja-JP" altLang="en-US" sz="1400">
                <a:solidFill>
                  <a:srgbClr val="000000"/>
                </a:solidFill>
                <a:latin typeface="Arial" charset="0"/>
              </a:rPr>
              <a:t>’</a:t>
            </a:r>
            <a:endParaRPr lang="en-US" altLang="x-none" sz="1000">
              <a:solidFill>
                <a:srgbClr val="000000"/>
              </a:solidFill>
              <a:latin typeface="Times New Roman" charset="0"/>
            </a:endParaRPr>
          </a:p>
        </p:txBody>
      </p:sp>
      <p:sp>
        <p:nvSpPr>
          <p:cNvPr id="11277" name="Text Box 12"/>
          <p:cNvSpPr txBox="1">
            <a:spLocks noChangeArrowheads="1"/>
          </p:cNvSpPr>
          <p:nvPr/>
        </p:nvSpPr>
        <p:spPr bwMode="auto">
          <a:xfrm rot="683987">
            <a:off x="5097463" y="4518025"/>
            <a:ext cx="1568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1400" dirty="0" err="1">
                <a:solidFill>
                  <a:srgbClr val="000000"/>
                </a:solidFill>
                <a:latin typeface="Arial" charset="0"/>
              </a:rPr>
              <a:t>Seq</a:t>
            </a:r>
            <a:r>
              <a:rPr lang="en-US" altLang="x-none" sz="1400" dirty="0">
                <a:solidFill>
                  <a:srgbClr val="000000"/>
                </a:solidFill>
                <a:latin typeface="Arial" charset="0"/>
              </a:rPr>
              <a:t>=4</a:t>
            </a:r>
            <a:r>
              <a:rPr lang="en-US" altLang="zh-CN" sz="1400" dirty="0">
                <a:solidFill>
                  <a:srgbClr val="000000"/>
                </a:solidFill>
                <a:latin typeface="Arial" charset="0"/>
              </a:rPr>
              <a:t>3</a:t>
            </a:r>
            <a:r>
              <a:rPr lang="en-US" altLang="x-none" sz="1400" dirty="0">
                <a:solidFill>
                  <a:srgbClr val="000000"/>
                </a:solidFill>
                <a:latin typeface="Arial" charset="0"/>
              </a:rPr>
              <a:t>, ACK=80</a:t>
            </a:r>
            <a:endParaRPr lang="en-US" altLang="x-none" sz="1000" dirty="0">
              <a:solidFill>
                <a:srgbClr val="000000"/>
              </a:solidFill>
              <a:latin typeface="Times New Roman" charset="0"/>
            </a:endParaRPr>
          </a:p>
        </p:txBody>
      </p:sp>
      <p:sp>
        <p:nvSpPr>
          <p:cNvPr id="158733" name="Text Box 13"/>
          <p:cNvSpPr txBox="1">
            <a:spLocks noChangeArrowheads="1"/>
          </p:cNvSpPr>
          <p:nvPr/>
        </p:nvSpPr>
        <p:spPr bwMode="auto">
          <a:xfrm>
            <a:off x="4022725" y="1931988"/>
            <a:ext cx="7032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600">
                <a:solidFill>
                  <a:srgbClr val="000000"/>
                </a:solidFill>
              </a:rPr>
              <a:t>User</a:t>
            </a:r>
          </a:p>
          <a:p>
            <a:pPr algn="ctr">
              <a:spcBef>
                <a:spcPct val="0"/>
              </a:spcBef>
              <a:buClrTx/>
              <a:buSzTx/>
              <a:buFontTx/>
              <a:buNone/>
            </a:pPr>
            <a:r>
              <a:rPr lang="en-US" altLang="x-none" sz="1600">
                <a:solidFill>
                  <a:srgbClr val="000000"/>
                </a:solidFill>
              </a:rPr>
              <a:t>types</a:t>
            </a:r>
          </a:p>
          <a:p>
            <a:pPr algn="ctr">
              <a:spcBef>
                <a:spcPct val="0"/>
              </a:spcBef>
              <a:buClrTx/>
              <a:buSzTx/>
              <a:buFontTx/>
              <a:buNone/>
            </a:pPr>
            <a:r>
              <a:rPr lang="ja-JP" altLang="en-US" sz="1600">
                <a:solidFill>
                  <a:srgbClr val="000000"/>
                </a:solidFill>
              </a:rPr>
              <a:t>‘</a:t>
            </a:r>
            <a:r>
              <a:rPr lang="en-US" altLang="ja-JP" sz="1600">
                <a:solidFill>
                  <a:srgbClr val="000000"/>
                </a:solidFill>
              </a:rPr>
              <a:t>C</a:t>
            </a:r>
            <a:r>
              <a:rPr lang="ja-JP" altLang="en-US" sz="1600">
                <a:solidFill>
                  <a:srgbClr val="000000"/>
                </a:solidFill>
              </a:rPr>
              <a:t>’</a:t>
            </a:r>
            <a:endParaRPr lang="en-US" altLang="x-none" sz="1000">
              <a:solidFill>
                <a:srgbClr val="000000"/>
              </a:solidFill>
              <a:latin typeface="Times New Roman" charset="0"/>
            </a:endParaRPr>
          </a:p>
        </p:txBody>
      </p:sp>
      <p:sp>
        <p:nvSpPr>
          <p:cNvPr id="158734" name="Text Box 14"/>
          <p:cNvSpPr txBox="1">
            <a:spLocks noChangeArrowheads="1"/>
          </p:cNvSpPr>
          <p:nvPr/>
        </p:nvSpPr>
        <p:spPr bwMode="auto">
          <a:xfrm>
            <a:off x="3800475" y="4046538"/>
            <a:ext cx="11557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600">
                <a:solidFill>
                  <a:srgbClr val="000000"/>
                </a:solidFill>
              </a:rPr>
              <a:t>host ACKs</a:t>
            </a:r>
          </a:p>
          <a:p>
            <a:pPr algn="ctr">
              <a:spcBef>
                <a:spcPct val="0"/>
              </a:spcBef>
              <a:buClrTx/>
              <a:buSzTx/>
              <a:buFontTx/>
              <a:buNone/>
            </a:pPr>
            <a:r>
              <a:rPr lang="en-US" altLang="x-none" sz="1600">
                <a:solidFill>
                  <a:srgbClr val="000000"/>
                </a:solidFill>
              </a:rPr>
              <a:t>receipt </a:t>
            </a:r>
          </a:p>
          <a:p>
            <a:pPr algn="ctr">
              <a:spcBef>
                <a:spcPct val="0"/>
              </a:spcBef>
              <a:buClrTx/>
              <a:buSzTx/>
              <a:buFontTx/>
              <a:buNone/>
            </a:pPr>
            <a:r>
              <a:rPr lang="en-US" altLang="x-none" sz="1600">
                <a:solidFill>
                  <a:srgbClr val="000000"/>
                </a:solidFill>
              </a:rPr>
              <a:t>of echoed</a:t>
            </a:r>
          </a:p>
          <a:p>
            <a:pPr algn="ctr">
              <a:spcBef>
                <a:spcPct val="0"/>
              </a:spcBef>
              <a:buClrTx/>
              <a:buSzTx/>
              <a:buFontTx/>
              <a:buNone/>
            </a:pPr>
            <a:r>
              <a:rPr lang="ja-JP" altLang="en-US" sz="1600">
                <a:solidFill>
                  <a:srgbClr val="000000"/>
                </a:solidFill>
              </a:rPr>
              <a:t>‘</a:t>
            </a:r>
            <a:r>
              <a:rPr lang="en-US" altLang="ja-JP" sz="1600">
                <a:solidFill>
                  <a:srgbClr val="000000"/>
                </a:solidFill>
              </a:rPr>
              <a:t>C</a:t>
            </a:r>
            <a:r>
              <a:rPr lang="ja-JP" altLang="en-US" sz="1600">
                <a:solidFill>
                  <a:srgbClr val="000000"/>
                </a:solidFill>
              </a:rPr>
              <a:t>’</a:t>
            </a:r>
            <a:endParaRPr lang="en-US" altLang="x-none" sz="1000">
              <a:solidFill>
                <a:srgbClr val="000000"/>
              </a:solidFill>
              <a:latin typeface="Times New Roman" charset="0"/>
            </a:endParaRPr>
          </a:p>
        </p:txBody>
      </p:sp>
      <p:sp>
        <p:nvSpPr>
          <p:cNvPr id="158735" name="Text Box 15"/>
          <p:cNvSpPr txBox="1">
            <a:spLocks noChangeArrowheads="1"/>
          </p:cNvSpPr>
          <p:nvPr/>
        </p:nvSpPr>
        <p:spPr bwMode="auto">
          <a:xfrm>
            <a:off x="7496175" y="2589213"/>
            <a:ext cx="11557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600">
                <a:solidFill>
                  <a:srgbClr val="000000"/>
                </a:solidFill>
              </a:rPr>
              <a:t>host ACKs</a:t>
            </a:r>
          </a:p>
          <a:p>
            <a:pPr algn="ctr">
              <a:spcBef>
                <a:spcPct val="0"/>
              </a:spcBef>
              <a:buClrTx/>
              <a:buSzTx/>
              <a:buFontTx/>
              <a:buNone/>
            </a:pPr>
            <a:r>
              <a:rPr lang="en-US" altLang="x-none" sz="1600">
                <a:solidFill>
                  <a:srgbClr val="000000"/>
                </a:solidFill>
              </a:rPr>
              <a:t>receipt of</a:t>
            </a:r>
          </a:p>
          <a:p>
            <a:pPr algn="ctr">
              <a:spcBef>
                <a:spcPct val="0"/>
              </a:spcBef>
              <a:buClrTx/>
              <a:buSzTx/>
              <a:buFontTx/>
              <a:buNone/>
            </a:pPr>
            <a:r>
              <a:rPr lang="ja-JP" altLang="en-US" sz="1600">
                <a:solidFill>
                  <a:srgbClr val="000000"/>
                </a:solidFill>
              </a:rPr>
              <a:t>‘</a:t>
            </a:r>
            <a:r>
              <a:rPr lang="en-US" altLang="ja-JP" sz="1600">
                <a:solidFill>
                  <a:srgbClr val="000000"/>
                </a:solidFill>
              </a:rPr>
              <a:t>C</a:t>
            </a:r>
            <a:r>
              <a:rPr lang="ja-JP" altLang="en-US" sz="1600">
                <a:solidFill>
                  <a:srgbClr val="000000"/>
                </a:solidFill>
              </a:rPr>
              <a:t>’</a:t>
            </a:r>
            <a:r>
              <a:rPr lang="en-US" altLang="ja-JP" sz="1600">
                <a:solidFill>
                  <a:srgbClr val="000000"/>
                </a:solidFill>
              </a:rPr>
              <a:t>, echoes</a:t>
            </a:r>
          </a:p>
          <a:p>
            <a:pPr algn="ctr">
              <a:spcBef>
                <a:spcPct val="0"/>
              </a:spcBef>
              <a:buClrTx/>
              <a:buSzTx/>
              <a:buFontTx/>
              <a:buNone/>
            </a:pPr>
            <a:r>
              <a:rPr lang="en-US" altLang="x-none" sz="1600">
                <a:solidFill>
                  <a:srgbClr val="000000"/>
                </a:solidFill>
              </a:rPr>
              <a:t>back </a:t>
            </a:r>
            <a:r>
              <a:rPr lang="ja-JP" altLang="en-US" sz="1600">
                <a:solidFill>
                  <a:srgbClr val="000000"/>
                </a:solidFill>
              </a:rPr>
              <a:t>‘</a:t>
            </a:r>
            <a:r>
              <a:rPr lang="en-US" altLang="ja-JP" sz="1600">
                <a:solidFill>
                  <a:srgbClr val="000000"/>
                </a:solidFill>
              </a:rPr>
              <a:t>C</a:t>
            </a:r>
            <a:r>
              <a:rPr lang="ja-JP" altLang="en-US" sz="1600">
                <a:solidFill>
                  <a:srgbClr val="000000"/>
                </a:solidFill>
              </a:rPr>
              <a:t>’</a:t>
            </a:r>
            <a:endParaRPr lang="en-US" altLang="x-none" sz="1000">
              <a:solidFill>
                <a:srgbClr val="000000"/>
              </a:solidFill>
              <a:latin typeface="Times New Roman" charset="0"/>
            </a:endParaRPr>
          </a:p>
        </p:txBody>
      </p:sp>
      <p:sp>
        <p:nvSpPr>
          <p:cNvPr id="158736" name="Line 16"/>
          <p:cNvSpPr>
            <a:spLocks noChangeShapeType="1"/>
          </p:cNvSpPr>
          <p:nvPr/>
        </p:nvSpPr>
        <p:spPr bwMode="auto">
          <a:xfrm flipH="1">
            <a:off x="4886325" y="3200400"/>
            <a:ext cx="2609850" cy="8001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8737" name="Line 17"/>
          <p:cNvSpPr>
            <a:spLocks noChangeShapeType="1"/>
          </p:cNvSpPr>
          <p:nvPr/>
        </p:nvSpPr>
        <p:spPr bwMode="auto">
          <a:xfrm flipH="1">
            <a:off x="8620125" y="1714500"/>
            <a:ext cx="0" cy="451485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158738" name="Group 18"/>
          <p:cNvGrpSpPr>
            <a:grpSpLocks/>
          </p:cNvGrpSpPr>
          <p:nvPr/>
        </p:nvGrpSpPr>
        <p:grpSpPr bwMode="auto">
          <a:xfrm>
            <a:off x="8293100" y="5527675"/>
            <a:ext cx="658813" cy="366713"/>
            <a:chOff x="3304" y="3530"/>
            <a:chExt cx="415" cy="231"/>
          </a:xfrm>
        </p:grpSpPr>
        <p:sp>
          <p:nvSpPr>
            <p:cNvPr id="158740" name="Rectangle 19"/>
            <p:cNvSpPr>
              <a:spLocks noChangeArrowheads="1"/>
            </p:cNvSpPr>
            <p:nvPr/>
          </p:nvSpPr>
          <p:spPr bwMode="auto">
            <a:xfrm>
              <a:off x="3342" y="3576"/>
              <a:ext cx="324" cy="1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2400">
                <a:solidFill>
                  <a:srgbClr val="000000"/>
                </a:solidFill>
                <a:latin typeface="Times New Roman" charset="0"/>
              </a:endParaRPr>
            </a:p>
          </p:txBody>
        </p:sp>
        <p:sp>
          <p:nvSpPr>
            <p:cNvPr id="158741" name="Text Box 20"/>
            <p:cNvSpPr txBox="1">
              <a:spLocks noChangeArrowheads="1"/>
            </p:cNvSpPr>
            <p:nvPr/>
          </p:nvSpPr>
          <p:spPr bwMode="auto">
            <a:xfrm>
              <a:off x="3304" y="3530"/>
              <a:ext cx="41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800">
                  <a:solidFill>
                    <a:srgbClr val="FF0000"/>
                  </a:solidFill>
                </a:rPr>
                <a:t>time</a:t>
              </a:r>
              <a:endParaRPr lang="en-US" altLang="x-none" sz="1000">
                <a:solidFill>
                  <a:srgbClr val="000000"/>
                </a:solidFill>
                <a:latin typeface="Times New Roman" charset="0"/>
              </a:endParaRPr>
            </a:p>
          </p:txBody>
        </p:sp>
      </p:grpSp>
      <p:sp>
        <p:nvSpPr>
          <p:cNvPr id="158739" name="Text Box 21"/>
          <p:cNvSpPr txBox="1">
            <a:spLocks noChangeArrowheads="1"/>
          </p:cNvSpPr>
          <p:nvPr/>
        </p:nvSpPr>
        <p:spPr bwMode="auto">
          <a:xfrm>
            <a:off x="5392738" y="5794375"/>
            <a:ext cx="251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800">
                <a:solidFill>
                  <a:srgbClr val="000000"/>
                </a:solidFill>
              </a:rPr>
              <a:t>simple telnet scenario</a:t>
            </a:r>
            <a:endParaRPr lang="en-US" altLang="x-none" sz="1000">
              <a:solidFill>
                <a:srgbClr val="000000"/>
              </a:solidFill>
              <a:latin typeface="Times New Roman" charset="0"/>
            </a:endParaRPr>
          </a:p>
        </p:txBody>
      </p:sp>
      <p:sp>
        <p:nvSpPr>
          <p:cNvPr id="2" name="Slide Number Placeholder 1">
            <a:extLst>
              <a:ext uri="{FF2B5EF4-FFF2-40B4-BE49-F238E27FC236}">
                <a16:creationId xmlns:a16="http://schemas.microsoft.com/office/drawing/2014/main" id="{A3E9F005-F372-7944-BC0C-53D6B8574600}"/>
              </a:ext>
            </a:extLst>
          </p:cNvPr>
          <p:cNvSpPr>
            <a:spLocks noGrp="1"/>
          </p:cNvSpPr>
          <p:nvPr>
            <p:ph type="sldNum" sz="quarter" idx="12"/>
          </p:nvPr>
        </p:nvSpPr>
        <p:spPr/>
        <p:txBody>
          <a:bodyPr/>
          <a:lstStyle/>
          <a:p>
            <a:fld id="{37EB7456-F267-5C4C-AD02-446DDDC385E0}" type="slidenum">
              <a:rPr lang="en-US" altLang="x-none" smtClean="0"/>
              <a:pPr/>
              <a:t>38</a:t>
            </a:fld>
            <a:endParaRPr lang="en-US" altLang="x-none"/>
          </a:p>
        </p:txBody>
      </p:sp>
    </p:spTree>
    <p:extLst>
      <p:ext uri="{BB962C8B-B14F-4D97-AF65-F5344CB8AC3E}">
        <p14:creationId xmlns:p14="http://schemas.microsoft.com/office/powerpoint/2010/main" val="11423536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6" grpId="0"/>
      <p:bldP spid="1127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 Send/Ack Optimizations </a:t>
            </a:r>
          </a:p>
        </p:txBody>
      </p:sp>
      <p:sp>
        <p:nvSpPr>
          <p:cNvPr id="3" name="Content Placeholder 2"/>
          <p:cNvSpPr>
            <a:spLocks noGrp="1"/>
          </p:cNvSpPr>
          <p:nvPr>
            <p:ph idx="1"/>
          </p:nvPr>
        </p:nvSpPr>
        <p:spPr>
          <a:xfrm>
            <a:off x="533400" y="1866072"/>
            <a:ext cx="8153400" cy="4000500"/>
          </a:xfrm>
        </p:spPr>
        <p:txBody>
          <a:bodyPr/>
          <a:lstStyle/>
          <a:p>
            <a:pPr>
              <a:buFont typeface="Wingdings" pitchFamily="2" charset="2"/>
              <a:buChar char="q"/>
            </a:pPr>
            <a:r>
              <a:rPr lang="en-US" dirty="0"/>
              <a:t>TCP includes many tune/optimizations, e.g., </a:t>
            </a:r>
          </a:p>
          <a:p>
            <a:pPr lvl="1">
              <a:buFont typeface="Courier New" panose="02070309020205020404" pitchFamily="49" charset="0"/>
              <a:buChar char="o"/>
            </a:pPr>
            <a:r>
              <a:rPr lang="en-US" dirty="0"/>
              <a:t>the “small-packet problem”: sender sends a lot of small packets (e.g., telnet one char at a time)</a:t>
            </a:r>
          </a:p>
          <a:p>
            <a:pPr lvl="2"/>
            <a:r>
              <a:rPr lang="en-US" dirty="0"/>
              <a:t>Nagle’s algorithm: do not send data if there is small amount of data in send buffer and there is an </a:t>
            </a:r>
            <a:r>
              <a:rPr lang="en-US" dirty="0" err="1"/>
              <a:t>unack’d</a:t>
            </a:r>
            <a:r>
              <a:rPr lang="en-US" dirty="0"/>
              <a:t> segment</a:t>
            </a:r>
          </a:p>
          <a:p>
            <a:pPr lvl="2"/>
            <a:endParaRPr lang="en-US" dirty="0"/>
          </a:p>
          <a:p>
            <a:pPr lvl="1">
              <a:buFont typeface="Courier New" panose="02070309020205020404" pitchFamily="49" charset="0"/>
              <a:buChar char="o"/>
            </a:pPr>
            <a:r>
              <a:rPr lang="en-US" dirty="0"/>
              <a:t>the ”</a:t>
            </a:r>
            <a:r>
              <a:rPr lang="en-US" dirty="0" err="1"/>
              <a:t>ack</a:t>
            </a:r>
            <a:r>
              <a:rPr lang="en-US" dirty="0"/>
              <a:t> inefficiency” problem: receiver sends too many ACKs, no chance of combing ACK with data</a:t>
            </a:r>
          </a:p>
          <a:p>
            <a:pPr lvl="2"/>
            <a:r>
              <a:rPr lang="en-US" dirty="0"/>
              <a:t>Delayed ack to reduce # of ACKs/combine ACK with reply</a:t>
            </a:r>
          </a:p>
        </p:txBody>
      </p:sp>
      <p:sp>
        <p:nvSpPr>
          <p:cNvPr id="5" name="Slide Number Placeholder 4">
            <a:extLst>
              <a:ext uri="{FF2B5EF4-FFF2-40B4-BE49-F238E27FC236}">
                <a16:creationId xmlns:a16="http://schemas.microsoft.com/office/drawing/2014/main" id="{9FBB44AC-041C-9E45-BE41-B5490ADF7228}"/>
              </a:ext>
            </a:extLst>
          </p:cNvPr>
          <p:cNvSpPr>
            <a:spLocks noGrp="1"/>
          </p:cNvSpPr>
          <p:nvPr>
            <p:ph type="sldNum" sz="quarter" idx="12"/>
          </p:nvPr>
        </p:nvSpPr>
        <p:spPr/>
        <p:txBody>
          <a:bodyPr/>
          <a:lstStyle/>
          <a:p>
            <a:fld id="{D925A599-CC33-7E4D-8C4D-B495C4836CF6}" type="slidenum">
              <a:rPr lang="en-US" altLang="x-none" smtClean="0"/>
              <a:pPr/>
              <a:t>39</a:t>
            </a:fld>
            <a:endParaRPr lang="en-US" altLang="x-none"/>
          </a:p>
        </p:txBody>
      </p:sp>
    </p:spTree>
    <p:extLst>
      <p:ext uri="{BB962C8B-B14F-4D97-AF65-F5344CB8AC3E}">
        <p14:creationId xmlns:p14="http://schemas.microsoft.com/office/powerpoint/2010/main" val="21369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Number Placeholder 4"/>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215FA54B-5407-E74E-AE85-61A5693FF438}" type="slidenum">
              <a:rPr lang="en-US" altLang="x-none" sz="1400">
                <a:latin typeface="Times New Roman" charset="0"/>
              </a:rPr>
              <a:pPr>
                <a:spcBef>
                  <a:spcPct val="0"/>
                </a:spcBef>
                <a:buClrTx/>
                <a:buSzTx/>
                <a:buFontTx/>
                <a:buNone/>
              </a:pPr>
              <a:t>4</a:t>
            </a:fld>
            <a:endParaRPr lang="en-US" altLang="x-none" sz="1400" dirty="0">
              <a:latin typeface="Times New Roman" charset="0"/>
            </a:endParaRPr>
          </a:p>
        </p:txBody>
      </p:sp>
      <p:sp>
        <p:nvSpPr>
          <p:cNvPr id="68610" name="Rectangle 2"/>
          <p:cNvSpPr>
            <a:spLocks noGrp="1" noChangeArrowheads="1"/>
          </p:cNvSpPr>
          <p:nvPr>
            <p:ph type="title"/>
          </p:nvPr>
        </p:nvSpPr>
        <p:spPr/>
        <p:txBody>
          <a:bodyPr/>
          <a:lstStyle/>
          <a:p>
            <a:r>
              <a:rPr lang="en-US" altLang="x-none" sz="3200" dirty="0">
                <a:ea typeface="ＭＳ Ｐゴシック" charset="-128"/>
              </a:rPr>
              <a:t>Recap: Reliable </a:t>
            </a:r>
            <a:r>
              <a:rPr lang="en-US" altLang="zh-CN" sz="3200" dirty="0">
                <a:ea typeface="宋体" charset="-122"/>
              </a:rPr>
              <a:t>D</a:t>
            </a:r>
            <a:r>
              <a:rPr lang="en-US" altLang="x-none" sz="3200" dirty="0">
                <a:ea typeface="ＭＳ Ｐゴシック" charset="-128"/>
              </a:rPr>
              <a:t>ata </a:t>
            </a:r>
            <a:r>
              <a:rPr lang="en-US" altLang="zh-CN" sz="3200" dirty="0">
                <a:ea typeface="宋体" charset="-122"/>
              </a:rPr>
              <a:t>T</a:t>
            </a:r>
            <a:r>
              <a:rPr lang="en-US" altLang="x-none" sz="3200" dirty="0">
                <a:ea typeface="ＭＳ Ｐゴシック" charset="-128"/>
              </a:rPr>
              <a:t>ransfer Context</a:t>
            </a:r>
            <a:endParaRPr lang="en-US" altLang="x-none" dirty="0">
              <a:ea typeface="ＭＳ Ｐゴシック" charset="-128"/>
            </a:endParaRPr>
          </a:p>
        </p:txBody>
      </p:sp>
      <p:pic>
        <p:nvPicPr>
          <p:cNvPr id="68611" name="Picture 3" descr="rdt_par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2652713"/>
            <a:ext cx="5969000"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Text Box 4"/>
          <p:cNvSpPr txBox="1">
            <a:spLocks noChangeArrowheads="1"/>
          </p:cNvSpPr>
          <p:nvPr/>
        </p:nvSpPr>
        <p:spPr bwMode="auto">
          <a:xfrm>
            <a:off x="1020763" y="3113088"/>
            <a:ext cx="838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400">
                <a:solidFill>
                  <a:schemeClr val="accent2"/>
                </a:solidFill>
              </a:rPr>
              <a:t>send</a:t>
            </a:r>
          </a:p>
          <a:p>
            <a:pPr algn="ctr">
              <a:spcBef>
                <a:spcPct val="0"/>
              </a:spcBef>
              <a:buClrTx/>
              <a:buSzTx/>
              <a:buFontTx/>
              <a:buNone/>
            </a:pPr>
            <a:r>
              <a:rPr lang="en-US" altLang="x-none" sz="2400">
                <a:solidFill>
                  <a:schemeClr val="accent2"/>
                </a:solidFill>
              </a:rPr>
              <a:t>side</a:t>
            </a:r>
            <a:endParaRPr lang="en-US" altLang="x-none" sz="2400">
              <a:latin typeface="Times New Roman" charset="0"/>
            </a:endParaRPr>
          </a:p>
        </p:txBody>
      </p:sp>
      <p:sp>
        <p:nvSpPr>
          <p:cNvPr id="68613" name="Text Box 5"/>
          <p:cNvSpPr txBox="1">
            <a:spLocks noChangeArrowheads="1"/>
          </p:cNvSpPr>
          <p:nvPr/>
        </p:nvSpPr>
        <p:spPr bwMode="auto">
          <a:xfrm>
            <a:off x="7167563" y="3122613"/>
            <a:ext cx="12207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400">
                <a:solidFill>
                  <a:schemeClr val="accent2"/>
                </a:solidFill>
              </a:rPr>
              <a:t>receive</a:t>
            </a:r>
          </a:p>
          <a:p>
            <a:pPr algn="ctr">
              <a:spcBef>
                <a:spcPct val="0"/>
              </a:spcBef>
              <a:buClrTx/>
              <a:buSzTx/>
              <a:buFontTx/>
              <a:buNone/>
            </a:pPr>
            <a:r>
              <a:rPr lang="en-US" altLang="x-none" sz="2400">
                <a:solidFill>
                  <a:schemeClr val="accent2"/>
                </a:solidFill>
              </a:rPr>
              <a:t>side</a:t>
            </a:r>
            <a:endParaRPr lang="en-US" altLang="x-none" sz="2400">
              <a:latin typeface="Times New Roman" charset="0"/>
            </a:endParaRPr>
          </a:p>
        </p:txBody>
      </p:sp>
      <p:grpSp>
        <p:nvGrpSpPr>
          <p:cNvPr id="2" name="Group 6"/>
          <p:cNvGrpSpPr>
            <a:grpSpLocks/>
          </p:cNvGrpSpPr>
          <p:nvPr/>
        </p:nvGrpSpPr>
        <p:grpSpPr bwMode="auto">
          <a:xfrm>
            <a:off x="227013" y="1460500"/>
            <a:ext cx="3965575" cy="1416050"/>
            <a:chOff x="143" y="920"/>
            <a:chExt cx="2498" cy="892"/>
          </a:xfrm>
        </p:grpSpPr>
        <p:sp>
          <p:nvSpPr>
            <p:cNvPr id="68630" name="Text Box 7"/>
            <p:cNvSpPr txBox="1">
              <a:spLocks noChangeArrowheads="1"/>
            </p:cNvSpPr>
            <p:nvPr/>
          </p:nvSpPr>
          <p:spPr bwMode="auto">
            <a:xfrm>
              <a:off x="143" y="920"/>
              <a:ext cx="249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800" b="1">
                  <a:solidFill>
                    <a:srgbClr val="FF0000"/>
                  </a:solidFill>
                  <a:latin typeface="Courier New" charset="0"/>
                </a:rPr>
                <a:t>rdt_send():</a:t>
              </a:r>
              <a:r>
                <a:rPr lang="en-US" altLang="x-none" sz="1800">
                  <a:latin typeface="Times New Roman" charset="0"/>
                </a:rPr>
                <a:t> </a:t>
              </a:r>
              <a:r>
                <a:rPr lang="en-US" altLang="x-none" sz="1800"/>
                <a:t>called from above, (e.g., by app.)</a:t>
              </a:r>
              <a:endParaRPr lang="en-US" altLang="x-none" sz="2400">
                <a:latin typeface="Times New Roman" charset="0"/>
              </a:endParaRPr>
            </a:p>
          </p:txBody>
        </p:sp>
        <p:grpSp>
          <p:nvGrpSpPr>
            <p:cNvPr id="68631" name="Group 8"/>
            <p:cNvGrpSpPr>
              <a:grpSpLocks/>
            </p:cNvGrpSpPr>
            <p:nvPr/>
          </p:nvGrpSpPr>
          <p:grpSpPr bwMode="auto">
            <a:xfrm>
              <a:off x="240" y="930"/>
              <a:ext cx="2370" cy="882"/>
              <a:chOff x="240" y="942"/>
              <a:chExt cx="2370" cy="882"/>
            </a:xfrm>
          </p:grpSpPr>
          <p:sp>
            <p:nvSpPr>
              <p:cNvPr id="68632" name="Line 9"/>
              <p:cNvSpPr>
                <a:spLocks noChangeShapeType="1"/>
              </p:cNvSpPr>
              <p:nvPr/>
            </p:nvSpPr>
            <p:spPr bwMode="auto">
              <a:xfrm>
                <a:off x="942" y="1500"/>
                <a:ext cx="174" cy="324"/>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8633" name="Rectangle 10"/>
              <p:cNvSpPr>
                <a:spLocks noChangeArrowheads="1"/>
              </p:cNvSpPr>
              <p:nvPr/>
            </p:nvSpPr>
            <p:spPr bwMode="auto">
              <a:xfrm>
                <a:off x="240" y="942"/>
                <a:ext cx="2370" cy="55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2400">
                  <a:latin typeface="Times New Roman" charset="0"/>
                </a:endParaRPr>
              </a:p>
            </p:txBody>
          </p:sp>
        </p:grpSp>
      </p:grpSp>
      <p:grpSp>
        <p:nvGrpSpPr>
          <p:cNvPr id="4" name="Group 11"/>
          <p:cNvGrpSpPr>
            <a:grpSpLocks/>
          </p:cNvGrpSpPr>
          <p:nvPr/>
        </p:nvGrpSpPr>
        <p:grpSpPr bwMode="auto">
          <a:xfrm>
            <a:off x="276225" y="4381500"/>
            <a:ext cx="3762375" cy="1862138"/>
            <a:chOff x="174" y="2760"/>
            <a:chExt cx="2370" cy="1173"/>
          </a:xfrm>
        </p:grpSpPr>
        <p:sp>
          <p:nvSpPr>
            <p:cNvPr id="68626" name="Text Box 12"/>
            <p:cNvSpPr txBox="1">
              <a:spLocks noChangeArrowheads="1"/>
            </p:cNvSpPr>
            <p:nvPr/>
          </p:nvSpPr>
          <p:spPr bwMode="auto">
            <a:xfrm>
              <a:off x="233" y="3356"/>
              <a:ext cx="2144"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800" b="1">
                  <a:solidFill>
                    <a:srgbClr val="FF0000"/>
                  </a:solidFill>
                  <a:latin typeface="Courier New" charset="0"/>
                </a:rPr>
                <a:t>udt_send():</a:t>
              </a:r>
              <a:r>
                <a:rPr lang="en-US" altLang="x-none" sz="1800">
                  <a:latin typeface="Times New Roman" charset="0"/>
                </a:rPr>
                <a:t> </a:t>
              </a:r>
              <a:r>
                <a:rPr lang="en-US" altLang="x-none" sz="1800"/>
                <a:t>called by rdt,</a:t>
              </a:r>
            </a:p>
            <a:p>
              <a:pPr algn="ctr">
                <a:spcBef>
                  <a:spcPct val="0"/>
                </a:spcBef>
                <a:buClrTx/>
                <a:buSzTx/>
                <a:buFontTx/>
                <a:buNone/>
              </a:pPr>
              <a:r>
                <a:rPr lang="en-US" altLang="x-none" sz="1800"/>
                <a:t>to transfer packet over </a:t>
              </a:r>
            </a:p>
            <a:p>
              <a:pPr algn="ctr">
                <a:spcBef>
                  <a:spcPct val="0"/>
                </a:spcBef>
                <a:buClrTx/>
                <a:buSzTx/>
                <a:buFontTx/>
                <a:buNone/>
              </a:pPr>
              <a:r>
                <a:rPr lang="en-US" altLang="x-none" sz="1800"/>
                <a:t>unreliable channel to receiver</a:t>
              </a:r>
              <a:endParaRPr lang="en-US" altLang="x-none" sz="2400">
                <a:latin typeface="Times New Roman" charset="0"/>
              </a:endParaRPr>
            </a:p>
          </p:txBody>
        </p:sp>
        <p:grpSp>
          <p:nvGrpSpPr>
            <p:cNvPr id="68627" name="Group 13"/>
            <p:cNvGrpSpPr>
              <a:grpSpLocks/>
            </p:cNvGrpSpPr>
            <p:nvPr/>
          </p:nvGrpSpPr>
          <p:grpSpPr bwMode="auto">
            <a:xfrm>
              <a:off x="174" y="2760"/>
              <a:ext cx="2370" cy="1170"/>
              <a:chOff x="174" y="2760"/>
              <a:chExt cx="2370" cy="1170"/>
            </a:xfrm>
          </p:grpSpPr>
          <p:sp>
            <p:nvSpPr>
              <p:cNvPr id="68628" name="Line 14"/>
              <p:cNvSpPr>
                <a:spLocks noChangeShapeType="1"/>
              </p:cNvSpPr>
              <p:nvPr/>
            </p:nvSpPr>
            <p:spPr bwMode="auto">
              <a:xfrm flipV="1">
                <a:off x="882" y="2760"/>
                <a:ext cx="228" cy="606"/>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8629" name="Rectangle 15"/>
              <p:cNvSpPr>
                <a:spLocks noChangeArrowheads="1"/>
              </p:cNvSpPr>
              <p:nvPr/>
            </p:nvSpPr>
            <p:spPr bwMode="auto">
              <a:xfrm>
                <a:off x="174" y="3372"/>
                <a:ext cx="2370" cy="55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2400">
                  <a:latin typeface="Times New Roman" charset="0"/>
                </a:endParaRPr>
              </a:p>
            </p:txBody>
          </p:sp>
        </p:grpSp>
      </p:grpSp>
      <p:grpSp>
        <p:nvGrpSpPr>
          <p:cNvPr id="6" name="Group 16"/>
          <p:cNvGrpSpPr>
            <a:grpSpLocks/>
          </p:cNvGrpSpPr>
          <p:nvPr/>
        </p:nvGrpSpPr>
        <p:grpSpPr bwMode="auto">
          <a:xfrm>
            <a:off x="4922838" y="4362450"/>
            <a:ext cx="3965575" cy="1914525"/>
            <a:chOff x="3101" y="2748"/>
            <a:chExt cx="2498" cy="1206"/>
          </a:xfrm>
        </p:grpSpPr>
        <p:sp>
          <p:nvSpPr>
            <p:cNvPr id="68622" name="Text Box 17"/>
            <p:cNvSpPr txBox="1">
              <a:spLocks noChangeArrowheads="1"/>
            </p:cNvSpPr>
            <p:nvPr/>
          </p:nvSpPr>
          <p:spPr bwMode="auto">
            <a:xfrm>
              <a:off x="3101" y="3368"/>
              <a:ext cx="2498"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800" b="1">
                  <a:solidFill>
                    <a:srgbClr val="FF0000"/>
                  </a:solidFill>
                  <a:latin typeface="Courier New" charset="0"/>
                </a:rPr>
                <a:t>rdt_rcv():</a:t>
              </a:r>
              <a:r>
                <a:rPr lang="en-US" altLang="x-none" sz="1800">
                  <a:latin typeface="Times New Roman" charset="0"/>
                </a:rPr>
                <a:t> </a:t>
              </a:r>
              <a:r>
                <a:rPr lang="en-US" altLang="x-none" sz="1800"/>
                <a:t>called from below; when packet arrives on rcv-side of channel</a:t>
              </a:r>
              <a:endParaRPr lang="en-US" altLang="x-none" sz="2400">
                <a:latin typeface="Times New Roman" charset="0"/>
              </a:endParaRPr>
            </a:p>
          </p:txBody>
        </p:sp>
        <p:grpSp>
          <p:nvGrpSpPr>
            <p:cNvPr id="68623" name="Group 18"/>
            <p:cNvGrpSpPr>
              <a:grpSpLocks/>
            </p:cNvGrpSpPr>
            <p:nvPr/>
          </p:nvGrpSpPr>
          <p:grpSpPr bwMode="auto">
            <a:xfrm>
              <a:off x="3162" y="2748"/>
              <a:ext cx="2370" cy="1206"/>
              <a:chOff x="3162" y="2748"/>
              <a:chExt cx="2370" cy="1206"/>
            </a:xfrm>
          </p:grpSpPr>
          <p:sp>
            <p:nvSpPr>
              <p:cNvPr id="68624" name="Line 19"/>
              <p:cNvSpPr>
                <a:spLocks noChangeShapeType="1"/>
              </p:cNvSpPr>
              <p:nvPr/>
            </p:nvSpPr>
            <p:spPr bwMode="auto">
              <a:xfrm flipH="1" flipV="1">
                <a:off x="4596" y="2748"/>
                <a:ext cx="300" cy="63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8625" name="Rectangle 20"/>
              <p:cNvSpPr>
                <a:spLocks noChangeArrowheads="1"/>
              </p:cNvSpPr>
              <p:nvPr/>
            </p:nvSpPr>
            <p:spPr bwMode="auto">
              <a:xfrm>
                <a:off x="3162" y="3390"/>
                <a:ext cx="2370" cy="564"/>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2400">
                  <a:latin typeface="Times New Roman" charset="0"/>
                </a:endParaRPr>
              </a:p>
            </p:txBody>
          </p:sp>
        </p:grpSp>
      </p:grpSp>
      <p:grpSp>
        <p:nvGrpSpPr>
          <p:cNvPr id="8" name="Group 21"/>
          <p:cNvGrpSpPr>
            <a:grpSpLocks/>
          </p:cNvGrpSpPr>
          <p:nvPr/>
        </p:nvGrpSpPr>
        <p:grpSpPr bwMode="auto">
          <a:xfrm>
            <a:off x="4981575" y="1470025"/>
            <a:ext cx="3762375" cy="1349375"/>
            <a:chOff x="3138" y="926"/>
            <a:chExt cx="2370" cy="850"/>
          </a:xfrm>
        </p:grpSpPr>
        <p:sp>
          <p:nvSpPr>
            <p:cNvPr id="68618" name="Text Box 22"/>
            <p:cNvSpPr txBox="1">
              <a:spLocks noChangeArrowheads="1"/>
            </p:cNvSpPr>
            <p:nvPr/>
          </p:nvSpPr>
          <p:spPr bwMode="auto">
            <a:xfrm>
              <a:off x="3215" y="926"/>
              <a:ext cx="207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800" b="1">
                  <a:solidFill>
                    <a:srgbClr val="FF0000"/>
                  </a:solidFill>
                  <a:latin typeface="Courier New" charset="0"/>
                </a:rPr>
                <a:t>deliver_data():</a:t>
              </a:r>
              <a:r>
                <a:rPr lang="en-US" altLang="x-none" sz="1800">
                  <a:latin typeface="Times New Roman" charset="0"/>
                </a:rPr>
                <a:t> </a:t>
              </a:r>
              <a:r>
                <a:rPr lang="en-US" altLang="x-none" sz="1800"/>
                <a:t>called by </a:t>
              </a:r>
              <a:r>
                <a:rPr lang="en-US" altLang="x-none" sz="1800" b="1">
                  <a:latin typeface="Courier New" charset="0"/>
                </a:rPr>
                <a:t>rdt</a:t>
              </a:r>
              <a:r>
                <a:rPr lang="en-US" altLang="x-none" sz="1800"/>
                <a:t> to deliver data to upper</a:t>
              </a:r>
              <a:endParaRPr lang="en-US" altLang="x-none" sz="2400">
                <a:latin typeface="Times New Roman" charset="0"/>
              </a:endParaRPr>
            </a:p>
          </p:txBody>
        </p:sp>
        <p:grpSp>
          <p:nvGrpSpPr>
            <p:cNvPr id="68619" name="Group 23"/>
            <p:cNvGrpSpPr>
              <a:grpSpLocks/>
            </p:cNvGrpSpPr>
            <p:nvPr/>
          </p:nvGrpSpPr>
          <p:grpSpPr bwMode="auto">
            <a:xfrm>
              <a:off x="3138" y="942"/>
              <a:ext cx="2370" cy="834"/>
              <a:chOff x="3138" y="942"/>
              <a:chExt cx="2370" cy="834"/>
            </a:xfrm>
          </p:grpSpPr>
          <p:sp>
            <p:nvSpPr>
              <p:cNvPr id="68620" name="Line 24"/>
              <p:cNvSpPr>
                <a:spLocks noChangeShapeType="1"/>
              </p:cNvSpPr>
              <p:nvPr/>
            </p:nvSpPr>
            <p:spPr bwMode="auto">
              <a:xfrm flipH="1">
                <a:off x="4560" y="1344"/>
                <a:ext cx="150" cy="432"/>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8621" name="Rectangle 25"/>
              <p:cNvSpPr>
                <a:spLocks noChangeArrowheads="1"/>
              </p:cNvSpPr>
              <p:nvPr/>
            </p:nvSpPr>
            <p:spPr bwMode="auto">
              <a:xfrm>
                <a:off x="3138" y="942"/>
                <a:ext cx="2370" cy="396"/>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2400">
                  <a:latin typeface="Times New Roman" charset="0"/>
                </a:endParaRPr>
              </a:p>
            </p:txBody>
          </p:sp>
        </p:grpSp>
      </p:grpSp>
    </p:spTree>
    <p:extLst>
      <p:ext uri="{BB962C8B-B14F-4D97-AF65-F5344CB8AC3E}">
        <p14:creationId xmlns:p14="http://schemas.microsoft.com/office/powerpoint/2010/main" val="28896165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US" altLang="x-none" sz="2800">
                <a:ea typeface="ＭＳ Ｐゴシック" charset="-128"/>
              </a:rPr>
              <a:t>TCP Receiver ACK Generation</a:t>
            </a:r>
            <a:r>
              <a:rPr lang="en-US" altLang="x-none" sz="3200" u="none">
                <a:ea typeface="ＭＳ Ｐゴシック" charset="-128"/>
              </a:rPr>
              <a:t> </a:t>
            </a:r>
            <a:r>
              <a:rPr lang="en-US" altLang="x-none" sz="1800" u="none">
                <a:ea typeface="ＭＳ Ｐゴシック" charset="-128"/>
              </a:rPr>
              <a:t>[RFC 1122, RFC 2581]</a:t>
            </a:r>
            <a:endParaRPr lang="en-US" altLang="x-none" sz="3200">
              <a:ea typeface="ＭＳ Ｐゴシック" charset="-128"/>
            </a:endParaRPr>
          </a:p>
        </p:txBody>
      </p:sp>
      <p:sp>
        <p:nvSpPr>
          <p:cNvPr id="168963" name="Text Box 3"/>
          <p:cNvSpPr txBox="1">
            <a:spLocks noChangeArrowheads="1"/>
          </p:cNvSpPr>
          <p:nvPr/>
        </p:nvSpPr>
        <p:spPr bwMode="auto">
          <a:xfrm>
            <a:off x="752475" y="1554163"/>
            <a:ext cx="3346450"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400">
                <a:solidFill>
                  <a:srgbClr val="FF0000"/>
                </a:solidFill>
                <a:latin typeface="Arial" charset="0"/>
              </a:rPr>
              <a:t>Event at Receiver</a:t>
            </a:r>
            <a:endParaRPr lang="en-US" altLang="x-none" sz="1800">
              <a:solidFill>
                <a:srgbClr val="000000"/>
              </a:solidFill>
              <a:latin typeface="Arial" charset="0"/>
            </a:endParaRPr>
          </a:p>
          <a:p>
            <a:pPr>
              <a:spcBef>
                <a:spcPct val="0"/>
              </a:spcBef>
              <a:buClrTx/>
              <a:buSzTx/>
              <a:buFontTx/>
              <a:buNone/>
            </a:pPr>
            <a:endParaRPr lang="en-US" altLang="x-none" sz="1800">
              <a:solidFill>
                <a:srgbClr val="000000"/>
              </a:solidFill>
              <a:latin typeface="Arial" charset="0"/>
            </a:endParaRPr>
          </a:p>
          <a:p>
            <a:pPr>
              <a:spcBef>
                <a:spcPct val="0"/>
              </a:spcBef>
              <a:buClrTx/>
              <a:buSzTx/>
              <a:buFontTx/>
              <a:buNone/>
            </a:pPr>
            <a:r>
              <a:rPr lang="en-US" altLang="x-none" sz="1800">
                <a:solidFill>
                  <a:srgbClr val="000000"/>
                </a:solidFill>
                <a:latin typeface="Arial" charset="0"/>
              </a:rPr>
              <a:t>Arrival of in-order segment with</a:t>
            </a:r>
          </a:p>
          <a:p>
            <a:pPr>
              <a:spcBef>
                <a:spcPct val="0"/>
              </a:spcBef>
              <a:buClrTx/>
              <a:buSzTx/>
              <a:buFontTx/>
              <a:buNone/>
            </a:pPr>
            <a:r>
              <a:rPr lang="en-US" altLang="x-none" sz="1800">
                <a:solidFill>
                  <a:srgbClr val="000000"/>
                </a:solidFill>
                <a:latin typeface="Arial" charset="0"/>
              </a:rPr>
              <a:t>expected seq #. All data up to</a:t>
            </a:r>
          </a:p>
          <a:p>
            <a:pPr>
              <a:spcBef>
                <a:spcPct val="0"/>
              </a:spcBef>
              <a:buClrTx/>
              <a:buSzTx/>
              <a:buFontTx/>
              <a:buNone/>
            </a:pPr>
            <a:r>
              <a:rPr lang="en-US" altLang="x-none" sz="1800">
                <a:solidFill>
                  <a:srgbClr val="000000"/>
                </a:solidFill>
                <a:latin typeface="Arial" charset="0"/>
              </a:rPr>
              <a:t>expected seq # already ACKed</a:t>
            </a:r>
          </a:p>
          <a:p>
            <a:pPr>
              <a:spcBef>
                <a:spcPct val="0"/>
              </a:spcBef>
              <a:buClrTx/>
              <a:buSzTx/>
              <a:buFontTx/>
              <a:buNone/>
            </a:pPr>
            <a:endParaRPr lang="en-US" altLang="x-none" sz="1800">
              <a:solidFill>
                <a:srgbClr val="000000"/>
              </a:solidFill>
              <a:latin typeface="Arial" charset="0"/>
            </a:endParaRPr>
          </a:p>
          <a:p>
            <a:pPr>
              <a:spcBef>
                <a:spcPct val="0"/>
              </a:spcBef>
              <a:buClrTx/>
              <a:buSzTx/>
              <a:buFontTx/>
              <a:buNone/>
            </a:pPr>
            <a:r>
              <a:rPr lang="en-US" altLang="x-none" sz="1800">
                <a:solidFill>
                  <a:srgbClr val="000000"/>
                </a:solidFill>
                <a:latin typeface="Arial" charset="0"/>
              </a:rPr>
              <a:t>Arrival of in-order segment with</a:t>
            </a:r>
          </a:p>
          <a:p>
            <a:pPr>
              <a:spcBef>
                <a:spcPct val="0"/>
              </a:spcBef>
              <a:buClrTx/>
              <a:buSzTx/>
              <a:buFontTx/>
              <a:buNone/>
            </a:pPr>
            <a:r>
              <a:rPr lang="en-US" altLang="x-none" sz="1800">
                <a:solidFill>
                  <a:srgbClr val="000000"/>
                </a:solidFill>
                <a:latin typeface="Arial" charset="0"/>
              </a:rPr>
              <a:t>expected seq #. One other </a:t>
            </a:r>
          </a:p>
          <a:p>
            <a:pPr>
              <a:spcBef>
                <a:spcPct val="0"/>
              </a:spcBef>
              <a:buClrTx/>
              <a:buSzTx/>
              <a:buFontTx/>
              <a:buNone/>
            </a:pPr>
            <a:r>
              <a:rPr lang="en-US" altLang="x-none" sz="1800">
                <a:solidFill>
                  <a:srgbClr val="000000"/>
                </a:solidFill>
                <a:latin typeface="Arial" charset="0"/>
              </a:rPr>
              <a:t>segment has ACK pending</a:t>
            </a:r>
          </a:p>
          <a:p>
            <a:pPr>
              <a:spcBef>
                <a:spcPct val="0"/>
              </a:spcBef>
              <a:buClrTx/>
              <a:buSzTx/>
              <a:buFontTx/>
              <a:buNone/>
            </a:pPr>
            <a:endParaRPr lang="en-US" altLang="x-none" sz="1800">
              <a:solidFill>
                <a:srgbClr val="000000"/>
              </a:solidFill>
              <a:latin typeface="Arial" charset="0"/>
            </a:endParaRPr>
          </a:p>
          <a:p>
            <a:pPr>
              <a:spcBef>
                <a:spcPct val="0"/>
              </a:spcBef>
              <a:buClrTx/>
              <a:buSzTx/>
              <a:buFontTx/>
              <a:buNone/>
            </a:pPr>
            <a:r>
              <a:rPr lang="en-US" altLang="x-none" sz="1800">
                <a:solidFill>
                  <a:srgbClr val="000000"/>
                </a:solidFill>
                <a:latin typeface="Arial" charset="0"/>
              </a:rPr>
              <a:t>Arrival of out-of-order segment</a:t>
            </a:r>
          </a:p>
          <a:p>
            <a:pPr>
              <a:spcBef>
                <a:spcPct val="0"/>
              </a:spcBef>
              <a:buClrTx/>
              <a:buSzTx/>
              <a:buFontTx/>
              <a:buNone/>
            </a:pPr>
            <a:r>
              <a:rPr lang="en-US" altLang="x-none" sz="1800">
                <a:solidFill>
                  <a:srgbClr val="000000"/>
                </a:solidFill>
                <a:latin typeface="Arial" charset="0"/>
              </a:rPr>
              <a:t>higher-than-expect seq. # .</a:t>
            </a:r>
          </a:p>
          <a:p>
            <a:pPr>
              <a:spcBef>
                <a:spcPct val="0"/>
              </a:spcBef>
              <a:buClrTx/>
              <a:buSzTx/>
              <a:buFontTx/>
              <a:buNone/>
            </a:pPr>
            <a:r>
              <a:rPr lang="en-US" altLang="x-none" sz="1800">
                <a:solidFill>
                  <a:srgbClr val="000000"/>
                </a:solidFill>
                <a:latin typeface="Arial" charset="0"/>
              </a:rPr>
              <a:t>Gap detected</a:t>
            </a:r>
          </a:p>
          <a:p>
            <a:pPr>
              <a:spcBef>
                <a:spcPct val="0"/>
              </a:spcBef>
              <a:buClrTx/>
              <a:buSzTx/>
              <a:buFontTx/>
              <a:buNone/>
            </a:pPr>
            <a:endParaRPr lang="en-US" altLang="x-none" sz="1800">
              <a:solidFill>
                <a:srgbClr val="000000"/>
              </a:solidFill>
              <a:latin typeface="Arial" charset="0"/>
            </a:endParaRPr>
          </a:p>
          <a:p>
            <a:pPr>
              <a:spcBef>
                <a:spcPct val="0"/>
              </a:spcBef>
              <a:buClrTx/>
              <a:buSzTx/>
              <a:buFontTx/>
              <a:buNone/>
            </a:pPr>
            <a:r>
              <a:rPr lang="en-US" altLang="x-none" sz="1800">
                <a:solidFill>
                  <a:srgbClr val="000000"/>
                </a:solidFill>
                <a:latin typeface="Arial" charset="0"/>
              </a:rPr>
              <a:t>Arrival of segment that </a:t>
            </a:r>
          </a:p>
          <a:p>
            <a:pPr>
              <a:spcBef>
                <a:spcPct val="0"/>
              </a:spcBef>
              <a:buClrTx/>
              <a:buSzTx/>
              <a:buFontTx/>
              <a:buNone/>
            </a:pPr>
            <a:r>
              <a:rPr lang="en-US" altLang="x-none" sz="1800">
                <a:solidFill>
                  <a:srgbClr val="000000"/>
                </a:solidFill>
                <a:latin typeface="Arial" charset="0"/>
              </a:rPr>
              <a:t>partially or completely fills gap</a:t>
            </a:r>
          </a:p>
          <a:p>
            <a:pPr>
              <a:spcBef>
                <a:spcPct val="0"/>
              </a:spcBef>
              <a:buClrTx/>
              <a:buSzTx/>
              <a:buFontTx/>
              <a:buNone/>
            </a:pPr>
            <a:endParaRPr lang="en-US" altLang="x-none" sz="1800">
              <a:solidFill>
                <a:srgbClr val="000000"/>
              </a:solidFill>
              <a:latin typeface="Arial" charset="0"/>
            </a:endParaRPr>
          </a:p>
          <a:p>
            <a:pPr>
              <a:spcBef>
                <a:spcPct val="0"/>
              </a:spcBef>
              <a:buClrTx/>
              <a:buSzTx/>
              <a:buFontTx/>
              <a:buNone/>
            </a:pPr>
            <a:endParaRPr lang="en-US" altLang="x-none" sz="1000">
              <a:solidFill>
                <a:srgbClr val="000000"/>
              </a:solidFill>
              <a:latin typeface="Times New Roman" charset="0"/>
            </a:endParaRPr>
          </a:p>
        </p:txBody>
      </p:sp>
      <p:sp>
        <p:nvSpPr>
          <p:cNvPr id="168964" name="Text Box 4"/>
          <p:cNvSpPr txBox="1">
            <a:spLocks noChangeArrowheads="1"/>
          </p:cNvSpPr>
          <p:nvPr/>
        </p:nvSpPr>
        <p:spPr bwMode="auto">
          <a:xfrm>
            <a:off x="4514850" y="1544638"/>
            <a:ext cx="4070350"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400">
                <a:solidFill>
                  <a:srgbClr val="FF0000"/>
                </a:solidFill>
                <a:latin typeface="Arial" charset="0"/>
              </a:rPr>
              <a:t>TCP Receiver Action</a:t>
            </a:r>
            <a:endParaRPr lang="en-US" altLang="x-none" sz="1800">
              <a:solidFill>
                <a:srgbClr val="000000"/>
              </a:solidFill>
              <a:latin typeface="Arial" charset="0"/>
            </a:endParaRPr>
          </a:p>
          <a:p>
            <a:pPr>
              <a:spcBef>
                <a:spcPct val="0"/>
              </a:spcBef>
              <a:buClrTx/>
              <a:buSzTx/>
              <a:buFontTx/>
              <a:buNone/>
            </a:pPr>
            <a:endParaRPr lang="en-US" altLang="x-none" sz="1800">
              <a:solidFill>
                <a:srgbClr val="000000"/>
              </a:solidFill>
              <a:latin typeface="Arial" charset="0"/>
            </a:endParaRPr>
          </a:p>
          <a:p>
            <a:pPr>
              <a:spcBef>
                <a:spcPct val="0"/>
              </a:spcBef>
              <a:buClrTx/>
              <a:buSzTx/>
              <a:buFontTx/>
              <a:buNone/>
            </a:pPr>
            <a:r>
              <a:rPr lang="en-US" altLang="x-none" sz="1800">
                <a:solidFill>
                  <a:srgbClr val="000000"/>
                </a:solidFill>
                <a:latin typeface="Arial" charset="0"/>
              </a:rPr>
              <a:t>Delayed ACK. Wait up to 500ms</a:t>
            </a:r>
          </a:p>
          <a:p>
            <a:pPr>
              <a:spcBef>
                <a:spcPct val="0"/>
              </a:spcBef>
              <a:buClrTx/>
              <a:buSzTx/>
              <a:buFontTx/>
              <a:buNone/>
            </a:pPr>
            <a:r>
              <a:rPr lang="en-US" altLang="x-none" sz="1800">
                <a:solidFill>
                  <a:srgbClr val="000000"/>
                </a:solidFill>
                <a:latin typeface="Arial" charset="0"/>
              </a:rPr>
              <a:t>for next segment. If no next segment,</a:t>
            </a:r>
          </a:p>
          <a:p>
            <a:pPr>
              <a:spcBef>
                <a:spcPct val="0"/>
              </a:spcBef>
              <a:buClrTx/>
              <a:buSzTx/>
              <a:buFontTx/>
              <a:buNone/>
            </a:pPr>
            <a:r>
              <a:rPr lang="en-US" altLang="x-none" sz="1800">
                <a:solidFill>
                  <a:srgbClr val="000000"/>
                </a:solidFill>
                <a:latin typeface="Arial" charset="0"/>
              </a:rPr>
              <a:t>send ACK</a:t>
            </a:r>
          </a:p>
          <a:p>
            <a:pPr>
              <a:spcBef>
                <a:spcPct val="0"/>
              </a:spcBef>
              <a:buClrTx/>
              <a:buSzTx/>
              <a:buFontTx/>
              <a:buNone/>
            </a:pPr>
            <a:endParaRPr lang="en-US" altLang="x-none" sz="1800">
              <a:solidFill>
                <a:srgbClr val="000000"/>
              </a:solidFill>
              <a:latin typeface="Arial" charset="0"/>
            </a:endParaRPr>
          </a:p>
          <a:p>
            <a:pPr>
              <a:spcBef>
                <a:spcPct val="0"/>
              </a:spcBef>
              <a:buClrTx/>
              <a:buSzTx/>
              <a:buFontTx/>
              <a:buNone/>
            </a:pPr>
            <a:r>
              <a:rPr lang="en-US" altLang="x-none" sz="1800">
                <a:solidFill>
                  <a:srgbClr val="000000"/>
                </a:solidFill>
                <a:latin typeface="Arial" charset="0"/>
              </a:rPr>
              <a:t>Immediately send single cumulative </a:t>
            </a:r>
          </a:p>
          <a:p>
            <a:pPr>
              <a:spcBef>
                <a:spcPct val="0"/>
              </a:spcBef>
              <a:buClrTx/>
              <a:buSzTx/>
              <a:buFontTx/>
              <a:buNone/>
            </a:pPr>
            <a:r>
              <a:rPr lang="en-US" altLang="x-none" sz="1800">
                <a:solidFill>
                  <a:srgbClr val="000000"/>
                </a:solidFill>
                <a:latin typeface="Arial" charset="0"/>
              </a:rPr>
              <a:t>ACK, ACKing both in-order segments </a:t>
            </a:r>
          </a:p>
          <a:p>
            <a:pPr>
              <a:spcBef>
                <a:spcPct val="0"/>
              </a:spcBef>
              <a:buClrTx/>
              <a:buSzTx/>
              <a:buFontTx/>
              <a:buNone/>
            </a:pPr>
            <a:endParaRPr lang="en-US" altLang="x-none" sz="1800">
              <a:solidFill>
                <a:srgbClr val="000000"/>
              </a:solidFill>
              <a:latin typeface="Arial" charset="0"/>
            </a:endParaRPr>
          </a:p>
          <a:p>
            <a:pPr>
              <a:spcBef>
                <a:spcPct val="0"/>
              </a:spcBef>
              <a:buClrTx/>
              <a:buSzTx/>
              <a:buFontTx/>
              <a:buNone/>
            </a:pPr>
            <a:endParaRPr lang="en-US" altLang="x-none" sz="1800">
              <a:solidFill>
                <a:srgbClr val="000000"/>
              </a:solidFill>
              <a:latin typeface="Arial" charset="0"/>
            </a:endParaRPr>
          </a:p>
          <a:p>
            <a:pPr>
              <a:spcBef>
                <a:spcPct val="0"/>
              </a:spcBef>
              <a:buClrTx/>
              <a:buSzTx/>
              <a:buFontTx/>
              <a:buNone/>
            </a:pPr>
            <a:r>
              <a:rPr lang="en-US" altLang="x-none" sz="1800">
                <a:solidFill>
                  <a:srgbClr val="000000"/>
                </a:solidFill>
                <a:latin typeface="Arial" charset="0"/>
              </a:rPr>
              <a:t>Immediately send duplicate ACK, </a:t>
            </a:r>
          </a:p>
          <a:p>
            <a:pPr>
              <a:spcBef>
                <a:spcPct val="0"/>
              </a:spcBef>
              <a:buClrTx/>
              <a:buSzTx/>
              <a:buFontTx/>
              <a:buNone/>
            </a:pPr>
            <a:r>
              <a:rPr lang="en-US" altLang="x-none" sz="1800">
                <a:solidFill>
                  <a:srgbClr val="000000"/>
                </a:solidFill>
                <a:latin typeface="Arial" charset="0"/>
              </a:rPr>
              <a:t>indicating seq. # of next expected byte</a:t>
            </a:r>
          </a:p>
          <a:p>
            <a:pPr>
              <a:spcBef>
                <a:spcPct val="0"/>
              </a:spcBef>
              <a:buClrTx/>
              <a:buSzTx/>
              <a:buFontTx/>
              <a:buNone/>
            </a:pPr>
            <a:endParaRPr lang="en-US" altLang="x-none" sz="1800">
              <a:solidFill>
                <a:srgbClr val="000000"/>
              </a:solidFill>
              <a:latin typeface="Arial" charset="0"/>
            </a:endParaRPr>
          </a:p>
          <a:p>
            <a:pPr>
              <a:spcBef>
                <a:spcPct val="0"/>
              </a:spcBef>
              <a:buClrTx/>
              <a:buSzTx/>
              <a:buFontTx/>
              <a:buNone/>
            </a:pPr>
            <a:endParaRPr lang="en-US" altLang="x-none" sz="1800">
              <a:solidFill>
                <a:srgbClr val="000000"/>
              </a:solidFill>
              <a:latin typeface="Arial" charset="0"/>
            </a:endParaRPr>
          </a:p>
          <a:p>
            <a:pPr>
              <a:spcBef>
                <a:spcPct val="0"/>
              </a:spcBef>
              <a:buClrTx/>
              <a:buSzTx/>
              <a:buFontTx/>
              <a:buNone/>
            </a:pPr>
            <a:r>
              <a:rPr lang="en-US" altLang="x-none" sz="1800">
                <a:solidFill>
                  <a:srgbClr val="000000"/>
                </a:solidFill>
                <a:latin typeface="Arial" charset="0"/>
              </a:rPr>
              <a:t>Immediate send ACK, provided that</a:t>
            </a:r>
          </a:p>
          <a:p>
            <a:pPr>
              <a:spcBef>
                <a:spcPct val="0"/>
              </a:spcBef>
              <a:buClrTx/>
              <a:buSzTx/>
              <a:buFontTx/>
              <a:buNone/>
            </a:pPr>
            <a:r>
              <a:rPr lang="en-US" altLang="x-none" sz="1800">
                <a:solidFill>
                  <a:srgbClr val="000000"/>
                </a:solidFill>
                <a:latin typeface="Arial" charset="0"/>
              </a:rPr>
              <a:t>segment starts at lower end of gap</a:t>
            </a:r>
          </a:p>
          <a:p>
            <a:pPr>
              <a:spcBef>
                <a:spcPct val="0"/>
              </a:spcBef>
              <a:buClrTx/>
              <a:buSzTx/>
              <a:buFontTx/>
              <a:buNone/>
            </a:pPr>
            <a:endParaRPr lang="en-US" altLang="x-none" sz="1800">
              <a:solidFill>
                <a:srgbClr val="000000"/>
              </a:solidFill>
              <a:latin typeface="Arial" charset="0"/>
            </a:endParaRPr>
          </a:p>
          <a:p>
            <a:pPr>
              <a:spcBef>
                <a:spcPct val="0"/>
              </a:spcBef>
              <a:buClrTx/>
              <a:buSzTx/>
              <a:buFontTx/>
              <a:buNone/>
            </a:pPr>
            <a:endParaRPr lang="en-US" altLang="x-none" sz="1000">
              <a:solidFill>
                <a:srgbClr val="000000"/>
              </a:solidFill>
              <a:latin typeface="Times New Roman" charset="0"/>
            </a:endParaRPr>
          </a:p>
        </p:txBody>
      </p:sp>
      <p:sp>
        <p:nvSpPr>
          <p:cNvPr id="168965" name="Line 5"/>
          <p:cNvSpPr>
            <a:spLocks noChangeShapeType="1"/>
          </p:cNvSpPr>
          <p:nvPr/>
        </p:nvSpPr>
        <p:spPr bwMode="auto">
          <a:xfrm>
            <a:off x="876300" y="2009775"/>
            <a:ext cx="7467600" cy="9525"/>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966" name="Line 6"/>
          <p:cNvSpPr>
            <a:spLocks noChangeShapeType="1"/>
          </p:cNvSpPr>
          <p:nvPr/>
        </p:nvSpPr>
        <p:spPr bwMode="auto">
          <a:xfrm flipV="1">
            <a:off x="847725" y="3190875"/>
            <a:ext cx="7477125" cy="9525"/>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967" name="Line 7"/>
          <p:cNvSpPr>
            <a:spLocks noChangeShapeType="1"/>
          </p:cNvSpPr>
          <p:nvPr/>
        </p:nvSpPr>
        <p:spPr bwMode="auto">
          <a:xfrm>
            <a:off x="857250" y="4305300"/>
            <a:ext cx="75057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968" name="Line 8"/>
          <p:cNvSpPr>
            <a:spLocks noChangeShapeType="1"/>
          </p:cNvSpPr>
          <p:nvPr/>
        </p:nvSpPr>
        <p:spPr bwMode="auto">
          <a:xfrm>
            <a:off x="866775" y="5410200"/>
            <a:ext cx="7486650" cy="9525"/>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969" name="Line 9"/>
          <p:cNvSpPr>
            <a:spLocks noChangeShapeType="1"/>
          </p:cNvSpPr>
          <p:nvPr/>
        </p:nvSpPr>
        <p:spPr bwMode="auto">
          <a:xfrm>
            <a:off x="4324350" y="1704975"/>
            <a:ext cx="0" cy="4352925"/>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Slide Number Placeholder 1">
            <a:extLst>
              <a:ext uri="{FF2B5EF4-FFF2-40B4-BE49-F238E27FC236}">
                <a16:creationId xmlns:a16="http://schemas.microsoft.com/office/drawing/2014/main" id="{68FE8CDC-CA46-F646-B0B4-445883DE424A}"/>
              </a:ext>
            </a:extLst>
          </p:cNvPr>
          <p:cNvSpPr>
            <a:spLocks noGrp="1"/>
          </p:cNvSpPr>
          <p:nvPr>
            <p:ph type="sldNum" sz="quarter" idx="12"/>
          </p:nvPr>
        </p:nvSpPr>
        <p:spPr/>
        <p:txBody>
          <a:bodyPr/>
          <a:lstStyle/>
          <a:p>
            <a:fld id="{51B6A1D6-5A67-8647-88E0-E3A073C06BF1}" type="slidenum">
              <a:rPr lang="en-US" altLang="x-none" smtClean="0"/>
              <a:pPr/>
              <a:t>40</a:t>
            </a:fld>
            <a:endParaRPr lang="en-US" altLang="x-none"/>
          </a:p>
        </p:txBody>
      </p:sp>
    </p:spTree>
    <p:extLst>
      <p:ext uri="{BB962C8B-B14F-4D97-AF65-F5344CB8AC3E}">
        <p14:creationId xmlns:p14="http://schemas.microsoft.com/office/powerpoint/2010/main" val="7388280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4"/>
          <p:cNvSpPr>
            <a:spLocks noChangeArrowheads="1"/>
          </p:cNvSpPr>
          <p:nvPr/>
        </p:nvSpPr>
        <p:spPr bwMode="auto">
          <a:xfrm>
            <a:off x="533400" y="228600"/>
            <a:ext cx="8020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zh-CN" sz="4000" u="sng" dirty="0">
                <a:solidFill>
                  <a:srgbClr val="3333CC"/>
                </a:solidFill>
                <a:ea typeface="宋体" charset="-122"/>
              </a:rPr>
              <a:t>Outline</a:t>
            </a:r>
            <a:endParaRPr lang="en-US" altLang="x-none" sz="4000" u="sng" dirty="0">
              <a:solidFill>
                <a:srgbClr val="3333CC"/>
              </a:solidFill>
              <a:ea typeface="宋体" charset="-122"/>
            </a:endParaRPr>
          </a:p>
        </p:txBody>
      </p:sp>
      <p:sp>
        <p:nvSpPr>
          <p:cNvPr id="142339" name="Rectangle 5"/>
          <p:cNvSpPr>
            <a:spLocks noChangeArrowheads="1"/>
          </p:cNvSpPr>
          <p:nvPr/>
        </p:nvSpPr>
        <p:spPr bwMode="auto">
          <a:xfrm>
            <a:off x="533400" y="1600200"/>
            <a:ext cx="807720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buClr>
                <a:srgbClr val="3333CC"/>
              </a:buClr>
              <a:buFont typeface="Wingdings" pitchFamily="2" charset="2"/>
              <a:buChar char="q"/>
            </a:pPr>
            <a:r>
              <a:rPr lang="en-US" altLang="zh-CN" dirty="0">
                <a:solidFill>
                  <a:srgbClr val="000000"/>
                </a:solidFill>
                <a:ea typeface="宋体" charset="-122"/>
              </a:rPr>
              <a:t>Admin</a:t>
            </a:r>
            <a:r>
              <a:rPr lang="zh-CN" altLang="en-US" dirty="0">
                <a:solidFill>
                  <a:srgbClr val="000000"/>
                </a:solidFill>
                <a:ea typeface="宋体" charset="-122"/>
              </a:rPr>
              <a:t> </a:t>
            </a:r>
            <a:r>
              <a:rPr lang="en-US" altLang="zh-CN" dirty="0">
                <a:solidFill>
                  <a:srgbClr val="000000"/>
                </a:solidFill>
                <a:ea typeface="宋体" charset="-122"/>
              </a:rPr>
              <a:t>and</a:t>
            </a:r>
            <a:r>
              <a:rPr lang="zh-CN" altLang="en-US" dirty="0">
                <a:solidFill>
                  <a:srgbClr val="000000"/>
                </a:solidFill>
                <a:ea typeface="宋体" charset="-122"/>
              </a:rPr>
              <a:t> </a:t>
            </a:r>
            <a:r>
              <a:rPr lang="en-US" altLang="zh-CN" dirty="0">
                <a:solidFill>
                  <a:srgbClr val="000000"/>
                </a:solidFill>
                <a:ea typeface="宋体" charset="-122"/>
              </a:rPr>
              <a:t>Recap</a:t>
            </a:r>
          </a:p>
          <a:p>
            <a:pPr>
              <a:buClr>
                <a:srgbClr val="3333CC"/>
              </a:buClr>
              <a:buFont typeface="Wingdings" pitchFamily="2" charset="2"/>
              <a:buChar char="q"/>
            </a:pPr>
            <a:r>
              <a:rPr lang="en-US" altLang="zh-CN" dirty="0">
                <a:solidFill>
                  <a:srgbClr val="000000"/>
                </a:solidFill>
                <a:ea typeface="宋体" charset="-122"/>
              </a:rPr>
              <a:t>Reliable data transfer</a:t>
            </a:r>
          </a:p>
          <a:p>
            <a:pPr marL="800100" lvl="1" indent="-342900">
              <a:buClr>
                <a:schemeClr val="tx1"/>
              </a:buClr>
              <a:buFont typeface="Courier New" panose="02070309020205020404" pitchFamily="49" charset="0"/>
              <a:buChar char="o"/>
            </a:pPr>
            <a:r>
              <a:rPr lang="en-US" altLang="x-none" dirty="0"/>
              <a:t>perfect channel</a:t>
            </a:r>
          </a:p>
          <a:p>
            <a:pPr marL="800100" lvl="1" indent="-342900">
              <a:buClr>
                <a:schemeClr val="tx1"/>
              </a:buClr>
              <a:buFont typeface="Courier New" panose="02070309020205020404" pitchFamily="49" charset="0"/>
              <a:buChar char="o"/>
            </a:pPr>
            <a:r>
              <a:rPr lang="en-US" altLang="x-none" dirty="0"/>
              <a:t>channel with bit errors</a:t>
            </a:r>
          </a:p>
          <a:p>
            <a:pPr marL="800100" lvl="1" indent="-342900">
              <a:buClr>
                <a:schemeClr val="tx1"/>
              </a:buClr>
              <a:buFont typeface="Courier New" panose="02070309020205020404" pitchFamily="49" charset="0"/>
              <a:buChar char="o"/>
            </a:pPr>
            <a:r>
              <a:rPr lang="en-US" altLang="x-none" dirty="0"/>
              <a:t>channel with bit errors and losses</a:t>
            </a:r>
          </a:p>
          <a:p>
            <a:pPr marL="800100" lvl="1" indent="-342900">
              <a:buClr>
                <a:schemeClr val="tx1"/>
              </a:buClr>
              <a:buFont typeface="Courier New" panose="02070309020205020404" pitchFamily="49" charset="0"/>
              <a:buChar char="o"/>
            </a:pPr>
            <a:r>
              <a:rPr lang="en-US" altLang="x-none" dirty="0"/>
              <a:t>sliding window: reliability with throughput</a:t>
            </a:r>
            <a:endParaRPr lang="en-US" altLang="zh-CN" dirty="0">
              <a:solidFill>
                <a:srgbClr val="000000"/>
              </a:solidFill>
              <a:ea typeface="宋体" charset="-122"/>
            </a:endParaRPr>
          </a:p>
          <a:p>
            <a:pPr>
              <a:buFont typeface="Wingdings" pitchFamily="2" charset="2"/>
              <a:buChar char="q"/>
            </a:pPr>
            <a:r>
              <a:rPr lang="en-US" altLang="zh-CN" dirty="0">
                <a:ea typeface="宋体" charset="-122"/>
              </a:rPr>
              <a:t>TCP reliability</a:t>
            </a:r>
          </a:p>
          <a:p>
            <a:pPr lvl="1">
              <a:buClr>
                <a:schemeClr val="tx1"/>
              </a:buClr>
              <a:buFont typeface="Courier New" panose="02070309020205020404" pitchFamily="49" charset="0"/>
              <a:buChar char="o"/>
            </a:pPr>
            <a:r>
              <a:rPr lang="en-US" altLang="x-none" dirty="0"/>
              <a:t>data </a:t>
            </a:r>
            <a:r>
              <a:rPr lang="en-US" altLang="x-none" dirty="0" err="1"/>
              <a:t>seq</a:t>
            </a:r>
            <a:r>
              <a:rPr lang="en-US" altLang="x-none" dirty="0"/>
              <a:t>#, ack, buffering</a:t>
            </a:r>
          </a:p>
          <a:p>
            <a:pPr lvl="1">
              <a:buClr>
                <a:srgbClr val="C00000"/>
              </a:buClr>
              <a:buFont typeface="Wingdings" charset="2"/>
              <a:buChar char="Ø"/>
            </a:pPr>
            <a:r>
              <a:rPr lang="en-US" altLang="x-none" i="1" dirty="0">
                <a:solidFill>
                  <a:srgbClr val="C00000"/>
                </a:solidFill>
              </a:rPr>
              <a:t>timeout realization</a:t>
            </a:r>
            <a:endParaRPr lang="en-US" altLang="zh-CN" i="1" dirty="0">
              <a:solidFill>
                <a:srgbClr val="C00000"/>
              </a:solidFill>
              <a:ea typeface="宋体" charset="-122"/>
            </a:endParaRPr>
          </a:p>
        </p:txBody>
      </p:sp>
      <p:sp>
        <p:nvSpPr>
          <p:cNvPr id="2" name="Slide Number Placeholder 1">
            <a:extLst>
              <a:ext uri="{FF2B5EF4-FFF2-40B4-BE49-F238E27FC236}">
                <a16:creationId xmlns:a16="http://schemas.microsoft.com/office/drawing/2014/main" id="{C6B1888B-D9F5-BD4C-86FA-E48F3562B19F}"/>
              </a:ext>
            </a:extLst>
          </p:cNvPr>
          <p:cNvSpPr>
            <a:spLocks noGrp="1"/>
          </p:cNvSpPr>
          <p:nvPr>
            <p:ph type="sldNum" sz="quarter" idx="12"/>
          </p:nvPr>
        </p:nvSpPr>
        <p:spPr/>
        <p:txBody>
          <a:bodyPr/>
          <a:lstStyle/>
          <a:p>
            <a:fld id="{37EB7456-F267-5C4C-AD02-446DDDC385E0}" type="slidenum">
              <a:rPr lang="en-US" altLang="x-none" smtClean="0"/>
              <a:pPr/>
              <a:t>41</a:t>
            </a:fld>
            <a:endParaRPr lang="en-US" altLang="x-none"/>
          </a:p>
        </p:txBody>
      </p:sp>
    </p:spTree>
    <p:extLst>
      <p:ext uri="{BB962C8B-B14F-4D97-AF65-F5344CB8AC3E}">
        <p14:creationId xmlns:p14="http://schemas.microsoft.com/office/powerpoint/2010/main" val="28524094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533400" y="228600"/>
            <a:ext cx="8020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None/>
            </a:pPr>
            <a:r>
              <a:rPr lang="en-US" altLang="zh-CN" sz="4000" u="sng" dirty="0">
                <a:solidFill>
                  <a:srgbClr val="3333CC"/>
                </a:solidFill>
              </a:rPr>
              <a:t>TCP</a:t>
            </a:r>
            <a:r>
              <a:rPr lang="zh-CN" altLang="en-US" sz="4000" u="sng" dirty="0">
                <a:solidFill>
                  <a:srgbClr val="3333CC"/>
                </a:solidFill>
              </a:rPr>
              <a:t> </a:t>
            </a:r>
            <a:r>
              <a:rPr lang="en-US" altLang="zh-CN" sz="4000" u="sng" dirty="0">
                <a:solidFill>
                  <a:srgbClr val="3333CC"/>
                </a:solidFill>
              </a:rPr>
              <a:t>Reliable Data Transfer</a:t>
            </a:r>
            <a:endParaRPr lang="en-US" altLang="en-US" sz="4000" u="sng" dirty="0">
              <a:solidFill>
                <a:srgbClr val="3333CC"/>
              </a:solidFill>
            </a:endParaRPr>
          </a:p>
        </p:txBody>
      </p:sp>
      <p:sp>
        <p:nvSpPr>
          <p:cNvPr id="66563" name="Rectangle 3"/>
          <p:cNvSpPr>
            <a:spLocks noChangeArrowheads="1"/>
          </p:cNvSpPr>
          <p:nvPr/>
        </p:nvSpPr>
        <p:spPr bwMode="auto">
          <a:xfrm>
            <a:off x="533400" y="1600200"/>
            <a:ext cx="807720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buClr>
                <a:srgbClr val="3333CC"/>
              </a:buClr>
              <a:buFont typeface="Wingdings" charset="2"/>
              <a:buChar char="q"/>
            </a:pPr>
            <a:r>
              <a:rPr lang="en-US" altLang="en-US" dirty="0">
                <a:solidFill>
                  <a:srgbClr val="000000"/>
                </a:solidFill>
              </a:rPr>
              <a:t>Basic structure: sliding window protocol</a:t>
            </a:r>
          </a:p>
          <a:p>
            <a:pPr>
              <a:buClr>
                <a:srgbClr val="3333CC"/>
              </a:buClr>
              <a:buFont typeface="Wingdings" pitchFamily="2" charset="2"/>
              <a:buChar char="q"/>
            </a:pPr>
            <a:r>
              <a:rPr lang="en-US" altLang="en-US" dirty="0">
                <a:solidFill>
                  <a:srgbClr val="000000"/>
                </a:solidFill>
              </a:rPr>
              <a:t>Remaining issue: How to determine the </a:t>
            </a:r>
            <a:r>
              <a:rPr lang="ja-JP" altLang="en-US" dirty="0">
                <a:solidFill>
                  <a:srgbClr val="000000"/>
                </a:solidFill>
              </a:rPr>
              <a:t>“</a:t>
            </a:r>
            <a:r>
              <a:rPr lang="en-US" altLang="ja-JP" dirty="0">
                <a:solidFill>
                  <a:srgbClr val="000000"/>
                </a:solidFill>
              </a:rPr>
              <a:t>right</a:t>
            </a:r>
            <a:r>
              <a:rPr lang="ja-JP" altLang="en-US" dirty="0">
                <a:solidFill>
                  <a:srgbClr val="000000"/>
                </a:solidFill>
              </a:rPr>
              <a:t>”</a:t>
            </a:r>
            <a:r>
              <a:rPr lang="en-US" altLang="ja-JP" dirty="0">
                <a:solidFill>
                  <a:srgbClr val="000000"/>
                </a:solidFill>
              </a:rPr>
              <a:t> parameters?</a:t>
            </a:r>
          </a:p>
          <a:p>
            <a:pPr lvl="1">
              <a:buClr>
                <a:srgbClr val="3333CC"/>
              </a:buClr>
              <a:buFont typeface="Courier New" panose="02070309020205020404" pitchFamily="49" charset="0"/>
              <a:buChar char="o"/>
            </a:pPr>
            <a:r>
              <a:rPr lang="en-US" altLang="en-US" dirty="0">
                <a:solidFill>
                  <a:srgbClr val="000000"/>
                </a:solidFill>
              </a:rPr>
              <a:t>timeout value?</a:t>
            </a:r>
          </a:p>
          <a:p>
            <a:pPr lvl="1">
              <a:buClr>
                <a:srgbClr val="3333CC"/>
              </a:buClr>
              <a:buSzPct val="85000"/>
              <a:buFont typeface="Courier New" panose="02070309020205020404" pitchFamily="49" charset="0"/>
              <a:buChar char="o"/>
            </a:pPr>
            <a:r>
              <a:rPr lang="en-US" altLang="en-US" dirty="0">
                <a:solidFill>
                  <a:srgbClr val="000000"/>
                </a:solidFill>
              </a:rPr>
              <a:t>sliding window size?</a:t>
            </a:r>
          </a:p>
        </p:txBody>
      </p:sp>
      <p:sp>
        <p:nvSpPr>
          <p:cNvPr id="2" name="Slide Number Placeholder 1">
            <a:extLst>
              <a:ext uri="{FF2B5EF4-FFF2-40B4-BE49-F238E27FC236}">
                <a16:creationId xmlns:a16="http://schemas.microsoft.com/office/drawing/2014/main" id="{C1FD1D0D-5593-2645-8462-4CA69796CAD0}"/>
              </a:ext>
            </a:extLst>
          </p:cNvPr>
          <p:cNvSpPr>
            <a:spLocks noGrp="1"/>
          </p:cNvSpPr>
          <p:nvPr>
            <p:ph type="sldNum" sz="quarter" idx="12"/>
          </p:nvPr>
        </p:nvSpPr>
        <p:spPr/>
        <p:txBody>
          <a:bodyPr/>
          <a:lstStyle/>
          <a:p>
            <a:fld id="{37EB7456-F267-5C4C-AD02-446DDDC385E0}" type="slidenum">
              <a:rPr lang="en-US" altLang="x-none" smtClean="0"/>
              <a:pPr/>
              <a:t>42</a:t>
            </a:fld>
            <a:endParaRPr lang="en-US" altLang="x-none"/>
          </a:p>
        </p:txBody>
      </p:sp>
    </p:spTree>
    <p:extLst>
      <p:ext uri="{BB962C8B-B14F-4D97-AF65-F5344CB8AC3E}">
        <p14:creationId xmlns:p14="http://schemas.microsoft.com/office/powerpoint/2010/main" val="18611550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333375" y="150813"/>
            <a:ext cx="8020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en-US" sz="4000" u="sng">
                <a:solidFill>
                  <a:srgbClr val="3333CC"/>
                </a:solidFill>
              </a:rPr>
              <a:t>History</a:t>
            </a:r>
          </a:p>
        </p:txBody>
      </p:sp>
      <p:sp>
        <p:nvSpPr>
          <p:cNvPr id="56323" name="Rectangle 3"/>
          <p:cNvSpPr>
            <a:spLocks noChangeArrowheads="1"/>
          </p:cNvSpPr>
          <p:nvPr/>
        </p:nvSpPr>
        <p:spPr bwMode="auto">
          <a:xfrm>
            <a:off x="366713" y="1600200"/>
            <a:ext cx="807720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buClr>
                <a:srgbClr val="3333CC"/>
              </a:buClr>
              <a:buFont typeface="Wingdings" pitchFamily="2" charset="2"/>
              <a:buChar char="q"/>
            </a:pPr>
            <a:r>
              <a:rPr lang="en-US" altLang="en-US" dirty="0">
                <a:solidFill>
                  <a:srgbClr val="000000"/>
                </a:solidFill>
              </a:rPr>
              <a:t>Key parameters for TCP in mid-1980s</a:t>
            </a:r>
          </a:p>
          <a:p>
            <a:pPr lvl="1">
              <a:buClr>
                <a:srgbClr val="3333CC"/>
              </a:buClr>
              <a:buFont typeface="Courier New" panose="02070309020205020404" pitchFamily="49" charset="0"/>
              <a:buChar char="o"/>
            </a:pPr>
            <a:r>
              <a:rPr lang="en-US" altLang="en-US" dirty="0">
                <a:solidFill>
                  <a:srgbClr val="000000"/>
                </a:solidFill>
              </a:rPr>
              <a:t>fixed window size W</a:t>
            </a:r>
          </a:p>
          <a:p>
            <a:pPr lvl="1">
              <a:buClr>
                <a:srgbClr val="3333CC"/>
              </a:buClr>
              <a:buFont typeface="Courier New" panose="02070309020205020404" pitchFamily="49" charset="0"/>
              <a:buChar char="o"/>
            </a:pPr>
            <a:r>
              <a:rPr lang="en-US" altLang="en-US" dirty="0">
                <a:solidFill>
                  <a:srgbClr val="000000"/>
                </a:solidFill>
              </a:rPr>
              <a:t>timeout value = 2 RTT</a:t>
            </a:r>
          </a:p>
          <a:p>
            <a:pPr lvl="1">
              <a:buClr>
                <a:srgbClr val="3333CC"/>
              </a:buClr>
            </a:pPr>
            <a:endParaRPr lang="en-US" altLang="en-US" dirty="0">
              <a:solidFill>
                <a:srgbClr val="000000"/>
              </a:solidFill>
            </a:endParaRPr>
          </a:p>
          <a:p>
            <a:pPr>
              <a:buClr>
                <a:srgbClr val="3333CC"/>
              </a:buClr>
              <a:buFont typeface="Wingdings" pitchFamily="2" charset="2"/>
              <a:buChar char="q"/>
            </a:pPr>
            <a:r>
              <a:rPr lang="en-US" altLang="en-US" dirty="0">
                <a:solidFill>
                  <a:srgbClr val="000000"/>
                </a:solidFill>
              </a:rPr>
              <a:t>Network collapse in the mid-1980s</a:t>
            </a:r>
          </a:p>
          <a:p>
            <a:pPr lvl="1">
              <a:buClr>
                <a:srgbClr val="3333CC"/>
              </a:buClr>
              <a:buFont typeface="Courier New" panose="02070309020205020404" pitchFamily="49" charset="0"/>
              <a:buChar char="o"/>
            </a:pPr>
            <a:r>
              <a:rPr lang="en-US" altLang="en-US" dirty="0">
                <a:solidFill>
                  <a:srgbClr val="000000"/>
                </a:solidFill>
              </a:rPr>
              <a:t>UCB </a:t>
            </a:r>
            <a:r>
              <a:rPr lang="en-US" altLang="en-US" dirty="0">
                <a:solidFill>
                  <a:srgbClr val="000000"/>
                </a:solidFill>
                <a:sym typeface="Wingdings" charset="2"/>
              </a:rPr>
              <a:t> LBL throughput dropped by 1000X !</a:t>
            </a:r>
          </a:p>
          <a:p>
            <a:pPr>
              <a:buClr>
                <a:srgbClr val="3333CC"/>
              </a:buClr>
              <a:buFont typeface="Wingdings" pitchFamily="2" charset="2"/>
              <a:buChar char="q"/>
            </a:pPr>
            <a:r>
              <a:rPr lang="en-US" altLang="en-US" dirty="0">
                <a:solidFill>
                  <a:srgbClr val="000000"/>
                </a:solidFill>
                <a:sym typeface="Wingdings" charset="2"/>
              </a:rPr>
              <a:t>The intuition was that the collapse was caused by wrong parameters</a:t>
            </a:r>
            <a:r>
              <a:rPr lang="mr-IN" altLang="en-US" dirty="0">
                <a:solidFill>
                  <a:srgbClr val="000000"/>
                </a:solidFill>
                <a:sym typeface="Wingdings" charset="2"/>
              </a:rPr>
              <a:t>…</a:t>
            </a:r>
            <a:endParaRPr lang="en-US" altLang="en-US" dirty="0">
              <a:solidFill>
                <a:srgbClr val="000000"/>
              </a:solidFill>
              <a:sym typeface="Wingdings" charset="2"/>
            </a:endParaRPr>
          </a:p>
        </p:txBody>
      </p:sp>
      <p:sp>
        <p:nvSpPr>
          <p:cNvPr id="2" name="Slide Number Placeholder 1">
            <a:extLst>
              <a:ext uri="{FF2B5EF4-FFF2-40B4-BE49-F238E27FC236}">
                <a16:creationId xmlns:a16="http://schemas.microsoft.com/office/drawing/2014/main" id="{AC0C24F0-DB1F-7B47-B301-0B21126CFFB4}"/>
              </a:ext>
            </a:extLst>
          </p:cNvPr>
          <p:cNvSpPr>
            <a:spLocks noGrp="1"/>
          </p:cNvSpPr>
          <p:nvPr>
            <p:ph type="sldNum" sz="quarter" idx="12"/>
          </p:nvPr>
        </p:nvSpPr>
        <p:spPr/>
        <p:txBody>
          <a:bodyPr/>
          <a:lstStyle/>
          <a:p>
            <a:fld id="{37EB7456-F267-5C4C-AD02-446DDDC385E0}" type="slidenum">
              <a:rPr lang="en-US" altLang="x-none" smtClean="0"/>
              <a:pPr/>
              <a:t>43</a:t>
            </a:fld>
            <a:endParaRPr lang="en-US" altLang="x-none"/>
          </a:p>
        </p:txBody>
      </p:sp>
    </p:spTree>
    <p:extLst>
      <p:ext uri="{BB962C8B-B14F-4D97-AF65-F5344CB8AC3E}">
        <p14:creationId xmlns:p14="http://schemas.microsoft.com/office/powerpoint/2010/main" val="7938156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542925" y="230188"/>
            <a:ext cx="8286282" cy="776287"/>
          </a:xfrm>
        </p:spPr>
        <p:txBody>
          <a:bodyPr/>
          <a:lstStyle/>
          <a:p>
            <a:r>
              <a:rPr lang="en-US" altLang="en-US" dirty="0">
                <a:ea typeface="ＭＳ Ｐゴシック" charset="-128"/>
              </a:rPr>
              <a:t>Timeout: Cost of Timeout </a:t>
            </a:r>
            <a:r>
              <a:rPr lang="en-US" altLang="en-US" dirty="0" err="1">
                <a:ea typeface="ＭＳ Ｐゴシック" charset="-128"/>
              </a:rPr>
              <a:t>Param</a:t>
            </a:r>
            <a:endParaRPr lang="en-US" altLang="en-US" sz="4400" dirty="0">
              <a:ea typeface="ＭＳ Ｐゴシック" charset="-128"/>
            </a:endParaRPr>
          </a:p>
        </p:txBody>
      </p:sp>
      <p:sp>
        <p:nvSpPr>
          <p:cNvPr id="82947" name="Rectangle 3"/>
          <p:cNvSpPr>
            <a:spLocks noGrp="1" noChangeArrowheads="1"/>
          </p:cNvSpPr>
          <p:nvPr>
            <p:ph type="body" sz="half" idx="1"/>
          </p:nvPr>
        </p:nvSpPr>
        <p:spPr>
          <a:xfrm>
            <a:off x="581025" y="1295400"/>
            <a:ext cx="7716838" cy="3279775"/>
          </a:xfrm>
        </p:spPr>
        <p:txBody>
          <a:bodyPr/>
          <a:lstStyle/>
          <a:p>
            <a:pPr marL="0" indent="0">
              <a:buNone/>
            </a:pPr>
            <a:r>
              <a:rPr lang="en-US" altLang="en-US" sz="2400" dirty="0">
                <a:ea typeface="ＭＳ Ｐゴシック" charset="-128"/>
              </a:rPr>
              <a:t>Why is good timeout value important</a:t>
            </a:r>
            <a:r>
              <a:rPr lang="en-US" altLang="zh-CN" sz="2400" dirty="0">
                <a:ea typeface="ＭＳ Ｐゴシック" charset="-128"/>
              </a:rPr>
              <a:t>?</a:t>
            </a:r>
            <a:endParaRPr lang="en-US" altLang="en-US" sz="2400" dirty="0">
              <a:ea typeface="ＭＳ Ｐゴシック" charset="-128"/>
            </a:endParaRPr>
          </a:p>
          <a:p>
            <a:pPr>
              <a:buFont typeface="Wingdings" pitchFamily="2" charset="2"/>
              <a:buChar char="q"/>
            </a:pPr>
            <a:r>
              <a:rPr lang="en-US" altLang="en-US" sz="2400" dirty="0">
                <a:ea typeface="ＭＳ Ｐゴシック" charset="-128"/>
              </a:rPr>
              <a:t>too short</a:t>
            </a:r>
          </a:p>
          <a:p>
            <a:pPr lvl="1">
              <a:buFont typeface="Courier New" panose="02070309020205020404" pitchFamily="49" charset="0"/>
              <a:buChar char="o"/>
            </a:pPr>
            <a:r>
              <a:rPr lang="en-US" altLang="en-US" dirty="0">
                <a:ea typeface="ＭＳ Ｐゴシック" charset="-128"/>
              </a:rPr>
              <a:t>premature timeout</a:t>
            </a:r>
          </a:p>
          <a:p>
            <a:pPr lvl="1">
              <a:buFont typeface="Courier New" panose="02070309020205020404" pitchFamily="49" charset="0"/>
              <a:buChar char="o"/>
            </a:pPr>
            <a:r>
              <a:rPr lang="en-US" altLang="en-US" dirty="0">
                <a:ea typeface="ＭＳ Ｐゴシック" charset="-128"/>
              </a:rPr>
              <a:t>unnecessary retransmissions</a:t>
            </a:r>
            <a:r>
              <a:rPr lang="en-US" altLang="zh-CN" dirty="0">
                <a:ea typeface="宋体" charset="-122"/>
              </a:rPr>
              <a:t>; many duplicates</a:t>
            </a:r>
          </a:p>
          <a:p>
            <a:pPr lvl="1"/>
            <a:endParaRPr lang="en-US" altLang="en-US" sz="2000" dirty="0">
              <a:ea typeface="ＭＳ Ｐゴシック" charset="-128"/>
            </a:endParaRPr>
          </a:p>
          <a:p>
            <a:pPr>
              <a:buFont typeface="Wingdings" pitchFamily="2" charset="2"/>
              <a:buChar char="q"/>
            </a:pPr>
            <a:r>
              <a:rPr lang="en-US" altLang="en-US" sz="2400" dirty="0">
                <a:ea typeface="ＭＳ Ｐゴシック" charset="-128"/>
              </a:rPr>
              <a:t>too long</a:t>
            </a:r>
          </a:p>
          <a:p>
            <a:pPr lvl="1">
              <a:buFont typeface="Courier New" panose="02070309020205020404" pitchFamily="49" charset="0"/>
              <a:buChar char="o"/>
            </a:pPr>
            <a:r>
              <a:rPr lang="en-US" altLang="en-US" sz="2000" dirty="0">
                <a:ea typeface="ＭＳ Ｐゴシック" charset="-128"/>
              </a:rPr>
              <a:t>slow reaction to segment loss</a:t>
            </a:r>
          </a:p>
        </p:txBody>
      </p:sp>
      <p:sp>
        <p:nvSpPr>
          <p:cNvPr id="82948" name="Rectangle 4"/>
          <p:cNvSpPr>
            <a:spLocks noChangeArrowheads="1"/>
          </p:cNvSpPr>
          <p:nvPr/>
        </p:nvSpPr>
        <p:spPr bwMode="auto">
          <a:xfrm>
            <a:off x="315913" y="4886325"/>
            <a:ext cx="57436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 typeface="ZapfDingbats" charset="0"/>
              <a:buNone/>
            </a:pPr>
            <a:r>
              <a:rPr lang="en-US" altLang="en-US" sz="2400" u="sng" dirty="0">
                <a:solidFill>
                  <a:srgbClr val="FF0000"/>
                </a:solidFill>
                <a:latin typeface="Times New Roman" charset="0"/>
              </a:rPr>
              <a:t>Q:</a:t>
            </a:r>
            <a:r>
              <a:rPr lang="en-US" altLang="en-US" sz="2400" dirty="0">
                <a:latin typeface="Times New Roman" charset="0"/>
              </a:rPr>
              <a:t> Is it possible to set Timeout as a constant?</a:t>
            </a:r>
          </a:p>
        </p:txBody>
      </p:sp>
      <p:sp>
        <p:nvSpPr>
          <p:cNvPr id="6" name="Rectangle 4"/>
          <p:cNvSpPr>
            <a:spLocks noChangeArrowheads="1"/>
          </p:cNvSpPr>
          <p:nvPr/>
        </p:nvSpPr>
        <p:spPr bwMode="auto">
          <a:xfrm>
            <a:off x="315913" y="5659140"/>
            <a:ext cx="72214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 typeface="ZapfDingbats" charset="0"/>
              <a:buNone/>
            </a:pPr>
            <a:r>
              <a:rPr lang="en-US" altLang="en-US" sz="2400" u="sng" dirty="0">
                <a:solidFill>
                  <a:srgbClr val="FF0000"/>
                </a:solidFill>
                <a:latin typeface="Times New Roman" charset="0"/>
              </a:rPr>
              <a:t>Q:</a:t>
            </a:r>
            <a:r>
              <a:rPr lang="en-US" altLang="en-US" sz="2400" dirty="0">
                <a:latin typeface="Times New Roman" charset="0"/>
              </a:rPr>
              <a:t> Any problem w/ the early approach: Timeout = 2 RTT</a:t>
            </a:r>
          </a:p>
        </p:txBody>
      </p:sp>
      <p:sp>
        <p:nvSpPr>
          <p:cNvPr id="2" name="Slide Number Placeholder 1">
            <a:extLst>
              <a:ext uri="{FF2B5EF4-FFF2-40B4-BE49-F238E27FC236}">
                <a16:creationId xmlns:a16="http://schemas.microsoft.com/office/drawing/2014/main" id="{EF0404F2-49B8-9D4F-B4CE-BB0D42526609}"/>
              </a:ext>
            </a:extLst>
          </p:cNvPr>
          <p:cNvSpPr>
            <a:spLocks noGrp="1"/>
          </p:cNvSpPr>
          <p:nvPr>
            <p:ph type="sldNum" sz="quarter" idx="12"/>
          </p:nvPr>
        </p:nvSpPr>
        <p:spPr/>
        <p:txBody>
          <a:bodyPr/>
          <a:lstStyle/>
          <a:p>
            <a:fld id="{CC730498-AE79-BE45-96D5-B15E75DF3F04}" type="slidenum">
              <a:rPr lang="en-US" altLang="x-none" smtClean="0"/>
              <a:pPr/>
              <a:t>44</a:t>
            </a:fld>
            <a:endParaRPr lang="en-US" altLang="x-none"/>
          </a:p>
        </p:txBody>
      </p:sp>
    </p:spTree>
    <p:extLst>
      <p:ext uri="{BB962C8B-B14F-4D97-AF65-F5344CB8AC3E}">
        <p14:creationId xmlns:p14="http://schemas.microsoft.com/office/powerpoint/2010/main" val="33113033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294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947">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2947">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294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542925" y="133350"/>
            <a:ext cx="7772400" cy="1143000"/>
          </a:xfrm>
        </p:spPr>
        <p:txBody>
          <a:bodyPr/>
          <a:lstStyle/>
          <a:p>
            <a:r>
              <a:rPr lang="en-US" altLang="en-US">
                <a:ea typeface="ＭＳ Ｐゴシック" charset="-128"/>
              </a:rPr>
              <a:t>Setting Timeout</a:t>
            </a:r>
            <a:endParaRPr lang="en-US" altLang="en-US" sz="4400">
              <a:ea typeface="ＭＳ Ｐゴシック" charset="-128"/>
            </a:endParaRPr>
          </a:p>
        </p:txBody>
      </p:sp>
      <p:sp>
        <p:nvSpPr>
          <p:cNvPr id="62467" name="Rectangle 3"/>
          <p:cNvSpPr>
            <a:spLocks noGrp="1" noChangeArrowheads="1"/>
          </p:cNvSpPr>
          <p:nvPr>
            <p:ph type="body" sz="half" idx="1"/>
          </p:nvPr>
        </p:nvSpPr>
        <p:spPr>
          <a:xfrm>
            <a:off x="533400" y="1295400"/>
            <a:ext cx="7639050" cy="1892300"/>
          </a:xfrm>
        </p:spPr>
        <p:txBody>
          <a:bodyPr/>
          <a:lstStyle/>
          <a:p>
            <a:pPr>
              <a:lnSpc>
                <a:spcPct val="80000"/>
              </a:lnSpc>
              <a:buFont typeface="ZapfDingbats" charset="0"/>
              <a:buNone/>
            </a:pPr>
            <a:r>
              <a:rPr lang="en-US" altLang="en-US" sz="1800" b="1" u="sng" dirty="0">
                <a:solidFill>
                  <a:srgbClr val="FF0000"/>
                </a:solidFill>
                <a:latin typeface="Courier New" charset="0"/>
                <a:ea typeface="ＭＳ Ｐゴシック" charset="-128"/>
              </a:rPr>
              <a:t>Problem:</a:t>
            </a:r>
            <a:endParaRPr lang="en-US" altLang="en-US" sz="1800" b="1" dirty="0">
              <a:latin typeface="Courier New" charset="0"/>
              <a:ea typeface="ＭＳ Ｐゴシック" charset="-128"/>
            </a:endParaRPr>
          </a:p>
          <a:p>
            <a:pPr>
              <a:lnSpc>
                <a:spcPct val="80000"/>
              </a:lnSpc>
              <a:buFont typeface="Wingdings" pitchFamily="2" charset="2"/>
              <a:buChar char="q"/>
            </a:pPr>
            <a:r>
              <a:rPr lang="en-US" altLang="zh-CN" sz="1600" dirty="0">
                <a:ea typeface="宋体" charset="-122"/>
              </a:rPr>
              <a:t>Ideally, we set timeout = RTT, </a:t>
            </a:r>
            <a:br>
              <a:rPr lang="en-US" altLang="zh-CN" sz="1600" dirty="0">
                <a:ea typeface="宋体" charset="-122"/>
              </a:rPr>
            </a:br>
            <a:r>
              <a:rPr lang="en-US" altLang="zh-CN" sz="1600" dirty="0">
                <a:ea typeface="宋体" charset="-122"/>
              </a:rPr>
              <a:t> but RTT is not a fixed value </a:t>
            </a:r>
            <a:br>
              <a:rPr lang="en-US" altLang="zh-CN" sz="1600" dirty="0">
                <a:ea typeface="宋体" charset="-122"/>
              </a:rPr>
            </a:br>
            <a:r>
              <a:rPr lang="en-US" altLang="zh-CN" sz="1600" dirty="0">
                <a:ea typeface="宋体" charset="-122"/>
              </a:rPr>
              <a:t>=&gt;</a:t>
            </a:r>
            <a:br>
              <a:rPr lang="en-US" altLang="zh-CN" sz="1600" dirty="0">
                <a:ea typeface="ＭＳ Ｐゴシック" charset="-128"/>
              </a:rPr>
            </a:br>
            <a:r>
              <a:rPr lang="en-US" altLang="en-US" sz="1600" dirty="0">
                <a:ea typeface="ＭＳ Ｐゴシック" charset="-128"/>
              </a:rPr>
              <a:t>using the average of </a:t>
            </a:r>
            <a:r>
              <a:rPr lang="en-US" altLang="en-US" sz="1600" b="1" dirty="0">
                <a:latin typeface="Courier New" charset="0"/>
                <a:ea typeface="ＭＳ Ｐゴシック" charset="-128"/>
              </a:rPr>
              <a:t>RTT </a:t>
            </a:r>
            <a:r>
              <a:rPr lang="en-US" altLang="en-US" sz="1600" dirty="0">
                <a:ea typeface="ＭＳ Ｐゴシック" charset="-128"/>
              </a:rPr>
              <a:t>will generate </a:t>
            </a:r>
            <a:br>
              <a:rPr lang="en-US" altLang="en-US" sz="1600" dirty="0">
                <a:ea typeface="ＭＳ Ｐゴシック" charset="-128"/>
              </a:rPr>
            </a:br>
            <a:r>
              <a:rPr lang="en-US" altLang="en-US" sz="1600" dirty="0">
                <a:ea typeface="ＭＳ Ｐゴシック" charset="-128"/>
              </a:rPr>
              <a:t>many timeouts due to network variations</a:t>
            </a:r>
          </a:p>
          <a:p>
            <a:pPr>
              <a:lnSpc>
                <a:spcPct val="80000"/>
              </a:lnSpc>
              <a:buFont typeface="Wingdings" pitchFamily="2" charset="2"/>
              <a:buChar char="q"/>
            </a:pPr>
            <a:r>
              <a:rPr lang="en-US" altLang="en-US" sz="1600" dirty="0">
                <a:ea typeface="ＭＳ Ｐゴシック" charset="-128"/>
              </a:rPr>
              <a:t>Possibility: using the average/median of RTT </a:t>
            </a:r>
          </a:p>
          <a:p>
            <a:pPr>
              <a:lnSpc>
                <a:spcPct val="80000"/>
              </a:lnSpc>
              <a:buFont typeface="Wingdings" pitchFamily="2" charset="2"/>
              <a:buChar char="q"/>
            </a:pPr>
            <a:r>
              <a:rPr lang="en-US" altLang="en-US" sz="1600" dirty="0">
                <a:ea typeface="ＭＳ Ｐゴシック" charset="-128"/>
              </a:rPr>
              <a:t>Issue: this will generate many timeouts due to network variations</a:t>
            </a:r>
          </a:p>
          <a:p>
            <a:pPr>
              <a:lnSpc>
                <a:spcPct val="80000"/>
              </a:lnSpc>
            </a:pPr>
            <a:endParaRPr lang="en-US" altLang="en-US" sz="1600" dirty="0">
              <a:ea typeface="ＭＳ Ｐゴシック" charset="-128"/>
            </a:endParaRPr>
          </a:p>
          <a:p>
            <a:pPr>
              <a:lnSpc>
                <a:spcPct val="80000"/>
              </a:lnSpc>
              <a:buFont typeface="ZapfDingbats" charset="0"/>
              <a:buNone/>
            </a:pPr>
            <a:r>
              <a:rPr lang="en-US" altLang="en-US" sz="1800" b="1" dirty="0">
                <a:solidFill>
                  <a:srgbClr val="FF0000"/>
                </a:solidFill>
                <a:latin typeface="Courier New" charset="0"/>
                <a:ea typeface="ＭＳ Ｐゴシック" charset="-128"/>
              </a:rPr>
              <a:t>Solution:</a:t>
            </a:r>
          </a:p>
          <a:p>
            <a:pPr>
              <a:lnSpc>
                <a:spcPct val="80000"/>
              </a:lnSpc>
              <a:spcBef>
                <a:spcPct val="50000"/>
              </a:spcBef>
              <a:buFont typeface="Wingdings" pitchFamily="2" charset="2"/>
              <a:buChar char="q"/>
            </a:pPr>
            <a:r>
              <a:rPr lang="en-US" altLang="en-US" sz="1600" b="1" dirty="0">
                <a:latin typeface="Courier New" charset="0"/>
                <a:ea typeface="ＭＳ Ｐゴシック" charset="-128"/>
              </a:rPr>
              <a:t>Set Timeout RTO = </a:t>
            </a:r>
            <a:r>
              <a:rPr lang="en-US" altLang="en-US" sz="1600" b="1" dirty="0" err="1">
                <a:latin typeface="Courier New" charset="0"/>
                <a:ea typeface="ＭＳ Ｐゴシック" charset="-128"/>
              </a:rPr>
              <a:t>avg</a:t>
            </a:r>
            <a:r>
              <a:rPr lang="en-US" altLang="en-US" sz="1600" b="1" dirty="0">
                <a:latin typeface="Courier New" charset="0"/>
                <a:ea typeface="ＭＳ Ｐゴシック" charset="-128"/>
              </a:rPr>
              <a:t> + </a:t>
            </a:r>
            <a:r>
              <a:rPr lang="ja-JP" altLang="en-US" sz="1600" dirty="0">
                <a:ea typeface="ＭＳ Ｐゴシック" charset="-128"/>
              </a:rPr>
              <a:t>“</a:t>
            </a:r>
            <a:r>
              <a:rPr lang="en-US" altLang="ja-JP" sz="1600" dirty="0">
                <a:ea typeface="ＭＳ Ｐゴシック" charset="-128"/>
              </a:rPr>
              <a:t>safety margin</a:t>
            </a:r>
            <a:r>
              <a:rPr lang="ja-JP" altLang="en-US" sz="1600" dirty="0">
                <a:ea typeface="ＭＳ Ｐゴシック" charset="-128"/>
              </a:rPr>
              <a:t>”</a:t>
            </a:r>
            <a:r>
              <a:rPr lang="en-US" altLang="ja-JP" sz="1600" dirty="0">
                <a:ea typeface="ＭＳ Ｐゴシック" charset="-128"/>
              </a:rPr>
              <a:t> based on variation</a:t>
            </a:r>
          </a:p>
        </p:txBody>
      </p:sp>
      <p:grpSp>
        <p:nvGrpSpPr>
          <p:cNvPr id="3" name="Group 2"/>
          <p:cNvGrpSpPr>
            <a:grpSpLocks/>
          </p:cNvGrpSpPr>
          <p:nvPr/>
        </p:nvGrpSpPr>
        <p:grpSpPr bwMode="auto">
          <a:xfrm>
            <a:off x="1060450" y="3956050"/>
            <a:ext cx="5692388" cy="933510"/>
            <a:chOff x="381000" y="4953000"/>
            <a:chExt cx="5692388" cy="933510"/>
          </a:xfrm>
        </p:grpSpPr>
        <p:sp>
          <p:nvSpPr>
            <p:cNvPr id="62480" name="Text Box 4"/>
            <p:cNvSpPr txBox="1">
              <a:spLocks noChangeArrowheads="1"/>
            </p:cNvSpPr>
            <p:nvPr/>
          </p:nvSpPr>
          <p:spPr bwMode="auto">
            <a:xfrm>
              <a:off x="1425962" y="5486400"/>
              <a:ext cx="46474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en-US" sz="2000" b="1" dirty="0">
                  <a:solidFill>
                    <a:srgbClr val="000000"/>
                  </a:solidFill>
                  <a:latin typeface="Courier New" charset="0"/>
                </a:rPr>
                <a:t>Timeout = </a:t>
              </a:r>
              <a:r>
                <a:rPr lang="en-US" altLang="en-US" sz="2000" b="1" dirty="0" err="1">
                  <a:solidFill>
                    <a:srgbClr val="000000"/>
                  </a:solidFill>
                  <a:latin typeface="Courier New" charset="0"/>
                </a:rPr>
                <a:t>EstRTT</a:t>
              </a:r>
              <a:r>
                <a:rPr lang="en-US" altLang="en-US" sz="2000" b="1" dirty="0">
                  <a:solidFill>
                    <a:srgbClr val="000000"/>
                  </a:solidFill>
                  <a:latin typeface="Courier New" charset="0"/>
                </a:rPr>
                <a:t> + 4 * </a:t>
              </a:r>
              <a:r>
                <a:rPr lang="en-US" altLang="en-US" sz="2000" b="1" dirty="0" err="1">
                  <a:solidFill>
                    <a:srgbClr val="000000"/>
                  </a:solidFill>
                  <a:latin typeface="Courier New" charset="0"/>
                </a:rPr>
                <a:t>DevRTT</a:t>
              </a:r>
              <a:endParaRPr lang="en-US" altLang="en-US" sz="1000" dirty="0">
                <a:solidFill>
                  <a:srgbClr val="000000"/>
                </a:solidFill>
                <a:latin typeface="Times New Roman" charset="0"/>
              </a:endParaRPr>
            </a:p>
          </p:txBody>
        </p:sp>
        <p:sp>
          <p:nvSpPr>
            <p:cNvPr id="62481" name="Text Box 6"/>
            <p:cNvSpPr txBox="1">
              <a:spLocks noChangeArrowheads="1"/>
            </p:cNvSpPr>
            <p:nvPr/>
          </p:nvSpPr>
          <p:spPr bwMode="auto">
            <a:xfrm>
              <a:off x="381000" y="4953000"/>
              <a:ext cx="19367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en-US" sz="1600" dirty="0">
                  <a:solidFill>
                    <a:srgbClr val="000000"/>
                  </a:solidFill>
                </a:rPr>
                <a:t> </a:t>
              </a:r>
              <a:r>
                <a:rPr lang="en-US" altLang="zh-CN" sz="2000" dirty="0">
                  <a:solidFill>
                    <a:srgbClr val="FF0000"/>
                  </a:solidFill>
                </a:rPr>
                <a:t>TCP</a:t>
              </a:r>
              <a:r>
                <a:rPr lang="en-US" altLang="en-US" sz="2000" dirty="0">
                  <a:solidFill>
                    <a:srgbClr val="FF0000"/>
                  </a:solidFill>
                </a:rPr>
                <a:t> approach:</a:t>
              </a:r>
              <a:endParaRPr lang="en-US" altLang="en-US" sz="2000" dirty="0">
                <a:solidFill>
                  <a:srgbClr val="000000"/>
                </a:solidFill>
              </a:endParaRPr>
            </a:p>
          </p:txBody>
        </p:sp>
      </p:grpSp>
      <p:grpSp>
        <p:nvGrpSpPr>
          <p:cNvPr id="62470" name="Group 7"/>
          <p:cNvGrpSpPr>
            <a:grpSpLocks/>
          </p:cNvGrpSpPr>
          <p:nvPr/>
        </p:nvGrpSpPr>
        <p:grpSpPr bwMode="auto">
          <a:xfrm>
            <a:off x="5751513" y="1851025"/>
            <a:ext cx="3392487" cy="838200"/>
            <a:chOff x="2815" y="3719"/>
            <a:chExt cx="2137" cy="528"/>
          </a:xfrm>
        </p:grpSpPr>
        <p:grpSp>
          <p:nvGrpSpPr>
            <p:cNvPr id="62471" name="Group 8"/>
            <p:cNvGrpSpPr>
              <a:grpSpLocks/>
            </p:cNvGrpSpPr>
            <p:nvPr/>
          </p:nvGrpSpPr>
          <p:grpSpPr bwMode="auto">
            <a:xfrm>
              <a:off x="3151" y="3719"/>
              <a:ext cx="1797" cy="513"/>
              <a:chOff x="3151" y="3719"/>
              <a:chExt cx="1797" cy="513"/>
            </a:xfrm>
          </p:grpSpPr>
          <p:sp>
            <p:nvSpPr>
              <p:cNvPr id="62474" name="Line 9"/>
              <p:cNvSpPr>
                <a:spLocks noChangeShapeType="1"/>
              </p:cNvSpPr>
              <p:nvPr/>
            </p:nvSpPr>
            <p:spPr bwMode="auto">
              <a:xfrm>
                <a:off x="3151" y="4232"/>
                <a:ext cx="179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5" name="Line 10"/>
              <p:cNvSpPr>
                <a:spLocks noChangeShapeType="1"/>
              </p:cNvSpPr>
              <p:nvPr/>
            </p:nvSpPr>
            <p:spPr bwMode="auto">
              <a:xfrm flipV="1">
                <a:off x="3151" y="3719"/>
                <a:ext cx="0" cy="50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6" name="Freeform 11"/>
              <p:cNvSpPr>
                <a:spLocks/>
              </p:cNvSpPr>
              <p:nvPr/>
            </p:nvSpPr>
            <p:spPr bwMode="auto">
              <a:xfrm>
                <a:off x="3269" y="3751"/>
                <a:ext cx="1311" cy="433"/>
              </a:xfrm>
              <a:custGeom>
                <a:avLst/>
                <a:gdLst>
                  <a:gd name="T0" fmla="*/ 0 w 1311"/>
                  <a:gd name="T1" fmla="*/ 433 h 433"/>
                  <a:gd name="T2" fmla="*/ 360 w 1311"/>
                  <a:gd name="T3" fmla="*/ 322 h 433"/>
                  <a:gd name="T4" fmla="*/ 520 w 1311"/>
                  <a:gd name="T5" fmla="*/ 72 h 433"/>
                  <a:gd name="T6" fmla="*/ 666 w 1311"/>
                  <a:gd name="T7" fmla="*/ 16 h 433"/>
                  <a:gd name="T8" fmla="*/ 812 w 1311"/>
                  <a:gd name="T9" fmla="*/ 169 h 433"/>
                  <a:gd name="T10" fmla="*/ 936 w 1311"/>
                  <a:gd name="T11" fmla="*/ 315 h 433"/>
                  <a:gd name="T12" fmla="*/ 1311 w 1311"/>
                  <a:gd name="T13" fmla="*/ 398 h 433"/>
                  <a:gd name="T14" fmla="*/ 0 60000 65536"/>
                  <a:gd name="T15" fmla="*/ 0 60000 65536"/>
                  <a:gd name="T16" fmla="*/ 0 60000 65536"/>
                  <a:gd name="T17" fmla="*/ 0 60000 65536"/>
                  <a:gd name="T18" fmla="*/ 0 60000 65536"/>
                  <a:gd name="T19" fmla="*/ 0 60000 65536"/>
                  <a:gd name="T20" fmla="*/ 0 60000 65536"/>
                  <a:gd name="T21" fmla="*/ 0 w 1311"/>
                  <a:gd name="T22" fmla="*/ 0 h 433"/>
                  <a:gd name="T23" fmla="*/ 1311 w 1311"/>
                  <a:gd name="T24" fmla="*/ 433 h 4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11" h="433">
                    <a:moveTo>
                      <a:pt x="0" y="433"/>
                    </a:moveTo>
                    <a:cubicBezTo>
                      <a:pt x="136" y="407"/>
                      <a:pt x="273" y="382"/>
                      <a:pt x="360" y="322"/>
                    </a:cubicBezTo>
                    <a:cubicBezTo>
                      <a:pt x="447" y="262"/>
                      <a:pt x="469" y="123"/>
                      <a:pt x="520" y="72"/>
                    </a:cubicBezTo>
                    <a:cubicBezTo>
                      <a:pt x="571" y="21"/>
                      <a:pt x="617" y="0"/>
                      <a:pt x="666" y="16"/>
                    </a:cubicBezTo>
                    <a:cubicBezTo>
                      <a:pt x="715" y="32"/>
                      <a:pt x="767" y="119"/>
                      <a:pt x="812" y="169"/>
                    </a:cubicBezTo>
                    <a:cubicBezTo>
                      <a:pt x="857" y="219"/>
                      <a:pt x="853" y="277"/>
                      <a:pt x="936" y="315"/>
                    </a:cubicBezTo>
                    <a:cubicBezTo>
                      <a:pt x="1019" y="353"/>
                      <a:pt x="1165" y="375"/>
                      <a:pt x="1311" y="39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77" name="Line 12"/>
              <p:cNvSpPr>
                <a:spLocks noChangeShapeType="1"/>
              </p:cNvSpPr>
              <p:nvPr/>
            </p:nvSpPr>
            <p:spPr bwMode="auto">
              <a:xfrm>
                <a:off x="3900" y="3765"/>
                <a:ext cx="7" cy="4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78" name="Line 13"/>
              <p:cNvSpPr>
                <a:spLocks noChangeShapeType="1"/>
              </p:cNvSpPr>
              <p:nvPr/>
            </p:nvSpPr>
            <p:spPr bwMode="auto">
              <a:xfrm>
                <a:off x="3720" y="3962"/>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79" name="Line 14"/>
              <p:cNvSpPr>
                <a:spLocks noChangeShapeType="1"/>
              </p:cNvSpPr>
              <p:nvPr/>
            </p:nvSpPr>
            <p:spPr bwMode="auto">
              <a:xfrm>
                <a:off x="4110" y="3967"/>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2472" name="Text Box 15"/>
            <p:cNvSpPr txBox="1">
              <a:spLocks noChangeArrowheads="1"/>
            </p:cNvSpPr>
            <p:nvPr/>
          </p:nvSpPr>
          <p:spPr bwMode="auto">
            <a:xfrm>
              <a:off x="4625" y="4055"/>
              <a:ext cx="32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en-US" sz="1400">
                  <a:solidFill>
                    <a:srgbClr val="000000"/>
                  </a:solidFill>
                  <a:latin typeface="Times New Roman" charset="0"/>
                </a:rPr>
                <a:t>RTT</a:t>
              </a:r>
            </a:p>
          </p:txBody>
        </p:sp>
        <p:sp>
          <p:nvSpPr>
            <p:cNvPr id="62473" name="Text Box 16"/>
            <p:cNvSpPr txBox="1">
              <a:spLocks noChangeArrowheads="1"/>
            </p:cNvSpPr>
            <p:nvPr/>
          </p:nvSpPr>
          <p:spPr bwMode="auto">
            <a:xfrm>
              <a:off x="2815" y="3853"/>
              <a:ext cx="3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en-US" sz="1400">
                  <a:solidFill>
                    <a:srgbClr val="000000"/>
                  </a:solidFill>
                  <a:latin typeface="Times New Roman" charset="0"/>
                </a:rPr>
                <a:t>freq.</a:t>
              </a:r>
            </a:p>
          </p:txBody>
        </p:sp>
      </p:grpSp>
      <p:sp>
        <p:nvSpPr>
          <p:cNvPr id="2" name="Slide Number Placeholder 1">
            <a:extLst>
              <a:ext uri="{FF2B5EF4-FFF2-40B4-BE49-F238E27FC236}">
                <a16:creationId xmlns:a16="http://schemas.microsoft.com/office/drawing/2014/main" id="{CE492B26-252C-7048-8598-609B814690ED}"/>
              </a:ext>
            </a:extLst>
          </p:cNvPr>
          <p:cNvSpPr>
            <a:spLocks noGrp="1"/>
          </p:cNvSpPr>
          <p:nvPr>
            <p:ph type="sldNum" sz="quarter" idx="12"/>
          </p:nvPr>
        </p:nvSpPr>
        <p:spPr/>
        <p:txBody>
          <a:bodyPr/>
          <a:lstStyle/>
          <a:p>
            <a:fld id="{CC730498-AE79-BE45-96D5-B15E75DF3F04}" type="slidenum">
              <a:rPr lang="en-US" altLang="x-none" smtClean="0"/>
              <a:pPr/>
              <a:t>45</a:t>
            </a:fld>
            <a:endParaRPr lang="en-US" altLang="x-none"/>
          </a:p>
        </p:txBody>
      </p:sp>
    </p:spTree>
    <p:extLst>
      <p:ext uri="{BB962C8B-B14F-4D97-AF65-F5344CB8AC3E}">
        <p14:creationId xmlns:p14="http://schemas.microsoft.com/office/powerpoint/2010/main" val="23648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467">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sz="2800" dirty="0">
                <a:ea typeface="ＭＳ Ｐゴシック" charset="-128"/>
              </a:rPr>
              <a:t>Compute </a:t>
            </a:r>
            <a:r>
              <a:rPr lang="en-US" altLang="en-US" sz="2800" dirty="0" err="1">
                <a:ea typeface="ＭＳ Ｐゴシック" charset="-128"/>
              </a:rPr>
              <a:t>EstRTT</a:t>
            </a:r>
            <a:r>
              <a:rPr lang="en-US" altLang="en-US" sz="2800" dirty="0">
                <a:ea typeface="ＭＳ Ｐゴシック" charset="-128"/>
              </a:rPr>
              <a:t> and </a:t>
            </a:r>
            <a:r>
              <a:rPr lang="en-US" altLang="en-US" sz="2800" dirty="0" err="1">
                <a:ea typeface="ＭＳ Ｐゴシック" charset="-128"/>
              </a:rPr>
              <a:t>DevRTT</a:t>
            </a:r>
            <a:endParaRPr lang="en-US" altLang="en-US" sz="3200" dirty="0">
              <a:ea typeface="ＭＳ Ｐゴシック" charset="-128"/>
            </a:endParaRPr>
          </a:p>
        </p:txBody>
      </p:sp>
      <p:sp>
        <p:nvSpPr>
          <p:cNvPr id="60419" name="Text Box 3"/>
          <p:cNvSpPr txBox="1">
            <a:spLocks noChangeArrowheads="1"/>
          </p:cNvSpPr>
          <p:nvPr/>
        </p:nvSpPr>
        <p:spPr bwMode="auto">
          <a:xfrm>
            <a:off x="1064018" y="2539387"/>
            <a:ext cx="6801862"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en-US" sz="2000" b="1" dirty="0" err="1">
                <a:solidFill>
                  <a:srgbClr val="000000"/>
                </a:solidFill>
                <a:latin typeface="Courier New" charset="0"/>
              </a:rPr>
              <a:t>EstRTT</a:t>
            </a:r>
            <a:r>
              <a:rPr lang="en-US" altLang="en-US" sz="2000" b="1" dirty="0">
                <a:solidFill>
                  <a:srgbClr val="000000"/>
                </a:solidFill>
                <a:latin typeface="Courier New" charset="0"/>
              </a:rPr>
              <a:t> = (1-alpha)*</a:t>
            </a:r>
            <a:r>
              <a:rPr lang="en-US" altLang="en-US" sz="2000" b="1" dirty="0" err="1">
                <a:solidFill>
                  <a:srgbClr val="000000"/>
                </a:solidFill>
                <a:latin typeface="Courier New" charset="0"/>
              </a:rPr>
              <a:t>EstRTT</a:t>
            </a:r>
            <a:r>
              <a:rPr lang="en-US" altLang="en-US" sz="2000" b="1" dirty="0">
                <a:solidFill>
                  <a:srgbClr val="000000"/>
                </a:solidFill>
                <a:latin typeface="Courier New" charset="0"/>
              </a:rPr>
              <a:t> + </a:t>
            </a:r>
            <a:r>
              <a:rPr lang="en-US" altLang="en-US" sz="2000" b="1" dirty="0">
                <a:solidFill>
                  <a:srgbClr val="000000"/>
                </a:solidFill>
                <a:latin typeface="Courier New" charset="0"/>
                <a:sym typeface="Symbol" charset="2"/>
              </a:rPr>
              <a:t>alpha</a:t>
            </a:r>
            <a:r>
              <a:rPr lang="en-US" altLang="en-US" sz="2000" b="1" dirty="0">
                <a:solidFill>
                  <a:srgbClr val="000000"/>
                </a:solidFill>
                <a:latin typeface="Courier New" charset="0"/>
              </a:rPr>
              <a:t>*</a:t>
            </a:r>
            <a:r>
              <a:rPr lang="en-US" altLang="en-US" sz="2000" b="1" dirty="0" err="1">
                <a:solidFill>
                  <a:srgbClr val="000000"/>
                </a:solidFill>
                <a:latin typeface="Courier New" charset="0"/>
              </a:rPr>
              <a:t>SampleRTT</a:t>
            </a:r>
            <a:endParaRPr lang="en-US" altLang="en-US" sz="2000" b="1" dirty="0">
              <a:solidFill>
                <a:srgbClr val="000000"/>
              </a:solidFill>
              <a:latin typeface="Courier New" charset="0"/>
            </a:endParaRPr>
          </a:p>
        </p:txBody>
      </p:sp>
      <p:sp>
        <p:nvSpPr>
          <p:cNvPr id="60420" name="Rectangle 4"/>
          <p:cNvSpPr>
            <a:spLocks noChangeArrowheads="1"/>
          </p:cNvSpPr>
          <p:nvPr/>
        </p:nvSpPr>
        <p:spPr bwMode="auto">
          <a:xfrm>
            <a:off x="533400" y="1472617"/>
            <a:ext cx="786309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buClr>
                <a:srgbClr val="3333CC"/>
              </a:buClr>
              <a:buFont typeface="Wingdings" pitchFamily="2" charset="2"/>
              <a:buChar char="q"/>
            </a:pPr>
            <a:r>
              <a:rPr lang="en-US" altLang="en-US" sz="2400" dirty="0">
                <a:solidFill>
                  <a:srgbClr val="000000"/>
                </a:solidFill>
              </a:rPr>
              <a:t>Exponential weighted moving average</a:t>
            </a:r>
            <a:r>
              <a:rPr lang="zh-CN" altLang="en-US" sz="2400" dirty="0">
                <a:solidFill>
                  <a:srgbClr val="000000"/>
                </a:solidFill>
              </a:rPr>
              <a:t> </a:t>
            </a:r>
            <a:r>
              <a:rPr lang="en-US" altLang="zh-CN" sz="2400" dirty="0">
                <a:solidFill>
                  <a:srgbClr val="000000"/>
                </a:solidFill>
              </a:rPr>
              <a:t>(EWMA)</a:t>
            </a:r>
            <a:endParaRPr lang="en-US" altLang="en-US" sz="2400" dirty="0">
              <a:solidFill>
                <a:srgbClr val="000000"/>
              </a:solidFill>
            </a:endParaRPr>
          </a:p>
          <a:p>
            <a:pPr lvl="1">
              <a:buClr>
                <a:srgbClr val="3333CC"/>
              </a:buClr>
              <a:buFont typeface="Courier New" panose="02070309020205020404" pitchFamily="49" charset="0"/>
              <a:buChar char="o"/>
            </a:pPr>
            <a:r>
              <a:rPr lang="en-US" altLang="en-US" sz="2000" dirty="0">
                <a:solidFill>
                  <a:srgbClr val="000000"/>
                </a:solidFill>
              </a:rPr>
              <a:t>influence of past sample decreases exponentially fast</a:t>
            </a:r>
          </a:p>
        </p:txBody>
      </p:sp>
      <p:sp>
        <p:nvSpPr>
          <p:cNvPr id="60421" name="Rectangle 5"/>
          <p:cNvSpPr>
            <a:spLocks noChangeArrowheads="1"/>
          </p:cNvSpPr>
          <p:nvPr/>
        </p:nvSpPr>
        <p:spPr bwMode="auto">
          <a:xfrm>
            <a:off x="730355" y="3175270"/>
            <a:ext cx="7469187"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nSpc>
                <a:spcPct val="90000"/>
              </a:lnSpc>
              <a:buClr>
                <a:srgbClr val="3333CC"/>
              </a:buClr>
              <a:buNone/>
            </a:pPr>
            <a:r>
              <a:rPr lang="en-US" altLang="en-US" sz="2000" b="1" dirty="0">
                <a:solidFill>
                  <a:srgbClr val="3333CC"/>
                </a:solidFill>
                <a:latin typeface="Courier New" charset="0"/>
              </a:rPr>
              <a:t>- </a:t>
            </a:r>
            <a:r>
              <a:rPr lang="en-US" altLang="en-US" sz="2000" b="1" dirty="0" err="1">
                <a:solidFill>
                  <a:srgbClr val="3333CC"/>
                </a:solidFill>
                <a:latin typeface="Courier New" charset="0"/>
              </a:rPr>
              <a:t>SampleRTT</a:t>
            </a:r>
            <a:r>
              <a:rPr lang="en-US" altLang="en-US" sz="2000" dirty="0">
                <a:solidFill>
                  <a:srgbClr val="3333CC"/>
                </a:solidFill>
              </a:rPr>
              <a:t>:</a:t>
            </a:r>
            <a:r>
              <a:rPr lang="en-US" altLang="en-US" sz="2000" dirty="0">
                <a:solidFill>
                  <a:srgbClr val="000000"/>
                </a:solidFill>
              </a:rPr>
              <a:t> measured time </a:t>
            </a:r>
            <a:br>
              <a:rPr lang="en-US" altLang="en-US" sz="2000" dirty="0">
                <a:solidFill>
                  <a:srgbClr val="000000"/>
                </a:solidFill>
              </a:rPr>
            </a:br>
            <a:r>
              <a:rPr lang="en-US" altLang="en-US" sz="2000" dirty="0">
                <a:solidFill>
                  <a:srgbClr val="000000"/>
                </a:solidFill>
              </a:rPr>
              <a:t> from segment transmission </a:t>
            </a:r>
            <a:br>
              <a:rPr lang="en-US" altLang="en-US" sz="2000" dirty="0">
                <a:solidFill>
                  <a:srgbClr val="000000"/>
                </a:solidFill>
              </a:rPr>
            </a:br>
            <a:r>
              <a:rPr lang="en-US" altLang="en-US" sz="2000" dirty="0">
                <a:solidFill>
                  <a:srgbClr val="000000"/>
                </a:solidFill>
              </a:rPr>
              <a:t> until ACK receipt</a:t>
            </a:r>
          </a:p>
          <a:p>
            <a:pPr>
              <a:lnSpc>
                <a:spcPct val="90000"/>
              </a:lnSpc>
              <a:buClr>
                <a:srgbClr val="3333CC"/>
              </a:buClr>
              <a:buNone/>
            </a:pPr>
            <a:r>
              <a:rPr lang="en-US" altLang="en-US" sz="2000" dirty="0">
                <a:solidFill>
                  <a:srgbClr val="000000"/>
                </a:solidFill>
              </a:rPr>
              <a:t>- typical value: </a:t>
            </a:r>
            <a:r>
              <a:rPr lang="en-US" altLang="en-US" sz="2000" b="1" dirty="0">
                <a:solidFill>
                  <a:srgbClr val="000000"/>
                </a:solidFill>
                <a:latin typeface="Courier New" charset="0"/>
                <a:sym typeface="Symbol" charset="2"/>
              </a:rPr>
              <a:t>alpha =</a:t>
            </a:r>
            <a:r>
              <a:rPr lang="en-US" altLang="en-US" sz="2000" dirty="0">
                <a:solidFill>
                  <a:srgbClr val="000000"/>
                </a:solidFill>
              </a:rPr>
              <a:t> 0.125</a:t>
            </a:r>
          </a:p>
        </p:txBody>
      </p:sp>
      <p:pic>
        <p:nvPicPr>
          <p:cNvPr id="60422"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519451" y="2939497"/>
            <a:ext cx="3548349" cy="2432734"/>
          </a:xfrm>
          <a:noFill/>
        </p:spPr>
      </p:pic>
      <p:sp>
        <p:nvSpPr>
          <p:cNvPr id="8" name="Text Box 5"/>
          <p:cNvSpPr txBox="1">
            <a:spLocks noChangeArrowheads="1"/>
          </p:cNvSpPr>
          <p:nvPr/>
        </p:nvSpPr>
        <p:spPr bwMode="auto">
          <a:xfrm>
            <a:off x="1035155" y="5372231"/>
            <a:ext cx="7823095" cy="984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en-US" sz="1800" b="1" dirty="0" err="1">
                <a:solidFill>
                  <a:srgbClr val="000000"/>
                </a:solidFill>
                <a:latin typeface="Courier New" charset="0"/>
              </a:rPr>
              <a:t>DevRTT</a:t>
            </a:r>
            <a:r>
              <a:rPr lang="en-US" altLang="en-US" sz="1800" b="1" dirty="0">
                <a:solidFill>
                  <a:srgbClr val="000000"/>
                </a:solidFill>
                <a:latin typeface="Courier New" charset="0"/>
              </a:rPr>
              <a:t> = (1-</a:t>
            </a:r>
            <a:r>
              <a:rPr lang="en-US" altLang="en-US" sz="1800" b="1" dirty="0">
                <a:solidFill>
                  <a:srgbClr val="000000"/>
                </a:solidFill>
                <a:latin typeface="Courier New" charset="0"/>
                <a:sym typeface="Symbol" charset="2"/>
              </a:rPr>
              <a:t>beta</a:t>
            </a:r>
            <a:r>
              <a:rPr lang="en-US" altLang="en-US" sz="1800" b="1" dirty="0">
                <a:solidFill>
                  <a:srgbClr val="000000"/>
                </a:solidFill>
                <a:latin typeface="Courier New" charset="0"/>
              </a:rPr>
              <a:t>)*</a:t>
            </a:r>
            <a:r>
              <a:rPr lang="en-US" altLang="en-US" sz="1800" b="1" dirty="0" err="1">
                <a:solidFill>
                  <a:srgbClr val="000000"/>
                </a:solidFill>
                <a:latin typeface="Courier New" charset="0"/>
              </a:rPr>
              <a:t>DevRTT</a:t>
            </a:r>
            <a:r>
              <a:rPr lang="en-US" altLang="en-US" sz="1800" b="1" dirty="0">
                <a:solidFill>
                  <a:srgbClr val="000000"/>
                </a:solidFill>
                <a:latin typeface="Courier New" charset="0"/>
              </a:rPr>
              <a:t> + </a:t>
            </a:r>
            <a:r>
              <a:rPr lang="en-US" altLang="en-US" sz="1800" b="1" dirty="0" err="1">
                <a:solidFill>
                  <a:srgbClr val="000000"/>
                </a:solidFill>
                <a:latin typeface="Courier New" charset="0"/>
                <a:sym typeface="Symbol" charset="2"/>
              </a:rPr>
              <a:t>beta</a:t>
            </a:r>
            <a:r>
              <a:rPr lang="en-US" altLang="en-US" sz="1800" b="1" dirty="0" err="1">
                <a:solidFill>
                  <a:srgbClr val="000000"/>
                </a:solidFill>
                <a:latin typeface="Courier New" charset="0"/>
              </a:rPr>
              <a:t>|SampleRTT-EstRTT</a:t>
            </a:r>
            <a:r>
              <a:rPr lang="en-US" altLang="en-US" sz="1800" b="1" dirty="0">
                <a:solidFill>
                  <a:srgbClr val="000000"/>
                </a:solidFill>
                <a:latin typeface="Courier New" charset="0"/>
              </a:rPr>
              <a:t>|</a:t>
            </a:r>
          </a:p>
          <a:p>
            <a:pPr>
              <a:spcBef>
                <a:spcPct val="0"/>
              </a:spcBef>
              <a:buClrTx/>
              <a:buSzTx/>
              <a:buFontTx/>
              <a:buNone/>
            </a:pPr>
            <a:endParaRPr lang="en-US" altLang="en-US" sz="2000" b="1" dirty="0">
              <a:solidFill>
                <a:srgbClr val="000000"/>
              </a:solidFill>
              <a:latin typeface="Courier New" charset="0"/>
            </a:endParaRPr>
          </a:p>
          <a:p>
            <a:pPr>
              <a:spcBef>
                <a:spcPct val="0"/>
              </a:spcBef>
              <a:buClrTx/>
              <a:buSzTx/>
              <a:buFontTx/>
              <a:buNone/>
            </a:pPr>
            <a:r>
              <a:rPr lang="en-US" altLang="en-US" sz="2000" b="1" dirty="0">
                <a:solidFill>
                  <a:srgbClr val="000000"/>
                </a:solidFill>
                <a:latin typeface="Courier New" charset="0"/>
              </a:rPr>
              <a:t>(typically, </a:t>
            </a:r>
            <a:r>
              <a:rPr lang="en-US" altLang="en-US" sz="2000" b="1" dirty="0">
                <a:solidFill>
                  <a:srgbClr val="000000"/>
                </a:solidFill>
                <a:latin typeface="Courier New" charset="0"/>
                <a:sym typeface="Symbol" charset="2"/>
              </a:rPr>
              <a:t>beta = 0.25)</a:t>
            </a:r>
          </a:p>
        </p:txBody>
      </p:sp>
      <p:sp>
        <p:nvSpPr>
          <p:cNvPr id="2" name="Slide Number Placeholder 1">
            <a:extLst>
              <a:ext uri="{FF2B5EF4-FFF2-40B4-BE49-F238E27FC236}">
                <a16:creationId xmlns:a16="http://schemas.microsoft.com/office/drawing/2014/main" id="{4275D2CC-C2C5-304C-8EA4-84AEB93224A0}"/>
              </a:ext>
            </a:extLst>
          </p:cNvPr>
          <p:cNvSpPr>
            <a:spLocks noGrp="1"/>
          </p:cNvSpPr>
          <p:nvPr>
            <p:ph type="sldNum" sz="quarter" idx="12"/>
          </p:nvPr>
        </p:nvSpPr>
        <p:spPr/>
        <p:txBody>
          <a:bodyPr/>
          <a:lstStyle/>
          <a:p>
            <a:fld id="{D925A599-CC33-7E4D-8C4D-B495C4836CF6}" type="slidenum">
              <a:rPr lang="en-US" altLang="x-none" smtClean="0"/>
              <a:pPr/>
              <a:t>46</a:t>
            </a:fld>
            <a:endParaRPr lang="en-US" altLang="x-none"/>
          </a:p>
        </p:txBody>
      </p:sp>
    </p:spTree>
    <p:extLst>
      <p:ext uri="{BB962C8B-B14F-4D97-AF65-F5344CB8AC3E}">
        <p14:creationId xmlns:p14="http://schemas.microsoft.com/office/powerpoint/2010/main" val="4636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p:txBody>
          <a:bodyPr/>
          <a:lstStyle/>
          <a:p>
            <a:r>
              <a:rPr lang="en-US" altLang="en-US">
                <a:ea typeface="ＭＳ Ｐゴシック" charset="-128"/>
              </a:rPr>
              <a:t>An Example TCP Session</a:t>
            </a:r>
          </a:p>
        </p:txBody>
      </p:sp>
      <p:pic>
        <p:nvPicPr>
          <p:cNvPr id="645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1627188"/>
            <a:ext cx="7267575"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A510B272-2292-F540-8E23-0FA0B50EA26E}"/>
              </a:ext>
            </a:extLst>
          </p:cNvPr>
          <p:cNvSpPr>
            <a:spLocks noGrp="1"/>
          </p:cNvSpPr>
          <p:nvPr>
            <p:ph type="sldNum" sz="quarter" idx="12"/>
          </p:nvPr>
        </p:nvSpPr>
        <p:spPr/>
        <p:txBody>
          <a:bodyPr/>
          <a:lstStyle/>
          <a:p>
            <a:fld id="{51B6A1D6-5A67-8647-88E0-E3A073C06BF1}" type="slidenum">
              <a:rPr lang="en-US" altLang="x-none" smtClean="0"/>
              <a:pPr/>
              <a:t>47</a:t>
            </a:fld>
            <a:endParaRPr lang="en-US" altLang="x-none"/>
          </a:p>
        </p:txBody>
      </p:sp>
    </p:spTree>
    <p:extLst>
      <p:ext uri="{BB962C8B-B14F-4D97-AF65-F5344CB8AC3E}">
        <p14:creationId xmlns:p14="http://schemas.microsoft.com/office/powerpoint/2010/main" val="14118374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US" altLang="x-none">
                <a:ea typeface="ＭＳ Ｐゴシック" charset="-128"/>
              </a:rPr>
              <a:t>Fast Retransmit</a:t>
            </a:r>
          </a:p>
        </p:txBody>
      </p:sp>
      <p:sp>
        <p:nvSpPr>
          <p:cNvPr id="160771" name="Rectangle 3"/>
          <p:cNvSpPr>
            <a:spLocks noGrp="1" noChangeArrowheads="1"/>
          </p:cNvSpPr>
          <p:nvPr>
            <p:ph type="body" sz="half" idx="1"/>
          </p:nvPr>
        </p:nvSpPr>
        <p:spPr>
          <a:xfrm>
            <a:off x="579438" y="1616075"/>
            <a:ext cx="8145462" cy="1474788"/>
          </a:xfrm>
        </p:spPr>
        <p:txBody>
          <a:bodyPr/>
          <a:lstStyle/>
          <a:p>
            <a:pPr>
              <a:buFont typeface="Wingdings" pitchFamily="2" charset="2"/>
              <a:buChar char="q"/>
            </a:pPr>
            <a:r>
              <a:rPr lang="en-US" altLang="zh-CN" sz="2400" dirty="0">
                <a:ea typeface="ＭＳ Ｐゴシック" charset="-128"/>
              </a:rPr>
              <a:t>Issue</a:t>
            </a:r>
            <a:r>
              <a:rPr lang="en-US" altLang="x-none" sz="2400" dirty="0">
                <a:ea typeface="ＭＳ Ｐゴシック" charset="-128"/>
              </a:rPr>
              <a:t>: Timeout period  often relatively long:</a:t>
            </a:r>
          </a:p>
          <a:p>
            <a:pPr lvl="1">
              <a:buFont typeface="Courier New" panose="02070309020205020404" pitchFamily="49" charset="0"/>
              <a:buChar char="o"/>
            </a:pPr>
            <a:r>
              <a:rPr lang="en-US" altLang="x-none" sz="2000" dirty="0">
                <a:ea typeface="ＭＳ Ｐゴシック" charset="-128"/>
              </a:rPr>
              <a:t>long delay before resending lost packet</a:t>
            </a:r>
          </a:p>
          <a:p>
            <a:pPr>
              <a:buFont typeface="Wingdings" pitchFamily="2" charset="2"/>
              <a:buChar char="q"/>
            </a:pPr>
            <a:r>
              <a:rPr lang="en-US" altLang="x-none" sz="2400" dirty="0">
                <a:ea typeface="ＭＳ Ｐゴシック" charset="-128"/>
              </a:rPr>
              <a:t>Question: Can we detect loss faster than RTT?</a:t>
            </a:r>
          </a:p>
          <a:p>
            <a:pPr lvl="1"/>
            <a:endParaRPr lang="en-US" altLang="x-none" sz="2000" dirty="0">
              <a:ea typeface="ＭＳ Ｐゴシック" charset="-128"/>
            </a:endParaRPr>
          </a:p>
        </p:txBody>
      </p:sp>
      <p:sp>
        <p:nvSpPr>
          <p:cNvPr id="36869" name="Rectangle 4"/>
          <p:cNvSpPr>
            <a:spLocks noGrp="1" noChangeArrowheads="1"/>
          </p:cNvSpPr>
          <p:nvPr>
            <p:ph type="body" sz="half" idx="2"/>
          </p:nvPr>
        </p:nvSpPr>
        <p:spPr>
          <a:xfrm>
            <a:off x="4991100" y="3584575"/>
            <a:ext cx="3962400" cy="2630488"/>
          </a:xfrm>
        </p:spPr>
        <p:txBody>
          <a:bodyPr/>
          <a:lstStyle/>
          <a:p>
            <a:pPr>
              <a:buFont typeface="Wingdings" pitchFamily="2" charset="2"/>
              <a:buChar char="q"/>
            </a:pPr>
            <a:r>
              <a:rPr lang="en-US" altLang="x-none" sz="2400" dirty="0">
                <a:ea typeface="ＭＳ Ｐゴシック" charset="-128"/>
              </a:rPr>
              <a:t>If sender receives 3 ACKs for the same data, it supposes that segment after </a:t>
            </a:r>
            <a:r>
              <a:rPr lang="en-US" altLang="x-none" sz="2400" dirty="0" err="1">
                <a:ea typeface="ＭＳ Ｐゴシック" charset="-128"/>
              </a:rPr>
              <a:t>ACKed</a:t>
            </a:r>
            <a:r>
              <a:rPr lang="en-US" altLang="x-none" sz="2400" dirty="0">
                <a:ea typeface="ＭＳ Ｐゴシック" charset="-128"/>
              </a:rPr>
              <a:t> data was lost:</a:t>
            </a:r>
          </a:p>
          <a:p>
            <a:pPr lvl="1">
              <a:buFont typeface="Courier New" panose="02070309020205020404" pitchFamily="49" charset="0"/>
              <a:buChar char="o"/>
            </a:pPr>
            <a:r>
              <a:rPr lang="en-US" altLang="x-none" sz="2000" dirty="0">
                <a:ea typeface="ＭＳ Ｐゴシック" charset="-128"/>
              </a:rPr>
              <a:t>resend segment before timer expires</a:t>
            </a:r>
          </a:p>
        </p:txBody>
      </p:sp>
      <p:sp>
        <p:nvSpPr>
          <p:cNvPr id="6" name="Rectangle 5"/>
          <p:cNvSpPr/>
          <p:nvPr/>
        </p:nvSpPr>
        <p:spPr>
          <a:xfrm>
            <a:off x="503238" y="3560763"/>
            <a:ext cx="4572000" cy="2184400"/>
          </a:xfrm>
          <a:prstGeom prst="rect">
            <a:avLst/>
          </a:prstGeom>
        </p:spPr>
        <p:txBody>
          <a:bodyPr>
            <a:spAutoFit/>
          </a:bodyPr>
          <a:lstStyle/>
          <a:p>
            <a:pPr marL="342900" indent="-342900">
              <a:spcBef>
                <a:spcPct val="20000"/>
              </a:spcBef>
              <a:buClr>
                <a:srgbClr val="3333CC"/>
              </a:buClr>
              <a:buSzPct val="85000"/>
              <a:buFont typeface="Wingdings" pitchFamily="2" charset="2"/>
              <a:buChar char="q"/>
              <a:defRPr/>
            </a:pPr>
            <a:r>
              <a:rPr lang="en-US" kern="0" dirty="0">
                <a:solidFill>
                  <a:srgbClr val="000000"/>
                </a:solidFill>
                <a:latin typeface="Comic Sans MS"/>
                <a:ea typeface="+mn-ea"/>
              </a:rPr>
              <a:t>Detect lost segments via duplicate ACKs</a:t>
            </a:r>
          </a:p>
          <a:p>
            <a:pPr marL="800100" lvl="1" indent="-342900">
              <a:spcBef>
                <a:spcPct val="20000"/>
              </a:spcBef>
              <a:buClr>
                <a:srgbClr val="3333CC"/>
              </a:buClr>
              <a:buSzPct val="75000"/>
              <a:buFont typeface="Courier New" panose="02070309020205020404" pitchFamily="49" charset="0"/>
              <a:buChar char="o"/>
              <a:defRPr/>
            </a:pPr>
            <a:r>
              <a:rPr lang="en-US" sz="2000" kern="0" dirty="0">
                <a:solidFill>
                  <a:srgbClr val="000000"/>
                </a:solidFill>
                <a:latin typeface="Comic Sans MS"/>
                <a:ea typeface="+mn-ea"/>
              </a:rPr>
              <a:t>sender often sends many segments back-to-back</a:t>
            </a:r>
          </a:p>
          <a:p>
            <a:pPr marL="800100" lvl="1" indent="-342900">
              <a:spcBef>
                <a:spcPct val="20000"/>
              </a:spcBef>
              <a:buClr>
                <a:srgbClr val="3333CC"/>
              </a:buClr>
              <a:buSzPct val="75000"/>
              <a:buFont typeface="Courier New" panose="02070309020205020404" pitchFamily="49" charset="0"/>
              <a:buChar char="o"/>
              <a:defRPr/>
            </a:pPr>
            <a:r>
              <a:rPr lang="en-US" sz="2000" kern="0" dirty="0">
                <a:solidFill>
                  <a:srgbClr val="000000"/>
                </a:solidFill>
                <a:latin typeface="Comic Sans MS"/>
                <a:ea typeface="+mn-ea"/>
              </a:rPr>
              <a:t>if segment is lost, there will likely be many duplicate ACKs</a:t>
            </a:r>
          </a:p>
        </p:txBody>
      </p:sp>
      <p:sp>
        <p:nvSpPr>
          <p:cNvPr id="2" name="Slide Number Placeholder 1">
            <a:extLst>
              <a:ext uri="{FF2B5EF4-FFF2-40B4-BE49-F238E27FC236}">
                <a16:creationId xmlns:a16="http://schemas.microsoft.com/office/drawing/2014/main" id="{5D74E876-83B9-B54D-AD56-AF2B43E34CF1}"/>
              </a:ext>
            </a:extLst>
          </p:cNvPr>
          <p:cNvSpPr>
            <a:spLocks noGrp="1"/>
          </p:cNvSpPr>
          <p:nvPr>
            <p:ph type="sldNum" sz="quarter" idx="12"/>
          </p:nvPr>
        </p:nvSpPr>
        <p:spPr/>
        <p:txBody>
          <a:bodyPr/>
          <a:lstStyle/>
          <a:p>
            <a:fld id="{CC730498-AE79-BE45-96D5-B15E75DF3F04}" type="slidenum">
              <a:rPr lang="en-US" altLang="x-none" smtClean="0"/>
              <a:pPr/>
              <a:t>48</a:t>
            </a:fld>
            <a:endParaRPr lang="en-US" altLang="x-none"/>
          </a:p>
        </p:txBody>
      </p:sp>
    </p:spTree>
    <p:extLst>
      <p:ext uri="{BB962C8B-B14F-4D97-AF65-F5344CB8AC3E}">
        <p14:creationId xmlns:p14="http://schemas.microsoft.com/office/powerpoint/2010/main" val="24106353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9">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86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build="p"/>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4"/>
          <p:cNvSpPr>
            <a:spLocks noChangeArrowheads="1"/>
          </p:cNvSpPr>
          <p:nvPr/>
        </p:nvSpPr>
        <p:spPr bwMode="auto">
          <a:xfrm>
            <a:off x="406400" y="228600"/>
            <a:ext cx="777240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zh-CN" sz="4000" u="sng">
                <a:solidFill>
                  <a:srgbClr val="3333CC"/>
                </a:solidFill>
                <a:ea typeface="宋体" charset="-122"/>
              </a:rPr>
              <a:t>Triple Duplicate Ack</a:t>
            </a:r>
            <a:endParaRPr lang="en-US" altLang="x-none" sz="4000" u="sng">
              <a:solidFill>
                <a:srgbClr val="3333CC"/>
              </a:solidFill>
              <a:ea typeface="宋体" charset="-122"/>
            </a:endParaRPr>
          </a:p>
        </p:txBody>
      </p:sp>
      <p:sp>
        <p:nvSpPr>
          <p:cNvPr id="162819" name="Rectangle 6"/>
          <p:cNvSpPr>
            <a:spLocks noChangeArrowheads="1"/>
          </p:cNvSpPr>
          <p:nvPr/>
        </p:nvSpPr>
        <p:spPr bwMode="auto">
          <a:xfrm>
            <a:off x="3962400" y="3540125"/>
            <a:ext cx="838200" cy="609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2400">
              <a:solidFill>
                <a:srgbClr val="000000"/>
              </a:solidFill>
              <a:latin typeface="Times New Roman" charset="0"/>
            </a:endParaRPr>
          </a:p>
        </p:txBody>
      </p:sp>
      <p:sp>
        <p:nvSpPr>
          <p:cNvPr id="162820" name="Line 7"/>
          <p:cNvSpPr>
            <a:spLocks noChangeShapeType="1"/>
          </p:cNvSpPr>
          <p:nvPr/>
        </p:nvSpPr>
        <p:spPr bwMode="auto">
          <a:xfrm>
            <a:off x="457200" y="4149725"/>
            <a:ext cx="8001000" cy="0"/>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2821" name="Rectangle 8"/>
          <p:cNvSpPr>
            <a:spLocks noChangeArrowheads="1"/>
          </p:cNvSpPr>
          <p:nvPr/>
        </p:nvSpPr>
        <p:spPr bwMode="auto">
          <a:xfrm>
            <a:off x="762000" y="3540125"/>
            <a:ext cx="838200" cy="609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2400">
              <a:solidFill>
                <a:srgbClr val="000000"/>
              </a:solidFill>
              <a:latin typeface="Times New Roman" charset="0"/>
            </a:endParaRPr>
          </a:p>
        </p:txBody>
      </p:sp>
      <p:sp>
        <p:nvSpPr>
          <p:cNvPr id="162822" name="Rectangle 9"/>
          <p:cNvSpPr>
            <a:spLocks noChangeArrowheads="1"/>
          </p:cNvSpPr>
          <p:nvPr/>
        </p:nvSpPr>
        <p:spPr bwMode="auto">
          <a:xfrm>
            <a:off x="2895600" y="3540125"/>
            <a:ext cx="838200" cy="609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2400">
              <a:solidFill>
                <a:srgbClr val="000000"/>
              </a:solidFill>
              <a:latin typeface="Times New Roman" charset="0"/>
            </a:endParaRPr>
          </a:p>
        </p:txBody>
      </p:sp>
      <p:sp>
        <p:nvSpPr>
          <p:cNvPr id="162823" name="Rectangle 10"/>
          <p:cNvSpPr>
            <a:spLocks noChangeArrowheads="1"/>
          </p:cNvSpPr>
          <p:nvPr/>
        </p:nvSpPr>
        <p:spPr bwMode="auto">
          <a:xfrm>
            <a:off x="1828800" y="3540125"/>
            <a:ext cx="838200" cy="609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2400">
              <a:solidFill>
                <a:srgbClr val="000000"/>
              </a:solidFill>
              <a:latin typeface="Times New Roman" charset="0"/>
            </a:endParaRPr>
          </a:p>
        </p:txBody>
      </p:sp>
      <p:sp>
        <p:nvSpPr>
          <p:cNvPr id="162824" name="Rectangle 11"/>
          <p:cNvSpPr>
            <a:spLocks noChangeArrowheads="1"/>
          </p:cNvSpPr>
          <p:nvPr/>
        </p:nvSpPr>
        <p:spPr bwMode="auto">
          <a:xfrm>
            <a:off x="5029200" y="3540125"/>
            <a:ext cx="838200" cy="609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2400">
              <a:solidFill>
                <a:srgbClr val="000000"/>
              </a:solidFill>
              <a:latin typeface="Times New Roman" charset="0"/>
            </a:endParaRPr>
          </a:p>
        </p:txBody>
      </p:sp>
      <p:sp>
        <p:nvSpPr>
          <p:cNvPr id="162825" name="Rectangle 12"/>
          <p:cNvSpPr>
            <a:spLocks noChangeArrowheads="1"/>
          </p:cNvSpPr>
          <p:nvPr/>
        </p:nvSpPr>
        <p:spPr bwMode="auto">
          <a:xfrm>
            <a:off x="6096000" y="3540125"/>
            <a:ext cx="838200" cy="609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2400">
              <a:solidFill>
                <a:srgbClr val="000000"/>
              </a:solidFill>
              <a:latin typeface="Times New Roman" charset="0"/>
            </a:endParaRPr>
          </a:p>
        </p:txBody>
      </p:sp>
      <p:sp>
        <p:nvSpPr>
          <p:cNvPr id="162826" name="Text Box 13"/>
          <p:cNvSpPr txBox="1">
            <a:spLocks noChangeArrowheads="1"/>
          </p:cNvSpPr>
          <p:nvPr/>
        </p:nvSpPr>
        <p:spPr bwMode="auto">
          <a:xfrm>
            <a:off x="989013" y="3597275"/>
            <a:ext cx="377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buClrTx/>
              <a:buSzTx/>
              <a:buFontTx/>
              <a:buNone/>
            </a:pPr>
            <a:r>
              <a:rPr lang="en-US" altLang="zh-CN">
                <a:solidFill>
                  <a:srgbClr val="000000"/>
                </a:solidFill>
                <a:latin typeface="Tahoma" charset="0"/>
                <a:ea typeface="宋体" charset="-122"/>
              </a:rPr>
              <a:t>1</a:t>
            </a:r>
            <a:endParaRPr lang="en-US" altLang="x-none" sz="2400">
              <a:solidFill>
                <a:srgbClr val="000000"/>
              </a:solidFill>
              <a:latin typeface="Tahoma" charset="0"/>
              <a:ea typeface="宋体" charset="-122"/>
            </a:endParaRPr>
          </a:p>
        </p:txBody>
      </p:sp>
      <p:sp>
        <p:nvSpPr>
          <p:cNvPr id="162827" name="Text Box 14"/>
          <p:cNvSpPr txBox="1">
            <a:spLocks noChangeArrowheads="1"/>
          </p:cNvSpPr>
          <p:nvPr/>
        </p:nvSpPr>
        <p:spPr bwMode="auto">
          <a:xfrm>
            <a:off x="2055813" y="3616325"/>
            <a:ext cx="377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buClrTx/>
              <a:buSzTx/>
              <a:buFontTx/>
              <a:buNone/>
            </a:pPr>
            <a:r>
              <a:rPr lang="en-US" altLang="zh-CN">
                <a:solidFill>
                  <a:srgbClr val="000000"/>
                </a:solidFill>
                <a:latin typeface="Tahoma" charset="0"/>
                <a:ea typeface="宋体" charset="-122"/>
              </a:rPr>
              <a:t>2</a:t>
            </a:r>
            <a:endParaRPr lang="en-US" altLang="x-none" sz="2400">
              <a:solidFill>
                <a:srgbClr val="000000"/>
              </a:solidFill>
              <a:latin typeface="Tahoma" charset="0"/>
              <a:ea typeface="宋体" charset="-122"/>
            </a:endParaRPr>
          </a:p>
        </p:txBody>
      </p:sp>
      <p:sp>
        <p:nvSpPr>
          <p:cNvPr id="162828" name="Text Box 15"/>
          <p:cNvSpPr txBox="1">
            <a:spLocks noChangeArrowheads="1"/>
          </p:cNvSpPr>
          <p:nvPr/>
        </p:nvSpPr>
        <p:spPr bwMode="auto">
          <a:xfrm>
            <a:off x="3122613" y="3616325"/>
            <a:ext cx="377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buClrTx/>
              <a:buSzTx/>
              <a:buFontTx/>
              <a:buNone/>
            </a:pPr>
            <a:r>
              <a:rPr lang="en-US" altLang="zh-CN">
                <a:solidFill>
                  <a:srgbClr val="000000"/>
                </a:solidFill>
                <a:latin typeface="Tahoma" charset="0"/>
                <a:ea typeface="宋体" charset="-122"/>
              </a:rPr>
              <a:t>3</a:t>
            </a:r>
            <a:endParaRPr lang="en-US" altLang="x-none" sz="2400">
              <a:solidFill>
                <a:srgbClr val="000000"/>
              </a:solidFill>
              <a:latin typeface="Tahoma" charset="0"/>
              <a:ea typeface="宋体" charset="-122"/>
            </a:endParaRPr>
          </a:p>
        </p:txBody>
      </p:sp>
      <p:sp>
        <p:nvSpPr>
          <p:cNvPr id="162829" name="Text Box 16"/>
          <p:cNvSpPr txBox="1">
            <a:spLocks noChangeArrowheads="1"/>
          </p:cNvSpPr>
          <p:nvPr/>
        </p:nvSpPr>
        <p:spPr bwMode="auto">
          <a:xfrm>
            <a:off x="4189413" y="3616325"/>
            <a:ext cx="377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buClrTx/>
              <a:buSzTx/>
              <a:buFontTx/>
              <a:buNone/>
            </a:pPr>
            <a:r>
              <a:rPr lang="en-US" altLang="zh-CN">
                <a:solidFill>
                  <a:srgbClr val="FF0000"/>
                </a:solidFill>
                <a:latin typeface="Tahoma" charset="0"/>
                <a:ea typeface="宋体" charset="-122"/>
              </a:rPr>
              <a:t>4</a:t>
            </a:r>
            <a:endParaRPr lang="en-US" altLang="x-none" sz="2400">
              <a:solidFill>
                <a:srgbClr val="000000"/>
              </a:solidFill>
              <a:latin typeface="Tahoma" charset="0"/>
              <a:ea typeface="宋体" charset="-122"/>
            </a:endParaRPr>
          </a:p>
        </p:txBody>
      </p:sp>
      <p:sp>
        <p:nvSpPr>
          <p:cNvPr id="162830" name="Text Box 17"/>
          <p:cNvSpPr txBox="1">
            <a:spLocks noChangeArrowheads="1"/>
          </p:cNvSpPr>
          <p:nvPr/>
        </p:nvSpPr>
        <p:spPr bwMode="auto">
          <a:xfrm>
            <a:off x="5256213" y="3616325"/>
            <a:ext cx="377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buClrTx/>
              <a:buSzTx/>
              <a:buFontTx/>
              <a:buNone/>
            </a:pPr>
            <a:r>
              <a:rPr lang="en-US" altLang="zh-CN">
                <a:solidFill>
                  <a:srgbClr val="000000"/>
                </a:solidFill>
                <a:latin typeface="Tahoma" charset="0"/>
                <a:ea typeface="宋体" charset="-122"/>
              </a:rPr>
              <a:t>5</a:t>
            </a:r>
            <a:endParaRPr lang="en-US" altLang="x-none" sz="2400">
              <a:solidFill>
                <a:srgbClr val="000000"/>
              </a:solidFill>
              <a:latin typeface="Tahoma" charset="0"/>
              <a:ea typeface="宋体" charset="-122"/>
            </a:endParaRPr>
          </a:p>
        </p:txBody>
      </p:sp>
      <p:sp>
        <p:nvSpPr>
          <p:cNvPr id="162831" name="Text Box 18"/>
          <p:cNvSpPr txBox="1">
            <a:spLocks noChangeArrowheads="1"/>
          </p:cNvSpPr>
          <p:nvPr/>
        </p:nvSpPr>
        <p:spPr bwMode="auto">
          <a:xfrm>
            <a:off x="6323013" y="3616325"/>
            <a:ext cx="377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buClrTx/>
              <a:buSzTx/>
              <a:buFontTx/>
              <a:buNone/>
            </a:pPr>
            <a:r>
              <a:rPr lang="en-US" altLang="zh-CN">
                <a:solidFill>
                  <a:srgbClr val="000000"/>
                </a:solidFill>
                <a:latin typeface="Tahoma" charset="0"/>
                <a:ea typeface="宋体" charset="-122"/>
              </a:rPr>
              <a:t>6</a:t>
            </a:r>
            <a:endParaRPr lang="en-US" altLang="x-none" sz="2400">
              <a:solidFill>
                <a:srgbClr val="000000"/>
              </a:solidFill>
              <a:latin typeface="Tahoma" charset="0"/>
              <a:ea typeface="宋体" charset="-122"/>
            </a:endParaRPr>
          </a:p>
        </p:txBody>
      </p:sp>
      <p:sp>
        <p:nvSpPr>
          <p:cNvPr id="162832" name="Line 19"/>
          <p:cNvSpPr>
            <a:spLocks noChangeShapeType="1"/>
          </p:cNvSpPr>
          <p:nvPr/>
        </p:nvSpPr>
        <p:spPr bwMode="auto">
          <a:xfrm flipV="1">
            <a:off x="457200" y="5521325"/>
            <a:ext cx="8001000" cy="0"/>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2833" name="Text Box 27"/>
          <p:cNvSpPr txBox="1">
            <a:spLocks noChangeArrowheads="1"/>
          </p:cNvSpPr>
          <p:nvPr/>
        </p:nvSpPr>
        <p:spPr bwMode="auto">
          <a:xfrm>
            <a:off x="288925" y="3082925"/>
            <a:ext cx="1204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buClrTx/>
              <a:buSzTx/>
              <a:buFontTx/>
              <a:buNone/>
            </a:pPr>
            <a:r>
              <a:rPr lang="en-US" altLang="x-none" sz="2400">
                <a:solidFill>
                  <a:srgbClr val="000000"/>
                </a:solidFill>
                <a:latin typeface="Tahoma" charset="0"/>
              </a:rPr>
              <a:t>Packets</a:t>
            </a:r>
          </a:p>
        </p:txBody>
      </p:sp>
      <p:sp>
        <p:nvSpPr>
          <p:cNvPr id="162834" name="Text Box 28"/>
          <p:cNvSpPr txBox="1">
            <a:spLocks noChangeArrowheads="1"/>
          </p:cNvSpPr>
          <p:nvPr/>
        </p:nvSpPr>
        <p:spPr bwMode="auto">
          <a:xfrm>
            <a:off x="762000" y="4454525"/>
            <a:ext cx="4852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buClrTx/>
              <a:buSzTx/>
              <a:buFontTx/>
              <a:buNone/>
            </a:pPr>
            <a:r>
              <a:rPr lang="en-US" altLang="x-none" sz="2400">
                <a:solidFill>
                  <a:srgbClr val="000000"/>
                </a:solidFill>
                <a:latin typeface="Tahoma" charset="0"/>
              </a:rPr>
              <a:t>Acknowledgements (waiting seq#)</a:t>
            </a:r>
          </a:p>
        </p:txBody>
      </p:sp>
      <p:sp>
        <p:nvSpPr>
          <p:cNvPr id="162835" name="Rectangle 34"/>
          <p:cNvSpPr>
            <a:spLocks noChangeArrowheads="1"/>
          </p:cNvSpPr>
          <p:nvPr/>
        </p:nvSpPr>
        <p:spPr bwMode="auto">
          <a:xfrm>
            <a:off x="7162800" y="3536950"/>
            <a:ext cx="838200" cy="609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2400">
              <a:solidFill>
                <a:srgbClr val="000000"/>
              </a:solidFill>
              <a:latin typeface="Times New Roman" charset="0"/>
            </a:endParaRPr>
          </a:p>
        </p:txBody>
      </p:sp>
      <p:sp>
        <p:nvSpPr>
          <p:cNvPr id="162836" name="Text Box 35"/>
          <p:cNvSpPr txBox="1">
            <a:spLocks noChangeArrowheads="1"/>
          </p:cNvSpPr>
          <p:nvPr/>
        </p:nvSpPr>
        <p:spPr bwMode="auto">
          <a:xfrm>
            <a:off x="7391400" y="3613150"/>
            <a:ext cx="377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buClrTx/>
              <a:buSzTx/>
              <a:buFontTx/>
              <a:buNone/>
            </a:pPr>
            <a:r>
              <a:rPr lang="en-US" altLang="zh-CN">
                <a:solidFill>
                  <a:srgbClr val="000000"/>
                </a:solidFill>
                <a:latin typeface="Tahoma" charset="0"/>
                <a:ea typeface="宋体" charset="-122"/>
              </a:rPr>
              <a:t>7</a:t>
            </a:r>
            <a:endParaRPr lang="en-US" altLang="x-none" sz="2400">
              <a:solidFill>
                <a:srgbClr val="000000"/>
              </a:solidFill>
              <a:latin typeface="Tahoma" charset="0"/>
              <a:ea typeface="宋体" charset="-122"/>
            </a:endParaRPr>
          </a:p>
        </p:txBody>
      </p:sp>
      <p:grpSp>
        <p:nvGrpSpPr>
          <p:cNvPr id="2" name="Group 38"/>
          <p:cNvGrpSpPr>
            <a:grpSpLocks/>
          </p:cNvGrpSpPr>
          <p:nvPr/>
        </p:nvGrpSpPr>
        <p:grpSpPr bwMode="auto">
          <a:xfrm>
            <a:off x="1600200" y="4908550"/>
            <a:ext cx="6788150" cy="612775"/>
            <a:chOff x="1600200" y="4908550"/>
            <a:chExt cx="6788150" cy="612775"/>
          </a:xfrm>
        </p:grpSpPr>
        <p:sp>
          <p:nvSpPr>
            <p:cNvPr id="162840" name="Rectangle 20"/>
            <p:cNvSpPr>
              <a:spLocks noChangeArrowheads="1"/>
            </p:cNvSpPr>
            <p:nvPr/>
          </p:nvSpPr>
          <p:spPr bwMode="auto">
            <a:xfrm>
              <a:off x="1601788" y="4911725"/>
              <a:ext cx="379412" cy="609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2400">
                <a:solidFill>
                  <a:srgbClr val="000000"/>
                </a:solidFill>
                <a:latin typeface="Times New Roman" charset="0"/>
              </a:endParaRPr>
            </a:p>
          </p:txBody>
        </p:sp>
        <p:sp>
          <p:nvSpPr>
            <p:cNvPr id="162841" name="Rectangle 21"/>
            <p:cNvSpPr>
              <a:spLocks noChangeArrowheads="1"/>
            </p:cNvSpPr>
            <p:nvPr/>
          </p:nvSpPr>
          <p:spPr bwMode="auto">
            <a:xfrm>
              <a:off x="2668588" y="4911725"/>
              <a:ext cx="379412" cy="609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2400">
                <a:solidFill>
                  <a:srgbClr val="000000"/>
                </a:solidFill>
                <a:latin typeface="Times New Roman" charset="0"/>
              </a:endParaRPr>
            </a:p>
          </p:txBody>
        </p:sp>
        <p:sp>
          <p:nvSpPr>
            <p:cNvPr id="162842" name="Text Box 22"/>
            <p:cNvSpPr txBox="1">
              <a:spLocks noChangeArrowheads="1"/>
            </p:cNvSpPr>
            <p:nvPr/>
          </p:nvSpPr>
          <p:spPr bwMode="auto">
            <a:xfrm>
              <a:off x="1600200" y="4987925"/>
              <a:ext cx="377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buClrTx/>
                <a:buSzTx/>
                <a:buFontTx/>
                <a:buNone/>
              </a:pPr>
              <a:r>
                <a:rPr lang="en-US" altLang="x-none">
                  <a:solidFill>
                    <a:srgbClr val="000000"/>
                  </a:solidFill>
                  <a:latin typeface="Tahoma" charset="0"/>
                </a:rPr>
                <a:t>2</a:t>
              </a:r>
              <a:endParaRPr lang="en-US" altLang="x-none" sz="2400">
                <a:solidFill>
                  <a:srgbClr val="000000"/>
                </a:solidFill>
                <a:latin typeface="Tahoma" charset="0"/>
              </a:endParaRPr>
            </a:p>
          </p:txBody>
        </p:sp>
        <p:sp>
          <p:nvSpPr>
            <p:cNvPr id="162843" name="Text Box 23"/>
            <p:cNvSpPr txBox="1">
              <a:spLocks noChangeArrowheads="1"/>
            </p:cNvSpPr>
            <p:nvPr/>
          </p:nvSpPr>
          <p:spPr bwMode="auto">
            <a:xfrm>
              <a:off x="2667000" y="4987925"/>
              <a:ext cx="377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buClrTx/>
                <a:buSzTx/>
                <a:buFontTx/>
                <a:buNone/>
              </a:pPr>
              <a:r>
                <a:rPr lang="en-US" altLang="x-none">
                  <a:solidFill>
                    <a:srgbClr val="000000"/>
                  </a:solidFill>
                  <a:latin typeface="Tahoma" charset="0"/>
                </a:rPr>
                <a:t>3</a:t>
              </a:r>
              <a:endParaRPr lang="en-US" altLang="x-none" sz="2400">
                <a:solidFill>
                  <a:srgbClr val="000000"/>
                </a:solidFill>
                <a:latin typeface="Tahoma" charset="0"/>
              </a:endParaRPr>
            </a:p>
          </p:txBody>
        </p:sp>
        <p:grpSp>
          <p:nvGrpSpPr>
            <p:cNvPr id="162844" name="Group 24"/>
            <p:cNvGrpSpPr>
              <a:grpSpLocks/>
            </p:cNvGrpSpPr>
            <p:nvPr/>
          </p:nvGrpSpPr>
          <p:grpSpPr bwMode="auto">
            <a:xfrm>
              <a:off x="3733800" y="4911725"/>
              <a:ext cx="381000" cy="609600"/>
              <a:chOff x="2352" y="3408"/>
              <a:chExt cx="240" cy="384"/>
            </a:xfrm>
          </p:grpSpPr>
          <p:sp>
            <p:nvSpPr>
              <p:cNvPr id="162853" name="Rectangle 25"/>
              <p:cNvSpPr>
                <a:spLocks noChangeArrowheads="1"/>
              </p:cNvSpPr>
              <p:nvPr/>
            </p:nvSpPr>
            <p:spPr bwMode="auto">
              <a:xfrm>
                <a:off x="2353" y="3408"/>
                <a:ext cx="239" cy="38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2400">
                  <a:solidFill>
                    <a:srgbClr val="000000"/>
                  </a:solidFill>
                  <a:latin typeface="Times New Roman" charset="0"/>
                </a:endParaRPr>
              </a:p>
            </p:txBody>
          </p:sp>
          <p:sp>
            <p:nvSpPr>
              <p:cNvPr id="162854" name="Text Box 26"/>
              <p:cNvSpPr txBox="1">
                <a:spLocks noChangeArrowheads="1"/>
              </p:cNvSpPr>
              <p:nvPr/>
            </p:nvSpPr>
            <p:spPr bwMode="auto">
              <a:xfrm>
                <a:off x="2352" y="3456"/>
                <a:ext cx="23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buClrTx/>
                  <a:buSzTx/>
                  <a:buFontTx/>
                  <a:buNone/>
                </a:pPr>
                <a:r>
                  <a:rPr lang="en-US" altLang="x-none">
                    <a:solidFill>
                      <a:srgbClr val="000000"/>
                    </a:solidFill>
                    <a:latin typeface="Tahoma" charset="0"/>
                  </a:rPr>
                  <a:t>4</a:t>
                </a:r>
                <a:endParaRPr lang="en-US" altLang="x-none" sz="2400">
                  <a:solidFill>
                    <a:srgbClr val="000000"/>
                  </a:solidFill>
                  <a:latin typeface="Tahoma" charset="0"/>
                </a:endParaRPr>
              </a:p>
            </p:txBody>
          </p:sp>
        </p:grpSp>
        <p:sp>
          <p:nvSpPr>
            <p:cNvPr id="162845" name="Rectangle 29"/>
            <p:cNvSpPr>
              <a:spLocks noChangeArrowheads="1"/>
            </p:cNvSpPr>
            <p:nvPr/>
          </p:nvSpPr>
          <p:spPr bwMode="auto">
            <a:xfrm>
              <a:off x="5868988" y="4911725"/>
              <a:ext cx="379412" cy="609600"/>
            </a:xfrm>
            <a:prstGeom prst="rect">
              <a:avLst/>
            </a:prstGeom>
            <a:solidFill>
              <a:schemeClr val="accent1"/>
            </a:solidFill>
            <a:ln w="38100">
              <a:solidFill>
                <a:schemeClr val="accent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2400">
                <a:solidFill>
                  <a:srgbClr val="000000"/>
                </a:solidFill>
                <a:latin typeface="Times New Roman" charset="0"/>
              </a:endParaRPr>
            </a:p>
          </p:txBody>
        </p:sp>
        <p:sp>
          <p:nvSpPr>
            <p:cNvPr id="162846" name="Text Box 30"/>
            <p:cNvSpPr txBox="1">
              <a:spLocks noChangeArrowheads="1"/>
            </p:cNvSpPr>
            <p:nvPr/>
          </p:nvSpPr>
          <p:spPr bwMode="auto">
            <a:xfrm>
              <a:off x="5867400" y="4987925"/>
              <a:ext cx="377825" cy="5191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buClrTx/>
                <a:buSzTx/>
                <a:buFontTx/>
                <a:buNone/>
              </a:pPr>
              <a:r>
                <a:rPr lang="en-US" altLang="x-none">
                  <a:solidFill>
                    <a:srgbClr val="000000"/>
                  </a:solidFill>
                  <a:latin typeface="Tahoma" charset="0"/>
                </a:rPr>
                <a:t>4</a:t>
              </a:r>
              <a:endParaRPr lang="en-US" altLang="x-none" sz="2400">
                <a:solidFill>
                  <a:srgbClr val="000000"/>
                </a:solidFill>
                <a:latin typeface="Tahoma" charset="0"/>
              </a:endParaRPr>
            </a:p>
          </p:txBody>
        </p:sp>
        <p:grpSp>
          <p:nvGrpSpPr>
            <p:cNvPr id="162847" name="Group 31"/>
            <p:cNvGrpSpPr>
              <a:grpSpLocks/>
            </p:cNvGrpSpPr>
            <p:nvPr/>
          </p:nvGrpSpPr>
          <p:grpSpPr bwMode="auto">
            <a:xfrm>
              <a:off x="6934200" y="4911725"/>
              <a:ext cx="387350" cy="609600"/>
              <a:chOff x="2352" y="3408"/>
              <a:chExt cx="244" cy="384"/>
            </a:xfrm>
          </p:grpSpPr>
          <p:sp>
            <p:nvSpPr>
              <p:cNvPr id="162851" name="Rectangle 32"/>
              <p:cNvSpPr>
                <a:spLocks noChangeArrowheads="1"/>
              </p:cNvSpPr>
              <p:nvPr/>
            </p:nvSpPr>
            <p:spPr bwMode="auto">
              <a:xfrm>
                <a:off x="2353" y="3408"/>
                <a:ext cx="239" cy="384"/>
              </a:xfrm>
              <a:prstGeom prst="rect">
                <a:avLst/>
              </a:prstGeom>
              <a:solidFill>
                <a:schemeClr val="accent1"/>
              </a:solidFill>
              <a:ln w="38100">
                <a:solidFill>
                  <a:schemeClr val="accent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2400">
                  <a:solidFill>
                    <a:srgbClr val="000000"/>
                  </a:solidFill>
                  <a:latin typeface="Times New Roman" charset="0"/>
                </a:endParaRPr>
              </a:p>
            </p:txBody>
          </p:sp>
          <p:sp>
            <p:nvSpPr>
              <p:cNvPr id="162852" name="Text Box 33"/>
              <p:cNvSpPr txBox="1">
                <a:spLocks noChangeArrowheads="1"/>
              </p:cNvSpPr>
              <p:nvPr/>
            </p:nvSpPr>
            <p:spPr bwMode="auto">
              <a:xfrm>
                <a:off x="2352" y="3456"/>
                <a:ext cx="244" cy="333"/>
              </a:xfrm>
              <a:prstGeom prst="rect">
                <a:avLst/>
              </a:prstGeom>
              <a:solidFill>
                <a:schemeClr val="accent1"/>
              </a:solidFill>
              <a:ln w="9525">
                <a:solidFill>
                  <a:schemeClr val="accent1"/>
                </a:solidFill>
                <a:miter lim="800000"/>
                <a:headEnd/>
                <a:tailEnd/>
              </a:ln>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buClrTx/>
                  <a:buSzTx/>
                  <a:buFontTx/>
                  <a:buNone/>
                </a:pPr>
                <a:r>
                  <a:rPr lang="en-US" altLang="x-none">
                    <a:solidFill>
                      <a:srgbClr val="000000"/>
                    </a:solidFill>
                    <a:latin typeface="Tahoma" charset="0"/>
                  </a:rPr>
                  <a:t>4</a:t>
                </a:r>
                <a:endParaRPr lang="en-US" altLang="x-none" sz="2400">
                  <a:solidFill>
                    <a:srgbClr val="000000"/>
                  </a:solidFill>
                  <a:latin typeface="Tahoma" charset="0"/>
                </a:endParaRPr>
              </a:p>
            </p:txBody>
          </p:sp>
        </p:grpSp>
        <p:grpSp>
          <p:nvGrpSpPr>
            <p:cNvPr id="162848" name="Group 36"/>
            <p:cNvGrpSpPr>
              <a:grpSpLocks/>
            </p:cNvGrpSpPr>
            <p:nvPr/>
          </p:nvGrpSpPr>
          <p:grpSpPr bwMode="auto">
            <a:xfrm>
              <a:off x="8001000" y="4908550"/>
              <a:ext cx="387350" cy="609600"/>
              <a:chOff x="2352" y="3408"/>
              <a:chExt cx="244" cy="384"/>
            </a:xfrm>
          </p:grpSpPr>
          <p:sp>
            <p:nvSpPr>
              <p:cNvPr id="162849" name="Rectangle 37"/>
              <p:cNvSpPr>
                <a:spLocks noChangeArrowheads="1"/>
              </p:cNvSpPr>
              <p:nvPr/>
            </p:nvSpPr>
            <p:spPr bwMode="auto">
              <a:xfrm>
                <a:off x="2353" y="3408"/>
                <a:ext cx="239" cy="384"/>
              </a:xfrm>
              <a:prstGeom prst="rect">
                <a:avLst/>
              </a:prstGeom>
              <a:solidFill>
                <a:schemeClr val="accent1"/>
              </a:solidFill>
              <a:ln w="38100">
                <a:solidFill>
                  <a:schemeClr val="accent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2400">
                  <a:solidFill>
                    <a:srgbClr val="000000"/>
                  </a:solidFill>
                  <a:latin typeface="Times New Roman" charset="0"/>
                </a:endParaRPr>
              </a:p>
            </p:txBody>
          </p:sp>
          <p:sp>
            <p:nvSpPr>
              <p:cNvPr id="162850" name="Text Box 38"/>
              <p:cNvSpPr txBox="1">
                <a:spLocks noChangeArrowheads="1"/>
              </p:cNvSpPr>
              <p:nvPr/>
            </p:nvSpPr>
            <p:spPr bwMode="auto">
              <a:xfrm>
                <a:off x="2352" y="3456"/>
                <a:ext cx="244" cy="333"/>
              </a:xfrm>
              <a:prstGeom prst="rect">
                <a:avLst/>
              </a:prstGeom>
              <a:solidFill>
                <a:schemeClr val="accent1"/>
              </a:solidFill>
              <a:ln w="9525">
                <a:solidFill>
                  <a:schemeClr val="accent1"/>
                </a:solidFill>
                <a:miter lim="800000"/>
                <a:headEnd/>
                <a:tailEnd/>
              </a:ln>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buClrTx/>
                  <a:buSzTx/>
                  <a:buFontTx/>
                  <a:buNone/>
                </a:pPr>
                <a:r>
                  <a:rPr lang="en-US" altLang="x-none">
                    <a:solidFill>
                      <a:srgbClr val="000000"/>
                    </a:solidFill>
                    <a:latin typeface="Tahoma" charset="0"/>
                  </a:rPr>
                  <a:t>4</a:t>
                </a:r>
                <a:endParaRPr lang="en-US" altLang="x-none" sz="2400">
                  <a:solidFill>
                    <a:srgbClr val="000000"/>
                  </a:solidFill>
                  <a:latin typeface="Tahoma" charset="0"/>
                </a:endParaRPr>
              </a:p>
            </p:txBody>
          </p:sp>
        </p:grpSp>
      </p:grpSp>
      <p:sp>
        <p:nvSpPr>
          <p:cNvPr id="162838" name="Line 39"/>
          <p:cNvSpPr>
            <a:spLocks noChangeShapeType="1"/>
          </p:cNvSpPr>
          <p:nvPr/>
        </p:nvSpPr>
        <p:spPr bwMode="auto">
          <a:xfrm flipV="1">
            <a:off x="3962400" y="3540125"/>
            <a:ext cx="838200" cy="592138"/>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2839" name="Line 40"/>
          <p:cNvSpPr>
            <a:spLocks noChangeShapeType="1"/>
          </p:cNvSpPr>
          <p:nvPr/>
        </p:nvSpPr>
        <p:spPr bwMode="auto">
          <a:xfrm>
            <a:off x="3962400" y="3540125"/>
            <a:ext cx="838200" cy="6096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Slide Number Placeholder 2">
            <a:extLst>
              <a:ext uri="{FF2B5EF4-FFF2-40B4-BE49-F238E27FC236}">
                <a16:creationId xmlns:a16="http://schemas.microsoft.com/office/drawing/2014/main" id="{8F24F145-9452-3A4F-846F-FEE768C41C2E}"/>
              </a:ext>
            </a:extLst>
          </p:cNvPr>
          <p:cNvSpPr>
            <a:spLocks noGrp="1"/>
          </p:cNvSpPr>
          <p:nvPr>
            <p:ph type="sldNum" sz="quarter" idx="12"/>
          </p:nvPr>
        </p:nvSpPr>
        <p:spPr/>
        <p:txBody>
          <a:bodyPr/>
          <a:lstStyle/>
          <a:p>
            <a:fld id="{37EB7456-F267-5C4C-AD02-446DDDC385E0}" type="slidenum">
              <a:rPr lang="en-US" altLang="x-none" smtClean="0"/>
              <a:pPr/>
              <a:t>49</a:t>
            </a:fld>
            <a:endParaRPr lang="en-US" altLang="x-none"/>
          </a:p>
        </p:txBody>
      </p:sp>
    </p:spTree>
    <p:extLst>
      <p:ext uri="{BB962C8B-B14F-4D97-AF65-F5344CB8AC3E}">
        <p14:creationId xmlns:p14="http://schemas.microsoft.com/office/powerpoint/2010/main" val="35289985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F819782-F998-8240-839F-6227D5E2E854}" type="slidenum">
              <a:rPr lang="en-US" altLang="x-none" sz="1400">
                <a:latin typeface="Times New Roman" charset="0"/>
              </a:rPr>
              <a:pPr eaLnBrk="1" hangingPunct="1"/>
              <a:t>5</a:t>
            </a:fld>
            <a:endParaRPr lang="en-US" altLang="x-none" sz="1400">
              <a:latin typeface="Times New Roman" charset="0"/>
            </a:endParaRPr>
          </a:p>
        </p:txBody>
      </p:sp>
      <p:sp>
        <p:nvSpPr>
          <p:cNvPr id="94210" name="Rectangle 2"/>
          <p:cNvSpPr>
            <a:spLocks noGrp="1" noChangeArrowheads="1"/>
          </p:cNvSpPr>
          <p:nvPr>
            <p:ph type="title"/>
          </p:nvPr>
        </p:nvSpPr>
        <p:spPr/>
        <p:txBody>
          <a:bodyPr/>
          <a:lstStyle/>
          <a:p>
            <a:r>
              <a:rPr lang="en-US" altLang="x-none" sz="3200" dirty="0">
                <a:ea typeface="ＭＳ Ｐゴシック" charset="-128"/>
              </a:rPr>
              <a:t>Re</a:t>
            </a:r>
            <a:r>
              <a:rPr lang="en-US" altLang="zh-CN" sz="3200" dirty="0">
                <a:ea typeface="ＭＳ Ｐゴシック" charset="-128"/>
              </a:rPr>
              <a:t>cap:</a:t>
            </a:r>
            <a:r>
              <a:rPr lang="zh-CN" altLang="en-US" sz="3200" dirty="0">
                <a:ea typeface="ＭＳ Ｐゴシック" charset="-128"/>
              </a:rPr>
              <a:t> </a:t>
            </a:r>
            <a:r>
              <a:rPr lang="en-US" altLang="x-none" sz="3200" dirty="0">
                <a:ea typeface="ＭＳ Ｐゴシック" charset="-128"/>
              </a:rPr>
              <a:t>Reliable </a:t>
            </a:r>
            <a:r>
              <a:rPr lang="en-US" altLang="zh-CN" sz="3200" dirty="0">
                <a:ea typeface="宋体" charset="-122"/>
              </a:rPr>
              <a:t>D</a:t>
            </a:r>
            <a:r>
              <a:rPr lang="en-US" altLang="x-none" sz="3200" dirty="0">
                <a:ea typeface="ＭＳ Ｐゴシック" charset="-128"/>
              </a:rPr>
              <a:t>ata </a:t>
            </a:r>
            <a:r>
              <a:rPr lang="en-US" altLang="zh-CN" sz="3200" dirty="0">
                <a:ea typeface="宋体" charset="-122"/>
              </a:rPr>
              <a:t>T</a:t>
            </a:r>
            <a:r>
              <a:rPr lang="en-US" altLang="x-none" sz="3200" dirty="0">
                <a:ea typeface="ＭＳ Ｐゴシック" charset="-128"/>
              </a:rPr>
              <a:t>ransfer</a:t>
            </a:r>
            <a:r>
              <a:rPr lang="zh-CN" altLang="en-US" sz="3200" dirty="0">
                <a:ea typeface="ＭＳ Ｐゴシック" charset="-128"/>
              </a:rPr>
              <a:t> </a:t>
            </a:r>
            <a:r>
              <a:rPr lang="en-US" altLang="zh-CN" sz="3200" dirty="0">
                <a:ea typeface="ＭＳ Ｐゴシック" charset="-128"/>
              </a:rPr>
              <a:t>Setting</a:t>
            </a:r>
            <a:endParaRPr lang="en-US" altLang="x-none" sz="3200" dirty="0">
              <a:ea typeface="ＭＳ Ｐゴシック" charset="-128"/>
            </a:endParaRPr>
          </a:p>
        </p:txBody>
      </p:sp>
      <p:sp>
        <p:nvSpPr>
          <p:cNvPr id="94211" name="Rectangle 3"/>
          <p:cNvSpPr>
            <a:spLocks noGrp="1" noChangeArrowheads="1"/>
          </p:cNvSpPr>
          <p:nvPr>
            <p:ph type="body" sz="half" idx="1"/>
          </p:nvPr>
        </p:nvSpPr>
        <p:spPr>
          <a:xfrm>
            <a:off x="514350" y="1524000"/>
            <a:ext cx="7258050" cy="3352800"/>
          </a:xfrm>
          <a:noFill/>
        </p:spPr>
        <p:txBody>
          <a:bodyPr/>
          <a:lstStyle/>
          <a:p>
            <a:pPr>
              <a:buFont typeface="ZapfDingbats" charset="0"/>
              <a:buNone/>
            </a:pPr>
            <a:r>
              <a:rPr lang="en-US" altLang="x-none" sz="2400" dirty="0">
                <a:solidFill>
                  <a:srgbClr val="FF0000"/>
                </a:solidFill>
                <a:ea typeface="ＭＳ Ｐゴシック" charset="-128"/>
              </a:rPr>
              <a:t>We</a:t>
            </a:r>
            <a:r>
              <a:rPr lang="ja-JP" altLang="en-US" sz="2400" dirty="0">
                <a:solidFill>
                  <a:srgbClr val="FF0000"/>
                </a:solidFill>
                <a:ea typeface="ＭＳ Ｐゴシック" charset="-128"/>
              </a:rPr>
              <a:t>’</a:t>
            </a:r>
            <a:r>
              <a:rPr lang="en-US" altLang="ja-JP" sz="2400" dirty="0" err="1">
                <a:solidFill>
                  <a:srgbClr val="FF0000"/>
                </a:solidFill>
                <a:ea typeface="ＭＳ Ｐゴシック" charset="-128"/>
              </a:rPr>
              <a:t>ll</a:t>
            </a:r>
            <a:r>
              <a:rPr lang="en-US" altLang="ja-JP" sz="2400" dirty="0">
                <a:solidFill>
                  <a:srgbClr val="FF0000"/>
                </a:solidFill>
                <a:ea typeface="ＭＳ Ｐゴシック" charset="-128"/>
              </a:rPr>
              <a:t>:</a:t>
            </a:r>
            <a:endParaRPr lang="en-US" altLang="ja-JP" sz="2400" dirty="0">
              <a:ea typeface="ＭＳ Ｐゴシック" charset="-128"/>
            </a:endParaRPr>
          </a:p>
          <a:p>
            <a:pPr>
              <a:buFont typeface="Wingdings" pitchFamily="2" charset="2"/>
              <a:buChar char="q"/>
            </a:pPr>
            <a:r>
              <a:rPr lang="en-US" altLang="x-none" sz="2400" dirty="0">
                <a:ea typeface="ＭＳ Ｐゴシック" charset="-128"/>
              </a:rPr>
              <a:t>incrementally develop sender, receiver sides of reliable data transfer protocol (</a:t>
            </a:r>
            <a:r>
              <a:rPr lang="en-US" altLang="x-none" sz="2400" dirty="0" err="1">
                <a:ea typeface="ＭＳ Ｐゴシック" charset="-128"/>
              </a:rPr>
              <a:t>rdt</a:t>
            </a:r>
            <a:r>
              <a:rPr lang="en-US" altLang="x-none" sz="2400" dirty="0">
                <a:ea typeface="ＭＳ Ｐゴシック" charset="-128"/>
              </a:rPr>
              <a:t>)</a:t>
            </a:r>
          </a:p>
          <a:p>
            <a:pPr>
              <a:buFont typeface="Wingdings" pitchFamily="2" charset="2"/>
              <a:buChar char="q"/>
            </a:pPr>
            <a:r>
              <a:rPr lang="en-US" altLang="x-none" sz="2400" dirty="0">
                <a:ea typeface="ＭＳ Ｐゴシック" charset="-128"/>
              </a:rPr>
              <a:t>consider only unidirectional data transfer</a:t>
            </a:r>
          </a:p>
          <a:p>
            <a:pPr lvl="1">
              <a:buFont typeface="Courier New" panose="02070309020205020404" pitchFamily="49" charset="0"/>
              <a:buChar char="o"/>
            </a:pPr>
            <a:r>
              <a:rPr lang="en-US" altLang="x-none" sz="2000" dirty="0">
                <a:ea typeface="ＭＳ Ｐゴシック" charset="-128"/>
              </a:rPr>
              <a:t>but control info will flow on both directions !</a:t>
            </a:r>
          </a:p>
          <a:p>
            <a:pPr>
              <a:buFont typeface="Wingdings" pitchFamily="2" charset="2"/>
              <a:buChar char="q"/>
            </a:pPr>
            <a:r>
              <a:rPr lang="en-US" altLang="x-none" sz="2400" dirty="0">
                <a:ea typeface="ＭＳ Ｐゴシック" charset="-128"/>
              </a:rPr>
              <a:t>use </a:t>
            </a:r>
            <a:r>
              <a:rPr lang="en-US" altLang="x-none" sz="2400" dirty="0">
                <a:solidFill>
                  <a:srgbClr val="C00000"/>
                </a:solidFill>
                <a:ea typeface="ＭＳ Ｐゴシック" charset="-128"/>
              </a:rPr>
              <a:t>finite state machines (FSM)</a:t>
            </a:r>
            <a:r>
              <a:rPr lang="en-US" altLang="x-none" sz="2400" dirty="0">
                <a:ea typeface="ＭＳ Ｐゴシック" charset="-128"/>
              </a:rPr>
              <a:t> to specify sender, receiver</a:t>
            </a:r>
          </a:p>
        </p:txBody>
      </p:sp>
      <p:grpSp>
        <p:nvGrpSpPr>
          <p:cNvPr id="94212" name="Group 4"/>
          <p:cNvGrpSpPr>
            <a:grpSpLocks/>
          </p:cNvGrpSpPr>
          <p:nvPr/>
        </p:nvGrpSpPr>
        <p:grpSpPr bwMode="auto">
          <a:xfrm>
            <a:off x="3063875" y="4838700"/>
            <a:ext cx="917575" cy="942975"/>
            <a:chOff x="670" y="3294"/>
            <a:chExt cx="578" cy="594"/>
          </a:xfrm>
        </p:grpSpPr>
        <p:sp>
          <p:nvSpPr>
            <p:cNvPr id="94229" name="Oval 5"/>
            <p:cNvSpPr>
              <a:spLocks noChangeArrowheads="1"/>
            </p:cNvSpPr>
            <p:nvPr/>
          </p:nvSpPr>
          <p:spPr bwMode="auto">
            <a:xfrm>
              <a:off x="738" y="3294"/>
              <a:ext cx="510" cy="552"/>
            </a:xfrm>
            <a:prstGeom prst="ellipse">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a:p>
          </p:txBody>
        </p:sp>
        <p:sp>
          <p:nvSpPr>
            <p:cNvPr id="94230" name="Oval 6"/>
            <p:cNvSpPr>
              <a:spLocks noChangeArrowheads="1"/>
            </p:cNvSpPr>
            <p:nvPr/>
          </p:nvSpPr>
          <p:spPr bwMode="auto">
            <a:xfrm>
              <a:off x="690" y="3336"/>
              <a:ext cx="510" cy="552"/>
            </a:xfrm>
            <a:prstGeom prst="ellipse">
              <a:avLst/>
            </a:prstGeom>
            <a:solidFill>
              <a:schemeClr val="bg1"/>
            </a:solidFill>
            <a:ln w="19050">
              <a:solidFill>
                <a:schemeClr val="tx1"/>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a:p>
          </p:txBody>
        </p:sp>
        <p:sp>
          <p:nvSpPr>
            <p:cNvPr id="94231" name="Text Box 7"/>
            <p:cNvSpPr txBox="1">
              <a:spLocks noChangeArrowheads="1"/>
            </p:cNvSpPr>
            <p:nvPr/>
          </p:nvSpPr>
          <p:spPr bwMode="auto">
            <a:xfrm>
              <a:off x="670" y="3425"/>
              <a:ext cx="51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2000">
                  <a:latin typeface="Comic Sans MS" charset="0"/>
                </a:rPr>
                <a:t>state</a:t>
              </a:r>
            </a:p>
            <a:p>
              <a:pPr algn="ctr" eaLnBrk="1" hangingPunct="1"/>
              <a:r>
                <a:rPr lang="en-US" altLang="x-none" sz="2000">
                  <a:latin typeface="Comic Sans MS" charset="0"/>
                </a:rPr>
                <a:t>1</a:t>
              </a:r>
            </a:p>
          </p:txBody>
        </p:sp>
      </p:grpSp>
      <p:sp>
        <p:nvSpPr>
          <p:cNvPr id="94213" name="Freeform 8"/>
          <p:cNvSpPr>
            <a:spLocks/>
          </p:cNvSpPr>
          <p:nvPr/>
        </p:nvSpPr>
        <p:spPr bwMode="auto">
          <a:xfrm>
            <a:off x="3981450" y="4857750"/>
            <a:ext cx="3952875" cy="285750"/>
          </a:xfrm>
          <a:custGeom>
            <a:avLst/>
            <a:gdLst>
              <a:gd name="T0" fmla="*/ 0 w 1446"/>
              <a:gd name="T1" fmla="*/ 2147483647 h 180"/>
              <a:gd name="T2" fmla="*/ 2147483647 w 1446"/>
              <a:gd name="T3" fmla="*/ 2147483647 h 180"/>
              <a:gd name="T4" fmla="*/ 0 60000 65536"/>
              <a:gd name="T5" fmla="*/ 0 60000 65536"/>
              <a:gd name="T6" fmla="*/ 0 w 1446"/>
              <a:gd name="T7" fmla="*/ 0 h 180"/>
              <a:gd name="T8" fmla="*/ 1446 w 1446"/>
              <a:gd name="T9" fmla="*/ 180 h 180"/>
            </a:gdLst>
            <a:ahLst/>
            <a:cxnLst>
              <a:cxn ang="T4">
                <a:pos x="T0" y="T1"/>
              </a:cxn>
              <a:cxn ang="T5">
                <a:pos x="T2" y="T3"/>
              </a:cxn>
            </a:cxnLst>
            <a:rect l="T6" t="T7" r="T8" b="T9"/>
            <a:pathLst>
              <a:path w="1446" h="180">
                <a:moveTo>
                  <a:pt x="0" y="180"/>
                </a:moveTo>
                <a:cubicBezTo>
                  <a:pt x="540" y="30"/>
                  <a:pt x="972" y="0"/>
                  <a:pt x="1446" y="168"/>
                </a:cubicBezTo>
              </a:path>
            </a:pathLst>
          </a:custGeom>
          <a:noFill/>
          <a:ln w="2857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94214" name="Group 9"/>
          <p:cNvGrpSpPr>
            <a:grpSpLocks/>
          </p:cNvGrpSpPr>
          <p:nvPr/>
        </p:nvGrpSpPr>
        <p:grpSpPr bwMode="auto">
          <a:xfrm>
            <a:off x="7816850" y="4943475"/>
            <a:ext cx="917575" cy="942975"/>
            <a:chOff x="670" y="3294"/>
            <a:chExt cx="578" cy="594"/>
          </a:xfrm>
        </p:grpSpPr>
        <p:sp>
          <p:nvSpPr>
            <p:cNvPr id="94226" name="Oval 10"/>
            <p:cNvSpPr>
              <a:spLocks noChangeArrowheads="1"/>
            </p:cNvSpPr>
            <p:nvPr/>
          </p:nvSpPr>
          <p:spPr bwMode="auto">
            <a:xfrm>
              <a:off x="738" y="3294"/>
              <a:ext cx="510" cy="552"/>
            </a:xfrm>
            <a:prstGeom prst="ellipse">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a:p>
          </p:txBody>
        </p:sp>
        <p:sp>
          <p:nvSpPr>
            <p:cNvPr id="94227" name="Oval 11"/>
            <p:cNvSpPr>
              <a:spLocks noChangeArrowheads="1"/>
            </p:cNvSpPr>
            <p:nvPr/>
          </p:nvSpPr>
          <p:spPr bwMode="auto">
            <a:xfrm>
              <a:off x="690" y="3336"/>
              <a:ext cx="510" cy="552"/>
            </a:xfrm>
            <a:prstGeom prst="ellipse">
              <a:avLst/>
            </a:prstGeom>
            <a:solidFill>
              <a:schemeClr val="bg1"/>
            </a:solidFill>
            <a:ln w="19050">
              <a:solidFill>
                <a:schemeClr val="tx1"/>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a:p>
          </p:txBody>
        </p:sp>
        <p:sp>
          <p:nvSpPr>
            <p:cNvPr id="94228" name="Text Box 12"/>
            <p:cNvSpPr txBox="1">
              <a:spLocks noChangeArrowheads="1"/>
            </p:cNvSpPr>
            <p:nvPr/>
          </p:nvSpPr>
          <p:spPr bwMode="auto">
            <a:xfrm>
              <a:off x="670" y="3425"/>
              <a:ext cx="51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2000">
                  <a:latin typeface="Comic Sans MS" charset="0"/>
                </a:rPr>
                <a:t>state</a:t>
              </a:r>
            </a:p>
            <a:p>
              <a:pPr algn="ctr" eaLnBrk="1" hangingPunct="1"/>
              <a:r>
                <a:rPr lang="en-US" altLang="x-none" sz="2000">
                  <a:latin typeface="Comic Sans MS" charset="0"/>
                </a:rPr>
                <a:t>2</a:t>
              </a:r>
            </a:p>
          </p:txBody>
        </p:sp>
      </p:grpSp>
      <p:sp>
        <p:nvSpPr>
          <p:cNvPr id="171021" name="Text Box 13"/>
          <p:cNvSpPr txBox="1">
            <a:spLocks noChangeArrowheads="1"/>
          </p:cNvSpPr>
          <p:nvPr/>
        </p:nvSpPr>
        <p:spPr bwMode="auto">
          <a:xfrm>
            <a:off x="4110038" y="4232275"/>
            <a:ext cx="3355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x-none" sz="1800">
                <a:solidFill>
                  <a:srgbClr val="FF0000"/>
                </a:solidFill>
                <a:latin typeface="Comic Sans MS" charset="0"/>
              </a:rPr>
              <a:t>event causing state transition</a:t>
            </a:r>
            <a:endParaRPr lang="en-US" altLang="x-none">
              <a:latin typeface="Times New Roman" charset="0"/>
            </a:endParaRPr>
          </a:p>
        </p:txBody>
      </p:sp>
      <p:sp>
        <p:nvSpPr>
          <p:cNvPr id="171022" name="Text Box 14"/>
          <p:cNvSpPr txBox="1">
            <a:spLocks noChangeArrowheads="1"/>
          </p:cNvSpPr>
          <p:nvPr/>
        </p:nvSpPr>
        <p:spPr bwMode="auto">
          <a:xfrm>
            <a:off x="4021138" y="4527550"/>
            <a:ext cx="365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x-none" sz="1800">
                <a:solidFill>
                  <a:srgbClr val="FF0000"/>
                </a:solidFill>
                <a:latin typeface="Comic Sans MS" charset="0"/>
              </a:rPr>
              <a:t>actions taken on state transition</a:t>
            </a:r>
            <a:endParaRPr lang="en-US" altLang="x-none">
              <a:solidFill>
                <a:srgbClr val="FF0000"/>
              </a:solidFill>
              <a:latin typeface="Times New Roman" charset="0"/>
            </a:endParaRPr>
          </a:p>
        </p:txBody>
      </p:sp>
      <p:sp>
        <p:nvSpPr>
          <p:cNvPr id="171023" name="Line 15"/>
          <p:cNvSpPr>
            <a:spLocks noChangeShapeType="1"/>
          </p:cNvSpPr>
          <p:nvPr/>
        </p:nvSpPr>
        <p:spPr bwMode="auto">
          <a:xfrm>
            <a:off x="4105275" y="4572000"/>
            <a:ext cx="338137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218" name="Rectangle 16"/>
          <p:cNvSpPr>
            <a:spLocks noChangeArrowheads="1"/>
          </p:cNvSpPr>
          <p:nvPr/>
        </p:nvSpPr>
        <p:spPr bwMode="auto">
          <a:xfrm>
            <a:off x="123825" y="4905375"/>
            <a:ext cx="27717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spcBef>
                <a:spcPct val="20000"/>
              </a:spcBef>
              <a:buClr>
                <a:schemeClr val="accent2"/>
              </a:buClr>
              <a:buSzPct val="85000"/>
              <a:buFont typeface="ZapfDingbats" charset="0"/>
              <a:buNone/>
            </a:pPr>
            <a:r>
              <a:rPr lang="en-US" altLang="x-none" sz="1800">
                <a:solidFill>
                  <a:srgbClr val="FF0000"/>
                </a:solidFill>
                <a:latin typeface="Comic Sans MS" charset="0"/>
              </a:rPr>
              <a:t>state:</a:t>
            </a:r>
            <a:r>
              <a:rPr lang="en-US" altLang="x-none" sz="1800">
                <a:latin typeface="Comic Sans MS" charset="0"/>
              </a:rPr>
              <a:t> when in this </a:t>
            </a:r>
            <a:r>
              <a:rPr lang="ja-JP" altLang="en-US" sz="1800">
                <a:latin typeface="Comic Sans MS" charset="0"/>
              </a:rPr>
              <a:t>“</a:t>
            </a:r>
            <a:r>
              <a:rPr lang="en-US" altLang="ja-JP" sz="1800">
                <a:latin typeface="Comic Sans MS" charset="0"/>
              </a:rPr>
              <a:t>state</a:t>
            </a:r>
            <a:r>
              <a:rPr lang="ja-JP" altLang="en-US" sz="1800">
                <a:latin typeface="Comic Sans MS" charset="0"/>
              </a:rPr>
              <a:t>”</a:t>
            </a:r>
            <a:r>
              <a:rPr lang="en-US" altLang="ja-JP" sz="1800">
                <a:latin typeface="Comic Sans MS" charset="0"/>
              </a:rPr>
              <a:t> next state uniquely determined by next event</a:t>
            </a:r>
            <a:endParaRPr lang="en-US" altLang="x-none" sz="1800">
              <a:latin typeface="Comic Sans MS" charset="0"/>
            </a:endParaRPr>
          </a:p>
        </p:txBody>
      </p:sp>
      <p:sp>
        <p:nvSpPr>
          <p:cNvPr id="94219" name="Freeform 17"/>
          <p:cNvSpPr>
            <a:spLocks/>
          </p:cNvSpPr>
          <p:nvPr/>
        </p:nvSpPr>
        <p:spPr bwMode="auto">
          <a:xfrm>
            <a:off x="3381375" y="5781675"/>
            <a:ext cx="95250" cy="581025"/>
          </a:xfrm>
          <a:custGeom>
            <a:avLst/>
            <a:gdLst>
              <a:gd name="T0" fmla="*/ 2147483647 w 60"/>
              <a:gd name="T1" fmla="*/ 2147483647 h 366"/>
              <a:gd name="T2" fmla="*/ 2147483647 w 60"/>
              <a:gd name="T3" fmla="*/ 0 h 366"/>
              <a:gd name="T4" fmla="*/ 0 60000 65536"/>
              <a:gd name="T5" fmla="*/ 0 60000 65536"/>
              <a:gd name="T6" fmla="*/ 0 w 60"/>
              <a:gd name="T7" fmla="*/ 0 h 366"/>
              <a:gd name="T8" fmla="*/ 60 w 60"/>
              <a:gd name="T9" fmla="*/ 366 h 366"/>
            </a:gdLst>
            <a:ahLst/>
            <a:cxnLst>
              <a:cxn ang="T4">
                <a:pos x="T0" y="T1"/>
              </a:cxn>
              <a:cxn ang="T5">
                <a:pos x="T2" y="T3"/>
              </a:cxn>
            </a:cxnLst>
            <a:rect l="T6" t="T7" r="T8" b="T9"/>
            <a:pathLst>
              <a:path w="60" h="366">
                <a:moveTo>
                  <a:pt x="48" y="366"/>
                </a:moveTo>
                <a:cubicBezTo>
                  <a:pt x="0" y="204"/>
                  <a:pt x="60" y="55"/>
                  <a:pt x="60" y="0"/>
                </a:cubicBezTo>
              </a:path>
            </a:pathLst>
          </a:custGeom>
          <a:noFill/>
          <a:ln w="2857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220" name="Freeform 18"/>
          <p:cNvSpPr>
            <a:spLocks/>
          </p:cNvSpPr>
          <p:nvPr/>
        </p:nvSpPr>
        <p:spPr bwMode="auto">
          <a:xfrm flipH="1" flipV="1">
            <a:off x="8524875" y="5819775"/>
            <a:ext cx="95250" cy="581025"/>
          </a:xfrm>
          <a:custGeom>
            <a:avLst/>
            <a:gdLst>
              <a:gd name="T0" fmla="*/ 2147483647 w 60"/>
              <a:gd name="T1" fmla="*/ 2147483647 h 366"/>
              <a:gd name="T2" fmla="*/ 2147483647 w 60"/>
              <a:gd name="T3" fmla="*/ 0 h 366"/>
              <a:gd name="T4" fmla="*/ 0 60000 65536"/>
              <a:gd name="T5" fmla="*/ 0 60000 65536"/>
              <a:gd name="T6" fmla="*/ 0 w 60"/>
              <a:gd name="T7" fmla="*/ 0 h 366"/>
              <a:gd name="T8" fmla="*/ 60 w 60"/>
              <a:gd name="T9" fmla="*/ 366 h 366"/>
            </a:gdLst>
            <a:ahLst/>
            <a:cxnLst>
              <a:cxn ang="T4">
                <a:pos x="T0" y="T1"/>
              </a:cxn>
              <a:cxn ang="T5">
                <a:pos x="T2" y="T3"/>
              </a:cxn>
            </a:cxnLst>
            <a:rect l="T6" t="T7" r="T8" b="T9"/>
            <a:pathLst>
              <a:path w="60" h="366">
                <a:moveTo>
                  <a:pt x="48" y="366"/>
                </a:moveTo>
                <a:cubicBezTo>
                  <a:pt x="0" y="204"/>
                  <a:pt x="60" y="55"/>
                  <a:pt x="60" y="0"/>
                </a:cubicBezTo>
              </a:path>
            </a:pathLst>
          </a:custGeom>
          <a:noFill/>
          <a:ln w="2857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1027" name="Line 19"/>
          <p:cNvSpPr>
            <a:spLocks noChangeShapeType="1"/>
          </p:cNvSpPr>
          <p:nvPr/>
        </p:nvSpPr>
        <p:spPr bwMode="auto">
          <a:xfrm>
            <a:off x="3905250" y="5524500"/>
            <a:ext cx="1571625" cy="75247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4" name="Group 20"/>
          <p:cNvGrpSpPr>
            <a:grpSpLocks/>
          </p:cNvGrpSpPr>
          <p:nvPr/>
        </p:nvGrpSpPr>
        <p:grpSpPr bwMode="auto">
          <a:xfrm>
            <a:off x="4581525" y="5327650"/>
            <a:ext cx="966788" cy="671513"/>
            <a:chOff x="3516" y="3260"/>
            <a:chExt cx="609" cy="423"/>
          </a:xfrm>
        </p:grpSpPr>
        <p:sp>
          <p:nvSpPr>
            <p:cNvPr id="94223" name="Text Box 21"/>
            <p:cNvSpPr txBox="1">
              <a:spLocks noChangeArrowheads="1"/>
            </p:cNvSpPr>
            <p:nvPr/>
          </p:nvSpPr>
          <p:spPr bwMode="auto">
            <a:xfrm>
              <a:off x="3564" y="3260"/>
              <a:ext cx="48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x-none" sz="1800">
                  <a:solidFill>
                    <a:srgbClr val="FF0000"/>
                  </a:solidFill>
                  <a:latin typeface="Comic Sans MS" charset="0"/>
                </a:rPr>
                <a:t>event</a:t>
              </a:r>
              <a:endParaRPr lang="en-US" altLang="x-none">
                <a:latin typeface="Times New Roman" charset="0"/>
              </a:endParaRPr>
            </a:p>
          </p:txBody>
        </p:sp>
        <p:sp>
          <p:nvSpPr>
            <p:cNvPr id="94224" name="Text Box 22"/>
            <p:cNvSpPr txBox="1">
              <a:spLocks noChangeArrowheads="1"/>
            </p:cNvSpPr>
            <p:nvPr/>
          </p:nvSpPr>
          <p:spPr bwMode="auto">
            <a:xfrm>
              <a:off x="3532" y="3452"/>
              <a:ext cx="59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x-none" sz="1800">
                  <a:solidFill>
                    <a:srgbClr val="FF0000"/>
                  </a:solidFill>
                  <a:latin typeface="Comic Sans MS" charset="0"/>
                </a:rPr>
                <a:t>actions</a:t>
              </a:r>
              <a:endParaRPr lang="en-US" altLang="x-none">
                <a:solidFill>
                  <a:srgbClr val="FF0000"/>
                </a:solidFill>
                <a:latin typeface="Times New Roman" charset="0"/>
              </a:endParaRPr>
            </a:p>
          </p:txBody>
        </p:sp>
        <p:sp>
          <p:nvSpPr>
            <p:cNvPr id="94225" name="Line 23"/>
            <p:cNvSpPr>
              <a:spLocks noChangeShapeType="1"/>
            </p:cNvSpPr>
            <p:nvPr/>
          </p:nvSpPr>
          <p:spPr bwMode="auto">
            <a:xfrm>
              <a:off x="3516" y="3480"/>
              <a:ext cx="594"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3815639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0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10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102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10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21" grpId="0"/>
      <p:bldP spid="171022" grpId="0"/>
      <p:bldP spid="171023" grpId="0" animBg="1"/>
      <p:bldP spid="17102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ext Box 2"/>
          <p:cNvSpPr txBox="1">
            <a:spLocks noChangeArrowheads="1"/>
          </p:cNvSpPr>
          <p:nvPr/>
        </p:nvSpPr>
        <p:spPr bwMode="auto">
          <a:xfrm>
            <a:off x="609600" y="1600200"/>
            <a:ext cx="7191375" cy="38846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1400" dirty="0">
                <a:solidFill>
                  <a:srgbClr val="000000"/>
                </a:solidFill>
                <a:latin typeface="Arial" charset="0"/>
              </a:rPr>
              <a:t> </a:t>
            </a:r>
          </a:p>
          <a:p>
            <a:pPr>
              <a:spcBef>
                <a:spcPct val="0"/>
              </a:spcBef>
              <a:buClrTx/>
              <a:buSzTx/>
              <a:buFontTx/>
              <a:buNone/>
            </a:pPr>
            <a:r>
              <a:rPr lang="en-US" altLang="x-none" sz="1400" dirty="0">
                <a:solidFill>
                  <a:srgbClr val="000000"/>
                </a:solidFill>
                <a:latin typeface="Arial" charset="0"/>
              </a:rPr>
              <a:t> </a:t>
            </a:r>
            <a:r>
              <a:rPr lang="en-US" altLang="x-none" sz="1800" dirty="0">
                <a:solidFill>
                  <a:srgbClr val="FF0000"/>
                </a:solidFill>
                <a:latin typeface="Arial" charset="0"/>
              </a:rPr>
              <a:t>event:</a:t>
            </a:r>
            <a:r>
              <a:rPr lang="en-US" altLang="x-none" sz="1800" dirty="0">
                <a:solidFill>
                  <a:srgbClr val="000000"/>
                </a:solidFill>
                <a:latin typeface="Arial" charset="0"/>
              </a:rPr>
              <a:t> ACK received, with ACK field value of y </a:t>
            </a:r>
          </a:p>
          <a:p>
            <a:pPr>
              <a:spcBef>
                <a:spcPct val="0"/>
              </a:spcBef>
              <a:buClrTx/>
              <a:buSzTx/>
              <a:buFontTx/>
              <a:buNone/>
            </a:pPr>
            <a:r>
              <a:rPr lang="en-US" altLang="x-none" sz="1800" dirty="0">
                <a:solidFill>
                  <a:srgbClr val="000000"/>
                </a:solidFill>
                <a:latin typeface="Arial" charset="0"/>
              </a:rPr>
              <a:t>                 if (y &gt; </a:t>
            </a:r>
            <a:r>
              <a:rPr lang="en-US" altLang="x-none" sz="1800" dirty="0" err="1">
                <a:solidFill>
                  <a:srgbClr val="000000"/>
                </a:solidFill>
                <a:latin typeface="Arial" charset="0"/>
              </a:rPr>
              <a:t>SendBase</a:t>
            </a:r>
            <a:r>
              <a:rPr lang="en-US" altLang="x-none" sz="1800" dirty="0">
                <a:solidFill>
                  <a:srgbClr val="000000"/>
                </a:solidFill>
                <a:latin typeface="Arial" charset="0"/>
              </a:rPr>
              <a:t>) {</a:t>
            </a:r>
            <a:endParaRPr lang="en-US" altLang="zh-CN" sz="1800" dirty="0">
              <a:solidFill>
                <a:srgbClr val="000000"/>
              </a:solidFill>
              <a:latin typeface="Arial" charset="0"/>
              <a:ea typeface="宋体" charset="-122"/>
            </a:endParaRPr>
          </a:p>
          <a:p>
            <a:pPr>
              <a:spcBef>
                <a:spcPct val="0"/>
              </a:spcBef>
              <a:buClrTx/>
              <a:buSzTx/>
              <a:buFontTx/>
              <a:buNone/>
            </a:pPr>
            <a:r>
              <a:rPr lang="en-US" altLang="zh-CN" sz="1800" dirty="0">
                <a:solidFill>
                  <a:srgbClr val="000000"/>
                </a:solidFill>
                <a:latin typeface="Arial" charset="0"/>
                <a:ea typeface="宋体" charset="-122"/>
              </a:rPr>
              <a:t>                       …</a:t>
            </a:r>
            <a:r>
              <a:rPr lang="en-US" altLang="x-none" sz="1800" dirty="0">
                <a:solidFill>
                  <a:srgbClr val="000000"/>
                </a:solidFill>
                <a:latin typeface="Arial" charset="0"/>
                <a:ea typeface="宋体" charset="-122"/>
              </a:rPr>
              <a:t> </a:t>
            </a:r>
          </a:p>
          <a:p>
            <a:pPr>
              <a:spcBef>
                <a:spcPct val="0"/>
              </a:spcBef>
              <a:buClrTx/>
              <a:buSzTx/>
              <a:buFontTx/>
              <a:buNone/>
            </a:pPr>
            <a:r>
              <a:rPr lang="en-US" altLang="x-none" sz="1800" dirty="0">
                <a:solidFill>
                  <a:srgbClr val="000000"/>
                </a:solidFill>
                <a:latin typeface="Arial" charset="0"/>
                <a:ea typeface="宋体" charset="-122"/>
              </a:rPr>
              <a:t>                       </a:t>
            </a:r>
            <a:r>
              <a:rPr lang="en-US" altLang="x-none" sz="1800" dirty="0" err="1">
                <a:solidFill>
                  <a:srgbClr val="000000"/>
                </a:solidFill>
                <a:latin typeface="Arial" charset="0"/>
                <a:ea typeface="宋体" charset="-122"/>
              </a:rPr>
              <a:t>SendBase</a:t>
            </a:r>
            <a:r>
              <a:rPr lang="en-US" altLang="x-none" sz="1800" dirty="0">
                <a:solidFill>
                  <a:srgbClr val="000000"/>
                </a:solidFill>
                <a:latin typeface="Arial" charset="0"/>
                <a:ea typeface="宋体" charset="-122"/>
              </a:rPr>
              <a:t> = y</a:t>
            </a:r>
          </a:p>
          <a:p>
            <a:pPr>
              <a:spcBef>
                <a:spcPct val="0"/>
              </a:spcBef>
              <a:buClrTx/>
              <a:buSzTx/>
              <a:buFontTx/>
              <a:buNone/>
            </a:pPr>
            <a:r>
              <a:rPr lang="en-US" altLang="x-none" sz="1800" dirty="0">
                <a:solidFill>
                  <a:srgbClr val="000000"/>
                </a:solidFill>
                <a:latin typeface="Arial" charset="0"/>
                <a:ea typeface="宋体" charset="-122"/>
              </a:rPr>
              <a:t>                       if (there are currently not-yet-acknowledged segments)</a:t>
            </a:r>
          </a:p>
          <a:p>
            <a:pPr>
              <a:spcBef>
                <a:spcPct val="0"/>
              </a:spcBef>
              <a:buClrTx/>
              <a:buSzTx/>
              <a:buFontTx/>
              <a:buNone/>
            </a:pPr>
            <a:r>
              <a:rPr lang="en-US" altLang="x-none" sz="1800" dirty="0">
                <a:solidFill>
                  <a:srgbClr val="000000"/>
                </a:solidFill>
                <a:latin typeface="Arial" charset="0"/>
                <a:ea typeface="宋体" charset="-122"/>
              </a:rPr>
              <a:t>                             start timer </a:t>
            </a:r>
            <a:endParaRPr lang="en-US" altLang="zh-CN" sz="1800" dirty="0">
              <a:solidFill>
                <a:srgbClr val="000000"/>
              </a:solidFill>
              <a:latin typeface="Arial" charset="0"/>
              <a:ea typeface="宋体" charset="-122"/>
            </a:endParaRPr>
          </a:p>
          <a:p>
            <a:pPr>
              <a:spcBef>
                <a:spcPct val="0"/>
              </a:spcBef>
              <a:buClrTx/>
              <a:buSzTx/>
              <a:buFontTx/>
              <a:buNone/>
            </a:pPr>
            <a:r>
              <a:rPr lang="en-US" altLang="zh-CN" sz="1800" dirty="0">
                <a:solidFill>
                  <a:srgbClr val="000000"/>
                </a:solidFill>
                <a:latin typeface="Arial" charset="0"/>
                <a:ea typeface="宋体" charset="-122"/>
              </a:rPr>
              <a:t>                       …</a:t>
            </a:r>
            <a:endParaRPr lang="en-US" altLang="x-none" sz="1800" dirty="0">
              <a:solidFill>
                <a:srgbClr val="000000"/>
              </a:solidFill>
              <a:latin typeface="Arial" charset="0"/>
              <a:ea typeface="宋体" charset="-122"/>
            </a:endParaRPr>
          </a:p>
          <a:p>
            <a:pPr>
              <a:spcBef>
                <a:spcPct val="0"/>
              </a:spcBef>
              <a:buClrTx/>
              <a:buSzTx/>
              <a:buFontTx/>
              <a:buNone/>
            </a:pPr>
            <a:r>
              <a:rPr lang="en-US" altLang="x-none" sz="1800" dirty="0">
                <a:solidFill>
                  <a:srgbClr val="000000"/>
                </a:solidFill>
                <a:latin typeface="Arial" charset="0"/>
                <a:ea typeface="宋体" charset="-122"/>
              </a:rPr>
              <a:t>                     } </a:t>
            </a:r>
          </a:p>
          <a:p>
            <a:pPr>
              <a:spcBef>
                <a:spcPct val="0"/>
              </a:spcBef>
              <a:buClrTx/>
              <a:buSzTx/>
              <a:buFontTx/>
              <a:buNone/>
            </a:pPr>
            <a:r>
              <a:rPr lang="en-US" altLang="x-none" sz="1800" dirty="0">
                <a:solidFill>
                  <a:srgbClr val="000000"/>
                </a:solidFill>
                <a:latin typeface="Arial" charset="0"/>
                <a:ea typeface="宋体" charset="-122"/>
              </a:rPr>
              <a:t>                 else { </a:t>
            </a:r>
          </a:p>
          <a:p>
            <a:pPr>
              <a:spcBef>
                <a:spcPct val="0"/>
              </a:spcBef>
              <a:buClrTx/>
              <a:buSzTx/>
              <a:buFontTx/>
              <a:buNone/>
            </a:pPr>
            <a:r>
              <a:rPr lang="en-US" altLang="x-none" sz="1800" dirty="0">
                <a:solidFill>
                  <a:srgbClr val="000000"/>
                </a:solidFill>
                <a:latin typeface="Arial" charset="0"/>
                <a:ea typeface="宋体" charset="-122"/>
              </a:rPr>
              <a:t>                         increment count of dup ACKs received for y</a:t>
            </a:r>
          </a:p>
          <a:p>
            <a:pPr>
              <a:spcBef>
                <a:spcPct val="0"/>
              </a:spcBef>
              <a:buClrTx/>
              <a:buSzTx/>
              <a:buFontTx/>
              <a:buNone/>
            </a:pPr>
            <a:r>
              <a:rPr lang="en-US" altLang="x-none" sz="1800" dirty="0">
                <a:solidFill>
                  <a:srgbClr val="000000"/>
                </a:solidFill>
                <a:latin typeface="Arial" charset="0"/>
                <a:ea typeface="宋体" charset="-122"/>
              </a:rPr>
              <a:t>                         if (count of dup ACKs received for y = 3) {</a:t>
            </a:r>
          </a:p>
          <a:p>
            <a:pPr>
              <a:spcBef>
                <a:spcPct val="0"/>
              </a:spcBef>
              <a:buClrTx/>
              <a:buSzTx/>
              <a:buFontTx/>
              <a:buNone/>
            </a:pPr>
            <a:r>
              <a:rPr lang="en-US" altLang="x-none" sz="1800" dirty="0">
                <a:solidFill>
                  <a:srgbClr val="000000"/>
                </a:solidFill>
                <a:latin typeface="Arial" charset="0"/>
                <a:ea typeface="宋体" charset="-122"/>
              </a:rPr>
              <a:t>                               resend segment with sequence number y</a:t>
            </a:r>
          </a:p>
          <a:p>
            <a:pPr>
              <a:spcBef>
                <a:spcPct val="0"/>
              </a:spcBef>
              <a:buClrTx/>
              <a:buSzTx/>
              <a:buFontTx/>
              <a:buNone/>
            </a:pPr>
            <a:r>
              <a:rPr lang="en-US" altLang="x-none" sz="1800" dirty="0">
                <a:solidFill>
                  <a:srgbClr val="000000"/>
                </a:solidFill>
                <a:latin typeface="Arial" charset="0"/>
                <a:ea typeface="宋体" charset="-122"/>
              </a:rPr>
              <a:t>                          </a:t>
            </a:r>
            <a:r>
              <a:rPr lang="en-US" altLang="zh-CN" sz="1800" dirty="0">
                <a:solidFill>
                  <a:srgbClr val="000000"/>
                </a:solidFill>
                <a:latin typeface="Arial" charset="0"/>
                <a:ea typeface="宋体" charset="-122"/>
              </a:rPr>
              <a:t>…</a:t>
            </a:r>
            <a:r>
              <a:rPr lang="en-US" altLang="x-none" sz="1600" dirty="0">
                <a:solidFill>
                  <a:srgbClr val="000000"/>
                </a:solidFill>
                <a:latin typeface="Arial" charset="0"/>
                <a:ea typeface="宋体" charset="-122"/>
              </a:rPr>
              <a:t>         </a:t>
            </a:r>
            <a:endParaRPr lang="en-US" altLang="x-none" sz="1600" dirty="0">
              <a:solidFill>
                <a:srgbClr val="000000"/>
              </a:solidFill>
              <a:latin typeface="Times New Roman" charset="0"/>
              <a:ea typeface="宋体" charset="-122"/>
            </a:endParaRPr>
          </a:p>
        </p:txBody>
      </p:sp>
      <p:sp>
        <p:nvSpPr>
          <p:cNvPr id="164867" name="Rectangle 3"/>
          <p:cNvSpPr>
            <a:spLocks noGrp="1" noChangeArrowheads="1"/>
          </p:cNvSpPr>
          <p:nvPr>
            <p:ph type="title"/>
          </p:nvPr>
        </p:nvSpPr>
        <p:spPr/>
        <p:txBody>
          <a:bodyPr/>
          <a:lstStyle/>
          <a:p>
            <a:r>
              <a:rPr lang="en-US" altLang="x-none">
                <a:ea typeface="ＭＳ Ｐゴシック" charset="-128"/>
              </a:rPr>
              <a:t>Fast Retransmit:</a:t>
            </a:r>
          </a:p>
        </p:txBody>
      </p:sp>
      <p:sp>
        <p:nvSpPr>
          <p:cNvPr id="164868" name="Text Box 4"/>
          <p:cNvSpPr txBox="1">
            <a:spLocks noChangeArrowheads="1"/>
          </p:cNvSpPr>
          <p:nvPr/>
        </p:nvSpPr>
        <p:spPr bwMode="auto">
          <a:xfrm>
            <a:off x="212725" y="5653088"/>
            <a:ext cx="2698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1800">
                <a:solidFill>
                  <a:srgbClr val="FF0000"/>
                </a:solidFill>
              </a:rPr>
              <a:t>a duplicate ACK for </a:t>
            </a:r>
          </a:p>
          <a:p>
            <a:pPr>
              <a:spcBef>
                <a:spcPct val="0"/>
              </a:spcBef>
              <a:buClrTx/>
              <a:buSzTx/>
              <a:buFontTx/>
              <a:buNone/>
            </a:pPr>
            <a:r>
              <a:rPr lang="en-US" altLang="x-none" sz="1800">
                <a:solidFill>
                  <a:srgbClr val="FF0000"/>
                </a:solidFill>
              </a:rPr>
              <a:t>already ACKed segment</a:t>
            </a:r>
            <a:endParaRPr lang="en-US" altLang="x-none" sz="1600">
              <a:solidFill>
                <a:srgbClr val="000000"/>
              </a:solidFill>
            </a:endParaRPr>
          </a:p>
        </p:txBody>
      </p:sp>
      <p:sp>
        <p:nvSpPr>
          <p:cNvPr id="164869" name="Line 5"/>
          <p:cNvSpPr>
            <a:spLocks noChangeShapeType="1"/>
          </p:cNvSpPr>
          <p:nvPr/>
        </p:nvSpPr>
        <p:spPr bwMode="auto">
          <a:xfrm flipV="1">
            <a:off x="1128713" y="4303713"/>
            <a:ext cx="833437" cy="138906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870" name="Text Box 6"/>
          <p:cNvSpPr txBox="1">
            <a:spLocks noChangeArrowheads="1"/>
          </p:cNvSpPr>
          <p:nvPr/>
        </p:nvSpPr>
        <p:spPr bwMode="auto">
          <a:xfrm>
            <a:off x="3895725" y="6032500"/>
            <a:ext cx="185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800">
                <a:solidFill>
                  <a:srgbClr val="FF0000"/>
                </a:solidFill>
              </a:rPr>
              <a:t>fast retransmit</a:t>
            </a:r>
            <a:endParaRPr lang="en-US" altLang="x-none" sz="1600">
              <a:solidFill>
                <a:srgbClr val="000000"/>
              </a:solidFill>
            </a:endParaRPr>
          </a:p>
        </p:txBody>
      </p:sp>
      <p:sp>
        <p:nvSpPr>
          <p:cNvPr id="164871" name="Line 7"/>
          <p:cNvSpPr>
            <a:spLocks noChangeShapeType="1"/>
          </p:cNvSpPr>
          <p:nvPr/>
        </p:nvSpPr>
        <p:spPr bwMode="auto">
          <a:xfrm flipH="1" flipV="1">
            <a:off x="4416425" y="5181600"/>
            <a:ext cx="457200" cy="914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Slide Number Placeholder 1">
            <a:extLst>
              <a:ext uri="{FF2B5EF4-FFF2-40B4-BE49-F238E27FC236}">
                <a16:creationId xmlns:a16="http://schemas.microsoft.com/office/drawing/2014/main" id="{FBB8E788-2F97-8841-AD96-6B6FE2954760}"/>
              </a:ext>
            </a:extLst>
          </p:cNvPr>
          <p:cNvSpPr>
            <a:spLocks noGrp="1"/>
          </p:cNvSpPr>
          <p:nvPr>
            <p:ph type="sldNum" sz="quarter" idx="12"/>
          </p:nvPr>
        </p:nvSpPr>
        <p:spPr/>
        <p:txBody>
          <a:bodyPr/>
          <a:lstStyle/>
          <a:p>
            <a:fld id="{CC730498-AE79-BE45-96D5-B15E75DF3F04}" type="slidenum">
              <a:rPr lang="en-US" altLang="x-none" smtClean="0"/>
              <a:pPr/>
              <a:t>50</a:t>
            </a:fld>
            <a:endParaRPr lang="en-US" altLang="x-none"/>
          </a:p>
        </p:txBody>
      </p:sp>
    </p:spTree>
    <p:extLst>
      <p:ext uri="{BB962C8B-B14F-4D97-AF65-F5344CB8AC3E}">
        <p14:creationId xmlns:p14="http://schemas.microsoft.com/office/powerpoint/2010/main" val="2134112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246063" y="933450"/>
            <a:ext cx="3038475" cy="3071813"/>
          </a:xfrm>
        </p:spPr>
        <p:txBody>
          <a:bodyPr/>
          <a:lstStyle/>
          <a:p>
            <a:r>
              <a:rPr lang="en-US" altLang="x-none">
                <a:ea typeface="ＭＳ Ｐゴシック" charset="-128"/>
              </a:rPr>
              <a:t>TCP: reliable data transfer</a:t>
            </a:r>
          </a:p>
        </p:txBody>
      </p:sp>
      <p:sp>
        <p:nvSpPr>
          <p:cNvPr id="231427" name="Text Box 3"/>
          <p:cNvSpPr txBox="1">
            <a:spLocks noChangeArrowheads="1"/>
          </p:cNvSpPr>
          <p:nvPr/>
        </p:nvSpPr>
        <p:spPr bwMode="auto">
          <a:xfrm>
            <a:off x="2495550" y="44450"/>
            <a:ext cx="6492875" cy="6770688"/>
          </a:xfrm>
          <a:prstGeom prst="rect">
            <a:avLst/>
          </a:prstGeom>
          <a:solidFill>
            <a:schemeClr val="bg1"/>
          </a:solidFill>
          <a:ln w="9525">
            <a:solidFill>
              <a:schemeClr val="tx1"/>
            </a:solidFill>
            <a:miter lim="800000"/>
            <a:headEnd/>
            <a:tailEnd/>
          </a:ln>
        </p:spPr>
        <p:txBody>
          <a:bodyPr>
            <a:spAutoFit/>
          </a:bodyPr>
          <a:lstStyle>
            <a:lvl1pPr marL="457200" indent="-457200">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1400" dirty="0">
                <a:solidFill>
                  <a:srgbClr val="000000"/>
                </a:solidFill>
                <a:latin typeface="Arial" charset="0"/>
              </a:rPr>
              <a:t>00</a:t>
            </a:r>
            <a:r>
              <a:rPr lang="en-US" altLang="x-none" sz="1200" dirty="0">
                <a:solidFill>
                  <a:srgbClr val="000000"/>
                </a:solidFill>
                <a:latin typeface="Arial" charset="0"/>
              </a:rPr>
              <a:t>    </a:t>
            </a:r>
            <a:r>
              <a:rPr lang="en-US" altLang="x-none" sz="1400" dirty="0" err="1">
                <a:solidFill>
                  <a:srgbClr val="000000"/>
                </a:solidFill>
                <a:latin typeface="Arial" charset="0"/>
              </a:rPr>
              <a:t>sendbase</a:t>
            </a:r>
            <a:r>
              <a:rPr lang="en-US" altLang="x-none" sz="1400" dirty="0">
                <a:solidFill>
                  <a:srgbClr val="000000"/>
                </a:solidFill>
                <a:latin typeface="Arial" charset="0"/>
              </a:rPr>
              <a:t> = </a:t>
            </a:r>
            <a:r>
              <a:rPr lang="en-US" altLang="x-none" sz="1400" dirty="0" err="1">
                <a:solidFill>
                  <a:srgbClr val="000000"/>
                </a:solidFill>
                <a:latin typeface="Arial" charset="0"/>
              </a:rPr>
              <a:t>initial_sequence</a:t>
            </a:r>
            <a:r>
              <a:rPr lang="en-US" altLang="x-none" sz="1400" dirty="0">
                <a:solidFill>
                  <a:srgbClr val="000000"/>
                </a:solidFill>
                <a:latin typeface="Arial" charset="0"/>
              </a:rPr>
              <a:t> number agreed by TWH</a:t>
            </a:r>
          </a:p>
          <a:p>
            <a:pPr>
              <a:spcBef>
                <a:spcPct val="0"/>
              </a:spcBef>
              <a:buClrTx/>
              <a:buSzTx/>
              <a:buFontTx/>
              <a:buNone/>
            </a:pPr>
            <a:r>
              <a:rPr lang="en-US" altLang="x-none" sz="1400" dirty="0">
                <a:solidFill>
                  <a:srgbClr val="000000"/>
                </a:solidFill>
                <a:latin typeface="Arial" charset="0"/>
              </a:rPr>
              <a:t>01    </a:t>
            </a:r>
            <a:r>
              <a:rPr lang="en-US" altLang="x-none" sz="1400" dirty="0" err="1">
                <a:solidFill>
                  <a:srgbClr val="000000"/>
                </a:solidFill>
                <a:latin typeface="Arial" charset="0"/>
              </a:rPr>
              <a:t>nextseqnum</a:t>
            </a:r>
            <a:r>
              <a:rPr lang="en-US" altLang="x-none" sz="1400" dirty="0">
                <a:solidFill>
                  <a:srgbClr val="000000"/>
                </a:solidFill>
                <a:latin typeface="Arial" charset="0"/>
              </a:rPr>
              <a:t> = </a:t>
            </a:r>
            <a:r>
              <a:rPr lang="en-US" altLang="x-none" sz="1400" dirty="0" err="1">
                <a:solidFill>
                  <a:srgbClr val="000000"/>
                </a:solidFill>
                <a:latin typeface="Arial" charset="0"/>
              </a:rPr>
              <a:t>initial_sequence</a:t>
            </a:r>
            <a:r>
              <a:rPr lang="en-US" altLang="x-none" sz="1400" dirty="0">
                <a:solidFill>
                  <a:srgbClr val="000000"/>
                </a:solidFill>
                <a:latin typeface="Arial" charset="0"/>
              </a:rPr>
              <a:t> number by TWH</a:t>
            </a:r>
          </a:p>
          <a:p>
            <a:pPr>
              <a:spcBef>
                <a:spcPct val="0"/>
              </a:spcBef>
              <a:buClrTx/>
              <a:buSzTx/>
              <a:buFontTx/>
              <a:buNone/>
            </a:pPr>
            <a:r>
              <a:rPr lang="en-US" altLang="x-none" sz="1400" dirty="0">
                <a:solidFill>
                  <a:srgbClr val="000000"/>
                </a:solidFill>
                <a:latin typeface="Arial" charset="0"/>
              </a:rPr>
              <a:t>02     </a:t>
            </a:r>
            <a:r>
              <a:rPr lang="en-US" altLang="x-none" sz="1400" dirty="0">
                <a:solidFill>
                  <a:srgbClr val="3333CC"/>
                </a:solidFill>
                <a:latin typeface="Arial" charset="0"/>
              </a:rPr>
              <a:t>loop (forever) {</a:t>
            </a:r>
            <a:r>
              <a:rPr lang="en-US" altLang="x-none" sz="1400" dirty="0">
                <a:solidFill>
                  <a:srgbClr val="000000"/>
                </a:solidFill>
                <a:latin typeface="Arial" charset="0"/>
              </a:rPr>
              <a:t> </a:t>
            </a:r>
          </a:p>
          <a:p>
            <a:pPr>
              <a:spcBef>
                <a:spcPct val="0"/>
              </a:spcBef>
              <a:buClrTx/>
              <a:buSzTx/>
              <a:buFontTx/>
              <a:buNone/>
            </a:pPr>
            <a:r>
              <a:rPr lang="en-US" altLang="x-none" sz="1400" dirty="0">
                <a:solidFill>
                  <a:srgbClr val="000000"/>
                </a:solidFill>
                <a:latin typeface="Arial" charset="0"/>
              </a:rPr>
              <a:t>03       </a:t>
            </a:r>
            <a:r>
              <a:rPr lang="en-US" altLang="x-none" sz="1400" dirty="0">
                <a:solidFill>
                  <a:srgbClr val="FF0000"/>
                </a:solidFill>
                <a:latin typeface="Arial" charset="0"/>
              </a:rPr>
              <a:t>switch(event)</a:t>
            </a:r>
            <a:r>
              <a:rPr lang="en-US" altLang="x-none" sz="1400" dirty="0">
                <a:solidFill>
                  <a:srgbClr val="000000"/>
                </a:solidFill>
                <a:latin typeface="Arial" charset="0"/>
              </a:rPr>
              <a:t> </a:t>
            </a:r>
          </a:p>
          <a:p>
            <a:pPr>
              <a:spcBef>
                <a:spcPct val="0"/>
              </a:spcBef>
              <a:buClrTx/>
              <a:buSzTx/>
              <a:buFontTx/>
              <a:buNone/>
            </a:pPr>
            <a:r>
              <a:rPr lang="en-US" altLang="x-none" sz="1400" dirty="0">
                <a:solidFill>
                  <a:srgbClr val="000000"/>
                </a:solidFill>
                <a:latin typeface="Arial" charset="0"/>
              </a:rPr>
              <a:t>04       </a:t>
            </a:r>
            <a:r>
              <a:rPr lang="en-US" altLang="x-none" sz="1400" dirty="0">
                <a:solidFill>
                  <a:srgbClr val="FF0000"/>
                </a:solidFill>
                <a:latin typeface="Arial" charset="0"/>
              </a:rPr>
              <a:t>event:</a:t>
            </a:r>
            <a:r>
              <a:rPr lang="en-US" altLang="x-none" sz="1400" dirty="0">
                <a:solidFill>
                  <a:srgbClr val="000000"/>
                </a:solidFill>
                <a:latin typeface="Arial" charset="0"/>
              </a:rPr>
              <a:t> data received from application above</a:t>
            </a:r>
          </a:p>
          <a:p>
            <a:pPr>
              <a:spcBef>
                <a:spcPct val="0"/>
              </a:spcBef>
              <a:buClrTx/>
              <a:buSzTx/>
              <a:buFontTx/>
              <a:buNone/>
            </a:pPr>
            <a:r>
              <a:rPr lang="en-US" altLang="x-none" sz="1400" dirty="0">
                <a:solidFill>
                  <a:srgbClr val="000000"/>
                </a:solidFill>
                <a:latin typeface="Arial" charset="0"/>
              </a:rPr>
              <a:t>05                  </a:t>
            </a:r>
            <a:r>
              <a:rPr lang="en-US" altLang="x-none" sz="1400" b="1" dirty="0">
                <a:solidFill>
                  <a:srgbClr val="000000"/>
                </a:solidFill>
                <a:latin typeface="Arial" charset="0"/>
              </a:rPr>
              <a:t>if</a:t>
            </a:r>
            <a:r>
              <a:rPr lang="en-US" altLang="x-none" sz="1400" dirty="0">
                <a:solidFill>
                  <a:srgbClr val="000000"/>
                </a:solidFill>
                <a:latin typeface="Arial" charset="0"/>
              </a:rPr>
              <a:t> (window allows send)</a:t>
            </a:r>
          </a:p>
          <a:p>
            <a:pPr>
              <a:spcBef>
                <a:spcPct val="0"/>
              </a:spcBef>
              <a:buClrTx/>
              <a:buSzTx/>
              <a:buFontTx/>
              <a:buNone/>
            </a:pPr>
            <a:r>
              <a:rPr lang="en-US" altLang="x-none" sz="1400" dirty="0">
                <a:solidFill>
                  <a:srgbClr val="000000"/>
                </a:solidFill>
                <a:latin typeface="Arial" charset="0"/>
              </a:rPr>
              <a:t>06                     create TCP segment with sequence number </a:t>
            </a:r>
            <a:r>
              <a:rPr lang="en-US" altLang="x-none" sz="1400" dirty="0" err="1">
                <a:solidFill>
                  <a:srgbClr val="000000"/>
                </a:solidFill>
                <a:latin typeface="Arial" charset="0"/>
              </a:rPr>
              <a:t>nextseqnum</a:t>
            </a:r>
            <a:endParaRPr lang="en-US" altLang="x-none" sz="1400" dirty="0">
              <a:solidFill>
                <a:srgbClr val="000000"/>
              </a:solidFill>
              <a:latin typeface="Arial" charset="0"/>
            </a:endParaRPr>
          </a:p>
          <a:p>
            <a:pPr>
              <a:spcBef>
                <a:spcPct val="0"/>
              </a:spcBef>
              <a:buClrTx/>
              <a:buSzTx/>
              <a:buFontTx/>
              <a:buNone/>
            </a:pPr>
            <a:r>
              <a:rPr lang="en-US" altLang="x-none" sz="1400" dirty="0">
                <a:solidFill>
                  <a:srgbClr val="000000"/>
                </a:solidFill>
                <a:latin typeface="Arial" charset="0"/>
              </a:rPr>
              <a:t>06                     </a:t>
            </a:r>
            <a:r>
              <a:rPr lang="en-US" altLang="x-none" sz="1400" b="1" dirty="0">
                <a:solidFill>
                  <a:srgbClr val="000000"/>
                </a:solidFill>
                <a:latin typeface="Arial" charset="0"/>
              </a:rPr>
              <a:t>if</a:t>
            </a:r>
            <a:r>
              <a:rPr lang="en-US" altLang="x-none" sz="1400" dirty="0">
                <a:solidFill>
                  <a:srgbClr val="000000"/>
                </a:solidFill>
                <a:latin typeface="Arial" charset="0"/>
              </a:rPr>
              <a:t> (no timer) start timer</a:t>
            </a:r>
          </a:p>
          <a:p>
            <a:pPr>
              <a:spcBef>
                <a:spcPct val="0"/>
              </a:spcBef>
              <a:buClrTx/>
              <a:buSzTx/>
              <a:buFontTx/>
              <a:buNone/>
            </a:pPr>
            <a:r>
              <a:rPr lang="en-US" altLang="x-none" sz="1400" dirty="0">
                <a:solidFill>
                  <a:srgbClr val="000000"/>
                </a:solidFill>
                <a:latin typeface="Arial" charset="0"/>
              </a:rPr>
              <a:t>07                     pass segment to IP</a:t>
            </a:r>
          </a:p>
          <a:p>
            <a:pPr>
              <a:spcBef>
                <a:spcPct val="0"/>
              </a:spcBef>
              <a:buClrTx/>
              <a:buSzTx/>
              <a:buFontTx/>
              <a:buNone/>
            </a:pPr>
            <a:r>
              <a:rPr lang="en-US" altLang="x-none" sz="1400" dirty="0">
                <a:solidFill>
                  <a:srgbClr val="000000"/>
                </a:solidFill>
                <a:latin typeface="Arial" charset="0"/>
              </a:rPr>
              <a:t>08                     </a:t>
            </a:r>
            <a:r>
              <a:rPr lang="en-US" altLang="x-none" sz="1400" dirty="0" err="1">
                <a:solidFill>
                  <a:srgbClr val="000000"/>
                </a:solidFill>
                <a:latin typeface="Arial" charset="0"/>
              </a:rPr>
              <a:t>nextseqnum</a:t>
            </a:r>
            <a:r>
              <a:rPr lang="en-US" altLang="x-none" sz="1400" dirty="0">
                <a:solidFill>
                  <a:srgbClr val="000000"/>
                </a:solidFill>
                <a:latin typeface="Arial" charset="0"/>
              </a:rPr>
              <a:t> = </a:t>
            </a:r>
            <a:r>
              <a:rPr lang="en-US" altLang="x-none" sz="1400" dirty="0" err="1">
                <a:solidFill>
                  <a:srgbClr val="000000"/>
                </a:solidFill>
                <a:latin typeface="Arial" charset="0"/>
              </a:rPr>
              <a:t>nextseqnum</a:t>
            </a:r>
            <a:r>
              <a:rPr lang="en-US" altLang="x-none" sz="1400" dirty="0">
                <a:solidFill>
                  <a:srgbClr val="000000"/>
                </a:solidFill>
                <a:latin typeface="Arial" charset="0"/>
              </a:rPr>
              <a:t> + length(data)</a:t>
            </a:r>
            <a:br>
              <a:rPr lang="en-US" altLang="x-none" sz="1400" dirty="0">
                <a:solidFill>
                  <a:srgbClr val="000000"/>
                </a:solidFill>
                <a:latin typeface="Arial" charset="0"/>
              </a:rPr>
            </a:br>
            <a:r>
              <a:rPr lang="en-US" altLang="x-none" sz="1400" dirty="0">
                <a:solidFill>
                  <a:srgbClr val="000000"/>
                </a:solidFill>
                <a:latin typeface="Arial" charset="0"/>
              </a:rPr>
              <a:t>             </a:t>
            </a:r>
            <a:r>
              <a:rPr lang="en-US" altLang="x-none" sz="1400" b="1" dirty="0">
                <a:solidFill>
                  <a:srgbClr val="000000"/>
                </a:solidFill>
                <a:latin typeface="Arial" charset="0"/>
              </a:rPr>
              <a:t>else</a:t>
            </a:r>
            <a:r>
              <a:rPr lang="en-US" altLang="x-none" sz="1400" dirty="0">
                <a:solidFill>
                  <a:srgbClr val="000000"/>
                </a:solidFill>
                <a:latin typeface="Arial" charset="0"/>
              </a:rPr>
              <a:t> put packet in buffer</a:t>
            </a:r>
          </a:p>
          <a:p>
            <a:pPr>
              <a:spcBef>
                <a:spcPct val="0"/>
              </a:spcBef>
              <a:buClrTx/>
              <a:buSzTx/>
              <a:buFontTx/>
              <a:buNone/>
            </a:pPr>
            <a:r>
              <a:rPr lang="en-US" altLang="x-none" sz="1400" dirty="0">
                <a:solidFill>
                  <a:srgbClr val="000000"/>
                </a:solidFill>
                <a:latin typeface="Arial" charset="0"/>
              </a:rPr>
              <a:t>09        </a:t>
            </a:r>
            <a:r>
              <a:rPr lang="en-US" altLang="x-none" sz="1400" dirty="0">
                <a:solidFill>
                  <a:srgbClr val="FF0000"/>
                </a:solidFill>
                <a:latin typeface="Arial" charset="0"/>
              </a:rPr>
              <a:t>event:</a:t>
            </a:r>
            <a:r>
              <a:rPr lang="en-US" altLang="x-none" sz="1400" dirty="0">
                <a:solidFill>
                  <a:srgbClr val="000000"/>
                </a:solidFill>
                <a:latin typeface="Arial" charset="0"/>
              </a:rPr>
              <a:t> timer timeout for </a:t>
            </a:r>
            <a:r>
              <a:rPr lang="en-US" altLang="x-none" sz="1400" dirty="0" err="1">
                <a:solidFill>
                  <a:srgbClr val="000000"/>
                </a:solidFill>
                <a:latin typeface="Arial" charset="0"/>
              </a:rPr>
              <a:t>sendbase</a:t>
            </a:r>
            <a:endParaRPr lang="en-US" altLang="x-none" sz="1400" dirty="0">
              <a:solidFill>
                <a:srgbClr val="000000"/>
              </a:solidFill>
              <a:latin typeface="Arial" charset="0"/>
            </a:endParaRPr>
          </a:p>
          <a:p>
            <a:pPr>
              <a:spcBef>
                <a:spcPct val="0"/>
              </a:spcBef>
              <a:buClrTx/>
              <a:buSzTx/>
              <a:buFontTx/>
              <a:buNone/>
            </a:pPr>
            <a:r>
              <a:rPr lang="en-US" altLang="x-none" sz="1400" dirty="0">
                <a:solidFill>
                  <a:srgbClr val="000000"/>
                </a:solidFill>
                <a:latin typeface="Arial" charset="0"/>
              </a:rPr>
              <a:t>10             retransmit segment</a:t>
            </a:r>
          </a:p>
          <a:p>
            <a:pPr>
              <a:spcBef>
                <a:spcPct val="0"/>
              </a:spcBef>
              <a:buClrTx/>
              <a:buSzTx/>
              <a:buFontTx/>
              <a:buNone/>
            </a:pPr>
            <a:r>
              <a:rPr lang="en-US" altLang="x-none" sz="1400" dirty="0">
                <a:solidFill>
                  <a:srgbClr val="000000"/>
                </a:solidFill>
                <a:latin typeface="Arial" charset="0"/>
              </a:rPr>
              <a:t>11             compute new timeout interval</a:t>
            </a:r>
          </a:p>
          <a:p>
            <a:pPr>
              <a:spcBef>
                <a:spcPct val="0"/>
              </a:spcBef>
              <a:buClrTx/>
              <a:buSzTx/>
              <a:buFontTx/>
              <a:buNone/>
            </a:pPr>
            <a:r>
              <a:rPr lang="en-US" altLang="x-none" sz="1400" dirty="0">
                <a:solidFill>
                  <a:srgbClr val="000000"/>
                </a:solidFill>
                <a:latin typeface="Arial" charset="0"/>
              </a:rPr>
              <a:t>12             restart timer</a:t>
            </a:r>
          </a:p>
          <a:p>
            <a:pPr>
              <a:spcBef>
                <a:spcPct val="0"/>
              </a:spcBef>
              <a:buClrTx/>
              <a:buSzTx/>
              <a:buFontTx/>
              <a:buNone/>
            </a:pPr>
            <a:r>
              <a:rPr lang="en-US" altLang="x-none" sz="1400" dirty="0">
                <a:solidFill>
                  <a:srgbClr val="000000"/>
                </a:solidFill>
                <a:latin typeface="Arial" charset="0"/>
              </a:rPr>
              <a:t>13        </a:t>
            </a:r>
            <a:r>
              <a:rPr lang="en-US" altLang="x-none" sz="1400" dirty="0">
                <a:solidFill>
                  <a:srgbClr val="FF0000"/>
                </a:solidFill>
                <a:latin typeface="Arial" charset="0"/>
              </a:rPr>
              <a:t>event:</a:t>
            </a:r>
            <a:r>
              <a:rPr lang="en-US" altLang="x-none" sz="1400" dirty="0">
                <a:solidFill>
                  <a:srgbClr val="000000"/>
                </a:solidFill>
                <a:latin typeface="Arial" charset="0"/>
              </a:rPr>
              <a:t> ACK received, with ACK field value of y </a:t>
            </a:r>
          </a:p>
          <a:p>
            <a:pPr>
              <a:spcBef>
                <a:spcPct val="0"/>
              </a:spcBef>
              <a:buClrTx/>
              <a:buSzTx/>
              <a:buFontTx/>
              <a:buNone/>
            </a:pPr>
            <a:r>
              <a:rPr lang="en-US" altLang="x-none" sz="1400" dirty="0">
                <a:solidFill>
                  <a:srgbClr val="000000"/>
                </a:solidFill>
                <a:latin typeface="Arial" charset="0"/>
              </a:rPr>
              <a:t>14             </a:t>
            </a:r>
            <a:r>
              <a:rPr lang="en-US" altLang="x-none" sz="1400" b="1" dirty="0">
                <a:solidFill>
                  <a:srgbClr val="000000"/>
                </a:solidFill>
                <a:latin typeface="Arial" charset="0"/>
              </a:rPr>
              <a:t>if</a:t>
            </a:r>
            <a:r>
              <a:rPr lang="en-US" altLang="x-none" sz="1400" dirty="0">
                <a:solidFill>
                  <a:srgbClr val="000000"/>
                </a:solidFill>
                <a:latin typeface="Arial" charset="0"/>
              </a:rPr>
              <a:t> (y &gt; </a:t>
            </a:r>
            <a:r>
              <a:rPr lang="en-US" altLang="x-none" sz="1400" dirty="0" err="1">
                <a:solidFill>
                  <a:srgbClr val="000000"/>
                </a:solidFill>
                <a:latin typeface="Arial" charset="0"/>
              </a:rPr>
              <a:t>sendbase</a:t>
            </a:r>
            <a:r>
              <a:rPr lang="en-US" altLang="x-none" sz="1400" dirty="0">
                <a:solidFill>
                  <a:srgbClr val="000000"/>
                </a:solidFill>
                <a:latin typeface="Arial" charset="0"/>
              </a:rPr>
              <a:t>) { /* cumulative ACK of all data up to y */ </a:t>
            </a:r>
          </a:p>
          <a:p>
            <a:pPr>
              <a:spcBef>
                <a:spcPct val="0"/>
              </a:spcBef>
              <a:buClrTx/>
              <a:buSzTx/>
              <a:buFontTx/>
              <a:buNone/>
            </a:pPr>
            <a:r>
              <a:rPr lang="en-US" altLang="x-none" sz="1400" dirty="0">
                <a:solidFill>
                  <a:srgbClr val="000000"/>
                </a:solidFill>
                <a:latin typeface="Arial" charset="0"/>
              </a:rPr>
              <a:t>15                  cancel the timer for </a:t>
            </a:r>
            <a:r>
              <a:rPr lang="en-US" altLang="x-none" sz="1400" dirty="0" err="1">
                <a:solidFill>
                  <a:srgbClr val="000000"/>
                </a:solidFill>
                <a:latin typeface="Arial" charset="0"/>
              </a:rPr>
              <a:t>sendbase</a:t>
            </a:r>
            <a:endParaRPr lang="en-US" altLang="x-none" sz="1400" dirty="0">
              <a:solidFill>
                <a:srgbClr val="000000"/>
              </a:solidFill>
              <a:latin typeface="Arial" charset="0"/>
            </a:endParaRPr>
          </a:p>
          <a:p>
            <a:pPr>
              <a:spcBef>
                <a:spcPct val="0"/>
              </a:spcBef>
              <a:buClrTx/>
              <a:buSzTx/>
              <a:buFontTx/>
              <a:buAutoNum type="arabicPlain" startAt="16"/>
            </a:pPr>
            <a:r>
              <a:rPr lang="en-US" altLang="x-none" sz="1400" dirty="0">
                <a:solidFill>
                  <a:srgbClr val="000000"/>
                </a:solidFill>
                <a:latin typeface="Arial" charset="0"/>
              </a:rPr>
              <a:t>             </a:t>
            </a:r>
            <a:r>
              <a:rPr lang="en-US" altLang="x-none" sz="1400" dirty="0" err="1">
                <a:solidFill>
                  <a:srgbClr val="000000"/>
                </a:solidFill>
                <a:latin typeface="Arial" charset="0"/>
              </a:rPr>
              <a:t>sendbase</a:t>
            </a:r>
            <a:r>
              <a:rPr lang="en-US" altLang="x-none" sz="1400" dirty="0">
                <a:solidFill>
                  <a:srgbClr val="000000"/>
                </a:solidFill>
                <a:latin typeface="Arial" charset="0"/>
              </a:rPr>
              <a:t> = y</a:t>
            </a:r>
          </a:p>
          <a:p>
            <a:pPr>
              <a:spcBef>
                <a:spcPct val="0"/>
              </a:spcBef>
              <a:buClrTx/>
              <a:buSzTx/>
              <a:buFontTx/>
              <a:buAutoNum type="arabicPlain" startAt="16"/>
            </a:pPr>
            <a:r>
              <a:rPr lang="en-US" altLang="x-none" sz="1400" dirty="0">
                <a:solidFill>
                  <a:srgbClr val="000000"/>
                </a:solidFill>
                <a:latin typeface="Arial" charset="0"/>
              </a:rPr>
              <a:t>             if (no timer and packet pending) start timer for new </a:t>
            </a:r>
            <a:r>
              <a:rPr lang="en-US" altLang="x-none" sz="1400" dirty="0" err="1">
                <a:solidFill>
                  <a:srgbClr val="000000"/>
                </a:solidFill>
                <a:latin typeface="Arial" charset="0"/>
              </a:rPr>
              <a:t>sendbase</a:t>
            </a:r>
            <a:endParaRPr lang="en-US" altLang="x-none" sz="1400" dirty="0">
              <a:solidFill>
                <a:srgbClr val="000000"/>
              </a:solidFill>
              <a:latin typeface="Arial" charset="0"/>
            </a:endParaRPr>
          </a:p>
          <a:p>
            <a:pPr>
              <a:spcBef>
                <a:spcPct val="0"/>
              </a:spcBef>
              <a:buClrTx/>
              <a:buSzTx/>
              <a:buFontTx/>
              <a:buAutoNum type="arabicPlain" startAt="17"/>
            </a:pPr>
            <a:r>
              <a:rPr lang="en-US" altLang="x-none" sz="1400" dirty="0">
                <a:solidFill>
                  <a:srgbClr val="000000"/>
                </a:solidFill>
                <a:latin typeface="Arial" charset="0"/>
              </a:rPr>
              <a:t>             while (there are segments and window allow)</a:t>
            </a:r>
          </a:p>
          <a:p>
            <a:pPr>
              <a:spcBef>
                <a:spcPct val="0"/>
              </a:spcBef>
              <a:buClrTx/>
              <a:buSzTx/>
              <a:buFontTx/>
              <a:buAutoNum type="arabicPlain" startAt="17"/>
            </a:pPr>
            <a:r>
              <a:rPr lang="en-US" altLang="x-none" sz="1400" dirty="0">
                <a:solidFill>
                  <a:srgbClr val="000000"/>
                </a:solidFill>
                <a:latin typeface="Arial" charset="0"/>
              </a:rPr>
              <a:t>                 sent a segment;</a:t>
            </a:r>
          </a:p>
          <a:p>
            <a:pPr>
              <a:spcBef>
                <a:spcPct val="0"/>
              </a:spcBef>
              <a:buClrTx/>
              <a:buSzTx/>
              <a:buFontTx/>
              <a:buNone/>
            </a:pPr>
            <a:r>
              <a:rPr lang="en-US" altLang="x-none" sz="1400" dirty="0">
                <a:solidFill>
                  <a:srgbClr val="000000"/>
                </a:solidFill>
                <a:latin typeface="Arial" charset="0"/>
              </a:rPr>
              <a:t>18             } </a:t>
            </a:r>
          </a:p>
          <a:p>
            <a:pPr>
              <a:spcBef>
                <a:spcPct val="0"/>
              </a:spcBef>
              <a:buClrTx/>
              <a:buSzTx/>
              <a:buFontTx/>
              <a:buNone/>
            </a:pPr>
            <a:r>
              <a:rPr lang="en-US" altLang="x-none" sz="1400" dirty="0">
                <a:solidFill>
                  <a:srgbClr val="000000"/>
                </a:solidFill>
                <a:latin typeface="Arial" charset="0"/>
              </a:rPr>
              <a:t>19             </a:t>
            </a:r>
            <a:r>
              <a:rPr lang="en-US" altLang="x-none" sz="1400" b="1" dirty="0">
                <a:solidFill>
                  <a:srgbClr val="000000"/>
                </a:solidFill>
                <a:latin typeface="Arial" charset="0"/>
              </a:rPr>
              <a:t>else</a:t>
            </a:r>
            <a:r>
              <a:rPr lang="en-US" altLang="x-none" sz="1400" dirty="0">
                <a:solidFill>
                  <a:srgbClr val="000000"/>
                </a:solidFill>
                <a:latin typeface="Arial" charset="0"/>
              </a:rPr>
              <a:t> { /* y==</a:t>
            </a:r>
            <a:r>
              <a:rPr lang="en-US" altLang="x-none" sz="1400" dirty="0" err="1">
                <a:solidFill>
                  <a:srgbClr val="000000"/>
                </a:solidFill>
                <a:latin typeface="Arial" charset="0"/>
              </a:rPr>
              <a:t>sendbase</a:t>
            </a:r>
            <a:r>
              <a:rPr lang="en-US" altLang="x-none" sz="1400" dirty="0">
                <a:solidFill>
                  <a:srgbClr val="000000"/>
                </a:solidFill>
                <a:latin typeface="Arial" charset="0"/>
              </a:rPr>
              <a:t>, duplicate ACK for already </a:t>
            </a:r>
            <a:r>
              <a:rPr lang="en-US" altLang="x-none" sz="1400" dirty="0" err="1">
                <a:solidFill>
                  <a:srgbClr val="000000"/>
                </a:solidFill>
                <a:latin typeface="Arial" charset="0"/>
              </a:rPr>
              <a:t>ACKed</a:t>
            </a:r>
            <a:r>
              <a:rPr lang="en-US" altLang="x-none" sz="1400" dirty="0">
                <a:solidFill>
                  <a:srgbClr val="000000"/>
                </a:solidFill>
                <a:latin typeface="Arial" charset="0"/>
              </a:rPr>
              <a:t> segment */ </a:t>
            </a:r>
          </a:p>
          <a:p>
            <a:pPr>
              <a:spcBef>
                <a:spcPct val="0"/>
              </a:spcBef>
              <a:buClrTx/>
              <a:buSzTx/>
              <a:buFontTx/>
              <a:buNone/>
            </a:pPr>
            <a:r>
              <a:rPr lang="en-US" altLang="x-none" sz="1400" dirty="0">
                <a:solidFill>
                  <a:srgbClr val="000000"/>
                </a:solidFill>
                <a:latin typeface="Arial" charset="0"/>
              </a:rPr>
              <a:t>20                  increment number of duplicate ACKs received for y </a:t>
            </a:r>
          </a:p>
          <a:p>
            <a:pPr>
              <a:spcBef>
                <a:spcPct val="0"/>
              </a:spcBef>
              <a:buClrTx/>
              <a:buSzTx/>
              <a:buFontTx/>
              <a:buNone/>
            </a:pPr>
            <a:r>
              <a:rPr lang="en-US" altLang="x-none" sz="1400" dirty="0">
                <a:solidFill>
                  <a:srgbClr val="000000"/>
                </a:solidFill>
                <a:latin typeface="Arial" charset="0"/>
              </a:rPr>
              <a:t>21                  if (number of duplicate ACKS received for y == 3) { </a:t>
            </a:r>
          </a:p>
          <a:p>
            <a:pPr>
              <a:spcBef>
                <a:spcPct val="0"/>
              </a:spcBef>
              <a:buClrTx/>
              <a:buSzTx/>
              <a:buFontTx/>
              <a:buNone/>
            </a:pPr>
            <a:r>
              <a:rPr lang="en-US" altLang="x-none" sz="1400" dirty="0">
                <a:solidFill>
                  <a:srgbClr val="000000"/>
                </a:solidFill>
                <a:latin typeface="Arial" charset="0"/>
              </a:rPr>
              <a:t>22                      /* TCP </a:t>
            </a:r>
            <a:r>
              <a:rPr lang="en-US" altLang="x-none" sz="1400" b="1" dirty="0">
                <a:solidFill>
                  <a:srgbClr val="000000"/>
                </a:solidFill>
                <a:latin typeface="Arial" charset="0"/>
              </a:rPr>
              <a:t>fast retransmit</a:t>
            </a:r>
            <a:r>
              <a:rPr lang="en-US" altLang="x-none" sz="1400" dirty="0">
                <a:solidFill>
                  <a:srgbClr val="000000"/>
                </a:solidFill>
                <a:latin typeface="Arial" charset="0"/>
              </a:rPr>
              <a:t> */ </a:t>
            </a:r>
          </a:p>
          <a:p>
            <a:pPr>
              <a:spcBef>
                <a:spcPct val="0"/>
              </a:spcBef>
              <a:buClrTx/>
              <a:buSzTx/>
              <a:buFontTx/>
              <a:buNone/>
            </a:pPr>
            <a:r>
              <a:rPr lang="en-US" altLang="x-none" sz="1400" dirty="0">
                <a:solidFill>
                  <a:srgbClr val="000000"/>
                </a:solidFill>
                <a:latin typeface="Arial" charset="0"/>
              </a:rPr>
              <a:t>23                     resend segment with sequence number y </a:t>
            </a:r>
          </a:p>
          <a:p>
            <a:pPr>
              <a:spcBef>
                <a:spcPct val="0"/>
              </a:spcBef>
              <a:buClrTx/>
              <a:buSzTx/>
              <a:buFontTx/>
              <a:buNone/>
            </a:pPr>
            <a:r>
              <a:rPr lang="en-US" altLang="x-none" sz="1400" dirty="0">
                <a:solidFill>
                  <a:srgbClr val="000000"/>
                </a:solidFill>
                <a:latin typeface="Arial" charset="0"/>
              </a:rPr>
              <a:t>24                     restart timer for segment y </a:t>
            </a:r>
          </a:p>
          <a:p>
            <a:pPr>
              <a:spcBef>
                <a:spcPct val="0"/>
              </a:spcBef>
              <a:buClrTx/>
              <a:buSzTx/>
              <a:buFontTx/>
              <a:buNone/>
            </a:pPr>
            <a:r>
              <a:rPr lang="en-US" altLang="x-none" sz="1400" dirty="0">
                <a:solidFill>
                  <a:srgbClr val="000000"/>
                </a:solidFill>
                <a:latin typeface="Arial" charset="0"/>
              </a:rPr>
              <a:t>25                 } </a:t>
            </a:r>
          </a:p>
          <a:p>
            <a:pPr>
              <a:spcBef>
                <a:spcPct val="0"/>
              </a:spcBef>
              <a:buClrTx/>
              <a:buSzTx/>
              <a:buFontTx/>
              <a:buNone/>
            </a:pPr>
            <a:r>
              <a:rPr lang="en-US" altLang="x-none" sz="1400" dirty="0">
                <a:solidFill>
                  <a:srgbClr val="000000"/>
                </a:solidFill>
                <a:latin typeface="Arial" charset="0"/>
              </a:rPr>
              <a:t>26       </a:t>
            </a:r>
            <a:r>
              <a:rPr lang="en-US" altLang="x-none" sz="1400" dirty="0">
                <a:solidFill>
                  <a:srgbClr val="3333CC"/>
                </a:solidFill>
                <a:latin typeface="Arial" charset="0"/>
              </a:rPr>
              <a:t>}  /* end of loop forever */</a:t>
            </a:r>
            <a:r>
              <a:rPr lang="en-US" altLang="x-none" sz="1400" dirty="0">
                <a:solidFill>
                  <a:srgbClr val="000000"/>
                </a:solidFill>
                <a:latin typeface="Times New Roman" charset="0"/>
              </a:rPr>
              <a:t> </a:t>
            </a:r>
          </a:p>
        </p:txBody>
      </p:sp>
      <p:sp>
        <p:nvSpPr>
          <p:cNvPr id="166916" name="Text Box 4"/>
          <p:cNvSpPr txBox="1">
            <a:spLocks noChangeArrowheads="1"/>
          </p:cNvSpPr>
          <p:nvPr/>
        </p:nvSpPr>
        <p:spPr bwMode="auto">
          <a:xfrm>
            <a:off x="347663" y="4248150"/>
            <a:ext cx="139541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0">
                <a:solidFill>
                  <a:srgbClr val="000000"/>
                </a:solidFill>
              </a:rPr>
              <a:t>Simplified</a:t>
            </a:r>
          </a:p>
          <a:p>
            <a:pPr>
              <a:spcBef>
                <a:spcPct val="0"/>
              </a:spcBef>
              <a:buClrTx/>
              <a:buSzTx/>
              <a:buFontTx/>
              <a:buNone/>
            </a:pPr>
            <a:r>
              <a:rPr lang="en-US" altLang="x-none" sz="2000">
                <a:solidFill>
                  <a:srgbClr val="000000"/>
                </a:solidFill>
              </a:rPr>
              <a:t>TCP</a:t>
            </a:r>
          </a:p>
          <a:p>
            <a:pPr>
              <a:spcBef>
                <a:spcPct val="0"/>
              </a:spcBef>
              <a:buClrTx/>
              <a:buSzTx/>
              <a:buFontTx/>
              <a:buNone/>
            </a:pPr>
            <a:r>
              <a:rPr lang="en-US" altLang="x-none" sz="2000">
                <a:solidFill>
                  <a:srgbClr val="FF0000"/>
                </a:solidFill>
              </a:rPr>
              <a:t>sender</a:t>
            </a:r>
            <a:endParaRPr lang="en-US" altLang="x-none" sz="1000">
              <a:solidFill>
                <a:srgbClr val="FF0000"/>
              </a:solidFill>
              <a:latin typeface="Times New Roman" charset="0"/>
            </a:endParaRPr>
          </a:p>
        </p:txBody>
      </p:sp>
      <p:sp>
        <p:nvSpPr>
          <p:cNvPr id="2" name="Slide Number Placeholder 1">
            <a:extLst>
              <a:ext uri="{FF2B5EF4-FFF2-40B4-BE49-F238E27FC236}">
                <a16:creationId xmlns:a16="http://schemas.microsoft.com/office/drawing/2014/main" id="{903A89D5-7EBD-C843-AFF1-C476D695A153}"/>
              </a:ext>
            </a:extLst>
          </p:cNvPr>
          <p:cNvSpPr>
            <a:spLocks noGrp="1"/>
          </p:cNvSpPr>
          <p:nvPr>
            <p:ph type="sldNum" sz="quarter" idx="12"/>
          </p:nvPr>
        </p:nvSpPr>
        <p:spPr/>
        <p:txBody>
          <a:bodyPr/>
          <a:lstStyle/>
          <a:p>
            <a:fld id="{CC730498-AE79-BE45-96D5-B15E75DF3F04}" type="slidenum">
              <a:rPr lang="en-US" altLang="x-none" smtClean="0"/>
              <a:pPr/>
              <a:t>51</a:t>
            </a:fld>
            <a:endParaRPr lang="en-US" altLang="x-none"/>
          </a:p>
        </p:txBody>
      </p:sp>
    </p:spTree>
    <p:extLst>
      <p:ext uri="{BB962C8B-B14F-4D97-AF65-F5344CB8AC3E}">
        <p14:creationId xmlns:p14="http://schemas.microsoft.com/office/powerpoint/2010/main" val="27873748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142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142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142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1427">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142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1427">
                                            <p:txEl>
                                              <p:pRg st="9" end="9"/>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31427">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1427">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1427">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1427">
                                            <p:txEl>
                                              <p:pRg st="13" end="1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31427">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1427">
                                            <p:txEl>
                                              <p:pRg st="15" end="1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1427">
                                            <p:txEl>
                                              <p:pRg st="16" end="1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1427">
                                            <p:txEl>
                                              <p:pRg st="17" end="1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1427">
                                            <p:txEl>
                                              <p:pRg st="18" end="1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1427">
                                            <p:txEl>
                                              <p:pRg st="19" end="1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1427">
                                            <p:txEl>
                                              <p:pRg st="20" end="2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1427">
                                            <p:txEl>
                                              <p:pRg st="21" end="2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1427">
                                            <p:txEl>
                                              <p:pRg st="22" end="2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31427">
                                            <p:txEl>
                                              <p:pRg st="23" end="23"/>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31427">
                                            <p:txEl>
                                              <p:pRg st="24" end="24"/>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31427">
                                            <p:txEl>
                                              <p:pRg st="25" end="25"/>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31427">
                                            <p:txEl>
                                              <p:pRg st="26" end="26"/>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31427">
                                            <p:txEl>
                                              <p:pRg st="27" end="27"/>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31427">
                                            <p:txEl>
                                              <p:pRg st="28" end="2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4"/>
          <p:cNvSpPr>
            <a:spLocks noChangeArrowheads="1"/>
          </p:cNvSpPr>
          <p:nvPr/>
        </p:nvSpPr>
        <p:spPr bwMode="auto">
          <a:xfrm>
            <a:off x="533400" y="228600"/>
            <a:ext cx="8020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zh-CN" sz="4000" u="sng" dirty="0">
                <a:solidFill>
                  <a:srgbClr val="3333CC"/>
                </a:solidFill>
                <a:ea typeface="宋体" charset="-122"/>
              </a:rPr>
              <a:t>Outline</a:t>
            </a:r>
            <a:endParaRPr lang="en-US" altLang="x-none" sz="4000" u="sng" dirty="0">
              <a:solidFill>
                <a:srgbClr val="3333CC"/>
              </a:solidFill>
              <a:ea typeface="宋体" charset="-122"/>
            </a:endParaRPr>
          </a:p>
        </p:txBody>
      </p:sp>
      <p:sp>
        <p:nvSpPr>
          <p:cNvPr id="142339" name="Rectangle 5"/>
          <p:cNvSpPr>
            <a:spLocks noChangeArrowheads="1"/>
          </p:cNvSpPr>
          <p:nvPr/>
        </p:nvSpPr>
        <p:spPr bwMode="auto">
          <a:xfrm>
            <a:off x="533400" y="1600200"/>
            <a:ext cx="807720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buClr>
                <a:srgbClr val="3333CC"/>
              </a:buClr>
              <a:buFont typeface="Wingdings" pitchFamily="2" charset="2"/>
              <a:buChar char="q"/>
            </a:pPr>
            <a:r>
              <a:rPr lang="en-US" altLang="zh-CN" dirty="0">
                <a:solidFill>
                  <a:srgbClr val="000000"/>
                </a:solidFill>
                <a:ea typeface="宋体" charset="-122"/>
              </a:rPr>
              <a:t>Admin</a:t>
            </a:r>
            <a:r>
              <a:rPr lang="zh-CN" altLang="en-US" dirty="0">
                <a:solidFill>
                  <a:srgbClr val="000000"/>
                </a:solidFill>
                <a:ea typeface="宋体" charset="-122"/>
              </a:rPr>
              <a:t> </a:t>
            </a:r>
            <a:r>
              <a:rPr lang="en-US" altLang="zh-CN" dirty="0">
                <a:solidFill>
                  <a:srgbClr val="000000"/>
                </a:solidFill>
                <a:ea typeface="宋体" charset="-122"/>
              </a:rPr>
              <a:t>and</a:t>
            </a:r>
            <a:r>
              <a:rPr lang="zh-CN" altLang="en-US" dirty="0">
                <a:solidFill>
                  <a:srgbClr val="000000"/>
                </a:solidFill>
                <a:ea typeface="宋体" charset="-122"/>
              </a:rPr>
              <a:t> </a:t>
            </a:r>
            <a:r>
              <a:rPr lang="en-US" altLang="zh-CN" dirty="0">
                <a:solidFill>
                  <a:srgbClr val="000000"/>
                </a:solidFill>
                <a:ea typeface="宋体" charset="-122"/>
              </a:rPr>
              <a:t>Recap</a:t>
            </a:r>
          </a:p>
          <a:p>
            <a:pPr>
              <a:buClr>
                <a:srgbClr val="3333CC"/>
              </a:buClr>
              <a:buFont typeface="Wingdings" pitchFamily="2" charset="2"/>
              <a:buChar char="q"/>
            </a:pPr>
            <a:r>
              <a:rPr lang="en-US" altLang="zh-CN" dirty="0">
                <a:solidFill>
                  <a:srgbClr val="000000"/>
                </a:solidFill>
                <a:ea typeface="宋体" charset="-122"/>
              </a:rPr>
              <a:t>Reliable data transfer</a:t>
            </a:r>
          </a:p>
          <a:p>
            <a:pPr marL="800100" lvl="1" indent="-342900">
              <a:buClr>
                <a:schemeClr val="tx1"/>
              </a:buClr>
              <a:buFont typeface="Courier New" panose="02070309020205020404" pitchFamily="49" charset="0"/>
              <a:buChar char="o"/>
            </a:pPr>
            <a:r>
              <a:rPr lang="en-US" altLang="x-none" dirty="0"/>
              <a:t>perfect channel</a:t>
            </a:r>
          </a:p>
          <a:p>
            <a:pPr marL="800100" lvl="1" indent="-342900">
              <a:buClr>
                <a:schemeClr val="tx1"/>
              </a:buClr>
              <a:buFont typeface="Courier New" panose="02070309020205020404" pitchFamily="49" charset="0"/>
              <a:buChar char="o"/>
            </a:pPr>
            <a:r>
              <a:rPr lang="en-US" altLang="x-none" dirty="0"/>
              <a:t>channel with bit errors</a:t>
            </a:r>
          </a:p>
          <a:p>
            <a:pPr marL="800100" lvl="1" indent="-342900">
              <a:buClr>
                <a:schemeClr val="tx1"/>
              </a:buClr>
              <a:buFont typeface="Courier New" panose="02070309020205020404" pitchFamily="49" charset="0"/>
              <a:buChar char="o"/>
            </a:pPr>
            <a:r>
              <a:rPr lang="en-US" altLang="x-none" dirty="0"/>
              <a:t>channel with bit errors and losses</a:t>
            </a:r>
          </a:p>
          <a:p>
            <a:pPr marL="800100" lvl="1" indent="-342900">
              <a:buClr>
                <a:schemeClr val="tx1"/>
              </a:buClr>
              <a:buFont typeface="Courier New" panose="02070309020205020404" pitchFamily="49" charset="0"/>
              <a:buChar char="o"/>
            </a:pPr>
            <a:r>
              <a:rPr lang="en-US" altLang="x-none" dirty="0"/>
              <a:t>sliding window: reliability with throughput</a:t>
            </a:r>
            <a:endParaRPr lang="en-US" altLang="zh-CN" dirty="0">
              <a:solidFill>
                <a:srgbClr val="000000"/>
              </a:solidFill>
              <a:ea typeface="宋体" charset="-122"/>
            </a:endParaRPr>
          </a:p>
          <a:p>
            <a:pPr>
              <a:buFont typeface="Wingdings" pitchFamily="2" charset="2"/>
              <a:buChar char="q"/>
            </a:pPr>
            <a:r>
              <a:rPr lang="en-US" altLang="zh-CN" dirty="0">
                <a:ea typeface="宋体" charset="-122"/>
              </a:rPr>
              <a:t>TCP reliability</a:t>
            </a:r>
          </a:p>
          <a:p>
            <a:pPr lvl="1">
              <a:buClr>
                <a:schemeClr val="tx1"/>
              </a:buClr>
              <a:buFont typeface="Courier New" panose="02070309020205020404" pitchFamily="49" charset="0"/>
              <a:buChar char="o"/>
            </a:pPr>
            <a:r>
              <a:rPr lang="en-US" altLang="x-none" dirty="0"/>
              <a:t>data </a:t>
            </a:r>
            <a:r>
              <a:rPr lang="en-US" altLang="x-none" dirty="0" err="1"/>
              <a:t>seq</a:t>
            </a:r>
            <a:r>
              <a:rPr lang="en-US" altLang="x-none" dirty="0"/>
              <a:t>#, ack, buffering</a:t>
            </a:r>
          </a:p>
          <a:p>
            <a:pPr lvl="1">
              <a:buClr>
                <a:schemeClr val="tx1"/>
              </a:buClr>
              <a:buFont typeface="Courier New" panose="02070309020205020404" pitchFamily="49" charset="0"/>
              <a:buChar char="o"/>
            </a:pPr>
            <a:r>
              <a:rPr lang="en-US" altLang="x-none" dirty="0"/>
              <a:t>timeout realization</a:t>
            </a:r>
          </a:p>
          <a:p>
            <a:pPr lvl="1">
              <a:buClr>
                <a:srgbClr val="C00000"/>
              </a:buClr>
              <a:buFont typeface="Wingdings" charset="2"/>
              <a:buChar char="Ø"/>
            </a:pPr>
            <a:r>
              <a:rPr lang="en-US" altLang="zh-CN" i="1" dirty="0">
                <a:solidFill>
                  <a:srgbClr val="C00000"/>
                </a:solidFill>
                <a:ea typeface="宋体" charset="-122"/>
              </a:rPr>
              <a:t>connection</a:t>
            </a:r>
            <a:r>
              <a:rPr lang="zh-CN" altLang="en-US" i="1" dirty="0">
                <a:solidFill>
                  <a:srgbClr val="C00000"/>
                </a:solidFill>
                <a:ea typeface="宋体" charset="-122"/>
              </a:rPr>
              <a:t> </a:t>
            </a:r>
            <a:r>
              <a:rPr lang="en-US" altLang="zh-CN" i="1" dirty="0">
                <a:solidFill>
                  <a:srgbClr val="C00000"/>
                </a:solidFill>
                <a:ea typeface="宋体" charset="-122"/>
              </a:rPr>
              <a:t>management</a:t>
            </a:r>
          </a:p>
        </p:txBody>
      </p:sp>
      <p:sp>
        <p:nvSpPr>
          <p:cNvPr id="2" name="Slide Number Placeholder 1">
            <a:extLst>
              <a:ext uri="{FF2B5EF4-FFF2-40B4-BE49-F238E27FC236}">
                <a16:creationId xmlns:a16="http://schemas.microsoft.com/office/drawing/2014/main" id="{7CB99673-5747-B443-A7DE-2631050A7FF1}"/>
              </a:ext>
            </a:extLst>
          </p:cNvPr>
          <p:cNvSpPr>
            <a:spLocks noGrp="1"/>
          </p:cNvSpPr>
          <p:nvPr>
            <p:ph type="sldNum" sz="quarter" idx="12"/>
          </p:nvPr>
        </p:nvSpPr>
        <p:spPr/>
        <p:txBody>
          <a:bodyPr/>
          <a:lstStyle/>
          <a:p>
            <a:fld id="{37EB7456-F267-5C4C-AD02-446DDDC385E0}" type="slidenum">
              <a:rPr lang="en-US" altLang="x-none" smtClean="0"/>
              <a:pPr/>
              <a:t>52</a:t>
            </a:fld>
            <a:endParaRPr lang="en-US" altLang="x-none"/>
          </a:p>
        </p:txBody>
      </p:sp>
    </p:spTree>
    <p:extLst>
      <p:ext uri="{BB962C8B-B14F-4D97-AF65-F5344CB8AC3E}">
        <p14:creationId xmlns:p14="http://schemas.microsoft.com/office/powerpoint/2010/main" val="7709512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533400" y="119740"/>
            <a:ext cx="8534400" cy="1143000"/>
          </a:xfrm>
        </p:spPr>
        <p:txBody>
          <a:bodyPr/>
          <a:lstStyle/>
          <a:p>
            <a:r>
              <a:rPr lang="en-US" altLang="zh-CN" sz="3606" dirty="0">
                <a:solidFill>
                  <a:srgbClr val="3333CC"/>
                </a:solidFill>
                <a:ea typeface="宋体" charset="-122"/>
              </a:rPr>
              <a:t>Why Connection Setup/When to Accept (Safely Deliver) First Packet? </a:t>
            </a:r>
            <a:endParaRPr lang="en-US" altLang="x-none" dirty="0">
              <a:ea typeface="ＭＳ Ｐゴシック" charset="-128"/>
            </a:endParaRPr>
          </a:p>
        </p:txBody>
      </p:sp>
      <p:sp>
        <p:nvSpPr>
          <p:cNvPr id="119811" name="Line 4"/>
          <p:cNvSpPr>
            <a:spLocks noChangeShapeType="1"/>
          </p:cNvSpPr>
          <p:nvPr/>
        </p:nvSpPr>
        <p:spPr bwMode="auto">
          <a:xfrm>
            <a:off x="2166938" y="2252663"/>
            <a:ext cx="4000500" cy="669925"/>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119812" name="Group 5"/>
          <p:cNvGrpSpPr>
            <a:grpSpLocks/>
          </p:cNvGrpSpPr>
          <p:nvPr/>
        </p:nvGrpSpPr>
        <p:grpSpPr bwMode="auto">
          <a:xfrm>
            <a:off x="1844675" y="1346200"/>
            <a:ext cx="1250950" cy="385763"/>
            <a:chOff x="1489" y="826"/>
            <a:chExt cx="788" cy="243"/>
          </a:xfrm>
        </p:grpSpPr>
        <p:graphicFrame>
          <p:nvGraphicFramePr>
            <p:cNvPr id="119825" name="Object 6"/>
            <p:cNvGraphicFramePr>
              <a:graphicFrameLocks noChangeAspect="1"/>
            </p:cNvGraphicFramePr>
            <p:nvPr/>
          </p:nvGraphicFramePr>
          <p:xfrm>
            <a:off x="1489" y="826"/>
            <a:ext cx="306" cy="243"/>
          </p:xfrm>
          <a:graphic>
            <a:graphicData uri="http://schemas.openxmlformats.org/presentationml/2006/ole">
              <mc:AlternateContent xmlns:mc="http://schemas.openxmlformats.org/markup-compatibility/2006">
                <mc:Choice xmlns:v="urn:schemas-microsoft-com:vml" Requires="v">
                  <p:oleObj name="Clip" r:id="rId3" imgW="1307079" imgH="1083682" progId="MS_ClipArt_Gallery.2">
                    <p:embed/>
                  </p:oleObj>
                </mc:Choice>
                <mc:Fallback>
                  <p:oleObj name="Clip" r:id="rId3" imgW="1307079" imgH="1083682" progId="MS_ClipArt_Gallery.2">
                    <p:embed/>
                    <p:pic>
                      <p:nvPicPr>
                        <p:cNvPr id="119825"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9" y="826"/>
                          <a:ext cx="306" cy="2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19826" name="Text Box 7"/>
            <p:cNvSpPr txBox="1">
              <a:spLocks noChangeArrowheads="1"/>
            </p:cNvSpPr>
            <p:nvPr/>
          </p:nvSpPr>
          <p:spPr bwMode="auto">
            <a:xfrm>
              <a:off x="1755" y="826"/>
              <a:ext cx="52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sz="1600">
                  <a:solidFill>
                    <a:srgbClr val="000000"/>
                  </a:solidFill>
                  <a:latin typeface="Comic Sans MS" charset="0"/>
                </a:rPr>
                <a:t>sender</a:t>
              </a:r>
              <a:endParaRPr lang="en-US" altLang="x-none" sz="1000">
                <a:solidFill>
                  <a:srgbClr val="000000"/>
                </a:solidFill>
              </a:endParaRPr>
            </a:p>
          </p:txBody>
        </p:sp>
      </p:grpSp>
      <p:graphicFrame>
        <p:nvGraphicFramePr>
          <p:cNvPr id="119813" name="Object 9"/>
          <p:cNvGraphicFramePr>
            <a:graphicFrameLocks noChangeAspect="1"/>
          </p:cNvGraphicFramePr>
          <p:nvPr/>
        </p:nvGraphicFramePr>
        <p:xfrm>
          <a:off x="6003925" y="1339850"/>
          <a:ext cx="485775" cy="385763"/>
        </p:xfrm>
        <a:graphic>
          <a:graphicData uri="http://schemas.openxmlformats.org/presentationml/2006/ole">
            <mc:AlternateContent xmlns:mc="http://schemas.openxmlformats.org/markup-compatibility/2006">
              <mc:Choice xmlns:v="urn:schemas-microsoft-com:vml" Requires="v">
                <p:oleObj name="Clip" r:id="rId5" imgW="1307079" imgH="1083682" progId="MS_ClipArt_Gallery.2">
                  <p:embed/>
                </p:oleObj>
              </mc:Choice>
              <mc:Fallback>
                <p:oleObj name="Clip" r:id="rId5" imgW="1307079" imgH="1083682" progId="MS_ClipArt_Gallery.2">
                  <p:embed/>
                  <p:pic>
                    <p:nvPicPr>
                      <p:cNvPr id="119813"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3925" y="1339850"/>
                        <a:ext cx="485775"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19814" name="Text Box 10"/>
          <p:cNvSpPr txBox="1">
            <a:spLocks noChangeArrowheads="1"/>
          </p:cNvSpPr>
          <p:nvPr/>
        </p:nvSpPr>
        <p:spPr bwMode="auto">
          <a:xfrm>
            <a:off x="5145088" y="1365250"/>
            <a:ext cx="974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sz="1600">
                <a:solidFill>
                  <a:srgbClr val="000000"/>
                </a:solidFill>
                <a:latin typeface="Comic Sans MS" charset="0"/>
              </a:rPr>
              <a:t>receiver</a:t>
            </a:r>
            <a:endParaRPr lang="en-US" altLang="x-none" sz="1000">
              <a:solidFill>
                <a:srgbClr val="000000"/>
              </a:solidFill>
            </a:endParaRPr>
          </a:p>
        </p:txBody>
      </p:sp>
      <p:sp>
        <p:nvSpPr>
          <p:cNvPr id="119815" name="Line 12"/>
          <p:cNvSpPr>
            <a:spLocks noChangeShapeType="1"/>
          </p:cNvSpPr>
          <p:nvPr/>
        </p:nvSpPr>
        <p:spPr bwMode="auto">
          <a:xfrm flipH="1">
            <a:off x="2106613" y="2962275"/>
            <a:ext cx="4030662" cy="7366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9816" name="Line 13"/>
          <p:cNvSpPr>
            <a:spLocks noChangeShapeType="1"/>
          </p:cNvSpPr>
          <p:nvPr/>
        </p:nvSpPr>
        <p:spPr bwMode="auto">
          <a:xfrm>
            <a:off x="2144713" y="1928813"/>
            <a:ext cx="782637" cy="134937"/>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9817" name="Line 14"/>
          <p:cNvSpPr>
            <a:spLocks noChangeShapeType="1"/>
          </p:cNvSpPr>
          <p:nvPr/>
        </p:nvSpPr>
        <p:spPr bwMode="auto">
          <a:xfrm>
            <a:off x="2138363" y="2065338"/>
            <a:ext cx="782637" cy="134937"/>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9818" name="Text Box 16"/>
          <p:cNvSpPr txBox="1">
            <a:spLocks noChangeArrowheads="1"/>
          </p:cNvSpPr>
          <p:nvPr/>
        </p:nvSpPr>
        <p:spPr bwMode="auto">
          <a:xfrm rot="-600000">
            <a:off x="2759075" y="3038475"/>
            <a:ext cx="2732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sz="1400">
                <a:solidFill>
                  <a:srgbClr val="000000"/>
                </a:solidFill>
                <a:latin typeface="Arial" charset="0"/>
              </a:rPr>
              <a:t>ACK for 0</a:t>
            </a:r>
            <a:endParaRPr lang="en-US" altLang="x-none" sz="1000">
              <a:solidFill>
                <a:srgbClr val="000000"/>
              </a:solidFill>
            </a:endParaRPr>
          </a:p>
        </p:txBody>
      </p:sp>
      <p:sp>
        <p:nvSpPr>
          <p:cNvPr id="119819" name="Line 18"/>
          <p:cNvSpPr>
            <a:spLocks noChangeShapeType="1"/>
          </p:cNvSpPr>
          <p:nvPr/>
        </p:nvSpPr>
        <p:spPr bwMode="auto">
          <a:xfrm flipH="1">
            <a:off x="2109788" y="1857375"/>
            <a:ext cx="11112" cy="1993900"/>
          </a:xfrm>
          <a:prstGeom prst="line">
            <a:avLst/>
          </a:prstGeom>
          <a:noFill/>
          <a:ln w="50800" cmpd="dbl">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9820" name="Text Box 19"/>
          <p:cNvSpPr txBox="1">
            <a:spLocks noChangeArrowheads="1"/>
          </p:cNvSpPr>
          <p:nvPr/>
        </p:nvSpPr>
        <p:spPr bwMode="auto">
          <a:xfrm>
            <a:off x="6207125" y="2668588"/>
            <a:ext cx="960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zh-CN">
                <a:solidFill>
                  <a:srgbClr val="000000"/>
                </a:solidFill>
                <a:ea typeface="宋体" charset="-122"/>
              </a:rPr>
              <a:t>accept</a:t>
            </a:r>
            <a:endParaRPr lang="en-US" altLang="x-none">
              <a:solidFill>
                <a:srgbClr val="000000"/>
              </a:solidFill>
            </a:endParaRPr>
          </a:p>
        </p:txBody>
      </p:sp>
      <p:sp>
        <p:nvSpPr>
          <p:cNvPr id="119821" name="Line 21"/>
          <p:cNvSpPr>
            <a:spLocks noChangeShapeType="1"/>
          </p:cNvSpPr>
          <p:nvPr/>
        </p:nvSpPr>
        <p:spPr bwMode="auto">
          <a:xfrm>
            <a:off x="2128838" y="2674938"/>
            <a:ext cx="979487" cy="45561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9822" name="Freeform 22"/>
          <p:cNvSpPr>
            <a:spLocks/>
          </p:cNvSpPr>
          <p:nvPr/>
        </p:nvSpPr>
        <p:spPr bwMode="auto">
          <a:xfrm>
            <a:off x="1558925" y="3795713"/>
            <a:ext cx="5253038" cy="536575"/>
          </a:xfrm>
          <a:custGeom>
            <a:avLst/>
            <a:gdLst>
              <a:gd name="T0" fmla="*/ 0 w 3309"/>
              <a:gd name="T1" fmla="*/ 2147483646 h 338"/>
              <a:gd name="T2" fmla="*/ 2147483646 w 3309"/>
              <a:gd name="T3" fmla="*/ 2147483646 h 338"/>
              <a:gd name="T4" fmla="*/ 2147483646 w 3309"/>
              <a:gd name="T5" fmla="*/ 2147483646 h 338"/>
              <a:gd name="T6" fmla="*/ 2147483646 w 3309"/>
              <a:gd name="T7" fmla="*/ 0 h 338"/>
              <a:gd name="T8" fmla="*/ 0 60000 65536"/>
              <a:gd name="T9" fmla="*/ 0 60000 65536"/>
              <a:gd name="T10" fmla="*/ 0 60000 65536"/>
              <a:gd name="T11" fmla="*/ 0 60000 65536"/>
              <a:gd name="T12" fmla="*/ 0 w 3309"/>
              <a:gd name="T13" fmla="*/ 0 h 338"/>
              <a:gd name="T14" fmla="*/ 3309 w 3309"/>
              <a:gd name="T15" fmla="*/ 338 h 338"/>
            </a:gdLst>
            <a:ahLst/>
            <a:cxnLst>
              <a:cxn ang="T8">
                <a:pos x="T0" y="T1"/>
              </a:cxn>
              <a:cxn ang="T9">
                <a:pos x="T2" y="T3"/>
              </a:cxn>
              <a:cxn ang="T10">
                <a:pos x="T4" y="T5"/>
              </a:cxn>
              <a:cxn ang="T11">
                <a:pos x="T6" y="T7"/>
              </a:cxn>
            </a:cxnLst>
            <a:rect l="T12" t="T13" r="T14" b="T15"/>
            <a:pathLst>
              <a:path w="3309" h="338">
                <a:moveTo>
                  <a:pt x="0" y="229"/>
                </a:moveTo>
                <a:cubicBezTo>
                  <a:pt x="292" y="162"/>
                  <a:pt x="585" y="95"/>
                  <a:pt x="932" y="110"/>
                </a:cubicBezTo>
                <a:cubicBezTo>
                  <a:pt x="1279" y="125"/>
                  <a:pt x="1688" y="338"/>
                  <a:pt x="2084" y="320"/>
                </a:cubicBezTo>
                <a:cubicBezTo>
                  <a:pt x="2480" y="302"/>
                  <a:pt x="2894" y="151"/>
                  <a:pt x="3309" y="0"/>
                </a:cubicBezTo>
              </a:path>
            </a:pathLst>
          </a:custGeom>
          <a:noFill/>
          <a:ln w="762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823" name="Line 24"/>
          <p:cNvSpPr>
            <a:spLocks noChangeShapeType="1"/>
          </p:cNvSpPr>
          <p:nvPr/>
        </p:nvSpPr>
        <p:spPr bwMode="auto">
          <a:xfrm flipH="1">
            <a:off x="6159500" y="1865313"/>
            <a:ext cx="11113" cy="1993900"/>
          </a:xfrm>
          <a:prstGeom prst="line">
            <a:avLst/>
          </a:prstGeom>
          <a:noFill/>
          <a:ln w="50800" cmpd="dbl">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9824" name="Text Box 27"/>
          <p:cNvSpPr txBox="1">
            <a:spLocks noChangeArrowheads="1"/>
          </p:cNvSpPr>
          <p:nvPr/>
        </p:nvSpPr>
        <p:spPr bwMode="auto">
          <a:xfrm rot="600445">
            <a:off x="3932238" y="2271713"/>
            <a:ext cx="6810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sz="1400">
                <a:solidFill>
                  <a:srgbClr val="000000"/>
                </a:solidFill>
                <a:latin typeface="Arial" charset="0"/>
              </a:rPr>
              <a:t>data 0</a:t>
            </a:r>
            <a:endParaRPr lang="en-US" altLang="x-none" sz="1000">
              <a:solidFill>
                <a:srgbClr val="000000"/>
              </a:solidFill>
            </a:endParaRPr>
          </a:p>
        </p:txBody>
      </p:sp>
      <p:sp>
        <p:nvSpPr>
          <p:cNvPr id="2" name="Slide Number Placeholder 1">
            <a:extLst>
              <a:ext uri="{FF2B5EF4-FFF2-40B4-BE49-F238E27FC236}">
                <a16:creationId xmlns:a16="http://schemas.microsoft.com/office/drawing/2014/main" id="{464F4397-77EB-C94E-B461-F52A22617C74}"/>
              </a:ext>
            </a:extLst>
          </p:cNvPr>
          <p:cNvSpPr>
            <a:spLocks noGrp="1"/>
          </p:cNvSpPr>
          <p:nvPr>
            <p:ph type="sldNum" sz="quarter" idx="12"/>
          </p:nvPr>
        </p:nvSpPr>
        <p:spPr/>
        <p:txBody>
          <a:bodyPr/>
          <a:lstStyle/>
          <a:p>
            <a:fld id="{D925A599-CC33-7E4D-8C4D-B495C4836CF6}" type="slidenum">
              <a:rPr lang="en-US" altLang="x-none" smtClean="0"/>
              <a:pPr/>
              <a:t>53</a:t>
            </a:fld>
            <a:endParaRPr lang="en-US" altLang="x-none"/>
          </a:p>
        </p:txBody>
      </p:sp>
    </p:spTree>
    <p:extLst>
      <p:ext uri="{BB962C8B-B14F-4D97-AF65-F5344CB8AC3E}">
        <p14:creationId xmlns:p14="http://schemas.microsoft.com/office/powerpoint/2010/main" val="11726439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533400" y="119741"/>
            <a:ext cx="8269288" cy="1143000"/>
          </a:xfrm>
        </p:spPr>
        <p:txBody>
          <a:bodyPr/>
          <a:lstStyle/>
          <a:p>
            <a:r>
              <a:rPr lang="en-US" altLang="zh-CN" sz="3606" dirty="0">
                <a:solidFill>
                  <a:srgbClr val="3333CC"/>
                </a:solidFill>
                <a:ea typeface="宋体" charset="-122"/>
              </a:rPr>
              <a:t>Why Connection Setup/When to Accept (Safely Deliver) First Packet? </a:t>
            </a:r>
            <a:endParaRPr lang="en-US" altLang="x-none" dirty="0">
              <a:ea typeface="ＭＳ Ｐゴシック" charset="-128"/>
            </a:endParaRPr>
          </a:p>
        </p:txBody>
      </p:sp>
      <p:sp>
        <p:nvSpPr>
          <p:cNvPr id="121859" name="Line 4"/>
          <p:cNvSpPr>
            <a:spLocks noChangeShapeType="1"/>
          </p:cNvSpPr>
          <p:nvPr/>
        </p:nvSpPr>
        <p:spPr bwMode="auto">
          <a:xfrm>
            <a:off x="2166938" y="2252663"/>
            <a:ext cx="4000500" cy="669925"/>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121860" name="Group 5"/>
          <p:cNvGrpSpPr>
            <a:grpSpLocks/>
          </p:cNvGrpSpPr>
          <p:nvPr/>
        </p:nvGrpSpPr>
        <p:grpSpPr bwMode="auto">
          <a:xfrm>
            <a:off x="1844675" y="1346200"/>
            <a:ext cx="1250950" cy="385763"/>
            <a:chOff x="1489" y="826"/>
            <a:chExt cx="788" cy="243"/>
          </a:xfrm>
        </p:grpSpPr>
        <p:graphicFrame>
          <p:nvGraphicFramePr>
            <p:cNvPr id="121878" name="Object 6"/>
            <p:cNvGraphicFramePr>
              <a:graphicFrameLocks noChangeAspect="1"/>
            </p:cNvGraphicFramePr>
            <p:nvPr/>
          </p:nvGraphicFramePr>
          <p:xfrm>
            <a:off x="1489" y="826"/>
            <a:ext cx="306" cy="243"/>
          </p:xfrm>
          <a:graphic>
            <a:graphicData uri="http://schemas.openxmlformats.org/presentationml/2006/ole">
              <mc:AlternateContent xmlns:mc="http://schemas.openxmlformats.org/markup-compatibility/2006">
                <mc:Choice xmlns:v="urn:schemas-microsoft-com:vml" Requires="v">
                  <p:oleObj name="Clip" r:id="rId3" imgW="1307079" imgH="1083682" progId="MS_ClipArt_Gallery.2">
                    <p:embed/>
                  </p:oleObj>
                </mc:Choice>
                <mc:Fallback>
                  <p:oleObj name="Clip" r:id="rId3" imgW="1307079" imgH="1083682" progId="MS_ClipArt_Gallery.2">
                    <p:embed/>
                    <p:pic>
                      <p:nvPicPr>
                        <p:cNvPr id="12187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9" y="826"/>
                          <a:ext cx="306" cy="2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21879" name="Text Box 7"/>
            <p:cNvSpPr txBox="1">
              <a:spLocks noChangeArrowheads="1"/>
            </p:cNvSpPr>
            <p:nvPr/>
          </p:nvSpPr>
          <p:spPr bwMode="auto">
            <a:xfrm>
              <a:off x="1755" y="826"/>
              <a:ext cx="52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sz="1600">
                  <a:solidFill>
                    <a:srgbClr val="000000"/>
                  </a:solidFill>
                  <a:latin typeface="Comic Sans MS" charset="0"/>
                </a:rPr>
                <a:t>sender</a:t>
              </a:r>
              <a:endParaRPr lang="en-US" altLang="x-none" sz="1000">
                <a:solidFill>
                  <a:srgbClr val="000000"/>
                </a:solidFill>
              </a:endParaRPr>
            </a:p>
          </p:txBody>
        </p:sp>
      </p:grpSp>
      <p:graphicFrame>
        <p:nvGraphicFramePr>
          <p:cNvPr id="121861" name="Object 9"/>
          <p:cNvGraphicFramePr>
            <a:graphicFrameLocks noChangeAspect="1"/>
          </p:cNvGraphicFramePr>
          <p:nvPr/>
        </p:nvGraphicFramePr>
        <p:xfrm>
          <a:off x="6003925" y="1339850"/>
          <a:ext cx="485775" cy="385763"/>
        </p:xfrm>
        <a:graphic>
          <a:graphicData uri="http://schemas.openxmlformats.org/presentationml/2006/ole">
            <mc:AlternateContent xmlns:mc="http://schemas.openxmlformats.org/markup-compatibility/2006">
              <mc:Choice xmlns:v="urn:schemas-microsoft-com:vml" Requires="v">
                <p:oleObj name="Clip" r:id="rId5" imgW="1307079" imgH="1083682" progId="MS_ClipArt_Gallery.2">
                  <p:embed/>
                </p:oleObj>
              </mc:Choice>
              <mc:Fallback>
                <p:oleObj name="Clip" r:id="rId5" imgW="1307079" imgH="1083682" progId="MS_ClipArt_Gallery.2">
                  <p:embed/>
                  <p:pic>
                    <p:nvPicPr>
                      <p:cNvPr id="121861"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3925" y="1339850"/>
                        <a:ext cx="485775"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21862" name="Text Box 10"/>
          <p:cNvSpPr txBox="1">
            <a:spLocks noChangeArrowheads="1"/>
          </p:cNvSpPr>
          <p:nvPr/>
        </p:nvSpPr>
        <p:spPr bwMode="auto">
          <a:xfrm>
            <a:off x="5145088" y="1365250"/>
            <a:ext cx="974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sz="1600">
                <a:solidFill>
                  <a:srgbClr val="000000"/>
                </a:solidFill>
                <a:latin typeface="Comic Sans MS" charset="0"/>
              </a:rPr>
              <a:t>receiver</a:t>
            </a:r>
            <a:endParaRPr lang="en-US" altLang="x-none" sz="1000">
              <a:solidFill>
                <a:srgbClr val="000000"/>
              </a:solidFill>
            </a:endParaRPr>
          </a:p>
        </p:txBody>
      </p:sp>
      <p:sp>
        <p:nvSpPr>
          <p:cNvPr id="121863" name="Line 12"/>
          <p:cNvSpPr>
            <a:spLocks noChangeShapeType="1"/>
          </p:cNvSpPr>
          <p:nvPr/>
        </p:nvSpPr>
        <p:spPr bwMode="auto">
          <a:xfrm flipH="1">
            <a:off x="2106613" y="2962275"/>
            <a:ext cx="4030662" cy="7366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1864" name="Line 13"/>
          <p:cNvSpPr>
            <a:spLocks noChangeShapeType="1"/>
          </p:cNvSpPr>
          <p:nvPr/>
        </p:nvSpPr>
        <p:spPr bwMode="auto">
          <a:xfrm>
            <a:off x="2144713" y="1928813"/>
            <a:ext cx="782637" cy="134937"/>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1865" name="Line 14"/>
          <p:cNvSpPr>
            <a:spLocks noChangeShapeType="1"/>
          </p:cNvSpPr>
          <p:nvPr/>
        </p:nvSpPr>
        <p:spPr bwMode="auto">
          <a:xfrm>
            <a:off x="2138363" y="2065338"/>
            <a:ext cx="782637" cy="134937"/>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1866" name="Text Box 16"/>
          <p:cNvSpPr txBox="1">
            <a:spLocks noChangeArrowheads="1"/>
          </p:cNvSpPr>
          <p:nvPr/>
        </p:nvSpPr>
        <p:spPr bwMode="auto">
          <a:xfrm rot="-600000">
            <a:off x="2759075" y="3038475"/>
            <a:ext cx="2732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sz="1400">
                <a:solidFill>
                  <a:srgbClr val="000000"/>
                </a:solidFill>
                <a:latin typeface="Arial" charset="0"/>
              </a:rPr>
              <a:t>ACK for 0 (n)</a:t>
            </a:r>
            <a:endParaRPr lang="en-US" altLang="x-none" sz="1000">
              <a:solidFill>
                <a:srgbClr val="000000"/>
              </a:solidFill>
            </a:endParaRPr>
          </a:p>
        </p:txBody>
      </p:sp>
      <p:sp>
        <p:nvSpPr>
          <p:cNvPr id="121867" name="Line 18"/>
          <p:cNvSpPr>
            <a:spLocks noChangeShapeType="1"/>
          </p:cNvSpPr>
          <p:nvPr/>
        </p:nvSpPr>
        <p:spPr bwMode="auto">
          <a:xfrm flipH="1">
            <a:off x="2109788" y="1857375"/>
            <a:ext cx="11112" cy="1993900"/>
          </a:xfrm>
          <a:prstGeom prst="line">
            <a:avLst/>
          </a:prstGeom>
          <a:noFill/>
          <a:ln w="50800" cmpd="dbl">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1868" name="Text Box 19"/>
          <p:cNvSpPr txBox="1">
            <a:spLocks noChangeArrowheads="1"/>
          </p:cNvSpPr>
          <p:nvPr/>
        </p:nvSpPr>
        <p:spPr bwMode="auto">
          <a:xfrm>
            <a:off x="6207125" y="2668588"/>
            <a:ext cx="960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zh-CN">
                <a:solidFill>
                  <a:srgbClr val="000000"/>
                </a:solidFill>
                <a:ea typeface="宋体" charset="-122"/>
              </a:rPr>
              <a:t>accept</a:t>
            </a:r>
            <a:endParaRPr lang="en-US" altLang="x-none">
              <a:solidFill>
                <a:srgbClr val="000000"/>
              </a:solidFill>
            </a:endParaRPr>
          </a:p>
        </p:txBody>
      </p:sp>
      <p:sp>
        <p:nvSpPr>
          <p:cNvPr id="121869" name="Line 21"/>
          <p:cNvSpPr>
            <a:spLocks noChangeShapeType="1"/>
          </p:cNvSpPr>
          <p:nvPr/>
        </p:nvSpPr>
        <p:spPr bwMode="auto">
          <a:xfrm>
            <a:off x="2128838" y="2674938"/>
            <a:ext cx="979487" cy="45561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1870" name="Freeform 22"/>
          <p:cNvSpPr>
            <a:spLocks/>
          </p:cNvSpPr>
          <p:nvPr/>
        </p:nvSpPr>
        <p:spPr bwMode="auto">
          <a:xfrm>
            <a:off x="1558925" y="3795713"/>
            <a:ext cx="5253038" cy="536575"/>
          </a:xfrm>
          <a:custGeom>
            <a:avLst/>
            <a:gdLst>
              <a:gd name="T0" fmla="*/ 0 w 3309"/>
              <a:gd name="T1" fmla="*/ 2147483646 h 338"/>
              <a:gd name="T2" fmla="*/ 2147483646 w 3309"/>
              <a:gd name="T3" fmla="*/ 2147483646 h 338"/>
              <a:gd name="T4" fmla="*/ 2147483646 w 3309"/>
              <a:gd name="T5" fmla="*/ 2147483646 h 338"/>
              <a:gd name="T6" fmla="*/ 2147483646 w 3309"/>
              <a:gd name="T7" fmla="*/ 0 h 338"/>
              <a:gd name="T8" fmla="*/ 0 60000 65536"/>
              <a:gd name="T9" fmla="*/ 0 60000 65536"/>
              <a:gd name="T10" fmla="*/ 0 60000 65536"/>
              <a:gd name="T11" fmla="*/ 0 60000 65536"/>
              <a:gd name="T12" fmla="*/ 0 w 3309"/>
              <a:gd name="T13" fmla="*/ 0 h 338"/>
              <a:gd name="T14" fmla="*/ 3309 w 3309"/>
              <a:gd name="T15" fmla="*/ 338 h 338"/>
            </a:gdLst>
            <a:ahLst/>
            <a:cxnLst>
              <a:cxn ang="T8">
                <a:pos x="T0" y="T1"/>
              </a:cxn>
              <a:cxn ang="T9">
                <a:pos x="T2" y="T3"/>
              </a:cxn>
              <a:cxn ang="T10">
                <a:pos x="T4" y="T5"/>
              </a:cxn>
              <a:cxn ang="T11">
                <a:pos x="T6" y="T7"/>
              </a:cxn>
            </a:cxnLst>
            <a:rect l="T12" t="T13" r="T14" b="T15"/>
            <a:pathLst>
              <a:path w="3309" h="338">
                <a:moveTo>
                  <a:pt x="0" y="229"/>
                </a:moveTo>
                <a:cubicBezTo>
                  <a:pt x="292" y="162"/>
                  <a:pt x="585" y="95"/>
                  <a:pt x="932" y="110"/>
                </a:cubicBezTo>
                <a:cubicBezTo>
                  <a:pt x="1279" y="125"/>
                  <a:pt x="1688" y="338"/>
                  <a:pt x="2084" y="320"/>
                </a:cubicBezTo>
                <a:cubicBezTo>
                  <a:pt x="2480" y="302"/>
                  <a:pt x="2894" y="151"/>
                  <a:pt x="3309" y="0"/>
                </a:cubicBezTo>
              </a:path>
            </a:pathLst>
          </a:custGeom>
          <a:noFill/>
          <a:ln w="762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871" name="Line 24"/>
          <p:cNvSpPr>
            <a:spLocks noChangeShapeType="1"/>
          </p:cNvSpPr>
          <p:nvPr/>
        </p:nvSpPr>
        <p:spPr bwMode="auto">
          <a:xfrm flipH="1">
            <a:off x="6159500" y="1865313"/>
            <a:ext cx="11113" cy="1993900"/>
          </a:xfrm>
          <a:prstGeom prst="line">
            <a:avLst/>
          </a:prstGeom>
          <a:noFill/>
          <a:ln w="50800" cmpd="dbl">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1872" name="Text Box 27"/>
          <p:cNvSpPr txBox="1">
            <a:spLocks noChangeArrowheads="1"/>
          </p:cNvSpPr>
          <p:nvPr/>
        </p:nvSpPr>
        <p:spPr bwMode="auto">
          <a:xfrm rot="600445">
            <a:off x="3087688" y="2271713"/>
            <a:ext cx="2370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sz="1400">
                <a:solidFill>
                  <a:srgbClr val="000000"/>
                </a:solidFill>
                <a:latin typeface="Arial" charset="0"/>
              </a:rPr>
              <a:t>data 0</a:t>
            </a:r>
            <a:r>
              <a:rPr lang="en-US" altLang="zh-CN" sz="1400">
                <a:solidFill>
                  <a:srgbClr val="000000"/>
                </a:solidFill>
                <a:latin typeface="Arial" charset="0"/>
                <a:ea typeface="宋体" charset="-122"/>
              </a:rPr>
              <a:t> (transfer $1000 to B)</a:t>
            </a:r>
            <a:endParaRPr lang="en-US" altLang="x-none" sz="1000">
              <a:solidFill>
                <a:srgbClr val="000000"/>
              </a:solidFill>
            </a:endParaRPr>
          </a:p>
        </p:txBody>
      </p:sp>
      <p:grpSp>
        <p:nvGrpSpPr>
          <p:cNvPr id="3" name="Group 31"/>
          <p:cNvGrpSpPr>
            <a:grpSpLocks/>
          </p:cNvGrpSpPr>
          <p:nvPr/>
        </p:nvGrpSpPr>
        <p:grpSpPr bwMode="auto">
          <a:xfrm>
            <a:off x="3079750" y="3101975"/>
            <a:ext cx="4217988" cy="3113088"/>
            <a:chOff x="3059" y="2115"/>
            <a:chExt cx="2657" cy="1961"/>
          </a:xfrm>
        </p:grpSpPr>
        <p:sp>
          <p:nvSpPr>
            <p:cNvPr id="121874" name="Text Box 8"/>
            <p:cNvSpPr txBox="1">
              <a:spLocks noChangeArrowheads="1"/>
            </p:cNvSpPr>
            <p:nvPr/>
          </p:nvSpPr>
          <p:spPr bwMode="auto">
            <a:xfrm rot="1428187">
              <a:off x="3327" y="3160"/>
              <a:ext cx="149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x-none" sz="1400">
                  <a:solidFill>
                    <a:srgbClr val="000000"/>
                  </a:solidFill>
                  <a:latin typeface="Arial" charset="0"/>
                </a:rPr>
                <a:t>data 0</a:t>
              </a:r>
              <a:r>
                <a:rPr lang="en-US" altLang="zh-CN" sz="1400">
                  <a:solidFill>
                    <a:srgbClr val="000000"/>
                  </a:solidFill>
                  <a:latin typeface="Arial" charset="0"/>
                  <a:ea typeface="宋体" charset="-122"/>
                </a:rPr>
                <a:t> (transfer $1000 to B)</a:t>
              </a:r>
              <a:endParaRPr lang="en-US" altLang="x-none" sz="1000">
                <a:solidFill>
                  <a:srgbClr val="000000"/>
                </a:solidFill>
              </a:endParaRPr>
            </a:p>
          </p:txBody>
        </p:sp>
        <p:sp>
          <p:nvSpPr>
            <p:cNvPr id="121875" name="Line 26"/>
            <p:cNvSpPr>
              <a:spLocks noChangeShapeType="1"/>
            </p:cNvSpPr>
            <p:nvPr/>
          </p:nvSpPr>
          <p:spPr bwMode="auto">
            <a:xfrm flipH="1">
              <a:off x="4982" y="2820"/>
              <a:ext cx="7" cy="1256"/>
            </a:xfrm>
            <a:prstGeom prst="line">
              <a:avLst/>
            </a:prstGeom>
            <a:noFill/>
            <a:ln w="50800" cmpd="dbl">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1876" name="Freeform 29"/>
            <p:cNvSpPr>
              <a:spLocks/>
            </p:cNvSpPr>
            <p:nvPr/>
          </p:nvSpPr>
          <p:spPr bwMode="auto">
            <a:xfrm>
              <a:off x="3059" y="2115"/>
              <a:ext cx="1908" cy="1539"/>
            </a:xfrm>
            <a:custGeom>
              <a:avLst/>
              <a:gdLst>
                <a:gd name="T0" fmla="*/ 0 w 1908"/>
                <a:gd name="T1" fmla="*/ 0 h 1709"/>
                <a:gd name="T2" fmla="*/ 624 w 1908"/>
                <a:gd name="T3" fmla="*/ 312 h 1709"/>
                <a:gd name="T4" fmla="*/ 1908 w 1908"/>
                <a:gd name="T5" fmla="*/ 394 h 1709"/>
                <a:gd name="T6" fmla="*/ 0 60000 65536"/>
                <a:gd name="T7" fmla="*/ 0 60000 65536"/>
                <a:gd name="T8" fmla="*/ 0 60000 65536"/>
                <a:gd name="T9" fmla="*/ 0 w 1908"/>
                <a:gd name="T10" fmla="*/ 0 h 1709"/>
                <a:gd name="T11" fmla="*/ 1908 w 1908"/>
                <a:gd name="T12" fmla="*/ 1709 h 1709"/>
              </a:gdLst>
              <a:ahLst/>
              <a:cxnLst>
                <a:cxn ang="T6">
                  <a:pos x="T0" y="T1"/>
                </a:cxn>
                <a:cxn ang="T7">
                  <a:pos x="T2" y="T3"/>
                </a:cxn>
                <a:cxn ang="T8">
                  <a:pos x="T4" y="T5"/>
                </a:cxn>
              </a:cxnLst>
              <a:rect l="T9" t="T10" r="T11" b="T12"/>
              <a:pathLst>
                <a:path w="1908" h="1709">
                  <a:moveTo>
                    <a:pt x="0" y="0"/>
                  </a:moveTo>
                  <a:cubicBezTo>
                    <a:pt x="153" y="532"/>
                    <a:pt x="306" y="1065"/>
                    <a:pt x="624" y="1350"/>
                  </a:cubicBezTo>
                  <a:cubicBezTo>
                    <a:pt x="942" y="1635"/>
                    <a:pt x="1425" y="1672"/>
                    <a:pt x="1908" y="1709"/>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877" name="Text Box 30"/>
            <p:cNvSpPr txBox="1">
              <a:spLocks noChangeArrowheads="1"/>
            </p:cNvSpPr>
            <p:nvPr/>
          </p:nvSpPr>
          <p:spPr bwMode="auto">
            <a:xfrm>
              <a:off x="5026" y="3534"/>
              <a:ext cx="69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US" altLang="zh-CN">
                  <a:solidFill>
                    <a:srgbClr val="000000"/>
                  </a:solidFill>
                  <a:ea typeface="宋体" charset="-122"/>
                </a:rPr>
                <a:t>accept?</a:t>
              </a:r>
              <a:endParaRPr lang="en-US" altLang="x-none">
                <a:solidFill>
                  <a:srgbClr val="000000"/>
                </a:solidFill>
              </a:endParaRPr>
            </a:p>
          </p:txBody>
        </p:sp>
      </p:grpSp>
      <p:sp>
        <p:nvSpPr>
          <p:cNvPr id="25" name="Slide Number Placeholder 4">
            <a:extLst>
              <a:ext uri="{FF2B5EF4-FFF2-40B4-BE49-F238E27FC236}">
                <a16:creationId xmlns:a16="http://schemas.microsoft.com/office/drawing/2014/main" id="{9A96D30D-3CD8-B84B-A5D3-B7D6EFE44F0A}"/>
              </a:ext>
            </a:extLst>
          </p:cNvPr>
          <p:cNvSpPr txBox="1">
            <a:spLocks/>
          </p:cNvSpPr>
          <p:nvPr/>
        </p:nvSpPr>
        <p:spPr bwMode="auto">
          <a:xfrm>
            <a:off x="8648700" y="6448425"/>
            <a:ext cx="419100" cy="3429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7" tIns="45582" rIns="91177" bIns="45582" numCol="1" anchor="b" anchorCtr="0" compatLnSpc="1">
            <a:prstTxWarp prst="textNoShape">
              <a:avLst/>
            </a:prstTxWarp>
          </a:bodyPr>
          <a:lstStyle>
            <a:defPPr>
              <a:defRPr lang="en-US"/>
            </a:defPPr>
            <a:lvl1pPr algn="r" defTabSz="912813" rtl="0" eaLnBrk="1" fontAlgn="base" hangingPunct="1">
              <a:spcBef>
                <a:spcPct val="20000"/>
              </a:spcBef>
              <a:spcAft>
                <a:spcPct val="0"/>
              </a:spcAft>
              <a:buClr>
                <a:schemeClr val="accent2"/>
              </a:buClr>
              <a:buSzPct val="85000"/>
              <a:buFont typeface="ZapfDingbats" charset="0"/>
              <a:buChar char="r"/>
              <a:defRPr sz="2800" kern="1200">
                <a:solidFill>
                  <a:schemeClr val="tx1"/>
                </a:solidFill>
                <a:latin typeface="Comic Sans MS" charset="0"/>
                <a:ea typeface="ＭＳ Ｐゴシック" charset="-128"/>
                <a:cs typeface="+mn-cs"/>
              </a:defRPr>
            </a:lvl1pPr>
            <a:lvl2pPr marL="742950" indent="-285750" algn="l" rtl="0" eaLnBrk="0" fontAlgn="base" hangingPunct="0">
              <a:spcBef>
                <a:spcPct val="20000"/>
              </a:spcBef>
              <a:spcAft>
                <a:spcPct val="0"/>
              </a:spcAft>
              <a:buClr>
                <a:schemeClr val="accent2"/>
              </a:buClr>
              <a:buSzPct val="75000"/>
              <a:buFont typeface="ZapfDingbats" charset="0"/>
              <a:buChar char="m"/>
              <a:defRPr sz="2400" kern="1200">
                <a:solidFill>
                  <a:schemeClr val="tx1"/>
                </a:solidFill>
                <a:latin typeface="Comic Sans MS" charset="0"/>
                <a:ea typeface="ＭＳ Ｐゴシック" charset="-128"/>
                <a:cs typeface="+mn-cs"/>
              </a:defRPr>
            </a:lvl2pPr>
            <a:lvl3pPr marL="1143000" indent="-228600" algn="l" rtl="0" eaLnBrk="0" fontAlgn="base" hangingPunct="0">
              <a:spcBef>
                <a:spcPct val="20000"/>
              </a:spcBef>
              <a:spcAft>
                <a:spcPct val="0"/>
              </a:spcAft>
              <a:buChar char="•"/>
              <a:defRPr sz="2000" kern="1200">
                <a:solidFill>
                  <a:schemeClr val="tx1"/>
                </a:solidFill>
                <a:latin typeface="Comic Sans MS" charset="0"/>
                <a:ea typeface="ＭＳ Ｐゴシック"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charset="0"/>
                <a:ea typeface="ＭＳ Ｐゴシック"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charset="0"/>
                <a:ea typeface="ＭＳ Ｐゴシック"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9pPr>
          </a:lstStyle>
          <a:p>
            <a:pPr>
              <a:spcBef>
                <a:spcPct val="0"/>
              </a:spcBef>
              <a:buClrTx/>
              <a:buSzTx/>
              <a:buFontTx/>
              <a:buNone/>
            </a:pPr>
            <a:fld id="{215FA54B-5407-E74E-AE85-61A5693FF438}" type="slidenum">
              <a:rPr lang="en-US" altLang="x-none" sz="1400" smtClean="0">
                <a:latin typeface="Times New Roman" charset="0"/>
              </a:rPr>
              <a:pPr>
                <a:spcBef>
                  <a:spcPct val="0"/>
                </a:spcBef>
                <a:buClrTx/>
                <a:buSzTx/>
                <a:buFontTx/>
                <a:buNone/>
              </a:pPr>
              <a:t>54</a:t>
            </a:fld>
            <a:endParaRPr lang="en-US" altLang="x-none" sz="1400" dirty="0">
              <a:latin typeface="Times New Roman" charset="0"/>
            </a:endParaRPr>
          </a:p>
        </p:txBody>
      </p:sp>
      <p:sp>
        <p:nvSpPr>
          <p:cNvPr id="2" name="Slide Number Placeholder 1">
            <a:extLst>
              <a:ext uri="{FF2B5EF4-FFF2-40B4-BE49-F238E27FC236}">
                <a16:creationId xmlns:a16="http://schemas.microsoft.com/office/drawing/2014/main" id="{15E722C4-1FDB-844D-85E3-A7F886D1E8FA}"/>
              </a:ext>
            </a:extLst>
          </p:cNvPr>
          <p:cNvSpPr>
            <a:spLocks noGrp="1"/>
          </p:cNvSpPr>
          <p:nvPr>
            <p:ph type="sldNum" sz="quarter" idx="12"/>
          </p:nvPr>
        </p:nvSpPr>
        <p:spPr/>
        <p:txBody>
          <a:bodyPr/>
          <a:lstStyle/>
          <a:p>
            <a:fld id="{D925A599-CC33-7E4D-8C4D-B495C4836CF6}" type="slidenum">
              <a:rPr lang="en-US" altLang="x-none" smtClean="0"/>
              <a:pPr/>
              <a:t>54</a:t>
            </a:fld>
            <a:endParaRPr lang="en-US" altLang="x-none"/>
          </a:p>
        </p:txBody>
      </p:sp>
    </p:spTree>
    <p:extLst>
      <p:ext uri="{BB962C8B-B14F-4D97-AF65-F5344CB8AC3E}">
        <p14:creationId xmlns:p14="http://schemas.microsoft.com/office/powerpoint/2010/main" val="1351298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Rectangle 2">
            <a:extLst>
              <a:ext uri="{FF2B5EF4-FFF2-40B4-BE49-F238E27FC236}">
                <a16:creationId xmlns:a16="http://schemas.microsoft.com/office/drawing/2014/main" id="{715FD39C-DEF4-244D-925E-60CBB5EADDEC}"/>
              </a:ext>
            </a:extLst>
          </p:cNvPr>
          <p:cNvSpPr>
            <a:spLocks noGrp="1" noChangeArrowheads="1"/>
          </p:cNvSpPr>
          <p:nvPr>
            <p:ph type="title"/>
          </p:nvPr>
        </p:nvSpPr>
        <p:spPr>
          <a:xfrm>
            <a:off x="533399" y="228600"/>
            <a:ext cx="8269761" cy="1143000"/>
          </a:xfrm>
        </p:spPr>
        <p:txBody>
          <a:bodyPr/>
          <a:lstStyle/>
          <a:p>
            <a:r>
              <a:rPr lang="en-US" altLang="zh-CN" dirty="0">
                <a:ea typeface="SimSun" panose="02010600030101010101" pitchFamily="2" charset="-122"/>
              </a:rPr>
              <a:t>Transport “Safe-Setup” Principle</a:t>
            </a:r>
          </a:p>
        </p:txBody>
      </p:sp>
      <p:sp>
        <p:nvSpPr>
          <p:cNvPr id="774147" name="Rectangle 3">
            <a:extLst>
              <a:ext uri="{FF2B5EF4-FFF2-40B4-BE49-F238E27FC236}">
                <a16:creationId xmlns:a16="http://schemas.microsoft.com/office/drawing/2014/main" id="{7D18F410-F72C-4449-9AC7-A8D0E4717EC0}"/>
              </a:ext>
            </a:extLst>
          </p:cNvPr>
          <p:cNvSpPr>
            <a:spLocks noGrp="1" noChangeArrowheads="1"/>
          </p:cNvSpPr>
          <p:nvPr>
            <p:ph idx="1"/>
          </p:nvPr>
        </p:nvSpPr>
        <p:spPr/>
        <p:txBody>
          <a:bodyPr/>
          <a:lstStyle/>
          <a:p>
            <a:pPr>
              <a:buFont typeface="Wingdings" pitchFamily="2" charset="2"/>
              <a:buChar char="q"/>
            </a:pPr>
            <a:r>
              <a:rPr lang="en-US" altLang="zh-CN" dirty="0">
                <a:ea typeface="SimSun" panose="02010600030101010101" pitchFamily="2" charset="-122"/>
              </a:rPr>
              <a:t>A general safety principle for a receiver R to accept a message from a sender S is the general “</a:t>
            </a:r>
            <a:r>
              <a:rPr lang="en-US" altLang="zh-CN" dirty="0">
                <a:solidFill>
                  <a:srgbClr val="C00000"/>
                </a:solidFill>
                <a:ea typeface="SimSun" panose="02010600030101010101" pitchFamily="2" charset="-122"/>
              </a:rPr>
              <a:t>authentication</a:t>
            </a:r>
            <a:r>
              <a:rPr lang="en-US" altLang="zh-CN" dirty="0">
                <a:ea typeface="SimSun" panose="02010600030101010101" pitchFamily="2" charset="-122"/>
              </a:rPr>
              <a:t>” principle, which consists of two conditions:</a:t>
            </a:r>
          </a:p>
        </p:txBody>
      </p:sp>
      <p:sp>
        <p:nvSpPr>
          <p:cNvPr id="774148" name="Rectangle 4">
            <a:extLst>
              <a:ext uri="{FF2B5EF4-FFF2-40B4-BE49-F238E27FC236}">
                <a16:creationId xmlns:a16="http://schemas.microsoft.com/office/drawing/2014/main" id="{D5655690-7C2C-AF4C-9A22-F4BB1248F4D1}"/>
              </a:ext>
            </a:extLst>
          </p:cNvPr>
          <p:cNvSpPr>
            <a:spLocks noChangeArrowheads="1"/>
          </p:cNvSpPr>
          <p:nvPr/>
        </p:nvSpPr>
        <p:spPr bwMode="auto">
          <a:xfrm>
            <a:off x="550937" y="3261278"/>
            <a:ext cx="7772400" cy="92333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876" lvl="1" defTabSz="685752">
              <a:defRPr/>
            </a:pPr>
            <a:r>
              <a:rPr lang="en-US" altLang="zh-CN" sz="1800" dirty="0">
                <a:solidFill>
                  <a:srgbClr val="000000"/>
                </a:solidFill>
                <a:latin typeface="Comic Sans MS" panose="030F0902030302020204" pitchFamily="66" charset="0"/>
                <a:ea typeface="SimSun" panose="02010600030101010101" pitchFamily="2" charset="-122"/>
              </a:rPr>
              <a:t>Transport authentication principle:</a:t>
            </a:r>
          </a:p>
          <a:p>
            <a:pPr marL="600033" lvl="1" indent="-257157" defTabSz="685752">
              <a:buFontTx/>
              <a:buChar char="-"/>
              <a:defRPr/>
            </a:pPr>
            <a:r>
              <a:rPr lang="en-US" altLang="zh-CN" sz="1800" dirty="0">
                <a:solidFill>
                  <a:srgbClr val="000000"/>
                </a:solidFill>
                <a:latin typeface="Comic Sans MS" panose="030F0902030302020204" pitchFamily="66" charset="0"/>
                <a:ea typeface="SimSun" panose="02010600030101010101" pitchFamily="2" charset="-122"/>
              </a:rPr>
              <a:t>[p1] Receiver can be sure that what Sender says is </a:t>
            </a:r>
            <a:r>
              <a:rPr lang="en-US" altLang="zh-CN" sz="1800" b="1" dirty="0">
                <a:solidFill>
                  <a:srgbClr val="FF0000"/>
                </a:solidFill>
                <a:latin typeface="Comic Sans MS" panose="030F0902030302020204" pitchFamily="66" charset="0"/>
                <a:ea typeface="SimSun" panose="02010600030101010101" pitchFamily="2" charset="-122"/>
              </a:rPr>
              <a:t>fresh</a:t>
            </a:r>
            <a:endParaRPr lang="en-US" altLang="zh-CN" sz="1800" dirty="0">
              <a:solidFill>
                <a:srgbClr val="000000"/>
              </a:solidFill>
              <a:latin typeface="Comic Sans MS" panose="030F0902030302020204" pitchFamily="66" charset="0"/>
              <a:ea typeface="SimSun" panose="02010600030101010101" pitchFamily="2" charset="-122"/>
            </a:endParaRPr>
          </a:p>
          <a:p>
            <a:pPr marL="600033" lvl="1" indent="-257157" defTabSz="685752">
              <a:buFontTx/>
              <a:buChar char="-"/>
              <a:defRPr/>
            </a:pPr>
            <a:r>
              <a:rPr lang="en-US" altLang="zh-CN" sz="1800" dirty="0">
                <a:solidFill>
                  <a:srgbClr val="000000"/>
                </a:solidFill>
                <a:latin typeface="Comic Sans MS" panose="030F0902030302020204" pitchFamily="66" charset="0"/>
                <a:ea typeface="SimSun" panose="02010600030101010101" pitchFamily="2" charset="-122"/>
              </a:rPr>
              <a:t>[p2] Receiver receives something that</a:t>
            </a:r>
            <a:r>
              <a:rPr lang="en-US" altLang="zh-CN" sz="1800" dirty="0">
                <a:solidFill>
                  <a:srgbClr val="FF0000"/>
                </a:solidFill>
                <a:latin typeface="Comic Sans MS" panose="030F0902030302020204" pitchFamily="66" charset="0"/>
                <a:ea typeface="SimSun" panose="02010600030101010101" pitchFamily="2" charset="-122"/>
              </a:rPr>
              <a:t> </a:t>
            </a:r>
            <a:r>
              <a:rPr lang="en-US" altLang="zh-CN" sz="1800" b="1" i="1" dirty="0">
                <a:solidFill>
                  <a:srgbClr val="FF0000"/>
                </a:solidFill>
                <a:latin typeface="Comic Sans MS" panose="030F0902030302020204" pitchFamily="66" charset="0"/>
                <a:ea typeface="SimSun" panose="02010600030101010101" pitchFamily="2" charset="-122"/>
              </a:rPr>
              <a:t>only</a:t>
            </a:r>
            <a:r>
              <a:rPr lang="en-US" altLang="zh-CN" sz="1800" dirty="0">
                <a:solidFill>
                  <a:srgbClr val="FF0000"/>
                </a:solidFill>
                <a:latin typeface="Comic Sans MS" panose="030F0902030302020204" pitchFamily="66" charset="0"/>
                <a:ea typeface="SimSun" panose="02010600030101010101" pitchFamily="2" charset="-122"/>
              </a:rPr>
              <a:t> Sender can say</a:t>
            </a:r>
            <a:endParaRPr lang="en-US" altLang="zh-CN" sz="1800" dirty="0">
              <a:solidFill>
                <a:srgbClr val="000000"/>
              </a:solidFill>
              <a:latin typeface="Comic Sans MS" panose="030F0902030302020204" pitchFamily="66" charset="0"/>
              <a:ea typeface="SimSun" panose="02010600030101010101" pitchFamily="2" charset="-122"/>
            </a:endParaRPr>
          </a:p>
        </p:txBody>
      </p:sp>
      <p:sp>
        <p:nvSpPr>
          <p:cNvPr id="2" name="Rectangle 1">
            <a:extLst>
              <a:ext uri="{FF2B5EF4-FFF2-40B4-BE49-F238E27FC236}">
                <a16:creationId xmlns:a16="http://schemas.microsoft.com/office/drawing/2014/main" id="{C47CED9D-4948-EA4A-865C-D9A86EC49440}"/>
              </a:ext>
            </a:extLst>
          </p:cNvPr>
          <p:cNvSpPr/>
          <p:nvPr/>
        </p:nvSpPr>
        <p:spPr>
          <a:xfrm>
            <a:off x="472212" y="4456218"/>
            <a:ext cx="7189790" cy="415498"/>
          </a:xfrm>
          <a:prstGeom prst="rect">
            <a:avLst/>
          </a:prstGeom>
        </p:spPr>
        <p:txBody>
          <a:bodyPr wrap="none">
            <a:spAutoFit/>
          </a:bodyPr>
          <a:lstStyle/>
          <a:p>
            <a:pPr algn="ctr" defTabSz="685752">
              <a:defRPr/>
            </a:pPr>
            <a:r>
              <a:rPr lang="en-US" altLang="zh-CN" sz="2100" kern="0" dirty="0">
                <a:solidFill>
                  <a:srgbClr val="000000"/>
                </a:solidFill>
                <a:latin typeface="Comic Sans MS"/>
                <a:ea typeface="SimSun" panose="02010600030101010101" pitchFamily="2" charset="-122"/>
              </a:rPr>
              <a:t>We first assume a secure setting: no malicious attacks. </a:t>
            </a:r>
            <a:endParaRPr lang="en-US" sz="1800" dirty="0">
              <a:solidFill>
                <a:srgbClr val="000000"/>
              </a:solidFill>
            </a:endParaRPr>
          </a:p>
        </p:txBody>
      </p:sp>
      <p:sp>
        <p:nvSpPr>
          <p:cNvPr id="6" name="Rectangle 5">
            <a:extLst>
              <a:ext uri="{FF2B5EF4-FFF2-40B4-BE49-F238E27FC236}">
                <a16:creationId xmlns:a16="http://schemas.microsoft.com/office/drawing/2014/main" id="{C36C0CBA-7D32-B542-B44D-D4F79CD08DB6}"/>
              </a:ext>
            </a:extLst>
          </p:cNvPr>
          <p:cNvSpPr/>
          <p:nvPr/>
        </p:nvSpPr>
        <p:spPr>
          <a:xfrm>
            <a:off x="528139" y="4973165"/>
            <a:ext cx="8275022" cy="738664"/>
          </a:xfrm>
          <a:prstGeom prst="rect">
            <a:avLst/>
          </a:prstGeom>
        </p:spPr>
        <p:txBody>
          <a:bodyPr wrap="none">
            <a:spAutoFit/>
          </a:bodyPr>
          <a:lstStyle/>
          <a:p>
            <a:pPr defTabSz="685752">
              <a:defRPr/>
            </a:pPr>
            <a:r>
              <a:rPr lang="en-US" altLang="zh-CN" sz="2100" kern="0" dirty="0">
                <a:solidFill>
                  <a:srgbClr val="000000"/>
                </a:solidFill>
                <a:latin typeface="Comic Sans MS"/>
                <a:ea typeface="SimSun" panose="02010600030101010101" pitchFamily="2" charset="-122"/>
              </a:rPr>
              <a:t>Exercise: Techniques to allow a receiver to check for freshness </a:t>
            </a:r>
            <a:br>
              <a:rPr lang="en-US" altLang="zh-CN" sz="2100" kern="0" dirty="0">
                <a:solidFill>
                  <a:srgbClr val="000000"/>
                </a:solidFill>
                <a:latin typeface="Comic Sans MS"/>
                <a:ea typeface="SimSun" panose="02010600030101010101" pitchFamily="2" charset="-122"/>
              </a:rPr>
            </a:br>
            <a:r>
              <a:rPr lang="en-US" altLang="zh-CN" sz="2100" kern="0" dirty="0">
                <a:solidFill>
                  <a:srgbClr val="000000"/>
                </a:solidFill>
                <a:latin typeface="Comic Sans MS"/>
                <a:ea typeface="SimSun" panose="02010600030101010101" pitchFamily="2" charset="-122"/>
              </a:rPr>
              <a:t>(e.g., add a time stamp)?</a:t>
            </a:r>
            <a:endParaRPr lang="en-US" sz="1800" dirty="0">
              <a:solidFill>
                <a:srgbClr val="000000"/>
              </a:solidFill>
            </a:endParaRPr>
          </a:p>
        </p:txBody>
      </p:sp>
      <p:sp>
        <p:nvSpPr>
          <p:cNvPr id="7" name="Slide Number Placeholder 1">
            <a:extLst>
              <a:ext uri="{FF2B5EF4-FFF2-40B4-BE49-F238E27FC236}">
                <a16:creationId xmlns:a16="http://schemas.microsoft.com/office/drawing/2014/main" id="{DF7C6B03-37A9-1841-B1C0-2BCD6F534631}"/>
              </a:ext>
            </a:extLst>
          </p:cNvPr>
          <p:cNvSpPr>
            <a:spLocks noGrp="1"/>
          </p:cNvSpPr>
          <p:nvPr>
            <p:ph type="sldNum" sz="quarter" idx="11"/>
          </p:nvPr>
        </p:nvSpPr>
        <p:spPr>
          <a:xfrm>
            <a:off x="8575675" y="6515100"/>
            <a:ext cx="457200" cy="3429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ZapfDingbats" charset="0"/>
              <a:buChar char="r"/>
              <a:defRPr sz="2100">
                <a:solidFill>
                  <a:schemeClr val="tx1"/>
                </a:solidFill>
                <a:latin typeface="Comic Sans MS" charset="0"/>
              </a:defRPr>
            </a:lvl1pPr>
            <a:lvl2pPr marL="557173" indent="-214297">
              <a:spcBef>
                <a:spcPct val="20000"/>
              </a:spcBef>
              <a:buClr>
                <a:schemeClr val="accent2"/>
              </a:buClr>
              <a:buSzPct val="75000"/>
              <a:buFont typeface="ZapfDingbats" charset="0"/>
              <a:buChar char="m"/>
              <a:defRPr sz="1800">
                <a:solidFill>
                  <a:schemeClr val="tx1"/>
                </a:solidFill>
                <a:latin typeface="Comic Sans MS" charset="0"/>
              </a:defRPr>
            </a:lvl2pPr>
            <a:lvl3pPr marL="857190" indent="-171438">
              <a:spcBef>
                <a:spcPct val="20000"/>
              </a:spcBef>
              <a:buChar char="•"/>
              <a:defRPr sz="1500">
                <a:solidFill>
                  <a:schemeClr val="tx1"/>
                </a:solidFill>
                <a:latin typeface="Comic Sans MS" charset="0"/>
              </a:defRPr>
            </a:lvl3pPr>
            <a:lvl4pPr marL="1200066" indent="-171438">
              <a:spcBef>
                <a:spcPct val="20000"/>
              </a:spcBef>
              <a:buChar char="–"/>
              <a:defRPr sz="1500">
                <a:solidFill>
                  <a:schemeClr val="tx1"/>
                </a:solidFill>
                <a:latin typeface="Times New Roman" charset="0"/>
              </a:defRPr>
            </a:lvl4pPr>
            <a:lvl5pPr marL="1542942" indent="-171438">
              <a:spcBef>
                <a:spcPct val="20000"/>
              </a:spcBef>
              <a:buChar char="»"/>
              <a:defRPr sz="1500">
                <a:solidFill>
                  <a:schemeClr val="tx1"/>
                </a:solidFill>
                <a:latin typeface="Times New Roman" charset="0"/>
              </a:defRPr>
            </a:lvl5pPr>
            <a:lvl6pPr marL="1885818" indent="-171438" eaLnBrk="0" fontAlgn="base" hangingPunct="0">
              <a:spcBef>
                <a:spcPct val="20000"/>
              </a:spcBef>
              <a:spcAft>
                <a:spcPct val="0"/>
              </a:spcAft>
              <a:buChar char="»"/>
              <a:defRPr sz="1500">
                <a:solidFill>
                  <a:schemeClr val="tx1"/>
                </a:solidFill>
                <a:latin typeface="Times New Roman" charset="0"/>
              </a:defRPr>
            </a:lvl6pPr>
            <a:lvl7pPr marL="2228694" indent="-171438" eaLnBrk="0" fontAlgn="base" hangingPunct="0">
              <a:spcBef>
                <a:spcPct val="20000"/>
              </a:spcBef>
              <a:spcAft>
                <a:spcPct val="0"/>
              </a:spcAft>
              <a:buChar char="»"/>
              <a:defRPr sz="1500">
                <a:solidFill>
                  <a:schemeClr val="tx1"/>
                </a:solidFill>
                <a:latin typeface="Times New Roman" charset="0"/>
              </a:defRPr>
            </a:lvl7pPr>
            <a:lvl8pPr marL="2571570" indent="-171438" eaLnBrk="0" fontAlgn="base" hangingPunct="0">
              <a:spcBef>
                <a:spcPct val="20000"/>
              </a:spcBef>
              <a:spcAft>
                <a:spcPct val="0"/>
              </a:spcAft>
              <a:buChar char="»"/>
              <a:defRPr sz="1500">
                <a:solidFill>
                  <a:schemeClr val="tx1"/>
                </a:solidFill>
                <a:latin typeface="Times New Roman" charset="0"/>
              </a:defRPr>
            </a:lvl8pPr>
            <a:lvl9pPr marL="2914446" indent="-171438" eaLnBrk="0" fontAlgn="base" hangingPunct="0">
              <a:spcBef>
                <a:spcPct val="20000"/>
              </a:spcBef>
              <a:spcAft>
                <a:spcPct val="0"/>
              </a:spcAft>
              <a:buChar char="»"/>
              <a:defRPr sz="1500">
                <a:solidFill>
                  <a:schemeClr val="tx1"/>
                </a:solidFill>
                <a:latin typeface="Times New Roman" charset="0"/>
              </a:defRPr>
            </a:lvl9pPr>
          </a:lstStyle>
          <a:p>
            <a:pPr algn="r" defTabSz="685752">
              <a:spcBef>
                <a:spcPct val="0"/>
              </a:spcBef>
              <a:buClrTx/>
              <a:buSzTx/>
              <a:buNone/>
              <a:defRPr/>
            </a:pPr>
            <a:fld id="{62E017A0-B8DC-F44D-8198-E58F107A1E26}" type="slidenum">
              <a:rPr lang="en-US" altLang="en-US" sz="1050">
                <a:solidFill>
                  <a:srgbClr val="000000"/>
                </a:solidFill>
                <a:latin typeface="Times New Roman" charset="0"/>
              </a:rPr>
              <a:pPr algn="r" defTabSz="685752">
                <a:spcBef>
                  <a:spcPct val="0"/>
                </a:spcBef>
                <a:buClrTx/>
                <a:buSzTx/>
                <a:buNone/>
                <a:defRPr/>
              </a:pPr>
              <a:t>55</a:t>
            </a:fld>
            <a:endParaRPr lang="en-US" altLang="en-US" sz="1050" dirty="0">
              <a:solidFill>
                <a:srgbClr val="000000"/>
              </a:solidFill>
              <a:latin typeface="Times New Roman" charset="0"/>
            </a:endParaRPr>
          </a:p>
        </p:txBody>
      </p:sp>
    </p:spTree>
    <p:extLst>
      <p:ext uri="{BB962C8B-B14F-4D97-AF65-F5344CB8AC3E}">
        <p14:creationId xmlns:p14="http://schemas.microsoft.com/office/powerpoint/2010/main" val="18238874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4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148" grpId="0" animBg="1"/>
      <p:bldP spid="2" grpId="0"/>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a:spLocks noGrp="1" noChangeArrowheads="1"/>
          </p:cNvSpPr>
          <p:nvPr>
            <p:ph type="title"/>
          </p:nvPr>
        </p:nvSpPr>
        <p:spPr/>
        <p:txBody>
          <a:bodyPr/>
          <a:lstStyle/>
          <a:p>
            <a:r>
              <a:rPr lang="en-US" altLang="zh-CN" sz="3600" dirty="0">
                <a:ea typeface="宋体" charset="-122"/>
              </a:rPr>
              <a:t>Generic Challenge-Response Structure Checking Freshness</a:t>
            </a:r>
            <a:endParaRPr lang="en-US" altLang="x-none" sz="3600" dirty="0">
              <a:ea typeface="ＭＳ Ｐゴシック" charset="-128"/>
            </a:endParaRPr>
          </a:p>
        </p:txBody>
      </p:sp>
      <p:sp>
        <p:nvSpPr>
          <p:cNvPr id="2" name="Content Placeholder 1">
            <a:extLst>
              <a:ext uri="{FF2B5EF4-FFF2-40B4-BE49-F238E27FC236}">
                <a16:creationId xmlns:a16="http://schemas.microsoft.com/office/drawing/2014/main" id="{257C7C18-B2FF-7243-BCE8-EB0FB38C0015}"/>
              </a:ext>
            </a:extLst>
          </p:cNvPr>
          <p:cNvSpPr>
            <a:spLocks noGrp="1"/>
          </p:cNvSpPr>
          <p:nvPr>
            <p:ph idx="1"/>
          </p:nvPr>
        </p:nvSpPr>
        <p:spPr/>
        <p:txBody>
          <a:bodyPr/>
          <a:lstStyle/>
          <a:p>
            <a:endParaRPr lang="en-US"/>
          </a:p>
        </p:txBody>
      </p:sp>
      <p:sp>
        <p:nvSpPr>
          <p:cNvPr id="121859" name="Line 4"/>
          <p:cNvSpPr>
            <a:spLocks noChangeShapeType="1"/>
          </p:cNvSpPr>
          <p:nvPr/>
        </p:nvSpPr>
        <p:spPr bwMode="auto">
          <a:xfrm>
            <a:off x="2768204" y="2678636"/>
            <a:ext cx="3000375" cy="502444"/>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defTabSz="685752">
              <a:defRPr/>
            </a:pPr>
            <a:endParaRPr lang="en-US" sz="1800">
              <a:solidFill>
                <a:srgbClr val="000000"/>
              </a:solidFill>
            </a:endParaRPr>
          </a:p>
        </p:txBody>
      </p:sp>
      <p:grpSp>
        <p:nvGrpSpPr>
          <p:cNvPr id="121860" name="Group 5"/>
          <p:cNvGrpSpPr>
            <a:grpSpLocks/>
          </p:cNvGrpSpPr>
          <p:nvPr/>
        </p:nvGrpSpPr>
        <p:grpSpPr bwMode="auto">
          <a:xfrm>
            <a:off x="2526507" y="1998788"/>
            <a:ext cx="990600" cy="289322"/>
            <a:chOff x="1489" y="826"/>
            <a:chExt cx="832" cy="243"/>
          </a:xfrm>
        </p:grpSpPr>
        <p:graphicFrame>
          <p:nvGraphicFramePr>
            <p:cNvPr id="121878" name="Object 6"/>
            <p:cNvGraphicFramePr>
              <a:graphicFrameLocks noChangeAspect="1"/>
            </p:cNvGraphicFramePr>
            <p:nvPr/>
          </p:nvGraphicFramePr>
          <p:xfrm>
            <a:off x="1489" y="826"/>
            <a:ext cx="306" cy="243"/>
          </p:xfrm>
          <a:graphic>
            <a:graphicData uri="http://schemas.openxmlformats.org/presentationml/2006/ole">
              <mc:AlternateContent xmlns:mc="http://schemas.openxmlformats.org/markup-compatibility/2006">
                <mc:Choice xmlns:v="urn:schemas-microsoft-com:vml" Requires="v">
                  <p:oleObj name="Clip" r:id="rId3" imgW="1307079" imgH="1083682" progId="MS_ClipArt_Gallery.2">
                    <p:embed/>
                  </p:oleObj>
                </mc:Choice>
                <mc:Fallback>
                  <p:oleObj name="Clip" r:id="rId3" imgW="1307079" imgH="1083682" progId="MS_ClipArt_Gallery.2">
                    <p:embed/>
                    <p:pic>
                      <p:nvPicPr>
                        <p:cNvPr id="12187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9" y="826"/>
                          <a:ext cx="306" cy="2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21879" name="Text Box 7"/>
            <p:cNvSpPr txBox="1">
              <a:spLocks noChangeArrowheads="1"/>
            </p:cNvSpPr>
            <p:nvPr/>
          </p:nvSpPr>
          <p:spPr bwMode="auto">
            <a:xfrm>
              <a:off x="1755" y="826"/>
              <a:ext cx="56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defTabSz="684562" eaLnBrk="1" hangingPunct="1">
                <a:defRPr/>
              </a:pPr>
              <a:r>
                <a:rPr lang="en-US" altLang="x-none" sz="1200">
                  <a:solidFill>
                    <a:srgbClr val="000000"/>
                  </a:solidFill>
                  <a:latin typeface="Comic Sans MS" charset="0"/>
                </a:rPr>
                <a:t>sender</a:t>
              </a:r>
              <a:endParaRPr lang="en-US" altLang="x-none" sz="750">
                <a:solidFill>
                  <a:srgbClr val="000000"/>
                </a:solidFill>
              </a:endParaRPr>
            </a:p>
          </p:txBody>
        </p:sp>
      </p:grpSp>
      <p:graphicFrame>
        <p:nvGraphicFramePr>
          <p:cNvPr id="121861" name="Object 9"/>
          <p:cNvGraphicFramePr>
            <a:graphicFrameLocks noChangeAspect="1"/>
          </p:cNvGraphicFramePr>
          <p:nvPr/>
        </p:nvGraphicFramePr>
        <p:xfrm>
          <a:off x="5645945" y="1994026"/>
          <a:ext cx="364332" cy="289322"/>
        </p:xfrm>
        <a:graphic>
          <a:graphicData uri="http://schemas.openxmlformats.org/presentationml/2006/ole">
            <mc:AlternateContent xmlns:mc="http://schemas.openxmlformats.org/markup-compatibility/2006">
              <mc:Choice xmlns:v="urn:schemas-microsoft-com:vml" Requires="v">
                <p:oleObj name="Clip" r:id="rId5" imgW="1307079" imgH="1083682" progId="MS_ClipArt_Gallery.2">
                  <p:embed/>
                </p:oleObj>
              </mc:Choice>
              <mc:Fallback>
                <p:oleObj name="Clip" r:id="rId5" imgW="1307079" imgH="1083682" progId="MS_ClipArt_Gallery.2">
                  <p:embed/>
                  <p:pic>
                    <p:nvPicPr>
                      <p:cNvPr id="121861"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5945" y="1994026"/>
                        <a:ext cx="364332" cy="2893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21862" name="Text Box 10"/>
          <p:cNvSpPr txBox="1">
            <a:spLocks noChangeArrowheads="1"/>
          </p:cNvSpPr>
          <p:nvPr/>
        </p:nvSpPr>
        <p:spPr bwMode="auto">
          <a:xfrm>
            <a:off x="5001817" y="2013075"/>
            <a:ext cx="7841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defTabSz="684562" eaLnBrk="1" hangingPunct="1">
              <a:defRPr/>
            </a:pPr>
            <a:r>
              <a:rPr lang="en-US" altLang="x-none" sz="1200">
                <a:solidFill>
                  <a:srgbClr val="000000"/>
                </a:solidFill>
                <a:latin typeface="Comic Sans MS" charset="0"/>
              </a:rPr>
              <a:t>receiver</a:t>
            </a:r>
            <a:endParaRPr lang="en-US" altLang="x-none" sz="750">
              <a:solidFill>
                <a:srgbClr val="000000"/>
              </a:solidFill>
            </a:endParaRPr>
          </a:p>
        </p:txBody>
      </p:sp>
      <p:sp>
        <p:nvSpPr>
          <p:cNvPr id="121863" name="Line 12"/>
          <p:cNvSpPr>
            <a:spLocks noChangeShapeType="1"/>
          </p:cNvSpPr>
          <p:nvPr/>
        </p:nvSpPr>
        <p:spPr bwMode="auto">
          <a:xfrm flipH="1">
            <a:off x="2722960" y="3210844"/>
            <a:ext cx="3022997" cy="55245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defTabSz="685752">
              <a:defRPr/>
            </a:pPr>
            <a:endParaRPr lang="en-US" sz="1800">
              <a:solidFill>
                <a:srgbClr val="000000"/>
              </a:solidFill>
            </a:endParaRPr>
          </a:p>
        </p:txBody>
      </p:sp>
      <p:sp>
        <p:nvSpPr>
          <p:cNvPr id="121866" name="Text Box 16"/>
          <p:cNvSpPr txBox="1">
            <a:spLocks noChangeArrowheads="1"/>
          </p:cNvSpPr>
          <p:nvPr/>
        </p:nvSpPr>
        <p:spPr bwMode="auto">
          <a:xfrm rot="21000000">
            <a:off x="3212306" y="3255335"/>
            <a:ext cx="204906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defTabSz="684562" eaLnBrk="1" hangingPunct="1">
              <a:defRPr/>
            </a:pPr>
            <a:r>
              <a:rPr lang="en-US" altLang="x-none" sz="1050" dirty="0">
                <a:solidFill>
                  <a:srgbClr val="000000"/>
                </a:solidFill>
                <a:latin typeface="Arial" charset="0"/>
              </a:rPr>
              <a:t>Challenge (nonce)</a:t>
            </a:r>
            <a:endParaRPr lang="en-US" altLang="x-none" sz="750" dirty="0">
              <a:solidFill>
                <a:srgbClr val="000000"/>
              </a:solidFill>
            </a:endParaRPr>
          </a:p>
        </p:txBody>
      </p:sp>
      <p:sp>
        <p:nvSpPr>
          <p:cNvPr id="121867" name="Line 18"/>
          <p:cNvSpPr>
            <a:spLocks noChangeShapeType="1"/>
          </p:cNvSpPr>
          <p:nvPr/>
        </p:nvSpPr>
        <p:spPr bwMode="auto">
          <a:xfrm flipH="1">
            <a:off x="2727721" y="2382168"/>
            <a:ext cx="5953" cy="3043442"/>
          </a:xfrm>
          <a:prstGeom prst="line">
            <a:avLst/>
          </a:prstGeom>
          <a:noFill/>
          <a:ln w="50800" cmpd="dbl">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defTabSz="685752">
              <a:defRPr/>
            </a:pPr>
            <a:endParaRPr lang="en-US" sz="1800">
              <a:solidFill>
                <a:srgbClr val="000000"/>
              </a:solidFill>
            </a:endParaRPr>
          </a:p>
        </p:txBody>
      </p:sp>
      <p:sp>
        <p:nvSpPr>
          <p:cNvPr id="121868" name="Text Box 19"/>
          <p:cNvSpPr txBox="1">
            <a:spLocks noChangeArrowheads="1"/>
          </p:cNvSpPr>
          <p:nvPr/>
        </p:nvSpPr>
        <p:spPr bwMode="auto">
          <a:xfrm>
            <a:off x="5798345" y="2990580"/>
            <a:ext cx="8258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defTabSz="684562" eaLnBrk="1" hangingPunct="1">
              <a:defRPr/>
            </a:pPr>
            <a:r>
              <a:rPr lang="en-US" altLang="zh-CN" sz="1800" dirty="0">
                <a:solidFill>
                  <a:srgbClr val="000000"/>
                </a:solidFill>
                <a:ea typeface="宋体" charset="-122"/>
              </a:rPr>
              <a:t>deliver</a:t>
            </a:r>
            <a:endParaRPr lang="en-US" altLang="x-none" sz="1800" dirty="0">
              <a:solidFill>
                <a:srgbClr val="000000"/>
              </a:solidFill>
            </a:endParaRPr>
          </a:p>
        </p:txBody>
      </p:sp>
      <p:sp>
        <p:nvSpPr>
          <p:cNvPr id="121871" name="Line 24"/>
          <p:cNvSpPr>
            <a:spLocks noChangeShapeType="1"/>
          </p:cNvSpPr>
          <p:nvPr/>
        </p:nvSpPr>
        <p:spPr bwMode="auto">
          <a:xfrm flipH="1">
            <a:off x="5768580" y="2388123"/>
            <a:ext cx="2381" cy="3037488"/>
          </a:xfrm>
          <a:prstGeom prst="line">
            <a:avLst/>
          </a:prstGeom>
          <a:noFill/>
          <a:ln w="50800" cmpd="dbl">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defTabSz="685752">
              <a:defRPr/>
            </a:pPr>
            <a:endParaRPr lang="en-US" sz="1800">
              <a:solidFill>
                <a:srgbClr val="000000"/>
              </a:solidFill>
            </a:endParaRPr>
          </a:p>
        </p:txBody>
      </p:sp>
      <p:sp>
        <p:nvSpPr>
          <p:cNvPr id="121872" name="Text Box 27"/>
          <p:cNvSpPr txBox="1">
            <a:spLocks noChangeArrowheads="1"/>
          </p:cNvSpPr>
          <p:nvPr/>
        </p:nvSpPr>
        <p:spPr bwMode="auto">
          <a:xfrm rot="600445">
            <a:off x="3682164" y="2681456"/>
            <a:ext cx="133081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defTabSz="684562" eaLnBrk="1" hangingPunct="1">
              <a:defRPr/>
            </a:pPr>
            <a:r>
              <a:rPr lang="en-US" altLang="x-none" sz="1050" dirty="0">
                <a:solidFill>
                  <a:srgbClr val="000000"/>
                </a:solidFill>
                <a:latin typeface="Arial" charset="0"/>
              </a:rPr>
              <a:t>I have data to send</a:t>
            </a:r>
            <a:endParaRPr lang="en-US" altLang="x-none" sz="750" dirty="0">
              <a:solidFill>
                <a:srgbClr val="000000"/>
              </a:solidFill>
            </a:endParaRPr>
          </a:p>
        </p:txBody>
      </p:sp>
      <p:sp>
        <p:nvSpPr>
          <p:cNvPr id="28" name="Line 4">
            <a:extLst>
              <a:ext uri="{FF2B5EF4-FFF2-40B4-BE49-F238E27FC236}">
                <a16:creationId xmlns:a16="http://schemas.microsoft.com/office/drawing/2014/main" id="{9207EC4E-7A52-F643-94DD-D04ACE4FD1AC}"/>
              </a:ext>
            </a:extLst>
          </p:cNvPr>
          <p:cNvSpPr>
            <a:spLocks noChangeShapeType="1"/>
          </p:cNvSpPr>
          <p:nvPr/>
        </p:nvSpPr>
        <p:spPr bwMode="auto">
          <a:xfrm>
            <a:off x="2769591" y="4010430"/>
            <a:ext cx="3000375" cy="502444"/>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defTabSz="685752">
              <a:defRPr/>
            </a:pPr>
            <a:endParaRPr lang="en-US" sz="1800">
              <a:solidFill>
                <a:srgbClr val="000000"/>
              </a:solidFill>
            </a:endParaRPr>
          </a:p>
        </p:txBody>
      </p:sp>
      <p:sp>
        <p:nvSpPr>
          <p:cNvPr id="29" name="Text Box 27">
            <a:extLst>
              <a:ext uri="{FF2B5EF4-FFF2-40B4-BE49-F238E27FC236}">
                <a16:creationId xmlns:a16="http://schemas.microsoft.com/office/drawing/2014/main" id="{BABF00B6-530D-3546-8290-22FBAA5AE4C1}"/>
              </a:ext>
            </a:extLst>
          </p:cNvPr>
          <p:cNvSpPr txBox="1">
            <a:spLocks noChangeArrowheads="1"/>
          </p:cNvSpPr>
          <p:nvPr/>
        </p:nvSpPr>
        <p:spPr bwMode="auto">
          <a:xfrm rot="600445">
            <a:off x="3232309" y="4013251"/>
            <a:ext cx="223330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defTabSz="912813">
              <a:defRPr sz="2400">
                <a:solidFill>
                  <a:schemeClr val="tx1"/>
                </a:solidFill>
                <a:latin typeface="Times New Roman" charset="0"/>
                <a:ea typeface="ＭＳ Ｐゴシック" charset="-128"/>
              </a:defRPr>
            </a:lvl1pPr>
            <a:lvl2pPr marL="742950" indent="-285750" algn="ctr" defTabSz="912813">
              <a:defRPr sz="2400">
                <a:solidFill>
                  <a:schemeClr val="tx1"/>
                </a:solidFill>
                <a:latin typeface="Times New Roman" charset="0"/>
                <a:ea typeface="ＭＳ Ｐゴシック" charset="-128"/>
              </a:defRPr>
            </a:lvl2pPr>
            <a:lvl3pPr marL="1143000" indent="-228600" algn="ctr" defTabSz="912813">
              <a:defRPr sz="2400">
                <a:solidFill>
                  <a:schemeClr val="tx1"/>
                </a:solidFill>
                <a:latin typeface="Times New Roman" charset="0"/>
                <a:ea typeface="ＭＳ Ｐゴシック" charset="-128"/>
              </a:defRPr>
            </a:lvl3pPr>
            <a:lvl4pPr marL="1600200" indent="-228600" algn="ctr" defTabSz="912813">
              <a:defRPr sz="2400">
                <a:solidFill>
                  <a:schemeClr val="tx1"/>
                </a:solidFill>
                <a:latin typeface="Times New Roman" charset="0"/>
                <a:ea typeface="ＭＳ Ｐゴシック" charset="-128"/>
              </a:defRPr>
            </a:lvl4pPr>
            <a:lvl5pPr marL="2057400" indent="-228600" algn="ctr"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l" defTabSz="684562" eaLnBrk="1" hangingPunct="1">
              <a:defRPr/>
            </a:pPr>
            <a:r>
              <a:rPr lang="en-US" altLang="x-none" sz="1050" dirty="0">
                <a:solidFill>
                  <a:srgbClr val="000000"/>
                </a:solidFill>
                <a:latin typeface="Arial" charset="0"/>
              </a:rPr>
              <a:t>Demonstrate knowing nonce; data</a:t>
            </a:r>
            <a:endParaRPr lang="en-US" altLang="x-none" sz="750" dirty="0">
              <a:solidFill>
                <a:srgbClr val="000000"/>
              </a:solidFill>
            </a:endParaRPr>
          </a:p>
        </p:txBody>
      </p:sp>
      <p:sp>
        <p:nvSpPr>
          <p:cNvPr id="3" name="Slide Number Placeholder 2">
            <a:extLst>
              <a:ext uri="{FF2B5EF4-FFF2-40B4-BE49-F238E27FC236}">
                <a16:creationId xmlns:a16="http://schemas.microsoft.com/office/drawing/2014/main" id="{678B2EDE-9D7A-B447-BDD3-8BC1AEB2BA20}"/>
              </a:ext>
            </a:extLst>
          </p:cNvPr>
          <p:cNvSpPr>
            <a:spLocks noGrp="1"/>
          </p:cNvSpPr>
          <p:nvPr>
            <p:ph type="sldNum" sz="quarter" idx="12"/>
          </p:nvPr>
        </p:nvSpPr>
        <p:spPr/>
        <p:txBody>
          <a:bodyPr/>
          <a:lstStyle/>
          <a:p>
            <a:fld id="{D925A599-CC33-7E4D-8C4D-B495C4836CF6}" type="slidenum">
              <a:rPr lang="en-US" altLang="x-none" smtClean="0"/>
              <a:pPr/>
              <a:t>56</a:t>
            </a:fld>
            <a:endParaRPr lang="en-US" altLang="x-none"/>
          </a:p>
        </p:txBody>
      </p:sp>
    </p:spTree>
    <p:extLst>
      <p:ext uri="{BB962C8B-B14F-4D97-AF65-F5344CB8AC3E}">
        <p14:creationId xmlns:p14="http://schemas.microsoft.com/office/powerpoint/2010/main" val="40397746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altLang="x-none" sz="2400">
                <a:ea typeface="ＭＳ Ｐゴシック" charset="-128"/>
              </a:rPr>
              <a:t>Three Way Handshake (TWH) [Tomlinson 1975]</a:t>
            </a:r>
          </a:p>
        </p:txBody>
      </p:sp>
      <p:graphicFrame>
        <p:nvGraphicFramePr>
          <p:cNvPr id="125955" name="Object 7"/>
          <p:cNvGraphicFramePr>
            <a:graphicFrameLocks noChangeAspect="1"/>
          </p:cNvGraphicFramePr>
          <p:nvPr/>
        </p:nvGraphicFramePr>
        <p:xfrm>
          <a:off x="2709863" y="1798638"/>
          <a:ext cx="485775" cy="385762"/>
        </p:xfrm>
        <a:graphic>
          <a:graphicData uri="http://schemas.openxmlformats.org/presentationml/2006/ole">
            <mc:AlternateContent xmlns:mc="http://schemas.openxmlformats.org/markup-compatibility/2006">
              <mc:Choice xmlns:v="urn:schemas-microsoft-com:vml" Requires="v">
                <p:oleObj name="Clip" r:id="rId3" imgW="1307079" imgH="1083682" progId="MS_ClipArt_Gallery.2">
                  <p:embed/>
                </p:oleObj>
              </mc:Choice>
              <mc:Fallback>
                <p:oleObj name="Clip" r:id="rId3" imgW="1307079" imgH="1083682" progId="MS_ClipArt_Gallery.2">
                  <p:embed/>
                  <p:pic>
                    <p:nvPicPr>
                      <p:cNvPr id="125955"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9863" y="1798638"/>
                        <a:ext cx="485775"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25956" name="Text Box 8"/>
          <p:cNvSpPr txBox="1">
            <a:spLocks noChangeArrowheads="1"/>
          </p:cNvSpPr>
          <p:nvPr/>
        </p:nvSpPr>
        <p:spPr bwMode="auto">
          <a:xfrm>
            <a:off x="3121025" y="1798638"/>
            <a:ext cx="849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600">
                <a:solidFill>
                  <a:srgbClr val="000000"/>
                </a:solidFill>
              </a:rPr>
              <a:t>Host A</a:t>
            </a:r>
            <a:endParaRPr lang="en-US" altLang="x-none" sz="1000">
              <a:solidFill>
                <a:srgbClr val="000000"/>
              </a:solidFill>
              <a:latin typeface="Times New Roman" charset="0"/>
            </a:endParaRPr>
          </a:p>
        </p:txBody>
      </p:sp>
      <p:grpSp>
        <p:nvGrpSpPr>
          <p:cNvPr id="2" name="Group 18"/>
          <p:cNvGrpSpPr>
            <a:grpSpLocks/>
          </p:cNvGrpSpPr>
          <p:nvPr/>
        </p:nvGrpSpPr>
        <p:grpSpPr bwMode="auto">
          <a:xfrm>
            <a:off x="3122613" y="2466975"/>
            <a:ext cx="2533650" cy="590550"/>
            <a:chOff x="1967" y="1554"/>
            <a:chExt cx="1596" cy="372"/>
          </a:xfrm>
        </p:grpSpPr>
        <p:sp>
          <p:nvSpPr>
            <p:cNvPr id="125975" name="Line 6"/>
            <p:cNvSpPr>
              <a:spLocks noChangeShapeType="1"/>
            </p:cNvSpPr>
            <p:nvPr/>
          </p:nvSpPr>
          <p:spPr bwMode="auto">
            <a:xfrm>
              <a:off x="1967" y="1554"/>
              <a:ext cx="1596" cy="37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5976" name="Text Box 9"/>
            <p:cNvSpPr txBox="1">
              <a:spLocks noChangeArrowheads="1"/>
            </p:cNvSpPr>
            <p:nvPr/>
          </p:nvSpPr>
          <p:spPr bwMode="auto">
            <a:xfrm rot="706751">
              <a:off x="2448" y="1580"/>
              <a:ext cx="7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400">
                  <a:solidFill>
                    <a:srgbClr val="000000"/>
                  </a:solidFill>
                  <a:latin typeface="Arial" charset="0"/>
                </a:rPr>
                <a:t>SYN(seq=x)</a:t>
              </a:r>
              <a:endParaRPr lang="en-US" altLang="x-none" sz="1000">
                <a:solidFill>
                  <a:srgbClr val="000000"/>
                </a:solidFill>
                <a:latin typeface="Times New Roman" charset="0"/>
              </a:endParaRPr>
            </a:p>
          </p:txBody>
        </p:sp>
      </p:grpSp>
      <p:graphicFrame>
        <p:nvGraphicFramePr>
          <p:cNvPr id="125958" name="Object 10"/>
          <p:cNvGraphicFramePr>
            <a:graphicFrameLocks noChangeAspect="1"/>
          </p:cNvGraphicFramePr>
          <p:nvPr/>
        </p:nvGraphicFramePr>
        <p:xfrm>
          <a:off x="5367338" y="1808163"/>
          <a:ext cx="485775" cy="385762"/>
        </p:xfrm>
        <a:graphic>
          <a:graphicData uri="http://schemas.openxmlformats.org/presentationml/2006/ole">
            <mc:AlternateContent xmlns:mc="http://schemas.openxmlformats.org/markup-compatibility/2006">
              <mc:Choice xmlns:v="urn:schemas-microsoft-com:vml" Requires="v">
                <p:oleObj name="Clip" r:id="rId5" imgW="1307079" imgH="1083682" progId="MS_ClipArt_Gallery.2">
                  <p:embed/>
                </p:oleObj>
              </mc:Choice>
              <mc:Fallback>
                <p:oleObj name="Clip" r:id="rId5" imgW="1307079" imgH="1083682" progId="MS_ClipArt_Gallery.2">
                  <p:embed/>
                  <p:pic>
                    <p:nvPicPr>
                      <p:cNvPr id="125958"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7338" y="1808163"/>
                        <a:ext cx="485775"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25959" name="Text Box 11"/>
          <p:cNvSpPr txBox="1">
            <a:spLocks noChangeArrowheads="1"/>
          </p:cNvSpPr>
          <p:nvPr/>
        </p:nvSpPr>
        <p:spPr bwMode="auto">
          <a:xfrm>
            <a:off x="4645025" y="1817688"/>
            <a:ext cx="828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600">
                <a:solidFill>
                  <a:srgbClr val="000000"/>
                </a:solidFill>
              </a:rPr>
              <a:t>Host B</a:t>
            </a:r>
            <a:endParaRPr lang="en-US" altLang="x-none" sz="1000">
              <a:solidFill>
                <a:srgbClr val="000000"/>
              </a:solidFill>
              <a:latin typeface="Times New Roman" charset="0"/>
            </a:endParaRPr>
          </a:p>
        </p:txBody>
      </p:sp>
      <p:sp>
        <p:nvSpPr>
          <p:cNvPr id="125960" name="Line 12"/>
          <p:cNvSpPr>
            <a:spLocks noChangeShapeType="1"/>
          </p:cNvSpPr>
          <p:nvPr/>
        </p:nvSpPr>
        <p:spPr bwMode="auto">
          <a:xfrm>
            <a:off x="5656263" y="2238375"/>
            <a:ext cx="11112" cy="381793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3" name="Group 22"/>
          <p:cNvGrpSpPr>
            <a:grpSpLocks/>
          </p:cNvGrpSpPr>
          <p:nvPr/>
        </p:nvGrpSpPr>
        <p:grpSpPr bwMode="auto">
          <a:xfrm>
            <a:off x="3021013" y="3652838"/>
            <a:ext cx="2732087" cy="752475"/>
            <a:chOff x="1903" y="2274"/>
            <a:chExt cx="1721" cy="474"/>
          </a:xfrm>
        </p:grpSpPr>
        <p:sp>
          <p:nvSpPr>
            <p:cNvPr id="125973" name="Line 13"/>
            <p:cNvSpPr>
              <a:spLocks noChangeShapeType="1"/>
            </p:cNvSpPr>
            <p:nvPr/>
          </p:nvSpPr>
          <p:spPr bwMode="auto">
            <a:xfrm flipH="1">
              <a:off x="1979" y="2274"/>
              <a:ext cx="1572" cy="474"/>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5974" name="Text Box 14"/>
            <p:cNvSpPr txBox="1">
              <a:spLocks noChangeArrowheads="1"/>
            </p:cNvSpPr>
            <p:nvPr/>
          </p:nvSpPr>
          <p:spPr bwMode="auto">
            <a:xfrm rot="-1080000">
              <a:off x="1903" y="2334"/>
              <a:ext cx="17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400">
                  <a:solidFill>
                    <a:srgbClr val="000000"/>
                  </a:solidFill>
                  <a:latin typeface="Arial" charset="0"/>
                </a:rPr>
                <a:t>ACK(seq=x), SYN(seq=y)</a:t>
              </a:r>
              <a:endParaRPr lang="en-US" altLang="x-none" sz="1000">
                <a:solidFill>
                  <a:srgbClr val="000000"/>
                </a:solidFill>
                <a:latin typeface="Times New Roman" charset="0"/>
              </a:endParaRPr>
            </a:p>
          </p:txBody>
        </p:sp>
      </p:grpSp>
      <p:sp>
        <p:nvSpPr>
          <p:cNvPr id="125962" name="Line 15"/>
          <p:cNvSpPr>
            <a:spLocks noChangeShapeType="1"/>
          </p:cNvSpPr>
          <p:nvPr/>
        </p:nvSpPr>
        <p:spPr bwMode="auto">
          <a:xfrm>
            <a:off x="3113088" y="2390775"/>
            <a:ext cx="11112" cy="35845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4" name="Group 19"/>
          <p:cNvGrpSpPr>
            <a:grpSpLocks/>
          </p:cNvGrpSpPr>
          <p:nvPr/>
        </p:nvGrpSpPr>
        <p:grpSpPr bwMode="auto">
          <a:xfrm>
            <a:off x="3121025" y="4702175"/>
            <a:ext cx="2533650" cy="590550"/>
            <a:chOff x="1967" y="1554"/>
            <a:chExt cx="1596" cy="372"/>
          </a:xfrm>
        </p:grpSpPr>
        <p:sp>
          <p:nvSpPr>
            <p:cNvPr id="125971" name="Line 20"/>
            <p:cNvSpPr>
              <a:spLocks noChangeShapeType="1"/>
            </p:cNvSpPr>
            <p:nvPr/>
          </p:nvSpPr>
          <p:spPr bwMode="auto">
            <a:xfrm>
              <a:off x="1967" y="1554"/>
              <a:ext cx="1596" cy="37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5972" name="Text Box 21"/>
            <p:cNvSpPr txBox="1">
              <a:spLocks noChangeArrowheads="1"/>
            </p:cNvSpPr>
            <p:nvPr/>
          </p:nvSpPr>
          <p:spPr bwMode="auto">
            <a:xfrm rot="706751">
              <a:off x="2450" y="1580"/>
              <a:ext cx="7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400">
                  <a:solidFill>
                    <a:srgbClr val="000000"/>
                  </a:solidFill>
                  <a:latin typeface="Arial" charset="0"/>
                </a:rPr>
                <a:t>ACK(seq=y)</a:t>
              </a:r>
              <a:endParaRPr lang="en-US" altLang="x-none" sz="1000">
                <a:solidFill>
                  <a:srgbClr val="000000"/>
                </a:solidFill>
                <a:latin typeface="Times New Roman" charset="0"/>
              </a:endParaRPr>
            </a:p>
          </p:txBody>
        </p:sp>
      </p:grpSp>
      <p:grpSp>
        <p:nvGrpSpPr>
          <p:cNvPr id="5" name="Group 23"/>
          <p:cNvGrpSpPr>
            <a:grpSpLocks/>
          </p:cNvGrpSpPr>
          <p:nvPr/>
        </p:nvGrpSpPr>
        <p:grpSpPr bwMode="auto">
          <a:xfrm>
            <a:off x="3154363" y="5268913"/>
            <a:ext cx="2533650" cy="590550"/>
            <a:chOff x="1967" y="1554"/>
            <a:chExt cx="1596" cy="372"/>
          </a:xfrm>
        </p:grpSpPr>
        <p:sp>
          <p:nvSpPr>
            <p:cNvPr id="125969" name="Line 24"/>
            <p:cNvSpPr>
              <a:spLocks noChangeShapeType="1"/>
            </p:cNvSpPr>
            <p:nvPr/>
          </p:nvSpPr>
          <p:spPr bwMode="auto">
            <a:xfrm>
              <a:off x="1967" y="1554"/>
              <a:ext cx="1596" cy="37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5970" name="Text Box 25"/>
            <p:cNvSpPr txBox="1">
              <a:spLocks noChangeArrowheads="1"/>
            </p:cNvSpPr>
            <p:nvPr/>
          </p:nvSpPr>
          <p:spPr bwMode="auto">
            <a:xfrm rot="706751">
              <a:off x="2351" y="1580"/>
              <a:ext cx="91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400">
                  <a:solidFill>
                    <a:srgbClr val="000000"/>
                  </a:solidFill>
                  <a:latin typeface="Arial" charset="0"/>
                </a:rPr>
                <a:t>DATA(seq=x+1)</a:t>
              </a:r>
              <a:endParaRPr lang="en-US" altLang="x-none" sz="1000">
                <a:solidFill>
                  <a:srgbClr val="000000"/>
                </a:solidFill>
                <a:latin typeface="Times New Roman" charset="0"/>
              </a:endParaRPr>
            </a:p>
          </p:txBody>
        </p:sp>
      </p:grpSp>
      <p:sp>
        <p:nvSpPr>
          <p:cNvPr id="125965" name="Text Box 26"/>
          <p:cNvSpPr txBox="1">
            <a:spLocks noChangeArrowheads="1"/>
          </p:cNvSpPr>
          <p:nvPr/>
        </p:nvSpPr>
        <p:spPr bwMode="auto">
          <a:xfrm>
            <a:off x="165100" y="6259513"/>
            <a:ext cx="4167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400">
                <a:solidFill>
                  <a:srgbClr val="000000"/>
                </a:solidFill>
                <a:latin typeface="Times New Roman" charset="0"/>
              </a:rPr>
              <a:t>SYN: indicates connection setup</a:t>
            </a:r>
          </a:p>
        </p:txBody>
      </p:sp>
      <p:sp>
        <p:nvSpPr>
          <p:cNvPr id="140315" name="Text Box 27"/>
          <p:cNvSpPr txBox="1">
            <a:spLocks noChangeArrowheads="1"/>
          </p:cNvSpPr>
          <p:nvPr/>
        </p:nvSpPr>
        <p:spPr bwMode="auto">
          <a:xfrm>
            <a:off x="5713413" y="4975225"/>
            <a:ext cx="34305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400">
                <a:solidFill>
                  <a:srgbClr val="000000"/>
                </a:solidFill>
                <a:latin typeface="Times New Roman" charset="0"/>
              </a:rPr>
              <a:t>accept data only after</a:t>
            </a:r>
          </a:p>
          <a:p>
            <a:pPr>
              <a:spcBef>
                <a:spcPct val="0"/>
              </a:spcBef>
              <a:buClrTx/>
              <a:buSzTx/>
              <a:buFontTx/>
              <a:buNone/>
            </a:pPr>
            <a:r>
              <a:rPr lang="en-US" altLang="x-none" sz="2400">
                <a:solidFill>
                  <a:srgbClr val="000000"/>
                </a:solidFill>
                <a:latin typeface="Times New Roman" charset="0"/>
              </a:rPr>
              <a:t>verified y is bounced back</a:t>
            </a:r>
          </a:p>
          <a:p>
            <a:pPr>
              <a:spcBef>
                <a:spcPct val="0"/>
              </a:spcBef>
              <a:buClrTx/>
              <a:buSzTx/>
              <a:buFontTx/>
              <a:buNone/>
            </a:pPr>
            <a:r>
              <a:rPr lang="en-US" altLang="x-none" sz="2400">
                <a:solidFill>
                  <a:srgbClr val="000000"/>
                </a:solidFill>
                <a:latin typeface="Times New Roman" charset="0"/>
              </a:rPr>
              <a:t>x is the init. seq</a:t>
            </a:r>
          </a:p>
        </p:txBody>
      </p:sp>
      <p:sp>
        <p:nvSpPr>
          <p:cNvPr id="140316" name="Text Box 28"/>
          <p:cNvSpPr txBox="1">
            <a:spLocks noChangeArrowheads="1"/>
          </p:cNvSpPr>
          <p:nvPr/>
        </p:nvSpPr>
        <p:spPr bwMode="auto">
          <a:xfrm>
            <a:off x="5648325" y="2709863"/>
            <a:ext cx="3495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400">
                <a:solidFill>
                  <a:srgbClr val="000000"/>
                </a:solidFill>
                <a:latin typeface="Times New Roman" charset="0"/>
              </a:rPr>
              <a:t>notify initial seq#. Accept?</a:t>
            </a:r>
          </a:p>
        </p:txBody>
      </p:sp>
      <p:sp>
        <p:nvSpPr>
          <p:cNvPr id="26" name="Rectangle 25"/>
          <p:cNvSpPr>
            <a:spLocks noChangeArrowheads="1"/>
          </p:cNvSpPr>
          <p:nvPr/>
        </p:nvSpPr>
        <p:spPr bwMode="auto">
          <a:xfrm>
            <a:off x="5649913" y="3663950"/>
            <a:ext cx="3494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400">
                <a:solidFill>
                  <a:srgbClr val="000000"/>
                </a:solidFill>
                <a:latin typeface="Times New Roman" charset="0"/>
              </a:rPr>
              <a:t>think of y as a challenge</a:t>
            </a:r>
            <a:endParaRPr lang="en-US" altLang="x-none" sz="2400">
              <a:latin typeface="Times New Roman" charset="0"/>
            </a:endParaRPr>
          </a:p>
        </p:txBody>
      </p:sp>
      <p:sp>
        <p:nvSpPr>
          <p:cNvPr id="6" name="Slide Number Placeholder 5">
            <a:extLst>
              <a:ext uri="{FF2B5EF4-FFF2-40B4-BE49-F238E27FC236}">
                <a16:creationId xmlns:a16="http://schemas.microsoft.com/office/drawing/2014/main" id="{584C160D-A579-6E44-8085-A0DAE705D9EE}"/>
              </a:ext>
            </a:extLst>
          </p:cNvPr>
          <p:cNvSpPr>
            <a:spLocks noGrp="1"/>
          </p:cNvSpPr>
          <p:nvPr>
            <p:ph type="sldNum" sz="quarter" idx="12"/>
          </p:nvPr>
        </p:nvSpPr>
        <p:spPr/>
        <p:txBody>
          <a:bodyPr/>
          <a:lstStyle/>
          <a:p>
            <a:fld id="{D925A599-CC33-7E4D-8C4D-B495C4836CF6}" type="slidenum">
              <a:rPr lang="en-US" altLang="x-none" smtClean="0"/>
              <a:pPr/>
              <a:t>57</a:t>
            </a:fld>
            <a:endParaRPr lang="en-US" altLang="x-none"/>
          </a:p>
        </p:txBody>
      </p:sp>
    </p:spTree>
    <p:extLst>
      <p:ext uri="{BB962C8B-B14F-4D97-AF65-F5344CB8AC3E}">
        <p14:creationId xmlns:p14="http://schemas.microsoft.com/office/powerpoint/2010/main" val="3519651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0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15" grpId="0"/>
      <p:bldP spid="140316" grpId="0"/>
      <p:bldP spid="26" grpId="0"/>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8001"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D05BEB75-00D0-2B4B-9365-F24F79DEDFA8}" type="slidenum">
              <a:rPr lang="en-US" altLang="x-none" sz="1400">
                <a:solidFill>
                  <a:srgbClr val="000000"/>
                </a:solidFill>
                <a:latin typeface="Times New Roman" charset="0"/>
              </a:rPr>
              <a:pPr>
                <a:spcBef>
                  <a:spcPct val="0"/>
                </a:spcBef>
                <a:buClrTx/>
                <a:buSzTx/>
                <a:buFontTx/>
                <a:buNone/>
              </a:pPr>
              <a:t>58</a:t>
            </a:fld>
            <a:endParaRPr lang="en-US" altLang="x-none" sz="1400">
              <a:solidFill>
                <a:srgbClr val="000000"/>
              </a:solidFill>
              <a:latin typeface="Times New Roman" charset="0"/>
            </a:endParaRPr>
          </a:p>
        </p:txBody>
      </p:sp>
      <p:sp>
        <p:nvSpPr>
          <p:cNvPr id="128002" name="Rectangle 2"/>
          <p:cNvSpPr>
            <a:spLocks noGrp="1" noChangeArrowheads="1"/>
          </p:cNvSpPr>
          <p:nvPr>
            <p:ph type="title"/>
          </p:nvPr>
        </p:nvSpPr>
        <p:spPr/>
        <p:txBody>
          <a:bodyPr/>
          <a:lstStyle/>
          <a:p>
            <a:r>
              <a:rPr lang="en-US" altLang="x-none" sz="2800">
                <a:ea typeface="ＭＳ Ｐゴシック" charset="-128"/>
              </a:rPr>
              <a:t>Scenarios with Duplicate Request/SYN Attack</a:t>
            </a:r>
          </a:p>
        </p:txBody>
      </p:sp>
      <p:graphicFrame>
        <p:nvGraphicFramePr>
          <p:cNvPr id="128003" name="Object 9"/>
          <p:cNvGraphicFramePr>
            <a:graphicFrameLocks noChangeAspect="1"/>
          </p:cNvGraphicFramePr>
          <p:nvPr/>
        </p:nvGraphicFramePr>
        <p:xfrm>
          <a:off x="2709863" y="1798638"/>
          <a:ext cx="485775" cy="385762"/>
        </p:xfrm>
        <a:graphic>
          <a:graphicData uri="http://schemas.openxmlformats.org/presentationml/2006/ole">
            <mc:AlternateContent xmlns:mc="http://schemas.openxmlformats.org/markup-compatibility/2006">
              <mc:Choice xmlns:v="urn:schemas-microsoft-com:vml" Requires="v">
                <p:oleObj name="Clip" r:id="rId3" imgW="1307079" imgH="1083682" progId="MS_ClipArt_Gallery.2">
                  <p:embed/>
                </p:oleObj>
              </mc:Choice>
              <mc:Fallback>
                <p:oleObj name="Clip" r:id="rId3" imgW="1307079" imgH="1083682" progId="MS_ClipArt_Gallery.2">
                  <p:embed/>
                  <p:pic>
                    <p:nvPicPr>
                      <p:cNvPr id="128003"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9863" y="1798638"/>
                        <a:ext cx="485775"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28004" name="Text Box 10"/>
          <p:cNvSpPr txBox="1">
            <a:spLocks noChangeArrowheads="1"/>
          </p:cNvSpPr>
          <p:nvPr/>
        </p:nvSpPr>
        <p:spPr bwMode="auto">
          <a:xfrm>
            <a:off x="3121025" y="1798638"/>
            <a:ext cx="849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600">
                <a:solidFill>
                  <a:srgbClr val="000000"/>
                </a:solidFill>
              </a:rPr>
              <a:t>Host A</a:t>
            </a:r>
            <a:endParaRPr lang="en-US" altLang="x-none" sz="1000">
              <a:solidFill>
                <a:srgbClr val="000000"/>
              </a:solidFill>
              <a:latin typeface="Times New Roman" charset="0"/>
            </a:endParaRPr>
          </a:p>
        </p:txBody>
      </p:sp>
      <p:graphicFrame>
        <p:nvGraphicFramePr>
          <p:cNvPr id="128005" name="Object 14"/>
          <p:cNvGraphicFramePr>
            <a:graphicFrameLocks noChangeAspect="1"/>
          </p:cNvGraphicFramePr>
          <p:nvPr/>
        </p:nvGraphicFramePr>
        <p:xfrm>
          <a:off x="5367338" y="1808163"/>
          <a:ext cx="485775" cy="385762"/>
        </p:xfrm>
        <a:graphic>
          <a:graphicData uri="http://schemas.openxmlformats.org/presentationml/2006/ole">
            <mc:AlternateContent xmlns:mc="http://schemas.openxmlformats.org/markup-compatibility/2006">
              <mc:Choice xmlns:v="urn:schemas-microsoft-com:vml" Requires="v">
                <p:oleObj name="Clip" r:id="rId5" imgW="1307079" imgH="1083682" progId="MS_ClipArt_Gallery.2">
                  <p:embed/>
                </p:oleObj>
              </mc:Choice>
              <mc:Fallback>
                <p:oleObj name="Clip" r:id="rId5" imgW="1307079" imgH="1083682" progId="MS_ClipArt_Gallery.2">
                  <p:embed/>
                  <p:pic>
                    <p:nvPicPr>
                      <p:cNvPr id="128005"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7338" y="1808163"/>
                        <a:ext cx="485775"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28006" name="Text Box 15"/>
          <p:cNvSpPr txBox="1">
            <a:spLocks noChangeArrowheads="1"/>
          </p:cNvSpPr>
          <p:nvPr/>
        </p:nvSpPr>
        <p:spPr bwMode="auto">
          <a:xfrm>
            <a:off x="4645025" y="1817688"/>
            <a:ext cx="828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600">
                <a:solidFill>
                  <a:srgbClr val="000000"/>
                </a:solidFill>
              </a:rPr>
              <a:t>Host B</a:t>
            </a:r>
            <a:endParaRPr lang="en-US" altLang="x-none" sz="1000">
              <a:solidFill>
                <a:srgbClr val="000000"/>
              </a:solidFill>
              <a:latin typeface="Times New Roman" charset="0"/>
            </a:endParaRPr>
          </a:p>
        </p:txBody>
      </p:sp>
      <p:sp>
        <p:nvSpPr>
          <p:cNvPr id="128007" name="Line 16"/>
          <p:cNvSpPr>
            <a:spLocks noChangeShapeType="1"/>
          </p:cNvSpPr>
          <p:nvPr/>
        </p:nvSpPr>
        <p:spPr bwMode="auto">
          <a:xfrm>
            <a:off x="5656263" y="2238375"/>
            <a:ext cx="11112" cy="381793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17"/>
          <p:cNvGrpSpPr>
            <a:grpSpLocks/>
          </p:cNvGrpSpPr>
          <p:nvPr/>
        </p:nvGrpSpPr>
        <p:grpSpPr bwMode="auto">
          <a:xfrm>
            <a:off x="3021013" y="3265488"/>
            <a:ext cx="2732087" cy="752475"/>
            <a:chOff x="1903" y="2274"/>
            <a:chExt cx="1721" cy="474"/>
          </a:xfrm>
        </p:grpSpPr>
        <p:sp>
          <p:nvSpPr>
            <p:cNvPr id="128021" name="Line 18"/>
            <p:cNvSpPr>
              <a:spLocks noChangeShapeType="1"/>
            </p:cNvSpPr>
            <p:nvPr/>
          </p:nvSpPr>
          <p:spPr bwMode="auto">
            <a:xfrm flipH="1">
              <a:off x="1979" y="2274"/>
              <a:ext cx="1572" cy="474"/>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8022" name="Text Box 19"/>
            <p:cNvSpPr txBox="1">
              <a:spLocks noChangeArrowheads="1"/>
            </p:cNvSpPr>
            <p:nvPr/>
          </p:nvSpPr>
          <p:spPr bwMode="auto">
            <a:xfrm rot="-1080000">
              <a:off x="1903" y="2334"/>
              <a:ext cx="17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400">
                  <a:solidFill>
                    <a:srgbClr val="000000"/>
                  </a:solidFill>
                  <a:latin typeface="Arial" charset="0"/>
                </a:rPr>
                <a:t>ACK(seq=x), SYN(seq=y)</a:t>
              </a:r>
              <a:endParaRPr lang="en-US" altLang="x-none" sz="1000">
                <a:solidFill>
                  <a:srgbClr val="000000"/>
                </a:solidFill>
                <a:latin typeface="Times New Roman" charset="0"/>
              </a:endParaRPr>
            </a:p>
          </p:txBody>
        </p:sp>
      </p:grpSp>
      <p:sp>
        <p:nvSpPr>
          <p:cNvPr id="128009" name="Line 20"/>
          <p:cNvSpPr>
            <a:spLocks noChangeShapeType="1"/>
          </p:cNvSpPr>
          <p:nvPr/>
        </p:nvSpPr>
        <p:spPr bwMode="auto">
          <a:xfrm>
            <a:off x="3113088" y="2390775"/>
            <a:ext cx="11112" cy="35845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3" name="Group 21"/>
          <p:cNvGrpSpPr>
            <a:grpSpLocks/>
          </p:cNvGrpSpPr>
          <p:nvPr/>
        </p:nvGrpSpPr>
        <p:grpSpPr bwMode="auto">
          <a:xfrm>
            <a:off x="3121025" y="4314825"/>
            <a:ext cx="2533650" cy="590550"/>
            <a:chOff x="1967" y="1554"/>
            <a:chExt cx="1596" cy="372"/>
          </a:xfrm>
        </p:grpSpPr>
        <p:sp>
          <p:nvSpPr>
            <p:cNvPr id="128019" name="Line 22"/>
            <p:cNvSpPr>
              <a:spLocks noChangeShapeType="1"/>
            </p:cNvSpPr>
            <p:nvPr/>
          </p:nvSpPr>
          <p:spPr bwMode="auto">
            <a:xfrm>
              <a:off x="1967" y="1554"/>
              <a:ext cx="1596" cy="37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8020" name="Text Box 23"/>
            <p:cNvSpPr txBox="1">
              <a:spLocks noChangeArrowheads="1"/>
            </p:cNvSpPr>
            <p:nvPr/>
          </p:nvSpPr>
          <p:spPr bwMode="auto">
            <a:xfrm rot="706751">
              <a:off x="2348" y="1580"/>
              <a:ext cx="92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400">
                  <a:solidFill>
                    <a:srgbClr val="000000"/>
                  </a:solidFill>
                  <a:latin typeface="Arial" charset="0"/>
                </a:rPr>
                <a:t>REJECT(seq=y)</a:t>
              </a:r>
              <a:endParaRPr lang="en-US" altLang="x-none" sz="1000">
                <a:solidFill>
                  <a:srgbClr val="000000"/>
                </a:solidFill>
                <a:latin typeface="Times New Roman" charset="0"/>
              </a:endParaRPr>
            </a:p>
          </p:txBody>
        </p:sp>
      </p:grpSp>
      <p:grpSp>
        <p:nvGrpSpPr>
          <p:cNvPr id="4" name="Group 28"/>
          <p:cNvGrpSpPr>
            <a:grpSpLocks/>
          </p:cNvGrpSpPr>
          <p:nvPr/>
        </p:nvGrpSpPr>
        <p:grpSpPr bwMode="auto">
          <a:xfrm>
            <a:off x="3436938" y="2368550"/>
            <a:ext cx="2219325" cy="688975"/>
            <a:chOff x="2165" y="1492"/>
            <a:chExt cx="1398" cy="434"/>
          </a:xfrm>
        </p:grpSpPr>
        <p:grpSp>
          <p:nvGrpSpPr>
            <p:cNvPr id="128015" name="Group 11"/>
            <p:cNvGrpSpPr>
              <a:grpSpLocks/>
            </p:cNvGrpSpPr>
            <p:nvPr/>
          </p:nvGrpSpPr>
          <p:grpSpPr bwMode="auto">
            <a:xfrm>
              <a:off x="2272" y="1623"/>
              <a:ext cx="1291" cy="303"/>
              <a:chOff x="1967" y="1554"/>
              <a:chExt cx="1596" cy="372"/>
            </a:xfrm>
          </p:grpSpPr>
          <p:sp>
            <p:nvSpPr>
              <p:cNvPr id="128017" name="Line 12"/>
              <p:cNvSpPr>
                <a:spLocks noChangeShapeType="1"/>
              </p:cNvSpPr>
              <p:nvPr/>
            </p:nvSpPr>
            <p:spPr bwMode="auto">
              <a:xfrm>
                <a:off x="1967" y="1554"/>
                <a:ext cx="1596" cy="37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8018" name="Text Box 13"/>
              <p:cNvSpPr txBox="1">
                <a:spLocks noChangeArrowheads="1"/>
              </p:cNvSpPr>
              <p:nvPr/>
            </p:nvSpPr>
            <p:spPr bwMode="auto">
              <a:xfrm rot="706751">
                <a:off x="2358" y="1580"/>
                <a:ext cx="892"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400">
                    <a:solidFill>
                      <a:srgbClr val="000000"/>
                    </a:solidFill>
                    <a:latin typeface="Arial" charset="0"/>
                  </a:rPr>
                  <a:t>SYN(seq=x)</a:t>
                </a:r>
                <a:endParaRPr lang="en-US" altLang="x-none" sz="1000">
                  <a:solidFill>
                    <a:srgbClr val="000000"/>
                  </a:solidFill>
                  <a:latin typeface="Times New Roman" charset="0"/>
                </a:endParaRPr>
              </a:p>
            </p:txBody>
          </p:sp>
        </p:grpSp>
        <p:sp>
          <p:nvSpPr>
            <p:cNvPr id="128016" name="AutoShape 27"/>
            <p:cNvSpPr>
              <a:spLocks noChangeArrowheads="1"/>
            </p:cNvSpPr>
            <p:nvPr/>
          </p:nvSpPr>
          <p:spPr bwMode="auto">
            <a:xfrm>
              <a:off x="2165" y="1492"/>
              <a:ext cx="298" cy="277"/>
            </a:xfrm>
            <a:prstGeom prst="sun">
              <a:avLst>
                <a:gd name="adj" fmla="val 25000"/>
              </a:avLst>
            </a:prstGeom>
            <a:solidFill>
              <a:schemeClr val="accent2"/>
            </a:solidFill>
            <a:ln w="9525">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2400">
                <a:solidFill>
                  <a:srgbClr val="000000"/>
                </a:solidFill>
                <a:latin typeface="Times New Roman" charset="0"/>
              </a:endParaRPr>
            </a:p>
          </p:txBody>
        </p:sp>
      </p:grpSp>
      <p:sp>
        <p:nvSpPr>
          <p:cNvPr id="141341" name="Text Box 29"/>
          <p:cNvSpPr txBox="1">
            <a:spLocks noChangeArrowheads="1"/>
          </p:cNvSpPr>
          <p:nvPr/>
        </p:nvSpPr>
        <p:spPr bwMode="auto">
          <a:xfrm>
            <a:off x="5680075" y="2833688"/>
            <a:ext cx="1095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400">
                <a:solidFill>
                  <a:srgbClr val="000000"/>
                </a:solidFill>
                <a:latin typeface="Times New Roman" charset="0"/>
              </a:rPr>
              <a:t>accept?</a:t>
            </a:r>
          </a:p>
        </p:txBody>
      </p:sp>
      <p:sp>
        <p:nvSpPr>
          <p:cNvPr id="141342" name="Text Box 30"/>
          <p:cNvSpPr txBox="1">
            <a:spLocks noChangeArrowheads="1"/>
          </p:cNvSpPr>
          <p:nvPr/>
        </p:nvSpPr>
        <p:spPr bwMode="auto">
          <a:xfrm>
            <a:off x="1844675" y="3757613"/>
            <a:ext cx="11239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400">
                <a:solidFill>
                  <a:srgbClr val="000000"/>
                </a:solidFill>
                <a:latin typeface="Times New Roman" charset="0"/>
              </a:rPr>
              <a:t>no such</a:t>
            </a:r>
            <a:br>
              <a:rPr lang="en-US" altLang="x-none" sz="2400">
                <a:solidFill>
                  <a:srgbClr val="000000"/>
                </a:solidFill>
                <a:latin typeface="Times New Roman" charset="0"/>
              </a:rPr>
            </a:br>
            <a:r>
              <a:rPr lang="en-US" altLang="x-none" sz="2400">
                <a:solidFill>
                  <a:srgbClr val="000000"/>
                </a:solidFill>
                <a:latin typeface="Times New Roman" charset="0"/>
              </a:rPr>
              <a:t>request</a:t>
            </a:r>
          </a:p>
        </p:txBody>
      </p:sp>
      <p:sp>
        <p:nvSpPr>
          <p:cNvPr id="141343" name="Text Box 31"/>
          <p:cNvSpPr txBox="1">
            <a:spLocks noChangeArrowheads="1"/>
          </p:cNvSpPr>
          <p:nvPr/>
        </p:nvSpPr>
        <p:spPr bwMode="auto">
          <a:xfrm>
            <a:off x="5710238" y="4773613"/>
            <a:ext cx="858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400">
                <a:solidFill>
                  <a:srgbClr val="000000"/>
                </a:solidFill>
                <a:latin typeface="Times New Roman" charset="0"/>
              </a:rPr>
              <a:t>reject</a:t>
            </a:r>
          </a:p>
        </p:txBody>
      </p:sp>
    </p:spTree>
    <p:extLst>
      <p:ext uri="{BB962C8B-B14F-4D97-AF65-F5344CB8AC3E}">
        <p14:creationId xmlns:p14="http://schemas.microsoft.com/office/powerpoint/2010/main" val="6563658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134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134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1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41" grpId="0"/>
      <p:bldP spid="141342" grpId="0"/>
      <p:bldP spid="141343" grpId="0"/>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0049"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8D3C527A-A876-E34A-935B-3A409F7984A7}" type="slidenum">
              <a:rPr lang="en-US" altLang="x-none" sz="1400">
                <a:solidFill>
                  <a:srgbClr val="000000"/>
                </a:solidFill>
                <a:latin typeface="Times New Roman" charset="0"/>
              </a:rPr>
              <a:pPr>
                <a:spcBef>
                  <a:spcPct val="0"/>
                </a:spcBef>
                <a:buClrTx/>
                <a:buSzTx/>
                <a:buFontTx/>
                <a:buNone/>
              </a:pPr>
              <a:t>59</a:t>
            </a:fld>
            <a:endParaRPr lang="en-US" altLang="x-none" sz="1400">
              <a:solidFill>
                <a:srgbClr val="000000"/>
              </a:solidFill>
              <a:latin typeface="Times New Roman" charset="0"/>
            </a:endParaRPr>
          </a:p>
        </p:txBody>
      </p:sp>
      <p:sp>
        <p:nvSpPr>
          <p:cNvPr id="130050" name="Rectangle 2"/>
          <p:cNvSpPr>
            <a:spLocks noGrp="1" noChangeArrowheads="1"/>
          </p:cNvSpPr>
          <p:nvPr>
            <p:ph type="title"/>
          </p:nvPr>
        </p:nvSpPr>
        <p:spPr/>
        <p:txBody>
          <a:bodyPr/>
          <a:lstStyle/>
          <a:p>
            <a:r>
              <a:rPr lang="en-US" altLang="x-none" sz="2800" dirty="0">
                <a:solidFill>
                  <a:srgbClr val="3333CC"/>
                </a:solidFill>
                <a:ea typeface="ＭＳ Ｐゴシック" charset="-128"/>
              </a:rPr>
              <a:t>Scenarios with Duplicate Request/SYN Attack</a:t>
            </a:r>
            <a:endParaRPr lang="en-US" altLang="x-none" sz="2000" dirty="0">
              <a:ea typeface="ＭＳ Ｐゴシック" charset="-128"/>
            </a:endParaRPr>
          </a:p>
        </p:txBody>
      </p:sp>
      <p:grpSp>
        <p:nvGrpSpPr>
          <p:cNvPr id="130051" name="Group 30"/>
          <p:cNvGrpSpPr>
            <a:grpSpLocks/>
          </p:cNvGrpSpPr>
          <p:nvPr/>
        </p:nvGrpSpPr>
        <p:grpSpPr bwMode="auto">
          <a:xfrm>
            <a:off x="1708150" y="1684338"/>
            <a:ext cx="4930775" cy="4257675"/>
            <a:chOff x="1162" y="1133"/>
            <a:chExt cx="3106" cy="2682"/>
          </a:xfrm>
        </p:grpSpPr>
        <p:graphicFrame>
          <p:nvGraphicFramePr>
            <p:cNvPr id="130052" name="Object 31"/>
            <p:cNvGraphicFramePr>
              <a:graphicFrameLocks noChangeAspect="1"/>
            </p:cNvGraphicFramePr>
            <p:nvPr/>
          </p:nvGraphicFramePr>
          <p:xfrm>
            <a:off x="1707" y="1133"/>
            <a:ext cx="306" cy="243"/>
          </p:xfrm>
          <a:graphic>
            <a:graphicData uri="http://schemas.openxmlformats.org/presentationml/2006/ole">
              <mc:AlternateContent xmlns:mc="http://schemas.openxmlformats.org/markup-compatibility/2006">
                <mc:Choice xmlns:v="urn:schemas-microsoft-com:vml" Requires="v">
                  <p:oleObj name="Clip" r:id="rId3" imgW="1307079" imgH="1083682" progId="MS_ClipArt_Gallery.2">
                    <p:embed/>
                  </p:oleObj>
                </mc:Choice>
                <mc:Fallback>
                  <p:oleObj name="Clip" r:id="rId3" imgW="1307079" imgH="1083682" progId="MS_ClipArt_Gallery.2">
                    <p:embed/>
                    <p:pic>
                      <p:nvPicPr>
                        <p:cNvPr id="130052" name="Object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7" y="1133"/>
                          <a:ext cx="306" cy="2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30053" name="Text Box 32"/>
            <p:cNvSpPr txBox="1">
              <a:spLocks noChangeArrowheads="1"/>
            </p:cNvSpPr>
            <p:nvPr/>
          </p:nvSpPr>
          <p:spPr bwMode="auto">
            <a:xfrm>
              <a:off x="1966" y="1133"/>
              <a:ext cx="53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600"/>
                <a:t>Host A</a:t>
              </a:r>
              <a:endParaRPr lang="en-US" altLang="x-none" sz="1000">
                <a:latin typeface="Times New Roman" charset="0"/>
              </a:endParaRPr>
            </a:p>
          </p:txBody>
        </p:sp>
        <p:graphicFrame>
          <p:nvGraphicFramePr>
            <p:cNvPr id="130054" name="Object 33"/>
            <p:cNvGraphicFramePr>
              <a:graphicFrameLocks noChangeAspect="1"/>
            </p:cNvGraphicFramePr>
            <p:nvPr/>
          </p:nvGraphicFramePr>
          <p:xfrm>
            <a:off x="3381" y="1139"/>
            <a:ext cx="306" cy="243"/>
          </p:xfrm>
          <a:graphic>
            <a:graphicData uri="http://schemas.openxmlformats.org/presentationml/2006/ole">
              <mc:AlternateContent xmlns:mc="http://schemas.openxmlformats.org/markup-compatibility/2006">
                <mc:Choice xmlns:v="urn:schemas-microsoft-com:vml" Requires="v">
                  <p:oleObj name="Clip" r:id="rId5" imgW="1307079" imgH="1083682" progId="MS_ClipArt_Gallery.2">
                    <p:embed/>
                  </p:oleObj>
                </mc:Choice>
                <mc:Fallback>
                  <p:oleObj name="Clip" r:id="rId5" imgW="1307079" imgH="1083682" progId="MS_ClipArt_Gallery.2">
                    <p:embed/>
                    <p:pic>
                      <p:nvPicPr>
                        <p:cNvPr id="130054" name="Object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 y="1139"/>
                          <a:ext cx="306" cy="2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30055" name="Text Box 34"/>
            <p:cNvSpPr txBox="1">
              <a:spLocks noChangeArrowheads="1"/>
            </p:cNvSpPr>
            <p:nvPr/>
          </p:nvSpPr>
          <p:spPr bwMode="auto">
            <a:xfrm>
              <a:off x="2926" y="1145"/>
              <a:ext cx="52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600"/>
                <a:t>Host B</a:t>
              </a:r>
              <a:endParaRPr lang="en-US" altLang="x-none" sz="1000">
                <a:latin typeface="Times New Roman" charset="0"/>
              </a:endParaRPr>
            </a:p>
          </p:txBody>
        </p:sp>
        <p:sp>
          <p:nvSpPr>
            <p:cNvPr id="130056" name="Line 35"/>
            <p:cNvSpPr>
              <a:spLocks noChangeShapeType="1"/>
            </p:cNvSpPr>
            <p:nvPr/>
          </p:nvSpPr>
          <p:spPr bwMode="auto">
            <a:xfrm>
              <a:off x="3563" y="1410"/>
              <a:ext cx="7" cy="240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130057" name="Group 36"/>
            <p:cNvGrpSpPr>
              <a:grpSpLocks/>
            </p:cNvGrpSpPr>
            <p:nvPr/>
          </p:nvGrpSpPr>
          <p:grpSpPr bwMode="auto">
            <a:xfrm>
              <a:off x="1903" y="2057"/>
              <a:ext cx="1721" cy="474"/>
              <a:chOff x="1903" y="2274"/>
              <a:chExt cx="1721" cy="474"/>
            </a:xfrm>
          </p:grpSpPr>
          <p:sp>
            <p:nvSpPr>
              <p:cNvPr id="130075" name="Line 37"/>
              <p:cNvSpPr>
                <a:spLocks noChangeShapeType="1"/>
              </p:cNvSpPr>
              <p:nvPr/>
            </p:nvSpPr>
            <p:spPr bwMode="auto">
              <a:xfrm flipH="1">
                <a:off x="1979" y="2274"/>
                <a:ext cx="1572" cy="474"/>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0076" name="Text Box 38"/>
              <p:cNvSpPr txBox="1">
                <a:spLocks noChangeArrowheads="1"/>
              </p:cNvSpPr>
              <p:nvPr/>
            </p:nvSpPr>
            <p:spPr bwMode="auto">
              <a:xfrm rot="-1080000">
                <a:off x="1903" y="2334"/>
                <a:ext cx="17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400">
                    <a:latin typeface="Arial" charset="0"/>
                  </a:rPr>
                  <a:t>ACK(seq=x), SYN(seq=y)</a:t>
                </a:r>
                <a:endParaRPr lang="en-US" altLang="x-none" sz="1000">
                  <a:latin typeface="Times New Roman" charset="0"/>
                </a:endParaRPr>
              </a:p>
            </p:txBody>
          </p:sp>
        </p:grpSp>
        <p:sp>
          <p:nvSpPr>
            <p:cNvPr id="130058" name="Line 39"/>
            <p:cNvSpPr>
              <a:spLocks noChangeShapeType="1"/>
            </p:cNvSpPr>
            <p:nvPr/>
          </p:nvSpPr>
          <p:spPr bwMode="auto">
            <a:xfrm>
              <a:off x="1961" y="1506"/>
              <a:ext cx="7" cy="225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130059" name="Group 40"/>
            <p:cNvGrpSpPr>
              <a:grpSpLocks/>
            </p:cNvGrpSpPr>
            <p:nvPr/>
          </p:nvGrpSpPr>
          <p:grpSpPr bwMode="auto">
            <a:xfrm>
              <a:off x="1987" y="3308"/>
              <a:ext cx="1596" cy="372"/>
              <a:chOff x="1967" y="1554"/>
              <a:chExt cx="1596" cy="372"/>
            </a:xfrm>
          </p:grpSpPr>
          <p:sp>
            <p:nvSpPr>
              <p:cNvPr id="130073" name="Line 41"/>
              <p:cNvSpPr>
                <a:spLocks noChangeShapeType="1"/>
              </p:cNvSpPr>
              <p:nvPr/>
            </p:nvSpPr>
            <p:spPr bwMode="auto">
              <a:xfrm>
                <a:off x="1967" y="1554"/>
                <a:ext cx="1596" cy="37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0074" name="Text Box 42"/>
              <p:cNvSpPr txBox="1">
                <a:spLocks noChangeArrowheads="1"/>
              </p:cNvSpPr>
              <p:nvPr/>
            </p:nvSpPr>
            <p:spPr bwMode="auto">
              <a:xfrm rot="706751">
                <a:off x="2348" y="1580"/>
                <a:ext cx="92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400">
                    <a:latin typeface="Arial" charset="0"/>
                  </a:rPr>
                  <a:t>REJECT(seq=y)</a:t>
                </a:r>
                <a:endParaRPr lang="en-US" altLang="x-none" sz="1000">
                  <a:latin typeface="Times New Roman" charset="0"/>
                </a:endParaRPr>
              </a:p>
            </p:txBody>
          </p:sp>
        </p:grpSp>
        <p:grpSp>
          <p:nvGrpSpPr>
            <p:cNvPr id="130060" name="Group 43"/>
            <p:cNvGrpSpPr>
              <a:grpSpLocks/>
            </p:cNvGrpSpPr>
            <p:nvPr/>
          </p:nvGrpSpPr>
          <p:grpSpPr bwMode="auto">
            <a:xfrm>
              <a:off x="2165" y="1492"/>
              <a:ext cx="1398" cy="434"/>
              <a:chOff x="2165" y="1492"/>
              <a:chExt cx="1398" cy="434"/>
            </a:xfrm>
          </p:grpSpPr>
          <p:grpSp>
            <p:nvGrpSpPr>
              <p:cNvPr id="130069" name="Group 44"/>
              <p:cNvGrpSpPr>
                <a:grpSpLocks/>
              </p:cNvGrpSpPr>
              <p:nvPr/>
            </p:nvGrpSpPr>
            <p:grpSpPr bwMode="auto">
              <a:xfrm>
                <a:off x="2272" y="1623"/>
                <a:ext cx="1291" cy="303"/>
                <a:chOff x="1967" y="1554"/>
                <a:chExt cx="1596" cy="372"/>
              </a:xfrm>
            </p:grpSpPr>
            <p:sp>
              <p:nvSpPr>
                <p:cNvPr id="130071" name="Line 45"/>
                <p:cNvSpPr>
                  <a:spLocks noChangeShapeType="1"/>
                </p:cNvSpPr>
                <p:nvPr/>
              </p:nvSpPr>
              <p:spPr bwMode="auto">
                <a:xfrm>
                  <a:off x="1967" y="1554"/>
                  <a:ext cx="1596" cy="37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0072" name="Text Box 46"/>
                <p:cNvSpPr txBox="1">
                  <a:spLocks noChangeArrowheads="1"/>
                </p:cNvSpPr>
                <p:nvPr/>
              </p:nvSpPr>
              <p:spPr bwMode="auto">
                <a:xfrm rot="706751">
                  <a:off x="2358" y="1580"/>
                  <a:ext cx="892"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400">
                      <a:latin typeface="Arial" charset="0"/>
                    </a:rPr>
                    <a:t>SYN(seq=x)</a:t>
                  </a:r>
                  <a:endParaRPr lang="en-US" altLang="x-none" sz="1000">
                    <a:latin typeface="Times New Roman" charset="0"/>
                  </a:endParaRPr>
                </a:p>
              </p:txBody>
            </p:sp>
          </p:grpSp>
          <p:sp>
            <p:nvSpPr>
              <p:cNvPr id="130070" name="AutoShape 47"/>
              <p:cNvSpPr>
                <a:spLocks noChangeArrowheads="1"/>
              </p:cNvSpPr>
              <p:nvPr/>
            </p:nvSpPr>
            <p:spPr bwMode="auto">
              <a:xfrm>
                <a:off x="2165" y="1492"/>
                <a:ext cx="298" cy="277"/>
              </a:xfrm>
              <a:prstGeom prst="sun">
                <a:avLst>
                  <a:gd name="adj" fmla="val 25000"/>
                </a:avLst>
              </a:prstGeom>
              <a:solidFill>
                <a:schemeClr val="accent2"/>
              </a:solidFill>
              <a:ln w="9525">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2400">
                  <a:latin typeface="Times New Roman" charset="0"/>
                </a:endParaRPr>
              </a:p>
            </p:txBody>
          </p:sp>
        </p:grpSp>
        <p:sp>
          <p:nvSpPr>
            <p:cNvPr id="130061" name="Text Box 48"/>
            <p:cNvSpPr txBox="1">
              <a:spLocks noChangeArrowheads="1"/>
            </p:cNvSpPr>
            <p:nvPr/>
          </p:nvSpPr>
          <p:spPr bwMode="auto">
            <a:xfrm>
              <a:off x="3578" y="1785"/>
              <a:ext cx="69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400">
                  <a:latin typeface="Times New Roman" charset="0"/>
                </a:rPr>
                <a:t>accept?</a:t>
              </a:r>
            </a:p>
          </p:txBody>
        </p:sp>
        <p:sp>
          <p:nvSpPr>
            <p:cNvPr id="130062" name="Text Box 49"/>
            <p:cNvSpPr txBox="1">
              <a:spLocks noChangeArrowheads="1"/>
            </p:cNvSpPr>
            <p:nvPr/>
          </p:nvSpPr>
          <p:spPr bwMode="auto">
            <a:xfrm>
              <a:off x="1162" y="2367"/>
              <a:ext cx="70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400">
                  <a:latin typeface="Times New Roman" charset="0"/>
                </a:rPr>
                <a:t>no such</a:t>
              </a:r>
              <a:br>
                <a:rPr lang="en-US" altLang="x-none" sz="2400">
                  <a:latin typeface="Times New Roman" charset="0"/>
                </a:rPr>
              </a:br>
              <a:r>
                <a:rPr lang="en-US" altLang="x-none" sz="2400">
                  <a:latin typeface="Times New Roman" charset="0"/>
                </a:rPr>
                <a:t>request</a:t>
              </a:r>
            </a:p>
          </p:txBody>
        </p:sp>
        <p:sp>
          <p:nvSpPr>
            <p:cNvPr id="130063" name="Text Box 50"/>
            <p:cNvSpPr txBox="1">
              <a:spLocks noChangeArrowheads="1"/>
            </p:cNvSpPr>
            <p:nvPr/>
          </p:nvSpPr>
          <p:spPr bwMode="auto">
            <a:xfrm>
              <a:off x="3583" y="2945"/>
              <a:ext cx="54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400">
                  <a:latin typeface="Times New Roman" charset="0"/>
                </a:rPr>
                <a:t>reject</a:t>
              </a:r>
            </a:p>
          </p:txBody>
        </p:sp>
        <p:grpSp>
          <p:nvGrpSpPr>
            <p:cNvPr id="130064" name="Group 51"/>
            <p:cNvGrpSpPr>
              <a:grpSpLocks/>
            </p:cNvGrpSpPr>
            <p:nvPr/>
          </p:nvGrpSpPr>
          <p:grpSpPr bwMode="auto">
            <a:xfrm>
              <a:off x="2178" y="2650"/>
              <a:ext cx="1398" cy="434"/>
              <a:chOff x="2165" y="1492"/>
              <a:chExt cx="1398" cy="434"/>
            </a:xfrm>
          </p:grpSpPr>
          <p:grpSp>
            <p:nvGrpSpPr>
              <p:cNvPr id="130065" name="Group 52"/>
              <p:cNvGrpSpPr>
                <a:grpSpLocks/>
              </p:cNvGrpSpPr>
              <p:nvPr/>
            </p:nvGrpSpPr>
            <p:grpSpPr bwMode="auto">
              <a:xfrm>
                <a:off x="2272" y="1623"/>
                <a:ext cx="1291" cy="303"/>
                <a:chOff x="1967" y="1554"/>
                <a:chExt cx="1596" cy="372"/>
              </a:xfrm>
            </p:grpSpPr>
            <p:sp>
              <p:nvSpPr>
                <p:cNvPr id="130067" name="Line 53"/>
                <p:cNvSpPr>
                  <a:spLocks noChangeShapeType="1"/>
                </p:cNvSpPr>
                <p:nvPr/>
              </p:nvSpPr>
              <p:spPr bwMode="auto">
                <a:xfrm>
                  <a:off x="1967" y="1554"/>
                  <a:ext cx="1596" cy="37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0068" name="Text Box 54"/>
                <p:cNvSpPr txBox="1">
                  <a:spLocks noChangeArrowheads="1"/>
                </p:cNvSpPr>
                <p:nvPr/>
              </p:nvSpPr>
              <p:spPr bwMode="auto">
                <a:xfrm rot="706751">
                  <a:off x="2358" y="1580"/>
                  <a:ext cx="892"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400">
                      <a:latin typeface="Arial" charset="0"/>
                    </a:rPr>
                    <a:t>ACK(seq=</a:t>
                  </a:r>
                  <a:r>
                    <a:rPr lang="en-US" altLang="x-none" sz="1400" b="1">
                      <a:solidFill>
                        <a:srgbClr val="FF0000"/>
                      </a:solidFill>
                      <a:latin typeface="Arial" charset="0"/>
                    </a:rPr>
                    <a:t>z</a:t>
                  </a:r>
                  <a:r>
                    <a:rPr lang="en-US" altLang="x-none" sz="1400">
                      <a:latin typeface="Arial" charset="0"/>
                    </a:rPr>
                    <a:t>)</a:t>
                  </a:r>
                  <a:endParaRPr lang="en-US" altLang="x-none" sz="1000">
                    <a:latin typeface="Times New Roman" charset="0"/>
                  </a:endParaRPr>
                </a:p>
              </p:txBody>
            </p:sp>
          </p:grpSp>
          <p:sp>
            <p:nvSpPr>
              <p:cNvPr id="130066" name="AutoShape 55"/>
              <p:cNvSpPr>
                <a:spLocks noChangeArrowheads="1"/>
              </p:cNvSpPr>
              <p:nvPr/>
            </p:nvSpPr>
            <p:spPr bwMode="auto">
              <a:xfrm>
                <a:off x="2165" y="1492"/>
                <a:ext cx="298" cy="277"/>
              </a:xfrm>
              <a:prstGeom prst="sun">
                <a:avLst>
                  <a:gd name="adj" fmla="val 25000"/>
                </a:avLst>
              </a:prstGeom>
              <a:solidFill>
                <a:schemeClr val="accent2"/>
              </a:solidFill>
              <a:ln w="9525">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2400">
                  <a:latin typeface="Times New Roman" charset="0"/>
                </a:endParaRPr>
              </a:p>
            </p:txBody>
          </p:sp>
        </p:grpSp>
      </p:grpSp>
    </p:spTree>
    <p:extLst>
      <p:ext uri="{BB962C8B-B14F-4D97-AF65-F5344CB8AC3E}">
        <p14:creationId xmlns:p14="http://schemas.microsoft.com/office/powerpoint/2010/main" val="1100517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7F125134-54D9-194F-BCF6-3C81CC0E076D}" type="slidenum">
              <a:rPr lang="en-US" altLang="x-none" sz="1400">
                <a:solidFill>
                  <a:srgbClr val="000000"/>
                </a:solidFill>
                <a:latin typeface="Times New Roman" charset="0"/>
              </a:rPr>
              <a:pPr eaLnBrk="1" hangingPunct="1"/>
              <a:t>6</a:t>
            </a:fld>
            <a:endParaRPr lang="en-US" altLang="x-none" sz="1400">
              <a:solidFill>
                <a:srgbClr val="000000"/>
              </a:solidFill>
              <a:latin typeface="Times New Roman" charset="0"/>
            </a:endParaRPr>
          </a:p>
        </p:txBody>
      </p:sp>
      <p:sp>
        <p:nvSpPr>
          <p:cNvPr id="145410" name="Rectangle 2"/>
          <p:cNvSpPr>
            <a:spLocks noGrp="1" noChangeArrowheads="1"/>
          </p:cNvSpPr>
          <p:nvPr>
            <p:ph type="title"/>
          </p:nvPr>
        </p:nvSpPr>
        <p:spPr/>
        <p:txBody>
          <a:bodyPr/>
          <a:lstStyle/>
          <a:p>
            <a:r>
              <a:rPr lang="en-US" altLang="x-none" sz="3200">
                <a:ea typeface="ＭＳ Ｐゴシック" charset="-128"/>
              </a:rPr>
              <a:t>rdt3.0: </a:t>
            </a:r>
            <a:r>
              <a:rPr lang="en-US" altLang="zh-CN" sz="3200">
                <a:ea typeface="宋体" charset="-122"/>
              </a:rPr>
              <a:t>C</a:t>
            </a:r>
            <a:r>
              <a:rPr lang="en-US" altLang="x-none" sz="3200">
                <a:ea typeface="ＭＳ Ｐゴシック" charset="-128"/>
              </a:rPr>
              <a:t>hannels with </a:t>
            </a:r>
            <a:r>
              <a:rPr lang="en-US" altLang="zh-CN" sz="3200">
                <a:ea typeface="宋体" charset="-122"/>
              </a:rPr>
              <a:t>E</a:t>
            </a:r>
            <a:r>
              <a:rPr lang="en-US" altLang="x-none" sz="3200">
                <a:ea typeface="ＭＳ Ｐゴシック" charset="-128"/>
              </a:rPr>
              <a:t>rrors </a:t>
            </a:r>
            <a:r>
              <a:rPr lang="en-US" altLang="x-none" sz="3200" i="1">
                <a:ea typeface="ＭＳ Ｐゴシック" charset="-128"/>
              </a:rPr>
              <a:t>and</a:t>
            </a:r>
            <a:r>
              <a:rPr lang="en-US" altLang="x-none" sz="3200">
                <a:ea typeface="ＭＳ Ｐゴシック" charset="-128"/>
              </a:rPr>
              <a:t> </a:t>
            </a:r>
            <a:r>
              <a:rPr lang="en-US" altLang="zh-CN" sz="3200">
                <a:ea typeface="宋体" charset="-122"/>
              </a:rPr>
              <a:t>L</a:t>
            </a:r>
            <a:r>
              <a:rPr lang="en-US" altLang="x-none" sz="3200">
                <a:ea typeface="ＭＳ Ｐゴシック" charset="-128"/>
              </a:rPr>
              <a:t>oss</a:t>
            </a:r>
            <a:endParaRPr lang="en-US" altLang="x-none">
              <a:ea typeface="ＭＳ Ｐゴシック" charset="-128"/>
            </a:endParaRPr>
          </a:p>
        </p:txBody>
      </p:sp>
      <p:sp>
        <p:nvSpPr>
          <p:cNvPr id="145411" name="Rectangle 3"/>
          <p:cNvSpPr>
            <a:spLocks noGrp="1" noChangeArrowheads="1"/>
          </p:cNvSpPr>
          <p:nvPr>
            <p:ph type="body" sz="half" idx="1"/>
          </p:nvPr>
        </p:nvSpPr>
        <p:spPr>
          <a:xfrm>
            <a:off x="533400" y="1600200"/>
            <a:ext cx="3959225" cy="4781550"/>
          </a:xfrm>
        </p:spPr>
        <p:txBody>
          <a:bodyPr/>
          <a:lstStyle/>
          <a:p>
            <a:pPr>
              <a:buFont typeface="ZapfDingbats" charset="0"/>
              <a:buNone/>
            </a:pPr>
            <a:r>
              <a:rPr lang="en-US" altLang="x-none" sz="2400" u="sng" dirty="0">
                <a:solidFill>
                  <a:srgbClr val="FF0000"/>
                </a:solidFill>
                <a:ea typeface="ＭＳ Ｐゴシック" charset="-128"/>
              </a:rPr>
              <a:t>New assumption:</a:t>
            </a:r>
            <a:r>
              <a:rPr lang="en-US" altLang="x-none" sz="2400" dirty="0">
                <a:ea typeface="ＭＳ Ｐゴシック" charset="-128"/>
              </a:rPr>
              <a:t> underlying channel can also lose packets (data or ACKs)</a:t>
            </a:r>
          </a:p>
          <a:p>
            <a:pPr lvl="1">
              <a:buFont typeface="Courier New" panose="02070309020205020404" pitchFamily="49" charset="0"/>
              <a:buChar char="o"/>
            </a:pPr>
            <a:r>
              <a:rPr lang="en-US" altLang="x-none" sz="2000" dirty="0">
                <a:ea typeface="ＭＳ Ｐゴシック" charset="-128"/>
              </a:rPr>
              <a:t>checksum, seq. #, ACKs, retransmissions will be of help, but not enough</a:t>
            </a:r>
          </a:p>
          <a:p>
            <a:pPr lvl="1"/>
            <a:endParaRPr lang="en-US" altLang="x-none" sz="2000" dirty="0">
              <a:ea typeface="ＭＳ Ｐゴシック" charset="-128"/>
            </a:endParaRPr>
          </a:p>
          <a:p>
            <a:pPr lvl="1"/>
            <a:endParaRPr lang="en-US" altLang="x-none" sz="2000" dirty="0">
              <a:ea typeface="ＭＳ Ｐゴシック" charset="-128"/>
            </a:endParaRPr>
          </a:p>
          <a:p>
            <a:pPr lvl="1"/>
            <a:endParaRPr lang="en-US" altLang="x-none" sz="2000" dirty="0">
              <a:ea typeface="ＭＳ Ｐゴシック" charset="-128"/>
            </a:endParaRPr>
          </a:p>
          <a:p>
            <a:pPr>
              <a:buFont typeface="ZapfDingbats" charset="0"/>
              <a:buNone/>
            </a:pPr>
            <a:r>
              <a:rPr lang="en-US" altLang="x-none" sz="2400" u="sng" dirty="0">
                <a:solidFill>
                  <a:srgbClr val="FF0000"/>
                </a:solidFill>
                <a:ea typeface="ＭＳ Ｐゴシック" charset="-128"/>
              </a:rPr>
              <a:t>Q:</a:t>
            </a:r>
            <a:r>
              <a:rPr lang="en-US" altLang="x-none" sz="2400" dirty="0">
                <a:ea typeface="ＭＳ Ｐゴシック" charset="-128"/>
              </a:rPr>
              <a:t> Does rdt2.2 work under losses?</a:t>
            </a:r>
          </a:p>
        </p:txBody>
      </p:sp>
      <p:sp>
        <p:nvSpPr>
          <p:cNvPr id="183300" name="Rectangle 4"/>
          <p:cNvSpPr>
            <a:spLocks noGrp="1" noChangeArrowheads="1"/>
          </p:cNvSpPr>
          <p:nvPr>
            <p:ph type="body" sz="half" idx="2"/>
          </p:nvPr>
        </p:nvSpPr>
        <p:spPr>
          <a:xfrm>
            <a:off x="4495800" y="1600200"/>
            <a:ext cx="4095750" cy="4648200"/>
          </a:xfrm>
        </p:spPr>
        <p:txBody>
          <a:bodyPr/>
          <a:lstStyle/>
          <a:p>
            <a:pPr>
              <a:buFont typeface="ZapfDingbats" charset="0"/>
              <a:buNone/>
            </a:pPr>
            <a:r>
              <a:rPr lang="en-US" altLang="x-none" sz="2400" u="sng" dirty="0">
                <a:solidFill>
                  <a:srgbClr val="FF0000"/>
                </a:solidFill>
                <a:ea typeface="ＭＳ Ｐゴシック" charset="-128"/>
              </a:rPr>
              <a:t>Approach:</a:t>
            </a:r>
            <a:r>
              <a:rPr lang="en-US" altLang="x-none" sz="2400" dirty="0">
                <a:ea typeface="ＭＳ Ｐゴシック" charset="-128"/>
              </a:rPr>
              <a:t> sender waits </a:t>
            </a:r>
            <a:r>
              <a:rPr lang="ja-JP" altLang="en-US" sz="2400">
                <a:ea typeface="ＭＳ Ｐゴシック" charset="-128"/>
              </a:rPr>
              <a:t>“</a:t>
            </a:r>
            <a:r>
              <a:rPr lang="en-US" altLang="ja-JP" sz="2400" dirty="0">
                <a:ea typeface="ＭＳ Ｐゴシック" charset="-128"/>
              </a:rPr>
              <a:t>reasonable</a:t>
            </a:r>
            <a:r>
              <a:rPr lang="ja-JP" altLang="en-US" sz="2400">
                <a:ea typeface="ＭＳ Ｐゴシック" charset="-128"/>
              </a:rPr>
              <a:t>”</a:t>
            </a:r>
            <a:r>
              <a:rPr lang="en-US" altLang="ja-JP" sz="2400" dirty="0">
                <a:ea typeface="ＭＳ Ｐゴシック" charset="-128"/>
              </a:rPr>
              <a:t> amount of time for ACK </a:t>
            </a:r>
          </a:p>
          <a:p>
            <a:pPr>
              <a:buFont typeface="Wingdings" pitchFamily="2" charset="2"/>
              <a:buChar char="q"/>
            </a:pPr>
            <a:r>
              <a:rPr lang="en-US" altLang="x-none" sz="2000" dirty="0">
                <a:ea typeface="ＭＳ Ｐゴシック" charset="-128"/>
              </a:rPr>
              <a:t>requires countdown timer</a:t>
            </a:r>
          </a:p>
          <a:p>
            <a:pPr>
              <a:buFont typeface="Wingdings" pitchFamily="2" charset="2"/>
              <a:buChar char="q"/>
            </a:pPr>
            <a:r>
              <a:rPr lang="en-US" altLang="x-none" sz="2000" dirty="0">
                <a:ea typeface="ＭＳ Ｐゴシック" charset="-128"/>
              </a:rPr>
              <a:t>retransmits if no ACK received in this time</a:t>
            </a:r>
          </a:p>
          <a:p>
            <a:pPr>
              <a:buFont typeface="Wingdings" pitchFamily="2" charset="2"/>
              <a:buChar char="q"/>
            </a:pPr>
            <a:r>
              <a:rPr lang="en-US" altLang="x-none" sz="2000" dirty="0">
                <a:ea typeface="ＭＳ Ｐゴシック" charset="-128"/>
              </a:rPr>
              <a:t>if </a:t>
            </a:r>
            <a:r>
              <a:rPr lang="en-US" altLang="x-none" sz="2000" dirty="0" err="1">
                <a:ea typeface="ＭＳ Ｐゴシック" charset="-128"/>
              </a:rPr>
              <a:t>pkt</a:t>
            </a:r>
            <a:r>
              <a:rPr lang="en-US" altLang="x-none" sz="2000" dirty="0">
                <a:ea typeface="ＭＳ Ｐゴシック" charset="-128"/>
              </a:rPr>
              <a:t> (or ACK) just delayed (not lost):</a:t>
            </a:r>
          </a:p>
          <a:p>
            <a:pPr lvl="1">
              <a:buFont typeface="Courier New" panose="02070309020205020404" pitchFamily="49" charset="0"/>
              <a:buChar char="o"/>
            </a:pPr>
            <a:r>
              <a:rPr lang="en-US" altLang="x-none" sz="2000" dirty="0">
                <a:ea typeface="ＭＳ Ｐゴシック" charset="-128"/>
              </a:rPr>
              <a:t>retransmission will be  duplicate, but use of seq. #</a:t>
            </a:r>
            <a:r>
              <a:rPr lang="ja-JP" altLang="en-US" sz="2000">
                <a:ea typeface="ＭＳ Ｐゴシック" charset="-128"/>
              </a:rPr>
              <a:t>’</a:t>
            </a:r>
            <a:r>
              <a:rPr lang="en-US" altLang="ja-JP" sz="2000" dirty="0">
                <a:ea typeface="ＭＳ Ｐゴシック" charset="-128"/>
              </a:rPr>
              <a:t>s already handles this</a:t>
            </a:r>
            <a:endParaRPr lang="en-US" altLang="ja-JP" sz="1800" dirty="0">
              <a:ea typeface="ＭＳ Ｐゴシック" charset="-128"/>
            </a:endParaRPr>
          </a:p>
          <a:p>
            <a:pPr lvl="1">
              <a:buFont typeface="Courier New" panose="02070309020205020404" pitchFamily="49" charset="0"/>
              <a:buChar char="o"/>
            </a:pPr>
            <a:r>
              <a:rPr lang="en-US" altLang="x-none" sz="2000" dirty="0">
                <a:ea typeface="ＭＳ Ｐゴシック" charset="-128"/>
              </a:rPr>
              <a:t>receiver must specify </a:t>
            </a:r>
            <a:r>
              <a:rPr lang="en-US" altLang="x-none" sz="2000" dirty="0" err="1">
                <a:ea typeface="ＭＳ Ｐゴシック" charset="-128"/>
              </a:rPr>
              <a:t>seq</a:t>
            </a:r>
            <a:r>
              <a:rPr lang="en-US" altLang="x-none" sz="2000" dirty="0">
                <a:ea typeface="ＭＳ Ｐゴシック" charset="-128"/>
              </a:rPr>
              <a:t> # of </a:t>
            </a:r>
            <a:r>
              <a:rPr lang="en-US" altLang="x-none" sz="2000" dirty="0" err="1">
                <a:ea typeface="ＭＳ Ｐゴシック" charset="-128"/>
              </a:rPr>
              <a:t>pkt</a:t>
            </a:r>
            <a:r>
              <a:rPr lang="en-US" altLang="x-none" sz="2000" dirty="0">
                <a:ea typeface="ＭＳ Ｐゴシック" charset="-128"/>
              </a:rPr>
              <a:t> being </a:t>
            </a:r>
            <a:r>
              <a:rPr lang="en-US" altLang="x-none" sz="2000" dirty="0" err="1">
                <a:ea typeface="ＭＳ Ｐゴシック" charset="-128"/>
              </a:rPr>
              <a:t>ACKed</a:t>
            </a:r>
            <a:endParaRPr lang="en-US" altLang="x-none" sz="2000" dirty="0">
              <a:ea typeface="ＭＳ Ｐゴシック" charset="-128"/>
            </a:endParaRPr>
          </a:p>
        </p:txBody>
      </p:sp>
    </p:spTree>
    <p:extLst>
      <p:ext uri="{BB962C8B-B14F-4D97-AF65-F5344CB8AC3E}">
        <p14:creationId xmlns:p14="http://schemas.microsoft.com/office/powerpoint/2010/main" val="41445989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330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330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330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330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330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330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altLang="x-none">
                <a:ea typeface="ＭＳ Ｐゴシック" charset="-128"/>
              </a:rPr>
              <a:t>Make </a:t>
            </a:r>
            <a:r>
              <a:rPr lang="en-US" altLang="en-US">
                <a:ea typeface="ＭＳ Ｐゴシック" charset="-128"/>
              </a:rPr>
              <a:t>“</a:t>
            </a:r>
            <a:r>
              <a:rPr lang="en-US" altLang="x-none">
                <a:ea typeface="ＭＳ Ｐゴシック" charset="-128"/>
              </a:rPr>
              <a:t>Challenge y</a:t>
            </a:r>
            <a:r>
              <a:rPr lang="en-US" altLang="en-US">
                <a:ea typeface="ＭＳ Ｐゴシック" charset="-128"/>
              </a:rPr>
              <a:t>”</a:t>
            </a:r>
            <a:r>
              <a:rPr lang="en-US" altLang="x-none">
                <a:ea typeface="ＭＳ Ｐゴシック" charset="-128"/>
              </a:rPr>
              <a:t> Robust</a:t>
            </a:r>
          </a:p>
        </p:txBody>
      </p:sp>
      <p:sp>
        <p:nvSpPr>
          <p:cNvPr id="132099" name="Rectangle 3"/>
          <p:cNvSpPr>
            <a:spLocks noGrp="1" noChangeArrowheads="1"/>
          </p:cNvSpPr>
          <p:nvPr>
            <p:ph type="body" idx="1"/>
          </p:nvPr>
        </p:nvSpPr>
        <p:spPr/>
        <p:txBody>
          <a:bodyPr/>
          <a:lstStyle/>
          <a:p>
            <a:pPr>
              <a:lnSpc>
                <a:spcPct val="90000"/>
              </a:lnSpc>
              <a:buFont typeface="Wingdings" pitchFamily="2" charset="2"/>
              <a:buChar char="q"/>
            </a:pPr>
            <a:r>
              <a:rPr lang="en-US" altLang="zh-CN" sz="2400" dirty="0">
                <a:ea typeface="宋体" charset="-122"/>
              </a:rPr>
              <a:t>To avoid that “SYNC ACK y” comes from reordering and duplication</a:t>
            </a:r>
          </a:p>
          <a:p>
            <a:pPr lvl="1">
              <a:lnSpc>
                <a:spcPct val="90000"/>
              </a:lnSpc>
              <a:buFont typeface="Courier New" panose="02070309020205020404" pitchFamily="49" charset="0"/>
              <a:buChar char="o"/>
            </a:pPr>
            <a:r>
              <a:rPr lang="en-US" altLang="zh-CN" sz="2000" dirty="0">
                <a:ea typeface="宋体" charset="-122"/>
              </a:rPr>
              <a:t>for each connection (sender-receiver pair), ensuring that two identically numbered packets are never outstanding at the same time</a:t>
            </a:r>
          </a:p>
          <a:p>
            <a:pPr lvl="2">
              <a:lnSpc>
                <a:spcPct val="90000"/>
              </a:lnSpc>
            </a:pPr>
            <a:r>
              <a:rPr lang="en-US" altLang="zh-CN" sz="1600" dirty="0">
                <a:ea typeface="宋体" charset="-122"/>
              </a:rPr>
              <a:t>network bounds the life time of each packet</a:t>
            </a:r>
          </a:p>
          <a:p>
            <a:pPr lvl="2">
              <a:lnSpc>
                <a:spcPct val="90000"/>
              </a:lnSpc>
            </a:pPr>
            <a:r>
              <a:rPr lang="en-US" altLang="zh-CN" sz="1600" dirty="0">
                <a:ea typeface="宋体" charset="-122"/>
              </a:rPr>
              <a:t>a sender will not reuse a </a:t>
            </a:r>
            <a:r>
              <a:rPr lang="en-US" altLang="zh-CN" sz="1600" dirty="0" err="1">
                <a:ea typeface="宋体" charset="-122"/>
              </a:rPr>
              <a:t>seq</a:t>
            </a:r>
            <a:r>
              <a:rPr lang="en-US" altLang="zh-CN" sz="1600" dirty="0">
                <a:ea typeface="宋体" charset="-122"/>
              </a:rPr>
              <a:t># before it is sure that all packets with the </a:t>
            </a:r>
            <a:r>
              <a:rPr lang="en-US" altLang="zh-CN" sz="1600" dirty="0" err="1">
                <a:ea typeface="宋体" charset="-122"/>
              </a:rPr>
              <a:t>seq</a:t>
            </a:r>
            <a:r>
              <a:rPr lang="en-US" altLang="zh-CN" sz="1600" dirty="0">
                <a:ea typeface="宋体" charset="-122"/>
              </a:rPr>
              <a:t># are purged from the network</a:t>
            </a:r>
          </a:p>
          <a:p>
            <a:pPr lvl="2">
              <a:lnSpc>
                <a:spcPct val="90000"/>
              </a:lnSpc>
            </a:pPr>
            <a:r>
              <a:rPr lang="en-US" altLang="zh-CN" sz="1800" dirty="0">
                <a:ea typeface="宋体" charset="-122"/>
              </a:rPr>
              <a:t>seq. number space should be large enough to not limit transmission rate</a:t>
            </a:r>
          </a:p>
          <a:p>
            <a:pPr lvl="2">
              <a:lnSpc>
                <a:spcPct val="90000"/>
              </a:lnSpc>
            </a:pPr>
            <a:endParaRPr lang="en-US" altLang="zh-CN" sz="1800" dirty="0">
              <a:ea typeface="宋体" charset="-122"/>
            </a:endParaRPr>
          </a:p>
          <a:p>
            <a:pPr>
              <a:lnSpc>
                <a:spcPct val="90000"/>
              </a:lnSpc>
              <a:buFont typeface="Wingdings" pitchFamily="2" charset="2"/>
              <a:buChar char="q"/>
            </a:pPr>
            <a:r>
              <a:rPr lang="en-US" altLang="zh-CN" sz="2400" dirty="0">
                <a:ea typeface="宋体" charset="-122"/>
              </a:rPr>
              <a:t>Increasingly move to cryptographic challenge and response</a:t>
            </a:r>
            <a:endParaRPr lang="en-US" altLang="zh-CN" sz="2600" dirty="0">
              <a:ea typeface="宋体" charset="-122"/>
            </a:endParaRPr>
          </a:p>
        </p:txBody>
      </p:sp>
      <p:sp>
        <p:nvSpPr>
          <p:cNvPr id="2" name="Slide Number Placeholder 1">
            <a:extLst>
              <a:ext uri="{FF2B5EF4-FFF2-40B4-BE49-F238E27FC236}">
                <a16:creationId xmlns:a16="http://schemas.microsoft.com/office/drawing/2014/main" id="{020072CB-4B71-E347-B39B-35ED4D06DE9F}"/>
              </a:ext>
            </a:extLst>
          </p:cNvPr>
          <p:cNvSpPr>
            <a:spLocks noGrp="1"/>
          </p:cNvSpPr>
          <p:nvPr>
            <p:ph type="sldNum" sz="quarter" idx="12"/>
          </p:nvPr>
        </p:nvSpPr>
        <p:spPr/>
        <p:txBody>
          <a:bodyPr/>
          <a:lstStyle/>
          <a:p>
            <a:fld id="{D925A599-CC33-7E4D-8C4D-B495C4836CF6}" type="slidenum">
              <a:rPr lang="en-US" altLang="x-none" smtClean="0"/>
              <a:pPr/>
              <a:t>60</a:t>
            </a:fld>
            <a:endParaRPr lang="en-US" altLang="x-none"/>
          </a:p>
        </p:txBody>
      </p:sp>
    </p:spTree>
    <p:extLst>
      <p:ext uri="{BB962C8B-B14F-4D97-AF65-F5344CB8AC3E}">
        <p14:creationId xmlns:p14="http://schemas.microsoft.com/office/powerpoint/2010/main" val="330907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533400" y="228600"/>
            <a:ext cx="8364538" cy="1143000"/>
          </a:xfrm>
        </p:spPr>
        <p:txBody>
          <a:bodyPr/>
          <a:lstStyle/>
          <a:p>
            <a:r>
              <a:rPr lang="en-US" altLang="zh-CN" sz="3600">
                <a:ea typeface="宋体" charset="-122"/>
              </a:rPr>
              <a:t>Connection Close</a:t>
            </a:r>
            <a:endParaRPr lang="en-US" altLang="x-none" sz="3600">
              <a:ea typeface="ＭＳ Ｐゴシック" charset="-128"/>
            </a:endParaRPr>
          </a:p>
        </p:txBody>
      </p:sp>
      <p:sp>
        <p:nvSpPr>
          <p:cNvPr id="7174" name="Rectangle 3"/>
          <p:cNvSpPr>
            <a:spLocks noGrp="1" noChangeArrowheads="1"/>
          </p:cNvSpPr>
          <p:nvPr>
            <p:ph type="body" sz="half" idx="1"/>
          </p:nvPr>
        </p:nvSpPr>
        <p:spPr/>
        <p:txBody>
          <a:bodyPr/>
          <a:lstStyle/>
          <a:p>
            <a:pPr>
              <a:buFont typeface="Wingdings" pitchFamily="2" charset="2"/>
              <a:buChar char="q"/>
            </a:pPr>
            <a:r>
              <a:rPr lang="en-US" altLang="zh-CN" sz="2400" dirty="0">
                <a:ea typeface="宋体" charset="-122"/>
              </a:rPr>
              <a:t>Why connection close?</a:t>
            </a:r>
          </a:p>
          <a:p>
            <a:pPr lvl="1">
              <a:buFont typeface="Courier New" panose="02070309020205020404" pitchFamily="49" charset="0"/>
              <a:buChar char="o"/>
            </a:pPr>
            <a:r>
              <a:rPr lang="en-US" altLang="zh-CN" sz="2000" dirty="0">
                <a:ea typeface="宋体" charset="-122"/>
              </a:rPr>
              <a:t>so that each side can release resource and remove state about the connection (do not want dangling socket)</a:t>
            </a:r>
          </a:p>
        </p:txBody>
      </p:sp>
      <p:graphicFrame>
        <p:nvGraphicFramePr>
          <p:cNvPr id="134148" name="Object 4"/>
          <p:cNvGraphicFramePr>
            <a:graphicFrameLocks noChangeAspect="1"/>
          </p:cNvGraphicFramePr>
          <p:nvPr/>
        </p:nvGraphicFramePr>
        <p:xfrm>
          <a:off x="5181600" y="1798638"/>
          <a:ext cx="485775" cy="385762"/>
        </p:xfrm>
        <a:graphic>
          <a:graphicData uri="http://schemas.openxmlformats.org/presentationml/2006/ole">
            <mc:AlternateContent xmlns:mc="http://schemas.openxmlformats.org/markup-compatibility/2006">
              <mc:Choice xmlns:v="urn:schemas-microsoft-com:vml" Requires="v">
                <p:oleObj name="Clip" r:id="rId3" imgW="1307079" imgH="1083682" progId="MS_ClipArt_Gallery.2">
                  <p:embed/>
                </p:oleObj>
              </mc:Choice>
              <mc:Fallback>
                <p:oleObj name="Clip" r:id="rId3" imgW="1307079" imgH="1083682" progId="MS_ClipArt_Gallery.2">
                  <p:embed/>
                  <p:pic>
                    <p:nvPicPr>
                      <p:cNvPr id="13414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798638"/>
                        <a:ext cx="485775"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34149" name="Text Box 5"/>
          <p:cNvSpPr txBox="1">
            <a:spLocks noChangeArrowheads="1"/>
          </p:cNvSpPr>
          <p:nvPr/>
        </p:nvSpPr>
        <p:spPr bwMode="auto">
          <a:xfrm>
            <a:off x="5659438" y="1798638"/>
            <a:ext cx="714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600"/>
              <a:t>client</a:t>
            </a:r>
            <a:endParaRPr lang="en-US" altLang="x-none" sz="1000">
              <a:latin typeface="Times New Roman" charset="0"/>
            </a:endParaRPr>
          </a:p>
        </p:txBody>
      </p:sp>
      <p:graphicFrame>
        <p:nvGraphicFramePr>
          <p:cNvPr id="134150" name="Object 9"/>
          <p:cNvGraphicFramePr>
            <a:graphicFrameLocks noChangeAspect="1"/>
          </p:cNvGraphicFramePr>
          <p:nvPr/>
        </p:nvGraphicFramePr>
        <p:xfrm>
          <a:off x="7839075" y="1808163"/>
          <a:ext cx="485775" cy="385762"/>
        </p:xfrm>
        <a:graphic>
          <a:graphicData uri="http://schemas.openxmlformats.org/presentationml/2006/ole">
            <mc:AlternateContent xmlns:mc="http://schemas.openxmlformats.org/markup-compatibility/2006">
              <mc:Choice xmlns:v="urn:schemas-microsoft-com:vml" Requires="v">
                <p:oleObj name="Clip" r:id="rId5" imgW="1307079" imgH="1083682" progId="MS_ClipArt_Gallery.2">
                  <p:embed/>
                </p:oleObj>
              </mc:Choice>
              <mc:Fallback>
                <p:oleObj name="Clip" r:id="rId5" imgW="1307079" imgH="1083682" progId="MS_ClipArt_Gallery.2">
                  <p:embed/>
                  <p:pic>
                    <p:nvPicPr>
                      <p:cNvPr id="13415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9075" y="1808163"/>
                        <a:ext cx="485775"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34151" name="Text Box 10"/>
          <p:cNvSpPr txBox="1">
            <a:spLocks noChangeArrowheads="1"/>
          </p:cNvSpPr>
          <p:nvPr/>
        </p:nvSpPr>
        <p:spPr bwMode="auto">
          <a:xfrm>
            <a:off x="7129463" y="1817688"/>
            <a:ext cx="800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600"/>
              <a:t>server</a:t>
            </a:r>
            <a:endParaRPr lang="en-US" altLang="x-none" sz="1000">
              <a:latin typeface="Times New Roman" charset="0"/>
            </a:endParaRPr>
          </a:p>
        </p:txBody>
      </p:sp>
      <p:grpSp>
        <p:nvGrpSpPr>
          <p:cNvPr id="2" name="Group 21"/>
          <p:cNvGrpSpPr>
            <a:grpSpLocks/>
          </p:cNvGrpSpPr>
          <p:nvPr/>
        </p:nvGrpSpPr>
        <p:grpSpPr bwMode="auto">
          <a:xfrm>
            <a:off x="4416425" y="2238375"/>
            <a:ext cx="4559300" cy="3495675"/>
            <a:chOff x="4416425" y="2238375"/>
            <a:chExt cx="4559300" cy="3495675"/>
          </a:xfrm>
        </p:grpSpPr>
        <p:grpSp>
          <p:nvGrpSpPr>
            <p:cNvPr id="134156" name="Group 6"/>
            <p:cNvGrpSpPr>
              <a:grpSpLocks/>
            </p:cNvGrpSpPr>
            <p:nvPr/>
          </p:nvGrpSpPr>
          <p:grpSpPr bwMode="auto">
            <a:xfrm>
              <a:off x="5594350" y="2466975"/>
              <a:ext cx="2592388" cy="590550"/>
              <a:chOff x="1967" y="1554"/>
              <a:chExt cx="1633" cy="372"/>
            </a:xfrm>
          </p:grpSpPr>
          <p:sp>
            <p:nvSpPr>
              <p:cNvPr id="134164" name="Line 7"/>
              <p:cNvSpPr>
                <a:spLocks noChangeShapeType="1"/>
              </p:cNvSpPr>
              <p:nvPr/>
            </p:nvSpPr>
            <p:spPr bwMode="auto">
              <a:xfrm>
                <a:off x="1967" y="1554"/>
                <a:ext cx="1596" cy="37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4165" name="Text Box 8"/>
              <p:cNvSpPr txBox="1">
                <a:spLocks noChangeArrowheads="1"/>
              </p:cNvSpPr>
              <p:nvPr/>
            </p:nvSpPr>
            <p:spPr bwMode="auto">
              <a:xfrm rot="706751">
                <a:off x="2014" y="1580"/>
                <a:ext cx="158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400">
                    <a:latin typeface="Arial" charset="0"/>
                  </a:rPr>
                  <a:t>I am done. Are you done too?</a:t>
                </a:r>
                <a:endParaRPr lang="en-US" altLang="x-none" sz="1000">
                  <a:latin typeface="Times New Roman" charset="0"/>
                </a:endParaRPr>
              </a:p>
            </p:txBody>
          </p:sp>
        </p:grpSp>
        <p:sp>
          <p:nvSpPr>
            <p:cNvPr id="134157" name="Line 11"/>
            <p:cNvSpPr>
              <a:spLocks noChangeShapeType="1"/>
            </p:cNvSpPr>
            <p:nvPr/>
          </p:nvSpPr>
          <p:spPr bwMode="auto">
            <a:xfrm flipH="1">
              <a:off x="8128000" y="2238375"/>
              <a:ext cx="0" cy="34099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4158" name="Line 12"/>
            <p:cNvSpPr>
              <a:spLocks noChangeShapeType="1"/>
            </p:cNvSpPr>
            <p:nvPr/>
          </p:nvSpPr>
          <p:spPr bwMode="auto">
            <a:xfrm flipH="1">
              <a:off x="5613400" y="3609975"/>
              <a:ext cx="2495550" cy="752475"/>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4159" name="Text Box 13"/>
            <p:cNvSpPr txBox="1">
              <a:spLocks noChangeArrowheads="1"/>
            </p:cNvSpPr>
            <p:nvPr/>
          </p:nvSpPr>
          <p:spPr bwMode="auto">
            <a:xfrm rot="-926867">
              <a:off x="5492750" y="3705225"/>
              <a:ext cx="2732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400">
                  <a:latin typeface="Arial" charset="0"/>
                </a:rPr>
                <a:t>I am done too. Goodbye!</a:t>
              </a:r>
              <a:endParaRPr lang="en-US" altLang="x-none" sz="1000">
                <a:latin typeface="Times New Roman" charset="0"/>
              </a:endParaRPr>
            </a:p>
          </p:txBody>
        </p:sp>
        <p:sp>
          <p:nvSpPr>
            <p:cNvPr id="134160" name="Line 14"/>
            <p:cNvSpPr>
              <a:spLocks noChangeShapeType="1"/>
            </p:cNvSpPr>
            <p:nvPr/>
          </p:nvSpPr>
          <p:spPr bwMode="auto">
            <a:xfrm>
              <a:off x="5584825" y="2390775"/>
              <a:ext cx="0" cy="33432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4161" name="Text Box 15"/>
            <p:cNvSpPr txBox="1">
              <a:spLocks noChangeArrowheads="1"/>
            </p:cNvSpPr>
            <p:nvPr/>
          </p:nvSpPr>
          <p:spPr bwMode="auto">
            <a:xfrm>
              <a:off x="4416425" y="2270125"/>
              <a:ext cx="1200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800"/>
                <a:t>init. close</a:t>
              </a:r>
            </a:p>
          </p:txBody>
        </p:sp>
        <p:sp>
          <p:nvSpPr>
            <p:cNvPr id="134162" name="Text Box 16"/>
            <p:cNvSpPr txBox="1">
              <a:spLocks noChangeArrowheads="1"/>
            </p:cNvSpPr>
            <p:nvPr/>
          </p:nvSpPr>
          <p:spPr bwMode="auto">
            <a:xfrm>
              <a:off x="8255000" y="3403600"/>
              <a:ext cx="720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800"/>
                <a:t>close</a:t>
              </a:r>
            </a:p>
          </p:txBody>
        </p:sp>
        <p:sp>
          <p:nvSpPr>
            <p:cNvPr id="134163" name="Text Box 17"/>
            <p:cNvSpPr txBox="1">
              <a:spLocks noChangeArrowheads="1"/>
            </p:cNvSpPr>
            <p:nvPr/>
          </p:nvSpPr>
          <p:spPr bwMode="auto">
            <a:xfrm>
              <a:off x="4767263" y="4167188"/>
              <a:ext cx="720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800"/>
                <a:t>close</a:t>
              </a:r>
            </a:p>
          </p:txBody>
        </p:sp>
      </p:grpSp>
      <p:sp>
        <p:nvSpPr>
          <p:cNvPr id="23" name="Text Box 18"/>
          <p:cNvSpPr txBox="1">
            <a:spLocks noChangeArrowheads="1"/>
          </p:cNvSpPr>
          <p:nvPr/>
        </p:nvSpPr>
        <p:spPr bwMode="auto">
          <a:xfrm>
            <a:off x="4394200" y="2562225"/>
            <a:ext cx="1155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0">
                <a:latin typeface="Times New Roman" charset="0"/>
              </a:rPr>
              <a:t>release </a:t>
            </a:r>
          </a:p>
          <a:p>
            <a:pPr algn="ctr">
              <a:spcBef>
                <a:spcPct val="0"/>
              </a:spcBef>
              <a:buClrTx/>
              <a:buSzTx/>
              <a:buFontTx/>
              <a:buNone/>
            </a:pPr>
            <a:r>
              <a:rPr lang="en-US" altLang="x-none" sz="2000">
                <a:latin typeface="Times New Roman" charset="0"/>
              </a:rPr>
              <a:t>resource?</a:t>
            </a:r>
          </a:p>
        </p:txBody>
      </p:sp>
      <p:sp>
        <p:nvSpPr>
          <p:cNvPr id="24" name="Text Box 19"/>
          <p:cNvSpPr txBox="1">
            <a:spLocks noChangeArrowheads="1"/>
          </p:cNvSpPr>
          <p:nvPr/>
        </p:nvSpPr>
        <p:spPr bwMode="auto">
          <a:xfrm>
            <a:off x="8056563" y="3663950"/>
            <a:ext cx="1155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0">
                <a:latin typeface="Times New Roman" charset="0"/>
              </a:rPr>
              <a:t>release </a:t>
            </a:r>
          </a:p>
          <a:p>
            <a:pPr algn="ctr">
              <a:spcBef>
                <a:spcPct val="0"/>
              </a:spcBef>
              <a:buClrTx/>
              <a:buSzTx/>
              <a:buFontTx/>
              <a:buNone/>
            </a:pPr>
            <a:r>
              <a:rPr lang="en-US" altLang="x-none" sz="2000">
                <a:latin typeface="Times New Roman" charset="0"/>
              </a:rPr>
              <a:t>resource?</a:t>
            </a:r>
          </a:p>
        </p:txBody>
      </p:sp>
      <p:sp>
        <p:nvSpPr>
          <p:cNvPr id="25" name="Text Box 20"/>
          <p:cNvSpPr txBox="1">
            <a:spLocks noChangeArrowheads="1"/>
          </p:cNvSpPr>
          <p:nvPr/>
        </p:nvSpPr>
        <p:spPr bwMode="auto">
          <a:xfrm>
            <a:off x="4416425" y="4433888"/>
            <a:ext cx="1155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0">
                <a:latin typeface="Times New Roman" charset="0"/>
              </a:rPr>
              <a:t>release </a:t>
            </a:r>
          </a:p>
          <a:p>
            <a:pPr algn="ctr">
              <a:spcBef>
                <a:spcPct val="0"/>
              </a:spcBef>
              <a:buClrTx/>
              <a:buSzTx/>
              <a:buFontTx/>
              <a:buNone/>
            </a:pPr>
            <a:r>
              <a:rPr lang="en-US" altLang="x-none" sz="2000">
                <a:latin typeface="Times New Roman" charset="0"/>
              </a:rPr>
              <a:t>resource?</a:t>
            </a:r>
          </a:p>
        </p:txBody>
      </p:sp>
      <p:sp>
        <p:nvSpPr>
          <p:cNvPr id="3" name="Slide Number Placeholder 2">
            <a:extLst>
              <a:ext uri="{FF2B5EF4-FFF2-40B4-BE49-F238E27FC236}">
                <a16:creationId xmlns:a16="http://schemas.microsoft.com/office/drawing/2014/main" id="{AEEBFBCB-3AA9-414C-9F30-D704B3D415F5}"/>
              </a:ext>
            </a:extLst>
          </p:cNvPr>
          <p:cNvSpPr>
            <a:spLocks noGrp="1"/>
          </p:cNvSpPr>
          <p:nvPr>
            <p:ph type="sldNum" sz="quarter" idx="12"/>
          </p:nvPr>
        </p:nvSpPr>
        <p:spPr/>
        <p:txBody>
          <a:bodyPr/>
          <a:lstStyle/>
          <a:p>
            <a:fld id="{CC730498-AE79-BE45-96D5-B15E75DF3F04}" type="slidenum">
              <a:rPr lang="en-US" altLang="x-none" smtClean="0"/>
              <a:pPr/>
              <a:t>61</a:t>
            </a:fld>
            <a:endParaRPr lang="en-US" altLang="x-none"/>
          </a:p>
        </p:txBody>
      </p:sp>
    </p:spTree>
    <p:extLst>
      <p:ext uri="{BB962C8B-B14F-4D97-AF65-F5344CB8AC3E}">
        <p14:creationId xmlns:p14="http://schemas.microsoft.com/office/powerpoint/2010/main" val="3427943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altLang="x-none" sz="3200">
                <a:ea typeface="ＭＳ Ｐゴシック" charset="-128"/>
              </a:rPr>
              <a:t>General Case: The Two-Army Problem</a:t>
            </a:r>
          </a:p>
        </p:txBody>
      </p:sp>
      <p:pic>
        <p:nvPicPr>
          <p:cNvPr id="136195"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600075" y="1690688"/>
            <a:ext cx="7504113" cy="3829050"/>
          </a:xfrm>
        </p:spPr>
      </p:pic>
      <p:sp>
        <p:nvSpPr>
          <p:cNvPr id="136196" name="Text Box 4"/>
          <p:cNvSpPr txBox="1">
            <a:spLocks noChangeArrowheads="1"/>
          </p:cNvSpPr>
          <p:nvPr/>
        </p:nvSpPr>
        <p:spPr bwMode="auto">
          <a:xfrm>
            <a:off x="439738" y="5892800"/>
            <a:ext cx="832008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1600">
                <a:solidFill>
                  <a:srgbClr val="000000"/>
                </a:solidFill>
                <a:latin typeface="Times New Roman" charset="0"/>
              </a:rPr>
              <a:t>The gray (blue) armies need to agree on whether or not they will attack the white army. They achieve agreement by sending messengers to the other side. If  they both agree, attack; otherwise, no. Note that a messenger can be captured! </a:t>
            </a:r>
          </a:p>
        </p:txBody>
      </p:sp>
      <p:sp>
        <p:nvSpPr>
          <p:cNvPr id="2" name="Slide Number Placeholder 1">
            <a:extLst>
              <a:ext uri="{FF2B5EF4-FFF2-40B4-BE49-F238E27FC236}">
                <a16:creationId xmlns:a16="http://schemas.microsoft.com/office/drawing/2014/main" id="{731ED571-D384-7F40-A098-C4469C845A79}"/>
              </a:ext>
            </a:extLst>
          </p:cNvPr>
          <p:cNvSpPr>
            <a:spLocks noGrp="1"/>
          </p:cNvSpPr>
          <p:nvPr>
            <p:ph type="sldNum" sz="quarter" idx="12"/>
          </p:nvPr>
        </p:nvSpPr>
        <p:spPr/>
        <p:txBody>
          <a:bodyPr/>
          <a:lstStyle/>
          <a:p>
            <a:fld id="{D925A599-CC33-7E4D-8C4D-B495C4836CF6}" type="slidenum">
              <a:rPr lang="en-US" altLang="x-none" smtClean="0"/>
              <a:pPr/>
              <a:t>62</a:t>
            </a:fld>
            <a:endParaRPr lang="en-US" altLang="x-none"/>
          </a:p>
        </p:txBody>
      </p:sp>
    </p:spTree>
    <p:extLst>
      <p:ext uri="{BB962C8B-B14F-4D97-AF65-F5344CB8AC3E}">
        <p14:creationId xmlns:p14="http://schemas.microsoft.com/office/powerpoint/2010/main" val="37669763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altLang="x-none" dirty="0" err="1">
                <a:ea typeface="ＭＳ Ｐゴシック" charset="-128"/>
              </a:rPr>
              <a:t>Time_Wait</a:t>
            </a:r>
            <a:endParaRPr lang="en-US" altLang="x-none" dirty="0">
              <a:ea typeface="ＭＳ Ｐゴシック" charset="-128"/>
            </a:endParaRPr>
          </a:p>
        </p:txBody>
      </p:sp>
      <p:sp>
        <p:nvSpPr>
          <p:cNvPr id="2" name="Content Placeholder 1">
            <a:extLst>
              <a:ext uri="{FF2B5EF4-FFF2-40B4-BE49-F238E27FC236}">
                <a16:creationId xmlns:a16="http://schemas.microsoft.com/office/drawing/2014/main" id="{8155E4DC-B716-014F-A484-894AD64E0202}"/>
              </a:ext>
            </a:extLst>
          </p:cNvPr>
          <p:cNvSpPr>
            <a:spLocks noGrp="1"/>
          </p:cNvSpPr>
          <p:nvPr>
            <p:ph idx="1"/>
          </p:nvPr>
        </p:nvSpPr>
        <p:spPr>
          <a:xfrm>
            <a:off x="533400" y="1262743"/>
            <a:ext cx="8534400" cy="4781550"/>
          </a:xfrm>
        </p:spPr>
        <p:txBody>
          <a:bodyPr/>
          <a:lstStyle/>
          <a:p>
            <a:pPr>
              <a:buFont typeface="Wingdings" pitchFamily="2" charset="2"/>
              <a:buChar char="q"/>
            </a:pPr>
            <a:r>
              <a:rPr lang="en-US" dirty="0"/>
              <a:t>Generic technique: Timeout to “solve” infeasible problem</a:t>
            </a:r>
          </a:p>
          <a:p>
            <a:pPr lvl="1">
              <a:buFont typeface="Courier New" panose="02070309020205020404" pitchFamily="49" charset="0"/>
              <a:buChar char="o"/>
            </a:pPr>
            <a:r>
              <a:rPr lang="en-US" sz="2000" dirty="0"/>
              <a:t>Instead of message-driven state transition, use a timeout based transition; use timeout to handle error cases</a:t>
            </a:r>
            <a:endParaRPr lang="en-US" dirty="0"/>
          </a:p>
          <a:p>
            <a:endParaRPr lang="en-US" dirty="0"/>
          </a:p>
        </p:txBody>
      </p:sp>
      <p:sp>
        <p:nvSpPr>
          <p:cNvPr id="138241" name="Slide Number Placehold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ZapfDingbats" charset="0"/>
              <a:buChar char="r"/>
              <a:defRPr sz="2100">
                <a:solidFill>
                  <a:schemeClr val="tx1"/>
                </a:solidFill>
                <a:latin typeface="Comic Sans MS" charset="0"/>
                <a:ea typeface="ＭＳ Ｐゴシック" charset="-128"/>
              </a:defRPr>
            </a:lvl1pPr>
            <a:lvl2pPr marL="557173" indent="-214297">
              <a:spcBef>
                <a:spcPct val="20000"/>
              </a:spcBef>
              <a:buClr>
                <a:schemeClr val="accent2"/>
              </a:buClr>
              <a:buSzPct val="75000"/>
              <a:buFont typeface="ZapfDingbats" charset="0"/>
              <a:buChar char="m"/>
              <a:defRPr sz="1800">
                <a:solidFill>
                  <a:schemeClr val="tx1"/>
                </a:solidFill>
                <a:latin typeface="Comic Sans MS" charset="0"/>
                <a:ea typeface="ＭＳ Ｐゴシック" charset="-128"/>
              </a:defRPr>
            </a:lvl2pPr>
            <a:lvl3pPr marL="857190" indent="-171438">
              <a:spcBef>
                <a:spcPct val="20000"/>
              </a:spcBef>
              <a:buChar char="•"/>
              <a:defRPr sz="1500">
                <a:solidFill>
                  <a:schemeClr val="tx1"/>
                </a:solidFill>
                <a:latin typeface="Comic Sans MS" charset="0"/>
                <a:ea typeface="ＭＳ Ｐゴシック" charset="-128"/>
              </a:defRPr>
            </a:lvl3pPr>
            <a:lvl4pPr marL="1200066" indent="-171438">
              <a:spcBef>
                <a:spcPct val="20000"/>
              </a:spcBef>
              <a:buChar char="–"/>
              <a:defRPr sz="1500">
                <a:solidFill>
                  <a:schemeClr val="tx1"/>
                </a:solidFill>
                <a:latin typeface="Times New Roman" charset="0"/>
                <a:ea typeface="ＭＳ Ｐゴシック" charset="-128"/>
              </a:defRPr>
            </a:lvl4pPr>
            <a:lvl5pPr marL="1542942" indent="-171438">
              <a:spcBef>
                <a:spcPct val="20000"/>
              </a:spcBef>
              <a:buChar char="»"/>
              <a:defRPr sz="1500">
                <a:solidFill>
                  <a:schemeClr val="tx1"/>
                </a:solidFill>
                <a:latin typeface="Times New Roman" charset="0"/>
                <a:ea typeface="ＭＳ Ｐゴシック" charset="-128"/>
              </a:defRPr>
            </a:lvl5pPr>
            <a:lvl6pPr marL="1885818" indent="-171438" eaLnBrk="0" fontAlgn="base" hangingPunct="0">
              <a:spcBef>
                <a:spcPct val="20000"/>
              </a:spcBef>
              <a:spcAft>
                <a:spcPct val="0"/>
              </a:spcAft>
              <a:buChar char="»"/>
              <a:defRPr sz="1500">
                <a:solidFill>
                  <a:schemeClr val="tx1"/>
                </a:solidFill>
                <a:latin typeface="Times New Roman" charset="0"/>
                <a:ea typeface="ＭＳ Ｐゴシック" charset="-128"/>
              </a:defRPr>
            </a:lvl6pPr>
            <a:lvl7pPr marL="2228694" indent="-171438" eaLnBrk="0" fontAlgn="base" hangingPunct="0">
              <a:spcBef>
                <a:spcPct val="20000"/>
              </a:spcBef>
              <a:spcAft>
                <a:spcPct val="0"/>
              </a:spcAft>
              <a:buChar char="»"/>
              <a:defRPr sz="1500">
                <a:solidFill>
                  <a:schemeClr val="tx1"/>
                </a:solidFill>
                <a:latin typeface="Times New Roman" charset="0"/>
                <a:ea typeface="ＭＳ Ｐゴシック" charset="-128"/>
              </a:defRPr>
            </a:lvl7pPr>
            <a:lvl8pPr marL="2571570" indent="-171438" eaLnBrk="0" fontAlgn="base" hangingPunct="0">
              <a:spcBef>
                <a:spcPct val="20000"/>
              </a:spcBef>
              <a:spcAft>
                <a:spcPct val="0"/>
              </a:spcAft>
              <a:buChar char="»"/>
              <a:defRPr sz="1500">
                <a:solidFill>
                  <a:schemeClr val="tx1"/>
                </a:solidFill>
                <a:latin typeface="Times New Roman" charset="0"/>
                <a:ea typeface="ＭＳ Ｐゴシック" charset="-128"/>
              </a:defRPr>
            </a:lvl8pPr>
            <a:lvl9pPr marL="2914446" indent="-171438" eaLnBrk="0" fontAlgn="base" hangingPunct="0">
              <a:spcBef>
                <a:spcPct val="20000"/>
              </a:spcBef>
              <a:spcAft>
                <a:spcPct val="0"/>
              </a:spcAft>
              <a:buChar char="»"/>
              <a:defRPr sz="1500">
                <a:solidFill>
                  <a:schemeClr val="tx1"/>
                </a:solidFill>
                <a:latin typeface="Times New Roman" charset="0"/>
                <a:ea typeface="ＭＳ Ｐゴシック" charset="-128"/>
              </a:defRPr>
            </a:lvl9pPr>
          </a:lstStyle>
          <a:p>
            <a:pPr algn="r" defTabSz="685752">
              <a:spcBef>
                <a:spcPct val="0"/>
              </a:spcBef>
              <a:buClrTx/>
              <a:buSzTx/>
              <a:buNone/>
              <a:defRPr/>
            </a:pPr>
            <a:fld id="{3E2C8F13-2C3A-3449-BBCF-EFA54E86C5FD}" type="slidenum">
              <a:rPr lang="en-US" altLang="x-none" sz="1050">
                <a:solidFill>
                  <a:srgbClr val="000000"/>
                </a:solidFill>
                <a:latin typeface="Times New Roman" charset="0"/>
              </a:rPr>
              <a:pPr algn="r" defTabSz="685752">
                <a:spcBef>
                  <a:spcPct val="0"/>
                </a:spcBef>
                <a:buClrTx/>
                <a:buSzTx/>
                <a:buNone/>
                <a:defRPr/>
              </a:pPr>
              <a:t>63</a:t>
            </a:fld>
            <a:endParaRPr lang="en-US" altLang="x-none" sz="1050">
              <a:solidFill>
                <a:srgbClr val="000000"/>
              </a:solidFill>
              <a:latin typeface="Times New Roman" charset="0"/>
            </a:endParaRPr>
          </a:p>
        </p:txBody>
      </p:sp>
      <p:graphicFrame>
        <p:nvGraphicFramePr>
          <p:cNvPr id="21" name="Object 4">
            <a:extLst>
              <a:ext uri="{FF2B5EF4-FFF2-40B4-BE49-F238E27FC236}">
                <a16:creationId xmlns:a16="http://schemas.microsoft.com/office/drawing/2014/main" id="{7BD7592A-D142-364E-98DF-157EF1348139}"/>
              </a:ext>
            </a:extLst>
          </p:cNvPr>
          <p:cNvGraphicFramePr>
            <a:graphicFrameLocks noChangeAspect="1"/>
          </p:cNvGraphicFramePr>
          <p:nvPr/>
        </p:nvGraphicFramePr>
        <p:xfrm>
          <a:off x="1112400" y="3049265"/>
          <a:ext cx="364332" cy="289321"/>
        </p:xfrm>
        <a:graphic>
          <a:graphicData uri="http://schemas.openxmlformats.org/presentationml/2006/ole">
            <mc:AlternateContent xmlns:mc="http://schemas.openxmlformats.org/markup-compatibility/2006">
              <mc:Choice xmlns:v="urn:schemas-microsoft-com:vml" Requires="v">
                <p:oleObj name="Clip" r:id="rId3" imgW="1307079" imgH="1083682" progId="MS_ClipArt_Gallery.2">
                  <p:embed/>
                </p:oleObj>
              </mc:Choice>
              <mc:Fallback>
                <p:oleObj name="Clip" r:id="rId3" imgW="1307079" imgH="1083682" progId="MS_ClipArt_Gallery.2">
                  <p:embed/>
                  <p:pic>
                    <p:nvPicPr>
                      <p:cNvPr id="21" name="Object 4">
                        <a:extLst>
                          <a:ext uri="{FF2B5EF4-FFF2-40B4-BE49-F238E27FC236}">
                            <a16:creationId xmlns:a16="http://schemas.microsoft.com/office/drawing/2014/main" id="{7BD7592A-D142-364E-98DF-157EF13481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400" y="3049265"/>
                        <a:ext cx="364332" cy="2893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2" name="Text Box 5">
            <a:extLst>
              <a:ext uri="{FF2B5EF4-FFF2-40B4-BE49-F238E27FC236}">
                <a16:creationId xmlns:a16="http://schemas.microsoft.com/office/drawing/2014/main" id="{CDAE742F-653C-F349-8E05-C60682443F2A}"/>
              </a:ext>
            </a:extLst>
          </p:cNvPr>
          <p:cNvSpPr txBox="1">
            <a:spLocks noChangeArrowheads="1"/>
          </p:cNvSpPr>
          <p:nvPr/>
        </p:nvSpPr>
        <p:spPr bwMode="auto">
          <a:xfrm>
            <a:off x="1445960" y="3049265"/>
            <a:ext cx="5854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defTabSz="685752">
              <a:spcBef>
                <a:spcPct val="0"/>
              </a:spcBef>
              <a:buClrTx/>
              <a:buSzTx/>
              <a:buNone/>
              <a:defRPr/>
            </a:pPr>
            <a:r>
              <a:rPr lang="en-US" altLang="x-none" sz="1200">
                <a:solidFill>
                  <a:srgbClr val="000000"/>
                </a:solidFill>
              </a:rPr>
              <a:t>client</a:t>
            </a:r>
            <a:endParaRPr lang="en-US" altLang="x-none" sz="750">
              <a:solidFill>
                <a:srgbClr val="000000"/>
              </a:solidFill>
              <a:latin typeface="Times New Roman" charset="0"/>
            </a:endParaRPr>
          </a:p>
        </p:txBody>
      </p:sp>
      <p:graphicFrame>
        <p:nvGraphicFramePr>
          <p:cNvPr id="23" name="Object 9">
            <a:extLst>
              <a:ext uri="{FF2B5EF4-FFF2-40B4-BE49-F238E27FC236}">
                <a16:creationId xmlns:a16="http://schemas.microsoft.com/office/drawing/2014/main" id="{929E3CC4-5B71-0B47-B44D-F95D2A9E8D43}"/>
              </a:ext>
            </a:extLst>
          </p:cNvPr>
          <p:cNvGraphicFramePr>
            <a:graphicFrameLocks noChangeAspect="1"/>
          </p:cNvGraphicFramePr>
          <p:nvPr/>
        </p:nvGraphicFramePr>
        <p:xfrm>
          <a:off x="3105506" y="3056408"/>
          <a:ext cx="364332" cy="289321"/>
        </p:xfrm>
        <a:graphic>
          <a:graphicData uri="http://schemas.openxmlformats.org/presentationml/2006/ole">
            <mc:AlternateContent xmlns:mc="http://schemas.openxmlformats.org/markup-compatibility/2006">
              <mc:Choice xmlns:v="urn:schemas-microsoft-com:vml" Requires="v">
                <p:oleObj name="Clip" r:id="rId5" imgW="1307079" imgH="1083682" progId="MS_ClipArt_Gallery.2">
                  <p:embed/>
                </p:oleObj>
              </mc:Choice>
              <mc:Fallback>
                <p:oleObj name="Clip" r:id="rId5" imgW="1307079" imgH="1083682" progId="MS_ClipArt_Gallery.2">
                  <p:embed/>
                  <p:pic>
                    <p:nvPicPr>
                      <p:cNvPr id="23" name="Object 9">
                        <a:extLst>
                          <a:ext uri="{FF2B5EF4-FFF2-40B4-BE49-F238E27FC236}">
                            <a16:creationId xmlns:a16="http://schemas.microsoft.com/office/drawing/2014/main" id="{929E3CC4-5B71-0B47-B44D-F95D2A9E8D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5506" y="3056408"/>
                        <a:ext cx="364332" cy="2893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4" name="Text Box 10">
            <a:extLst>
              <a:ext uri="{FF2B5EF4-FFF2-40B4-BE49-F238E27FC236}">
                <a16:creationId xmlns:a16="http://schemas.microsoft.com/office/drawing/2014/main" id="{9AEBC97E-ED77-D042-8A21-34356B24B73A}"/>
              </a:ext>
            </a:extLst>
          </p:cNvPr>
          <p:cNvSpPr txBox="1">
            <a:spLocks noChangeArrowheads="1"/>
          </p:cNvSpPr>
          <p:nvPr/>
        </p:nvSpPr>
        <p:spPr bwMode="auto">
          <a:xfrm>
            <a:off x="2546963" y="3063552"/>
            <a:ext cx="6527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defTabSz="685752">
              <a:spcBef>
                <a:spcPct val="0"/>
              </a:spcBef>
              <a:buClrTx/>
              <a:buSzTx/>
              <a:buNone/>
              <a:defRPr/>
            </a:pPr>
            <a:r>
              <a:rPr lang="en-US" altLang="x-none" sz="1200">
                <a:solidFill>
                  <a:srgbClr val="000000"/>
                </a:solidFill>
              </a:rPr>
              <a:t>server</a:t>
            </a:r>
            <a:endParaRPr lang="en-US" altLang="x-none" sz="750">
              <a:solidFill>
                <a:srgbClr val="000000"/>
              </a:solidFill>
              <a:latin typeface="Times New Roman" charset="0"/>
            </a:endParaRPr>
          </a:p>
        </p:txBody>
      </p:sp>
      <p:grpSp>
        <p:nvGrpSpPr>
          <p:cNvPr id="25" name="Group 21">
            <a:extLst>
              <a:ext uri="{FF2B5EF4-FFF2-40B4-BE49-F238E27FC236}">
                <a16:creationId xmlns:a16="http://schemas.microsoft.com/office/drawing/2014/main" id="{BB4B9A3D-4FFC-E943-AB38-BEFD5FF075B0}"/>
              </a:ext>
            </a:extLst>
          </p:cNvPr>
          <p:cNvGrpSpPr>
            <a:grpSpLocks/>
          </p:cNvGrpSpPr>
          <p:nvPr/>
        </p:nvGrpSpPr>
        <p:grpSpPr bwMode="auto">
          <a:xfrm>
            <a:off x="510719" y="3379069"/>
            <a:ext cx="3472917" cy="2621756"/>
            <a:chOff x="4379359" y="2238375"/>
            <a:chExt cx="4630557" cy="3495675"/>
          </a:xfrm>
        </p:grpSpPr>
        <p:grpSp>
          <p:nvGrpSpPr>
            <p:cNvPr id="26" name="Group 6">
              <a:extLst>
                <a:ext uri="{FF2B5EF4-FFF2-40B4-BE49-F238E27FC236}">
                  <a16:creationId xmlns:a16="http://schemas.microsoft.com/office/drawing/2014/main" id="{82950C8B-113D-5A45-93D8-28BB70AD12AC}"/>
                </a:ext>
              </a:extLst>
            </p:cNvPr>
            <p:cNvGrpSpPr>
              <a:grpSpLocks/>
            </p:cNvGrpSpPr>
            <p:nvPr/>
          </p:nvGrpSpPr>
          <p:grpSpPr bwMode="auto">
            <a:xfrm>
              <a:off x="5594349" y="2466975"/>
              <a:ext cx="2641600" cy="590550"/>
              <a:chOff x="1967" y="1554"/>
              <a:chExt cx="1664" cy="372"/>
            </a:xfrm>
          </p:grpSpPr>
          <p:sp>
            <p:nvSpPr>
              <p:cNvPr id="35" name="Line 7">
                <a:extLst>
                  <a:ext uri="{FF2B5EF4-FFF2-40B4-BE49-F238E27FC236}">
                    <a16:creationId xmlns:a16="http://schemas.microsoft.com/office/drawing/2014/main" id="{CAE9AABE-E3E5-9B46-B759-14D9F43CB28E}"/>
                  </a:ext>
                </a:extLst>
              </p:cNvPr>
              <p:cNvSpPr>
                <a:spLocks noChangeShapeType="1"/>
              </p:cNvSpPr>
              <p:nvPr/>
            </p:nvSpPr>
            <p:spPr bwMode="auto">
              <a:xfrm>
                <a:off x="1967" y="1554"/>
                <a:ext cx="1596" cy="37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defTabSz="685752">
                  <a:defRPr/>
                </a:pPr>
                <a:endParaRPr lang="en-US" sz="1800">
                  <a:solidFill>
                    <a:srgbClr val="000000"/>
                  </a:solidFill>
                </a:endParaRPr>
              </a:p>
            </p:txBody>
          </p:sp>
          <p:sp>
            <p:nvSpPr>
              <p:cNvPr id="36" name="Text Box 8">
                <a:extLst>
                  <a:ext uri="{FF2B5EF4-FFF2-40B4-BE49-F238E27FC236}">
                    <a16:creationId xmlns:a16="http://schemas.microsoft.com/office/drawing/2014/main" id="{24B5C520-3C05-2E4E-97F4-4D6243FC106D}"/>
                  </a:ext>
                </a:extLst>
              </p:cNvPr>
              <p:cNvSpPr txBox="1">
                <a:spLocks noChangeArrowheads="1"/>
              </p:cNvSpPr>
              <p:nvPr/>
            </p:nvSpPr>
            <p:spPr bwMode="auto">
              <a:xfrm rot="706751">
                <a:off x="1984" y="1569"/>
                <a:ext cx="164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defTabSz="685752">
                  <a:spcBef>
                    <a:spcPct val="0"/>
                  </a:spcBef>
                  <a:buClrTx/>
                  <a:buSzTx/>
                  <a:buNone/>
                  <a:defRPr/>
                </a:pPr>
                <a:r>
                  <a:rPr lang="en-US" altLang="x-none" sz="1050" dirty="0">
                    <a:solidFill>
                      <a:srgbClr val="000000"/>
                    </a:solidFill>
                    <a:latin typeface="Arial" charset="0"/>
                  </a:rPr>
                  <a:t>I am done. Are you done too?</a:t>
                </a:r>
                <a:endParaRPr lang="en-US" altLang="x-none" sz="750" dirty="0">
                  <a:solidFill>
                    <a:srgbClr val="000000"/>
                  </a:solidFill>
                  <a:latin typeface="Times New Roman" charset="0"/>
                </a:endParaRPr>
              </a:p>
            </p:txBody>
          </p:sp>
        </p:grpSp>
        <p:sp>
          <p:nvSpPr>
            <p:cNvPr id="27" name="Line 11">
              <a:extLst>
                <a:ext uri="{FF2B5EF4-FFF2-40B4-BE49-F238E27FC236}">
                  <a16:creationId xmlns:a16="http://schemas.microsoft.com/office/drawing/2014/main" id="{E4D90567-134C-864F-B729-490900D81F61}"/>
                </a:ext>
              </a:extLst>
            </p:cNvPr>
            <p:cNvSpPr>
              <a:spLocks noChangeShapeType="1"/>
            </p:cNvSpPr>
            <p:nvPr/>
          </p:nvSpPr>
          <p:spPr bwMode="auto">
            <a:xfrm flipH="1">
              <a:off x="8128000" y="2238375"/>
              <a:ext cx="0" cy="34099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defTabSz="685752">
                <a:defRPr/>
              </a:pPr>
              <a:endParaRPr lang="en-US" sz="1800">
                <a:solidFill>
                  <a:srgbClr val="000000"/>
                </a:solidFill>
              </a:endParaRPr>
            </a:p>
          </p:txBody>
        </p:sp>
        <p:sp>
          <p:nvSpPr>
            <p:cNvPr id="28" name="Line 12">
              <a:extLst>
                <a:ext uri="{FF2B5EF4-FFF2-40B4-BE49-F238E27FC236}">
                  <a16:creationId xmlns:a16="http://schemas.microsoft.com/office/drawing/2014/main" id="{CC4075BF-5035-1246-BF11-6538935D020C}"/>
                </a:ext>
              </a:extLst>
            </p:cNvPr>
            <p:cNvSpPr>
              <a:spLocks noChangeShapeType="1"/>
            </p:cNvSpPr>
            <p:nvPr/>
          </p:nvSpPr>
          <p:spPr bwMode="auto">
            <a:xfrm flipH="1">
              <a:off x="5613400" y="3609975"/>
              <a:ext cx="2495550" cy="752475"/>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defTabSz="685752">
                <a:defRPr/>
              </a:pPr>
              <a:endParaRPr lang="en-US" sz="1800">
                <a:solidFill>
                  <a:srgbClr val="000000"/>
                </a:solidFill>
              </a:endParaRPr>
            </a:p>
          </p:txBody>
        </p:sp>
        <p:sp>
          <p:nvSpPr>
            <p:cNvPr id="29" name="Text Box 13">
              <a:extLst>
                <a:ext uri="{FF2B5EF4-FFF2-40B4-BE49-F238E27FC236}">
                  <a16:creationId xmlns:a16="http://schemas.microsoft.com/office/drawing/2014/main" id="{FEF49348-3576-A94B-B387-D25797CD752C}"/>
                </a:ext>
              </a:extLst>
            </p:cNvPr>
            <p:cNvSpPr txBox="1">
              <a:spLocks noChangeArrowheads="1"/>
            </p:cNvSpPr>
            <p:nvPr/>
          </p:nvSpPr>
          <p:spPr bwMode="auto">
            <a:xfrm rot="20673133">
              <a:off x="5492750" y="3688347"/>
              <a:ext cx="2732089"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defTabSz="685752">
                <a:spcBef>
                  <a:spcPct val="0"/>
                </a:spcBef>
                <a:buClrTx/>
                <a:buSzTx/>
                <a:buNone/>
                <a:defRPr/>
              </a:pPr>
              <a:r>
                <a:rPr lang="en-US" altLang="x-none" sz="1050">
                  <a:solidFill>
                    <a:srgbClr val="000000"/>
                  </a:solidFill>
                  <a:latin typeface="Arial" charset="0"/>
                </a:rPr>
                <a:t>I am done too. Goodbye!</a:t>
              </a:r>
              <a:endParaRPr lang="en-US" altLang="x-none" sz="750">
                <a:solidFill>
                  <a:srgbClr val="000000"/>
                </a:solidFill>
                <a:latin typeface="Times New Roman" charset="0"/>
              </a:endParaRPr>
            </a:p>
          </p:txBody>
        </p:sp>
        <p:sp>
          <p:nvSpPr>
            <p:cNvPr id="30" name="Line 14">
              <a:extLst>
                <a:ext uri="{FF2B5EF4-FFF2-40B4-BE49-F238E27FC236}">
                  <a16:creationId xmlns:a16="http://schemas.microsoft.com/office/drawing/2014/main" id="{BA0D350B-C419-7C4A-A127-C894A27DE82E}"/>
                </a:ext>
              </a:extLst>
            </p:cNvPr>
            <p:cNvSpPr>
              <a:spLocks noChangeShapeType="1"/>
            </p:cNvSpPr>
            <p:nvPr/>
          </p:nvSpPr>
          <p:spPr bwMode="auto">
            <a:xfrm>
              <a:off x="5584825" y="2390775"/>
              <a:ext cx="0" cy="33432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defTabSz="685752">
                <a:defRPr/>
              </a:pPr>
              <a:endParaRPr lang="en-US" sz="1800">
                <a:solidFill>
                  <a:srgbClr val="000000"/>
                </a:solidFill>
              </a:endParaRPr>
            </a:p>
          </p:txBody>
        </p:sp>
        <p:sp>
          <p:nvSpPr>
            <p:cNvPr id="31" name="Text Box 15">
              <a:extLst>
                <a:ext uri="{FF2B5EF4-FFF2-40B4-BE49-F238E27FC236}">
                  <a16:creationId xmlns:a16="http://schemas.microsoft.com/office/drawing/2014/main" id="{39482604-069E-F54C-A38E-63CC4E453143}"/>
                </a:ext>
              </a:extLst>
            </p:cNvPr>
            <p:cNvSpPr txBox="1">
              <a:spLocks noChangeArrowheads="1"/>
            </p:cNvSpPr>
            <p:nvPr/>
          </p:nvSpPr>
          <p:spPr bwMode="auto">
            <a:xfrm>
              <a:off x="4379359" y="2270124"/>
              <a:ext cx="1274282"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defTabSz="685752">
                <a:spcBef>
                  <a:spcPct val="0"/>
                </a:spcBef>
                <a:buClrTx/>
                <a:buSzTx/>
                <a:buNone/>
                <a:defRPr/>
              </a:pPr>
              <a:r>
                <a:rPr lang="en-US" altLang="x-none" sz="1350">
                  <a:solidFill>
                    <a:srgbClr val="000000"/>
                  </a:solidFill>
                </a:rPr>
                <a:t>init. close</a:t>
              </a:r>
            </a:p>
          </p:txBody>
        </p:sp>
        <p:sp>
          <p:nvSpPr>
            <p:cNvPr id="32" name="Text Box 16">
              <a:extLst>
                <a:ext uri="{FF2B5EF4-FFF2-40B4-BE49-F238E27FC236}">
                  <a16:creationId xmlns:a16="http://schemas.microsoft.com/office/drawing/2014/main" id="{E3B25A1C-8506-8244-8304-5AFA73E71322}"/>
                </a:ext>
              </a:extLst>
            </p:cNvPr>
            <p:cNvSpPr txBox="1">
              <a:spLocks noChangeArrowheads="1"/>
            </p:cNvSpPr>
            <p:nvPr/>
          </p:nvSpPr>
          <p:spPr bwMode="auto">
            <a:xfrm>
              <a:off x="8220809" y="3403600"/>
              <a:ext cx="789107"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defTabSz="685752">
                <a:spcBef>
                  <a:spcPct val="0"/>
                </a:spcBef>
                <a:buClrTx/>
                <a:buSzTx/>
                <a:buNone/>
                <a:defRPr/>
              </a:pPr>
              <a:r>
                <a:rPr lang="en-US" altLang="x-none" sz="1350">
                  <a:solidFill>
                    <a:srgbClr val="000000"/>
                  </a:solidFill>
                </a:rPr>
                <a:t>close</a:t>
              </a:r>
            </a:p>
          </p:txBody>
        </p:sp>
        <p:sp>
          <p:nvSpPr>
            <p:cNvPr id="33" name="Text Box 17">
              <a:extLst>
                <a:ext uri="{FF2B5EF4-FFF2-40B4-BE49-F238E27FC236}">
                  <a16:creationId xmlns:a16="http://schemas.microsoft.com/office/drawing/2014/main" id="{F2D1A97A-28AE-3E4C-96FA-1C0907AE1814}"/>
                </a:ext>
              </a:extLst>
            </p:cNvPr>
            <p:cNvSpPr txBox="1">
              <a:spLocks noChangeArrowheads="1"/>
            </p:cNvSpPr>
            <p:nvPr/>
          </p:nvSpPr>
          <p:spPr bwMode="auto">
            <a:xfrm>
              <a:off x="4733071" y="4167189"/>
              <a:ext cx="789107"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defTabSz="685752">
                <a:spcBef>
                  <a:spcPct val="0"/>
                </a:spcBef>
                <a:buClrTx/>
                <a:buSzTx/>
                <a:buNone/>
                <a:defRPr/>
              </a:pPr>
              <a:r>
                <a:rPr lang="en-US" altLang="x-none" sz="1350">
                  <a:solidFill>
                    <a:srgbClr val="000000"/>
                  </a:solidFill>
                </a:rPr>
                <a:t>close</a:t>
              </a:r>
            </a:p>
          </p:txBody>
        </p:sp>
      </p:grpSp>
      <p:sp>
        <p:nvSpPr>
          <p:cNvPr id="37" name="Text Box 18">
            <a:extLst>
              <a:ext uri="{FF2B5EF4-FFF2-40B4-BE49-F238E27FC236}">
                <a16:creationId xmlns:a16="http://schemas.microsoft.com/office/drawing/2014/main" id="{351AA62D-416E-B743-9AB6-6F3599AABCEB}"/>
              </a:ext>
            </a:extLst>
          </p:cNvPr>
          <p:cNvSpPr txBox="1">
            <a:spLocks noChangeArrowheads="1"/>
          </p:cNvSpPr>
          <p:nvPr/>
        </p:nvSpPr>
        <p:spPr bwMode="auto">
          <a:xfrm>
            <a:off x="495015" y="3621956"/>
            <a:ext cx="92044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defTabSz="685752">
              <a:spcBef>
                <a:spcPct val="0"/>
              </a:spcBef>
              <a:buClrTx/>
              <a:buSzTx/>
              <a:buNone/>
              <a:defRPr/>
            </a:pPr>
            <a:r>
              <a:rPr lang="en-US" altLang="x-none" sz="1500">
                <a:solidFill>
                  <a:srgbClr val="000000"/>
                </a:solidFill>
                <a:latin typeface="Times New Roman" charset="0"/>
              </a:rPr>
              <a:t>release </a:t>
            </a:r>
          </a:p>
          <a:p>
            <a:pPr algn="ctr" defTabSz="685752">
              <a:spcBef>
                <a:spcPct val="0"/>
              </a:spcBef>
              <a:buClrTx/>
              <a:buSzTx/>
              <a:buNone/>
              <a:defRPr/>
            </a:pPr>
            <a:r>
              <a:rPr lang="en-US" altLang="x-none" sz="1500">
                <a:solidFill>
                  <a:srgbClr val="000000"/>
                </a:solidFill>
                <a:latin typeface="Times New Roman" charset="0"/>
              </a:rPr>
              <a:t>resource?</a:t>
            </a:r>
          </a:p>
        </p:txBody>
      </p:sp>
      <p:sp>
        <p:nvSpPr>
          <p:cNvPr id="38" name="Text Box 19">
            <a:extLst>
              <a:ext uri="{FF2B5EF4-FFF2-40B4-BE49-F238E27FC236}">
                <a16:creationId xmlns:a16="http://schemas.microsoft.com/office/drawing/2014/main" id="{B70508EF-8B68-814F-A934-4965FADDA41B}"/>
              </a:ext>
            </a:extLst>
          </p:cNvPr>
          <p:cNvSpPr txBox="1">
            <a:spLocks noChangeArrowheads="1"/>
          </p:cNvSpPr>
          <p:nvPr/>
        </p:nvSpPr>
        <p:spPr bwMode="auto">
          <a:xfrm>
            <a:off x="3241787" y="4448249"/>
            <a:ext cx="92044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defTabSz="685752">
              <a:spcBef>
                <a:spcPct val="0"/>
              </a:spcBef>
              <a:buClrTx/>
              <a:buSzTx/>
              <a:buNone/>
              <a:defRPr/>
            </a:pPr>
            <a:r>
              <a:rPr lang="en-US" altLang="x-none" sz="1500">
                <a:solidFill>
                  <a:srgbClr val="000000"/>
                </a:solidFill>
                <a:latin typeface="Times New Roman" charset="0"/>
              </a:rPr>
              <a:t>release </a:t>
            </a:r>
          </a:p>
          <a:p>
            <a:pPr algn="ctr" defTabSz="685752">
              <a:spcBef>
                <a:spcPct val="0"/>
              </a:spcBef>
              <a:buClrTx/>
              <a:buSzTx/>
              <a:buNone/>
              <a:defRPr/>
            </a:pPr>
            <a:r>
              <a:rPr lang="en-US" altLang="x-none" sz="1500">
                <a:solidFill>
                  <a:srgbClr val="000000"/>
                </a:solidFill>
                <a:latin typeface="Times New Roman" charset="0"/>
              </a:rPr>
              <a:t>resource?</a:t>
            </a:r>
          </a:p>
        </p:txBody>
      </p:sp>
      <p:sp>
        <p:nvSpPr>
          <p:cNvPr id="39" name="Text Box 20">
            <a:extLst>
              <a:ext uri="{FF2B5EF4-FFF2-40B4-BE49-F238E27FC236}">
                <a16:creationId xmlns:a16="http://schemas.microsoft.com/office/drawing/2014/main" id="{896EA867-0A3C-AE4C-B34E-DC41DB43CF71}"/>
              </a:ext>
            </a:extLst>
          </p:cNvPr>
          <p:cNvSpPr txBox="1">
            <a:spLocks noChangeArrowheads="1"/>
          </p:cNvSpPr>
          <p:nvPr/>
        </p:nvSpPr>
        <p:spPr bwMode="auto">
          <a:xfrm>
            <a:off x="511683" y="5025703"/>
            <a:ext cx="92044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defTabSz="685752">
              <a:spcBef>
                <a:spcPct val="0"/>
              </a:spcBef>
              <a:buClrTx/>
              <a:buSzTx/>
              <a:buNone/>
              <a:defRPr/>
            </a:pPr>
            <a:r>
              <a:rPr lang="en-US" altLang="x-none" sz="1500">
                <a:solidFill>
                  <a:srgbClr val="000000"/>
                </a:solidFill>
                <a:latin typeface="Times New Roman" charset="0"/>
              </a:rPr>
              <a:t>release </a:t>
            </a:r>
          </a:p>
          <a:p>
            <a:pPr algn="ctr" defTabSz="685752">
              <a:spcBef>
                <a:spcPct val="0"/>
              </a:spcBef>
              <a:buClrTx/>
              <a:buSzTx/>
              <a:buNone/>
              <a:defRPr/>
            </a:pPr>
            <a:r>
              <a:rPr lang="en-US" altLang="x-none" sz="1500">
                <a:solidFill>
                  <a:srgbClr val="000000"/>
                </a:solidFill>
                <a:latin typeface="Times New Roman" charset="0"/>
              </a:rPr>
              <a:t>resource?</a:t>
            </a:r>
          </a:p>
        </p:txBody>
      </p:sp>
      <p:grpSp>
        <p:nvGrpSpPr>
          <p:cNvPr id="40" name="Group 7">
            <a:extLst>
              <a:ext uri="{FF2B5EF4-FFF2-40B4-BE49-F238E27FC236}">
                <a16:creationId xmlns:a16="http://schemas.microsoft.com/office/drawing/2014/main" id="{6A74E35C-63C4-0B4A-B099-D79138CE972B}"/>
              </a:ext>
            </a:extLst>
          </p:cNvPr>
          <p:cNvGrpSpPr>
            <a:grpSpLocks/>
          </p:cNvGrpSpPr>
          <p:nvPr/>
        </p:nvGrpSpPr>
        <p:grpSpPr bwMode="auto">
          <a:xfrm>
            <a:off x="6340426" y="3604078"/>
            <a:ext cx="869181" cy="648909"/>
            <a:chOff x="275" y="1273"/>
            <a:chExt cx="730" cy="545"/>
          </a:xfrm>
        </p:grpSpPr>
        <p:sp>
          <p:nvSpPr>
            <p:cNvPr id="41" name="Oval 8">
              <a:extLst>
                <a:ext uri="{FF2B5EF4-FFF2-40B4-BE49-F238E27FC236}">
                  <a16:creationId xmlns:a16="http://schemas.microsoft.com/office/drawing/2014/main" id="{C24D3FF7-AC49-7341-A0A6-9C8AA49A3AC5}"/>
                </a:ext>
              </a:extLst>
            </p:cNvPr>
            <p:cNvSpPr>
              <a:spLocks noChangeArrowheads="1"/>
            </p:cNvSpPr>
            <p:nvPr/>
          </p:nvSpPr>
          <p:spPr bwMode="auto">
            <a:xfrm>
              <a:off x="275" y="1273"/>
              <a:ext cx="730" cy="545"/>
            </a:xfrm>
            <a:prstGeom prst="ellipse">
              <a:avLst/>
            </a:prstGeom>
            <a:solidFill>
              <a:srgbClr val="FFFFFF"/>
            </a:solidFill>
            <a:ln w="19050">
              <a:solidFill>
                <a:srgbClr val="000000"/>
              </a:solidFill>
              <a:round/>
              <a:headEnd/>
              <a:tailEnd/>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defTabSz="684630" eaLnBrk="1" hangingPunct="1"/>
              <a:endParaRPr lang="x-none" altLang="x-none" sz="1800">
                <a:solidFill>
                  <a:srgbClr val="000000"/>
                </a:solidFill>
              </a:endParaRPr>
            </a:p>
          </p:txBody>
        </p:sp>
        <p:sp>
          <p:nvSpPr>
            <p:cNvPr id="42" name="Text Box 9">
              <a:extLst>
                <a:ext uri="{FF2B5EF4-FFF2-40B4-BE49-F238E27FC236}">
                  <a16:creationId xmlns:a16="http://schemas.microsoft.com/office/drawing/2014/main" id="{C1471A1D-BF1F-0D48-9897-4327533EBFE4}"/>
                </a:ext>
              </a:extLst>
            </p:cNvPr>
            <p:cNvSpPr txBox="1">
              <a:spLocks noChangeArrowheads="1"/>
            </p:cNvSpPr>
            <p:nvPr/>
          </p:nvSpPr>
          <p:spPr bwMode="auto">
            <a:xfrm>
              <a:off x="381" y="1392"/>
              <a:ext cx="593"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algn="ctr" defTabSz="684630" eaLnBrk="1" hangingPunct="1"/>
              <a:r>
                <a:rPr lang="en-US" altLang="x-none" sz="1050" dirty="0">
                  <a:solidFill>
                    <a:srgbClr val="000000"/>
                  </a:solidFill>
                </a:rPr>
                <a:t>Closed</a:t>
              </a:r>
              <a:endParaRPr lang="en-US" altLang="x-none" sz="1050" dirty="0">
                <a:solidFill>
                  <a:srgbClr val="000000"/>
                </a:solidFill>
                <a:latin typeface="Times New Roman" charset="0"/>
              </a:endParaRPr>
            </a:p>
          </p:txBody>
        </p:sp>
      </p:grpSp>
      <p:sp>
        <p:nvSpPr>
          <p:cNvPr id="43" name="Freeform 10">
            <a:extLst>
              <a:ext uri="{FF2B5EF4-FFF2-40B4-BE49-F238E27FC236}">
                <a16:creationId xmlns:a16="http://schemas.microsoft.com/office/drawing/2014/main" id="{0431E416-A305-8444-BC3C-D4762DFACF8D}"/>
              </a:ext>
            </a:extLst>
          </p:cNvPr>
          <p:cNvSpPr>
            <a:spLocks/>
          </p:cNvSpPr>
          <p:nvPr/>
        </p:nvSpPr>
        <p:spPr bwMode="auto">
          <a:xfrm flipV="1">
            <a:off x="5401185" y="3547234"/>
            <a:ext cx="1223974" cy="95253"/>
          </a:xfrm>
          <a:custGeom>
            <a:avLst/>
            <a:gdLst>
              <a:gd name="T0" fmla="*/ 0 w 2835"/>
              <a:gd name="T1" fmla="*/ 0 h 525"/>
              <a:gd name="T2" fmla="*/ 2147483647 w 2835"/>
              <a:gd name="T3" fmla="*/ 0 h 525"/>
              <a:gd name="T4" fmla="*/ 0 60000 65536"/>
              <a:gd name="T5" fmla="*/ 0 60000 65536"/>
              <a:gd name="T6" fmla="*/ 0 w 2835"/>
              <a:gd name="T7" fmla="*/ 0 h 525"/>
              <a:gd name="T8" fmla="*/ 2835 w 2835"/>
              <a:gd name="T9" fmla="*/ 525 h 525"/>
            </a:gdLst>
            <a:ahLst/>
            <a:cxnLst>
              <a:cxn ang="T4">
                <a:pos x="T0" y="T1"/>
              </a:cxn>
              <a:cxn ang="T5">
                <a:pos x="T2" y="T3"/>
              </a:cxn>
            </a:cxnLst>
            <a:rect l="T6" t="T7" r="T8" b="T9"/>
            <a:pathLst>
              <a:path w="2835" h="525">
                <a:moveTo>
                  <a:pt x="0" y="0"/>
                </a:moveTo>
                <a:cubicBezTo>
                  <a:pt x="60" y="525"/>
                  <a:pt x="2835" y="495"/>
                  <a:pt x="2835" y="0"/>
                </a:cubicBez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defTabSz="684630" eaLnBrk="1" hangingPunct="1"/>
            <a:endParaRPr lang="en-US" sz="375">
              <a:solidFill>
                <a:srgbClr val="000000"/>
              </a:solidFill>
              <a:latin typeface="Arial" charset="0"/>
            </a:endParaRPr>
          </a:p>
        </p:txBody>
      </p:sp>
      <p:grpSp>
        <p:nvGrpSpPr>
          <p:cNvPr id="46" name="Group 42">
            <a:extLst>
              <a:ext uri="{FF2B5EF4-FFF2-40B4-BE49-F238E27FC236}">
                <a16:creationId xmlns:a16="http://schemas.microsoft.com/office/drawing/2014/main" id="{4F975F64-F689-2E40-99DF-CCBD70C6A307}"/>
              </a:ext>
            </a:extLst>
          </p:cNvPr>
          <p:cNvGrpSpPr>
            <a:grpSpLocks/>
          </p:cNvGrpSpPr>
          <p:nvPr/>
        </p:nvGrpSpPr>
        <p:grpSpPr bwMode="auto">
          <a:xfrm>
            <a:off x="4727272" y="3617123"/>
            <a:ext cx="1035873" cy="667960"/>
            <a:chOff x="4158" y="3230"/>
            <a:chExt cx="870" cy="561"/>
          </a:xfrm>
        </p:grpSpPr>
        <p:sp>
          <p:nvSpPr>
            <p:cNvPr id="47" name="Oval 43">
              <a:extLst>
                <a:ext uri="{FF2B5EF4-FFF2-40B4-BE49-F238E27FC236}">
                  <a16:creationId xmlns:a16="http://schemas.microsoft.com/office/drawing/2014/main" id="{E9D22AA7-6E1F-1847-9D28-6FC48F302134}"/>
                </a:ext>
              </a:extLst>
            </p:cNvPr>
            <p:cNvSpPr>
              <a:spLocks noChangeArrowheads="1"/>
            </p:cNvSpPr>
            <p:nvPr/>
          </p:nvSpPr>
          <p:spPr bwMode="auto">
            <a:xfrm>
              <a:off x="4159" y="3230"/>
              <a:ext cx="827" cy="536"/>
            </a:xfrm>
            <a:prstGeom prst="ellipse">
              <a:avLst/>
            </a:prstGeom>
            <a:solidFill>
              <a:srgbClr val="FFFFFF"/>
            </a:solidFill>
            <a:ln w="19050">
              <a:solidFill>
                <a:srgbClr val="000000"/>
              </a:solidFill>
              <a:round/>
              <a:headEnd/>
              <a:tailEnd/>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defTabSz="684630" eaLnBrk="1" hangingPunct="1"/>
              <a:endParaRPr lang="x-none" altLang="x-none" sz="1800">
                <a:solidFill>
                  <a:srgbClr val="000000"/>
                </a:solidFill>
              </a:endParaRPr>
            </a:p>
          </p:txBody>
        </p:sp>
        <p:sp>
          <p:nvSpPr>
            <p:cNvPr id="48" name="Text Box 44">
              <a:extLst>
                <a:ext uri="{FF2B5EF4-FFF2-40B4-BE49-F238E27FC236}">
                  <a16:creationId xmlns:a16="http://schemas.microsoft.com/office/drawing/2014/main" id="{8996FE4C-FBE0-CF4B-9499-CCF66DDEB0A7}"/>
                </a:ext>
              </a:extLst>
            </p:cNvPr>
            <p:cNvSpPr txBox="1">
              <a:spLocks noChangeArrowheads="1"/>
            </p:cNvSpPr>
            <p:nvPr/>
          </p:nvSpPr>
          <p:spPr bwMode="auto">
            <a:xfrm>
              <a:off x="4158" y="3407"/>
              <a:ext cx="870"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algn="ctr" defTabSz="684630" eaLnBrk="1" hangingPunct="1"/>
              <a:r>
                <a:rPr lang="en-US" altLang="x-none" sz="1050" dirty="0">
                  <a:solidFill>
                    <a:srgbClr val="000000"/>
                  </a:solidFill>
                </a:rPr>
                <a:t>Working</a:t>
              </a:r>
            </a:p>
          </p:txBody>
        </p:sp>
      </p:grpSp>
      <p:grpSp>
        <p:nvGrpSpPr>
          <p:cNvPr id="49" name="Group 7">
            <a:extLst>
              <a:ext uri="{FF2B5EF4-FFF2-40B4-BE49-F238E27FC236}">
                <a16:creationId xmlns:a16="http://schemas.microsoft.com/office/drawing/2014/main" id="{9FD46FD3-BA4E-4E49-8079-3FCC0B36B959}"/>
              </a:ext>
            </a:extLst>
          </p:cNvPr>
          <p:cNvGrpSpPr>
            <a:grpSpLocks/>
          </p:cNvGrpSpPr>
          <p:nvPr/>
        </p:nvGrpSpPr>
        <p:grpSpPr bwMode="auto">
          <a:xfrm>
            <a:off x="6340426" y="4569718"/>
            <a:ext cx="1027539" cy="648909"/>
            <a:chOff x="238" y="1273"/>
            <a:chExt cx="863" cy="545"/>
          </a:xfrm>
        </p:grpSpPr>
        <p:sp>
          <p:nvSpPr>
            <p:cNvPr id="50" name="Oval 8">
              <a:extLst>
                <a:ext uri="{FF2B5EF4-FFF2-40B4-BE49-F238E27FC236}">
                  <a16:creationId xmlns:a16="http://schemas.microsoft.com/office/drawing/2014/main" id="{C596B9CE-AC73-7D48-BF85-6EBD671A5E48}"/>
                </a:ext>
              </a:extLst>
            </p:cNvPr>
            <p:cNvSpPr>
              <a:spLocks noChangeArrowheads="1"/>
            </p:cNvSpPr>
            <p:nvPr/>
          </p:nvSpPr>
          <p:spPr bwMode="auto">
            <a:xfrm>
              <a:off x="238" y="1273"/>
              <a:ext cx="813" cy="545"/>
            </a:xfrm>
            <a:prstGeom prst="ellipse">
              <a:avLst/>
            </a:prstGeom>
            <a:solidFill>
              <a:srgbClr val="FFFFFF"/>
            </a:solidFill>
            <a:ln w="19050">
              <a:solidFill>
                <a:srgbClr val="000000"/>
              </a:solidFill>
              <a:round/>
              <a:headEnd/>
              <a:tailEnd/>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defTabSz="684630" eaLnBrk="1" hangingPunct="1"/>
              <a:endParaRPr lang="x-none" altLang="x-none" sz="1800">
                <a:solidFill>
                  <a:srgbClr val="000000"/>
                </a:solidFill>
              </a:endParaRPr>
            </a:p>
          </p:txBody>
        </p:sp>
        <p:sp>
          <p:nvSpPr>
            <p:cNvPr id="51" name="Text Box 9">
              <a:extLst>
                <a:ext uri="{FF2B5EF4-FFF2-40B4-BE49-F238E27FC236}">
                  <a16:creationId xmlns:a16="http://schemas.microsoft.com/office/drawing/2014/main" id="{263CE187-8B9D-F244-A7F8-B2B75BFF45D8}"/>
                </a:ext>
              </a:extLst>
            </p:cNvPr>
            <p:cNvSpPr txBox="1">
              <a:spLocks noChangeArrowheads="1"/>
            </p:cNvSpPr>
            <p:nvPr/>
          </p:nvSpPr>
          <p:spPr bwMode="auto">
            <a:xfrm>
              <a:off x="285" y="1417"/>
              <a:ext cx="816"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algn="ctr" defTabSz="684630" eaLnBrk="1" hangingPunct="1"/>
              <a:r>
                <a:rPr lang="en-US" altLang="x-none" sz="1050" dirty="0" err="1">
                  <a:solidFill>
                    <a:srgbClr val="000000"/>
                  </a:solidFill>
                </a:rPr>
                <a:t>Time_Waiit</a:t>
              </a:r>
              <a:endParaRPr lang="en-US" altLang="x-none" sz="1050" dirty="0">
                <a:solidFill>
                  <a:srgbClr val="000000"/>
                </a:solidFill>
                <a:latin typeface="Times New Roman" charset="0"/>
              </a:endParaRPr>
            </a:p>
          </p:txBody>
        </p:sp>
      </p:grpSp>
      <p:sp>
        <p:nvSpPr>
          <p:cNvPr id="52" name="Freeform 10">
            <a:extLst>
              <a:ext uri="{FF2B5EF4-FFF2-40B4-BE49-F238E27FC236}">
                <a16:creationId xmlns:a16="http://schemas.microsoft.com/office/drawing/2014/main" id="{C520D76B-1DD9-CD4E-BE13-5ABF2DB5A17E}"/>
              </a:ext>
            </a:extLst>
          </p:cNvPr>
          <p:cNvSpPr>
            <a:spLocks/>
          </p:cNvSpPr>
          <p:nvPr/>
        </p:nvSpPr>
        <p:spPr bwMode="auto">
          <a:xfrm flipV="1">
            <a:off x="5389253" y="4512874"/>
            <a:ext cx="1235905" cy="130663"/>
          </a:xfrm>
          <a:custGeom>
            <a:avLst/>
            <a:gdLst>
              <a:gd name="T0" fmla="*/ 0 w 2835"/>
              <a:gd name="T1" fmla="*/ 0 h 525"/>
              <a:gd name="T2" fmla="*/ 2147483647 w 2835"/>
              <a:gd name="T3" fmla="*/ 0 h 525"/>
              <a:gd name="T4" fmla="*/ 0 60000 65536"/>
              <a:gd name="T5" fmla="*/ 0 60000 65536"/>
              <a:gd name="T6" fmla="*/ 0 w 2835"/>
              <a:gd name="T7" fmla="*/ 0 h 525"/>
              <a:gd name="T8" fmla="*/ 2835 w 2835"/>
              <a:gd name="T9" fmla="*/ 525 h 525"/>
            </a:gdLst>
            <a:ahLst/>
            <a:cxnLst>
              <a:cxn ang="T4">
                <a:pos x="T0" y="T1"/>
              </a:cxn>
              <a:cxn ang="T5">
                <a:pos x="T2" y="T3"/>
              </a:cxn>
            </a:cxnLst>
            <a:rect l="T6" t="T7" r="T8" b="T9"/>
            <a:pathLst>
              <a:path w="2835" h="525">
                <a:moveTo>
                  <a:pt x="0" y="0"/>
                </a:moveTo>
                <a:cubicBezTo>
                  <a:pt x="60" y="525"/>
                  <a:pt x="2835" y="495"/>
                  <a:pt x="2835" y="0"/>
                </a:cubicBez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defTabSz="684630" eaLnBrk="1" hangingPunct="1"/>
            <a:endParaRPr lang="en-US" sz="375">
              <a:solidFill>
                <a:srgbClr val="000000"/>
              </a:solidFill>
              <a:latin typeface="Arial" charset="0"/>
            </a:endParaRPr>
          </a:p>
        </p:txBody>
      </p:sp>
      <p:grpSp>
        <p:nvGrpSpPr>
          <p:cNvPr id="53" name="Group 42">
            <a:extLst>
              <a:ext uri="{FF2B5EF4-FFF2-40B4-BE49-F238E27FC236}">
                <a16:creationId xmlns:a16="http://schemas.microsoft.com/office/drawing/2014/main" id="{9CFA52D0-D8C1-BB46-9F97-8446E0002473}"/>
              </a:ext>
            </a:extLst>
          </p:cNvPr>
          <p:cNvGrpSpPr>
            <a:grpSpLocks/>
          </p:cNvGrpSpPr>
          <p:nvPr/>
        </p:nvGrpSpPr>
        <p:grpSpPr bwMode="auto">
          <a:xfrm>
            <a:off x="4715341" y="4582761"/>
            <a:ext cx="1035873" cy="671532"/>
            <a:chOff x="4158" y="3230"/>
            <a:chExt cx="870" cy="564"/>
          </a:xfrm>
        </p:grpSpPr>
        <p:sp>
          <p:nvSpPr>
            <p:cNvPr id="54" name="Oval 43">
              <a:extLst>
                <a:ext uri="{FF2B5EF4-FFF2-40B4-BE49-F238E27FC236}">
                  <a16:creationId xmlns:a16="http://schemas.microsoft.com/office/drawing/2014/main" id="{E42D400E-0524-E94A-B45F-C7278B676E8D}"/>
                </a:ext>
              </a:extLst>
            </p:cNvPr>
            <p:cNvSpPr>
              <a:spLocks noChangeArrowheads="1"/>
            </p:cNvSpPr>
            <p:nvPr/>
          </p:nvSpPr>
          <p:spPr bwMode="auto">
            <a:xfrm>
              <a:off x="4159" y="3230"/>
              <a:ext cx="827" cy="536"/>
            </a:xfrm>
            <a:prstGeom prst="ellipse">
              <a:avLst/>
            </a:prstGeom>
            <a:solidFill>
              <a:srgbClr val="FFFFFF"/>
            </a:solidFill>
            <a:ln w="19050">
              <a:solidFill>
                <a:srgbClr val="000000"/>
              </a:solidFill>
              <a:round/>
              <a:headEnd/>
              <a:tailEnd/>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defTabSz="684630" eaLnBrk="1" hangingPunct="1"/>
              <a:endParaRPr lang="x-none" altLang="x-none" sz="1800">
                <a:solidFill>
                  <a:srgbClr val="000000"/>
                </a:solidFill>
              </a:endParaRPr>
            </a:p>
          </p:txBody>
        </p:sp>
        <p:sp>
          <p:nvSpPr>
            <p:cNvPr id="55" name="Text Box 44">
              <a:extLst>
                <a:ext uri="{FF2B5EF4-FFF2-40B4-BE49-F238E27FC236}">
                  <a16:creationId xmlns:a16="http://schemas.microsoft.com/office/drawing/2014/main" id="{FE1CA326-EDCD-B145-8650-58D20A459C1D}"/>
                </a:ext>
              </a:extLst>
            </p:cNvPr>
            <p:cNvSpPr txBox="1">
              <a:spLocks noChangeArrowheads="1"/>
            </p:cNvSpPr>
            <p:nvPr/>
          </p:nvSpPr>
          <p:spPr bwMode="auto">
            <a:xfrm>
              <a:off x="4158" y="3410"/>
              <a:ext cx="870"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algn="ctr" defTabSz="684630" eaLnBrk="1" hangingPunct="1"/>
              <a:r>
                <a:rPr lang="en-US" altLang="x-none" sz="1050" dirty="0">
                  <a:solidFill>
                    <a:srgbClr val="000000"/>
                  </a:solidFill>
                </a:rPr>
                <a:t>Working</a:t>
              </a:r>
            </a:p>
          </p:txBody>
        </p:sp>
      </p:grpSp>
      <p:grpSp>
        <p:nvGrpSpPr>
          <p:cNvPr id="56" name="Group 7">
            <a:extLst>
              <a:ext uri="{FF2B5EF4-FFF2-40B4-BE49-F238E27FC236}">
                <a16:creationId xmlns:a16="http://schemas.microsoft.com/office/drawing/2014/main" id="{D20B080D-C075-C44A-8072-3225C02D442E}"/>
              </a:ext>
            </a:extLst>
          </p:cNvPr>
          <p:cNvGrpSpPr>
            <a:grpSpLocks/>
          </p:cNvGrpSpPr>
          <p:nvPr/>
        </p:nvGrpSpPr>
        <p:grpSpPr bwMode="auto">
          <a:xfrm>
            <a:off x="8021266" y="4605564"/>
            <a:ext cx="869181" cy="648909"/>
            <a:chOff x="275" y="1273"/>
            <a:chExt cx="730" cy="545"/>
          </a:xfrm>
        </p:grpSpPr>
        <p:sp>
          <p:nvSpPr>
            <p:cNvPr id="57" name="Oval 8">
              <a:extLst>
                <a:ext uri="{FF2B5EF4-FFF2-40B4-BE49-F238E27FC236}">
                  <a16:creationId xmlns:a16="http://schemas.microsoft.com/office/drawing/2014/main" id="{DC58C115-631E-2A42-8FDA-0D92F8D1201A}"/>
                </a:ext>
              </a:extLst>
            </p:cNvPr>
            <p:cNvSpPr>
              <a:spLocks noChangeArrowheads="1"/>
            </p:cNvSpPr>
            <p:nvPr/>
          </p:nvSpPr>
          <p:spPr bwMode="auto">
            <a:xfrm>
              <a:off x="275" y="1273"/>
              <a:ext cx="730" cy="545"/>
            </a:xfrm>
            <a:prstGeom prst="ellipse">
              <a:avLst/>
            </a:prstGeom>
            <a:solidFill>
              <a:srgbClr val="FFFFFF"/>
            </a:solidFill>
            <a:ln w="19050">
              <a:solidFill>
                <a:srgbClr val="000000"/>
              </a:solidFill>
              <a:round/>
              <a:headEnd/>
              <a:tailEnd/>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defTabSz="684630" eaLnBrk="1" hangingPunct="1"/>
              <a:endParaRPr lang="x-none" altLang="x-none" sz="1800">
                <a:solidFill>
                  <a:srgbClr val="000000"/>
                </a:solidFill>
              </a:endParaRPr>
            </a:p>
          </p:txBody>
        </p:sp>
        <p:sp>
          <p:nvSpPr>
            <p:cNvPr id="58" name="Text Box 9">
              <a:extLst>
                <a:ext uri="{FF2B5EF4-FFF2-40B4-BE49-F238E27FC236}">
                  <a16:creationId xmlns:a16="http://schemas.microsoft.com/office/drawing/2014/main" id="{3EE58152-D9B9-C147-8980-8123D0E8C9B6}"/>
                </a:ext>
              </a:extLst>
            </p:cNvPr>
            <p:cNvSpPr txBox="1">
              <a:spLocks noChangeArrowheads="1"/>
            </p:cNvSpPr>
            <p:nvPr/>
          </p:nvSpPr>
          <p:spPr bwMode="auto">
            <a:xfrm>
              <a:off x="381" y="1392"/>
              <a:ext cx="593"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algn="ctr" defTabSz="684630" eaLnBrk="1" hangingPunct="1"/>
              <a:r>
                <a:rPr lang="en-US" altLang="x-none" sz="1050" dirty="0">
                  <a:solidFill>
                    <a:srgbClr val="000000"/>
                  </a:solidFill>
                </a:rPr>
                <a:t>Closed</a:t>
              </a:r>
              <a:endParaRPr lang="en-US" altLang="x-none" sz="1050" dirty="0">
                <a:solidFill>
                  <a:srgbClr val="000000"/>
                </a:solidFill>
                <a:latin typeface="Times New Roman" charset="0"/>
              </a:endParaRPr>
            </a:p>
          </p:txBody>
        </p:sp>
      </p:grpSp>
      <p:sp>
        <p:nvSpPr>
          <p:cNvPr id="59" name="Freeform 10">
            <a:extLst>
              <a:ext uri="{FF2B5EF4-FFF2-40B4-BE49-F238E27FC236}">
                <a16:creationId xmlns:a16="http://schemas.microsoft.com/office/drawing/2014/main" id="{3DF98CB0-C839-F548-8F1B-7863A2CA0A58}"/>
              </a:ext>
            </a:extLst>
          </p:cNvPr>
          <p:cNvSpPr>
            <a:spLocks/>
          </p:cNvSpPr>
          <p:nvPr/>
        </p:nvSpPr>
        <p:spPr bwMode="auto">
          <a:xfrm flipV="1">
            <a:off x="7082024" y="4548720"/>
            <a:ext cx="1223974" cy="95253"/>
          </a:xfrm>
          <a:custGeom>
            <a:avLst/>
            <a:gdLst>
              <a:gd name="T0" fmla="*/ 0 w 2835"/>
              <a:gd name="T1" fmla="*/ 0 h 525"/>
              <a:gd name="T2" fmla="*/ 2147483647 w 2835"/>
              <a:gd name="T3" fmla="*/ 0 h 525"/>
              <a:gd name="T4" fmla="*/ 0 60000 65536"/>
              <a:gd name="T5" fmla="*/ 0 60000 65536"/>
              <a:gd name="T6" fmla="*/ 0 w 2835"/>
              <a:gd name="T7" fmla="*/ 0 h 525"/>
              <a:gd name="T8" fmla="*/ 2835 w 2835"/>
              <a:gd name="T9" fmla="*/ 525 h 525"/>
            </a:gdLst>
            <a:ahLst/>
            <a:cxnLst>
              <a:cxn ang="T4">
                <a:pos x="T0" y="T1"/>
              </a:cxn>
              <a:cxn ang="T5">
                <a:pos x="T2" y="T3"/>
              </a:cxn>
            </a:cxnLst>
            <a:rect l="T6" t="T7" r="T8" b="T9"/>
            <a:pathLst>
              <a:path w="2835" h="525">
                <a:moveTo>
                  <a:pt x="0" y="0"/>
                </a:moveTo>
                <a:cubicBezTo>
                  <a:pt x="60" y="525"/>
                  <a:pt x="2835" y="495"/>
                  <a:pt x="2835" y="0"/>
                </a:cubicBez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defTabSz="684630" eaLnBrk="1" hangingPunct="1"/>
            <a:endParaRPr lang="en-US" sz="375">
              <a:solidFill>
                <a:srgbClr val="000000"/>
              </a:solidFill>
              <a:latin typeface="Arial" charset="0"/>
            </a:endParaRPr>
          </a:p>
        </p:txBody>
      </p:sp>
    </p:spTree>
    <p:extLst>
      <p:ext uri="{BB962C8B-B14F-4D97-AF65-F5344CB8AC3E}">
        <p14:creationId xmlns:p14="http://schemas.microsoft.com/office/powerpoint/2010/main" val="38131997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altLang="x-none" dirty="0" err="1">
                <a:ea typeface="ＭＳ Ｐゴシック" charset="-128"/>
              </a:rPr>
              <a:t>Time_Wait</a:t>
            </a:r>
            <a:r>
              <a:rPr lang="en-US" altLang="x-none" dirty="0">
                <a:ea typeface="ＭＳ Ｐゴシック" charset="-128"/>
              </a:rPr>
              <a:t> Design Options</a:t>
            </a:r>
          </a:p>
        </p:txBody>
      </p:sp>
      <p:grpSp>
        <p:nvGrpSpPr>
          <p:cNvPr id="8" name="Group 7">
            <a:extLst>
              <a:ext uri="{FF2B5EF4-FFF2-40B4-BE49-F238E27FC236}">
                <a16:creationId xmlns:a16="http://schemas.microsoft.com/office/drawing/2014/main" id="{4E70A7F4-1078-3846-9C2F-46E654077E7D}"/>
              </a:ext>
            </a:extLst>
          </p:cNvPr>
          <p:cNvGrpSpPr/>
          <p:nvPr/>
        </p:nvGrpSpPr>
        <p:grpSpPr>
          <a:xfrm>
            <a:off x="5122000" y="2070775"/>
            <a:ext cx="4199653" cy="3290474"/>
            <a:chOff x="6841782" y="1621082"/>
            <a:chExt cx="5609745" cy="4395297"/>
          </a:xfrm>
        </p:grpSpPr>
        <p:sp>
          <p:nvSpPr>
            <p:cNvPr id="41" name="Text Box 24">
              <a:extLst>
                <a:ext uri="{FF2B5EF4-FFF2-40B4-BE49-F238E27FC236}">
                  <a16:creationId xmlns:a16="http://schemas.microsoft.com/office/drawing/2014/main" id="{3B279CC4-B42B-2F42-82DE-9A3EFBDADC09}"/>
                </a:ext>
              </a:extLst>
            </p:cNvPr>
            <p:cNvSpPr txBox="1">
              <a:spLocks noChangeArrowheads="1"/>
            </p:cNvSpPr>
            <p:nvPr/>
          </p:nvSpPr>
          <p:spPr bwMode="auto">
            <a:xfrm>
              <a:off x="10572257" y="3976531"/>
              <a:ext cx="1879270" cy="955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256695" indent="-256695" defTabSz="685752">
                <a:spcBef>
                  <a:spcPct val="0"/>
                </a:spcBef>
                <a:buClrTx/>
                <a:buSzTx/>
                <a:buFontTx/>
                <a:buChar char="-"/>
                <a:defRPr/>
              </a:pPr>
              <a:r>
                <a:rPr lang="en-US" altLang="x-none" sz="1350" dirty="0">
                  <a:solidFill>
                    <a:srgbClr val="000000"/>
                  </a:solidFill>
                  <a:latin typeface="Times New Roman" charset="0"/>
                </a:rPr>
                <a:t>Time to retransmit </a:t>
              </a:r>
              <a:br>
                <a:rPr lang="en-US" altLang="x-none" sz="1350" dirty="0">
                  <a:solidFill>
                    <a:srgbClr val="000000"/>
                  </a:solidFill>
                  <a:latin typeface="Times New Roman" charset="0"/>
                </a:rPr>
              </a:br>
              <a:r>
                <a:rPr lang="en-US" altLang="x-none" sz="1350" dirty="0">
                  <a:solidFill>
                    <a:srgbClr val="000000"/>
                  </a:solidFill>
                  <a:latin typeface="Times New Roman" charset="0"/>
                </a:rPr>
                <a:t>ACK</a:t>
              </a:r>
            </a:p>
          </p:txBody>
        </p:sp>
        <p:sp>
          <p:nvSpPr>
            <p:cNvPr id="25" name="Line 3">
              <a:extLst>
                <a:ext uri="{FF2B5EF4-FFF2-40B4-BE49-F238E27FC236}">
                  <a16:creationId xmlns:a16="http://schemas.microsoft.com/office/drawing/2014/main" id="{9D762E12-743B-6A4B-AC90-6912D33114F7}"/>
                </a:ext>
              </a:extLst>
            </p:cNvPr>
            <p:cNvSpPr>
              <a:spLocks noChangeShapeType="1"/>
            </p:cNvSpPr>
            <p:nvPr/>
          </p:nvSpPr>
          <p:spPr bwMode="auto">
            <a:xfrm>
              <a:off x="8166039" y="3229946"/>
              <a:ext cx="2566400" cy="393306"/>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defTabSz="685752">
                <a:defRPr/>
              </a:pPr>
              <a:endParaRPr lang="en-US" sz="1800">
                <a:solidFill>
                  <a:srgbClr val="000000"/>
                </a:solidFill>
              </a:endParaRPr>
            </a:p>
          </p:txBody>
        </p:sp>
        <p:graphicFrame>
          <p:nvGraphicFramePr>
            <p:cNvPr id="26" name="Object 4">
              <a:extLst>
                <a:ext uri="{FF2B5EF4-FFF2-40B4-BE49-F238E27FC236}">
                  <a16:creationId xmlns:a16="http://schemas.microsoft.com/office/drawing/2014/main" id="{F3FCD4FD-960B-B04E-93A6-A36286A25E56}"/>
                </a:ext>
              </a:extLst>
            </p:cNvPr>
            <p:cNvGraphicFramePr>
              <a:graphicFrameLocks noChangeAspect="1"/>
            </p:cNvGraphicFramePr>
            <p:nvPr/>
          </p:nvGraphicFramePr>
          <p:xfrm>
            <a:off x="7752538" y="2416838"/>
            <a:ext cx="486661" cy="386465"/>
          </p:xfrm>
          <a:graphic>
            <a:graphicData uri="http://schemas.openxmlformats.org/presentationml/2006/ole">
              <mc:AlternateContent xmlns:mc="http://schemas.openxmlformats.org/markup-compatibility/2006">
                <mc:Choice xmlns:v="urn:schemas-microsoft-com:vml" Requires="v">
                  <p:oleObj name="Clip" r:id="rId3" imgW="1307079" imgH="1083682" progId="MS_ClipArt_Gallery.2">
                    <p:embed/>
                  </p:oleObj>
                </mc:Choice>
                <mc:Fallback>
                  <p:oleObj name="Clip" r:id="rId3" imgW="1307079" imgH="1083682" progId="MS_ClipArt_Gallery.2">
                    <p:embed/>
                    <p:pic>
                      <p:nvPicPr>
                        <p:cNvPr id="26" name="Object 4">
                          <a:extLst>
                            <a:ext uri="{FF2B5EF4-FFF2-40B4-BE49-F238E27FC236}">
                              <a16:creationId xmlns:a16="http://schemas.microsoft.com/office/drawing/2014/main" id="{F3FCD4FD-960B-B04E-93A6-A36286A25E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538" y="2416838"/>
                          <a:ext cx="486661" cy="386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7" name="Text Box 5">
              <a:extLst>
                <a:ext uri="{FF2B5EF4-FFF2-40B4-BE49-F238E27FC236}">
                  <a16:creationId xmlns:a16="http://schemas.microsoft.com/office/drawing/2014/main" id="{F1AFB392-329E-3C47-83A5-7AC18210C7AF}"/>
                </a:ext>
              </a:extLst>
            </p:cNvPr>
            <p:cNvSpPr txBox="1">
              <a:spLocks noChangeArrowheads="1"/>
            </p:cNvSpPr>
            <p:nvPr/>
          </p:nvSpPr>
          <p:spPr bwMode="auto">
            <a:xfrm>
              <a:off x="8129301" y="2416838"/>
              <a:ext cx="921159" cy="37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defTabSz="685752">
                <a:spcBef>
                  <a:spcPct val="0"/>
                </a:spcBef>
                <a:buClrTx/>
                <a:buSzTx/>
                <a:buNone/>
                <a:defRPr/>
              </a:pPr>
              <a:r>
                <a:rPr lang="en-US" altLang="x-none" sz="1200">
                  <a:solidFill>
                    <a:srgbClr val="000000"/>
                  </a:solidFill>
                </a:rPr>
                <a:t>Host A</a:t>
              </a:r>
              <a:endParaRPr lang="en-US" altLang="x-none" sz="750">
                <a:solidFill>
                  <a:srgbClr val="000000"/>
                </a:solidFill>
                <a:latin typeface="Times New Roman" charset="0"/>
              </a:endParaRPr>
            </a:p>
          </p:txBody>
        </p:sp>
        <p:sp>
          <p:nvSpPr>
            <p:cNvPr id="28" name="Text Box 6">
              <a:extLst>
                <a:ext uri="{FF2B5EF4-FFF2-40B4-BE49-F238E27FC236}">
                  <a16:creationId xmlns:a16="http://schemas.microsoft.com/office/drawing/2014/main" id="{5253CFAD-17C6-B148-A9C5-54A9471660B0}"/>
                </a:ext>
              </a:extLst>
            </p:cNvPr>
            <p:cNvSpPr txBox="1">
              <a:spLocks noChangeArrowheads="1"/>
            </p:cNvSpPr>
            <p:nvPr/>
          </p:nvSpPr>
          <p:spPr bwMode="auto">
            <a:xfrm rot="706751">
              <a:off x="9226149" y="3110834"/>
              <a:ext cx="535738" cy="339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defTabSz="685752">
                <a:spcBef>
                  <a:spcPct val="0"/>
                </a:spcBef>
                <a:buClrTx/>
                <a:buSzTx/>
                <a:buNone/>
                <a:defRPr/>
              </a:pPr>
              <a:r>
                <a:rPr lang="en-US" altLang="x-none" sz="1050" dirty="0">
                  <a:solidFill>
                    <a:srgbClr val="000000"/>
                  </a:solidFill>
                  <a:latin typeface="Arial" charset="0"/>
                </a:rPr>
                <a:t>FIN</a:t>
              </a:r>
              <a:endParaRPr lang="en-US" altLang="x-none" sz="750" dirty="0">
                <a:solidFill>
                  <a:srgbClr val="000000"/>
                </a:solidFill>
                <a:latin typeface="Times New Roman" charset="0"/>
              </a:endParaRPr>
            </a:p>
          </p:txBody>
        </p:sp>
        <p:graphicFrame>
          <p:nvGraphicFramePr>
            <p:cNvPr id="29" name="Object 7">
              <a:extLst>
                <a:ext uri="{FF2B5EF4-FFF2-40B4-BE49-F238E27FC236}">
                  <a16:creationId xmlns:a16="http://schemas.microsoft.com/office/drawing/2014/main" id="{FFBAD8B5-D91E-D44F-8D65-045EC3BE09DA}"/>
                </a:ext>
              </a:extLst>
            </p:cNvPr>
            <p:cNvGraphicFramePr>
              <a:graphicFrameLocks noChangeAspect="1"/>
            </p:cNvGraphicFramePr>
            <p:nvPr/>
          </p:nvGraphicFramePr>
          <p:xfrm>
            <a:off x="10414857" y="2426380"/>
            <a:ext cx="486661" cy="386465"/>
          </p:xfrm>
          <a:graphic>
            <a:graphicData uri="http://schemas.openxmlformats.org/presentationml/2006/ole">
              <mc:AlternateContent xmlns:mc="http://schemas.openxmlformats.org/markup-compatibility/2006">
                <mc:Choice xmlns:v="urn:schemas-microsoft-com:vml" Requires="v">
                  <p:oleObj name="Clip" r:id="rId5" imgW="1307079" imgH="1083682" progId="MS_ClipArt_Gallery.2">
                    <p:embed/>
                  </p:oleObj>
                </mc:Choice>
                <mc:Fallback>
                  <p:oleObj name="Clip" r:id="rId5" imgW="1307079" imgH="1083682" progId="MS_ClipArt_Gallery.2">
                    <p:embed/>
                    <p:pic>
                      <p:nvPicPr>
                        <p:cNvPr id="29" name="Object 7">
                          <a:extLst>
                            <a:ext uri="{FF2B5EF4-FFF2-40B4-BE49-F238E27FC236}">
                              <a16:creationId xmlns:a16="http://schemas.microsoft.com/office/drawing/2014/main" id="{FFBAD8B5-D91E-D44F-8D65-045EC3BE09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4857" y="2426380"/>
                          <a:ext cx="486661" cy="386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0" name="Text Box 8">
              <a:extLst>
                <a:ext uri="{FF2B5EF4-FFF2-40B4-BE49-F238E27FC236}">
                  <a16:creationId xmlns:a16="http://schemas.microsoft.com/office/drawing/2014/main" id="{AF4E4F54-04CF-944C-8EF9-B6F63BEEFC9F}"/>
                </a:ext>
              </a:extLst>
            </p:cNvPr>
            <p:cNvSpPr txBox="1">
              <a:spLocks noChangeArrowheads="1"/>
            </p:cNvSpPr>
            <p:nvPr/>
          </p:nvSpPr>
          <p:spPr bwMode="auto">
            <a:xfrm>
              <a:off x="9655375" y="2435922"/>
              <a:ext cx="901889" cy="37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defTabSz="685752">
                <a:spcBef>
                  <a:spcPct val="0"/>
                </a:spcBef>
                <a:buClrTx/>
                <a:buSzTx/>
                <a:buNone/>
                <a:defRPr/>
              </a:pPr>
              <a:r>
                <a:rPr lang="en-US" altLang="x-none" sz="1200">
                  <a:solidFill>
                    <a:srgbClr val="000000"/>
                  </a:solidFill>
                </a:rPr>
                <a:t>Host B</a:t>
              </a:r>
              <a:endParaRPr lang="en-US" altLang="x-none" sz="750">
                <a:solidFill>
                  <a:srgbClr val="000000"/>
                </a:solidFill>
                <a:latin typeface="Times New Roman" charset="0"/>
              </a:endParaRPr>
            </a:p>
          </p:txBody>
        </p:sp>
        <p:sp>
          <p:nvSpPr>
            <p:cNvPr id="32" name="Text Box 14">
              <a:extLst>
                <a:ext uri="{FF2B5EF4-FFF2-40B4-BE49-F238E27FC236}">
                  <a16:creationId xmlns:a16="http://schemas.microsoft.com/office/drawing/2014/main" id="{FBF57581-0A35-3048-AB37-369A42D1B378}"/>
                </a:ext>
              </a:extLst>
            </p:cNvPr>
            <p:cNvSpPr txBox="1">
              <a:spLocks noChangeArrowheads="1"/>
            </p:cNvSpPr>
            <p:nvPr/>
          </p:nvSpPr>
          <p:spPr bwMode="auto">
            <a:xfrm rot="20587610">
              <a:off x="9080164" y="4261751"/>
              <a:ext cx="617104" cy="339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defTabSz="685752">
                <a:spcBef>
                  <a:spcPct val="0"/>
                </a:spcBef>
                <a:buClrTx/>
                <a:buSzTx/>
                <a:buNone/>
                <a:defRPr/>
              </a:pPr>
              <a:r>
                <a:rPr lang="en-US" altLang="x-none" sz="1050" dirty="0">
                  <a:solidFill>
                    <a:srgbClr val="000000"/>
                  </a:solidFill>
                  <a:latin typeface="Arial" charset="0"/>
                </a:rPr>
                <a:t>ACK</a:t>
              </a:r>
            </a:p>
          </p:txBody>
        </p:sp>
        <p:sp>
          <p:nvSpPr>
            <p:cNvPr id="33" name="Line 15">
              <a:extLst>
                <a:ext uri="{FF2B5EF4-FFF2-40B4-BE49-F238E27FC236}">
                  <a16:creationId xmlns:a16="http://schemas.microsoft.com/office/drawing/2014/main" id="{AAD54ED4-FF91-CC45-A169-9EF032C3E43E}"/>
                </a:ext>
              </a:extLst>
            </p:cNvPr>
            <p:cNvSpPr>
              <a:spLocks noChangeShapeType="1"/>
            </p:cNvSpPr>
            <p:nvPr/>
          </p:nvSpPr>
          <p:spPr bwMode="auto">
            <a:xfrm flipH="1">
              <a:off x="8166949" y="3767116"/>
              <a:ext cx="2500099" cy="753847"/>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defTabSz="685752">
                <a:defRPr/>
              </a:pPr>
              <a:endParaRPr lang="en-US" sz="1800">
                <a:solidFill>
                  <a:srgbClr val="000000"/>
                </a:solidFill>
              </a:endParaRPr>
            </a:p>
          </p:txBody>
        </p:sp>
        <p:sp>
          <p:nvSpPr>
            <p:cNvPr id="36" name="Text Box 18">
              <a:extLst>
                <a:ext uri="{FF2B5EF4-FFF2-40B4-BE49-F238E27FC236}">
                  <a16:creationId xmlns:a16="http://schemas.microsoft.com/office/drawing/2014/main" id="{835F1DA3-8BE0-3343-8D6F-E2B7209C98D1}"/>
                </a:ext>
              </a:extLst>
            </p:cNvPr>
            <p:cNvSpPr txBox="1">
              <a:spLocks noChangeArrowheads="1"/>
            </p:cNvSpPr>
            <p:nvPr/>
          </p:nvSpPr>
          <p:spPr bwMode="auto">
            <a:xfrm>
              <a:off x="7390663" y="2889186"/>
              <a:ext cx="790545" cy="400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defTabSz="685752">
                <a:spcBef>
                  <a:spcPct val="0"/>
                </a:spcBef>
                <a:buClrTx/>
                <a:buSzTx/>
                <a:buNone/>
                <a:defRPr/>
              </a:pPr>
              <a:r>
                <a:rPr lang="en-US" altLang="x-none" sz="1350">
                  <a:solidFill>
                    <a:srgbClr val="000000"/>
                  </a:solidFill>
                </a:rPr>
                <a:t>close</a:t>
              </a:r>
            </a:p>
          </p:txBody>
        </p:sp>
        <p:grpSp>
          <p:nvGrpSpPr>
            <p:cNvPr id="37" name="Group 36">
              <a:extLst>
                <a:ext uri="{FF2B5EF4-FFF2-40B4-BE49-F238E27FC236}">
                  <a16:creationId xmlns:a16="http://schemas.microsoft.com/office/drawing/2014/main" id="{70B60245-54A8-F845-A709-7743F128E5D0}"/>
                </a:ext>
              </a:extLst>
            </p:cNvPr>
            <p:cNvGrpSpPr/>
            <p:nvPr/>
          </p:nvGrpSpPr>
          <p:grpSpPr>
            <a:xfrm>
              <a:off x="10821799" y="3681118"/>
              <a:ext cx="219332" cy="1888407"/>
              <a:chOff x="3663259" y="3408666"/>
              <a:chExt cx="201079" cy="883148"/>
            </a:xfrm>
          </p:grpSpPr>
          <p:sp>
            <p:nvSpPr>
              <p:cNvPr id="38" name="Line 10">
                <a:extLst>
                  <a:ext uri="{FF2B5EF4-FFF2-40B4-BE49-F238E27FC236}">
                    <a16:creationId xmlns:a16="http://schemas.microsoft.com/office/drawing/2014/main" id="{E87B1550-07C6-444B-856A-8C94F0160B0A}"/>
                  </a:ext>
                </a:extLst>
              </p:cNvPr>
              <p:cNvSpPr>
                <a:spLocks noChangeShapeType="1"/>
              </p:cNvSpPr>
              <p:nvPr/>
            </p:nvSpPr>
            <p:spPr bwMode="auto">
              <a:xfrm flipH="1">
                <a:off x="3736344" y="3408666"/>
                <a:ext cx="22339" cy="882879"/>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algn="ctr" defTabSz="685752">
                  <a:defRPr/>
                </a:pPr>
                <a:endParaRPr lang="en-US" sz="1800">
                  <a:solidFill>
                    <a:srgbClr val="000000"/>
                  </a:solidFill>
                </a:endParaRPr>
              </a:p>
            </p:txBody>
          </p:sp>
          <p:sp>
            <p:nvSpPr>
              <p:cNvPr id="39" name="Line 21">
                <a:extLst>
                  <a:ext uri="{FF2B5EF4-FFF2-40B4-BE49-F238E27FC236}">
                    <a16:creationId xmlns:a16="http://schemas.microsoft.com/office/drawing/2014/main" id="{12D476A0-886C-4F42-8599-DA573F13B89B}"/>
                  </a:ext>
                </a:extLst>
              </p:cNvPr>
              <p:cNvSpPr>
                <a:spLocks noChangeShapeType="1"/>
              </p:cNvSpPr>
              <p:nvPr/>
            </p:nvSpPr>
            <p:spPr bwMode="auto">
              <a:xfrm>
                <a:off x="3673491" y="3408666"/>
                <a:ext cx="19084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defTabSz="685752">
                  <a:defRPr/>
                </a:pPr>
                <a:endParaRPr lang="en-US" sz="1800">
                  <a:solidFill>
                    <a:srgbClr val="000000"/>
                  </a:solidFill>
                </a:endParaRPr>
              </a:p>
            </p:txBody>
          </p:sp>
          <p:sp>
            <p:nvSpPr>
              <p:cNvPr id="40" name="Line 22">
                <a:extLst>
                  <a:ext uri="{FF2B5EF4-FFF2-40B4-BE49-F238E27FC236}">
                    <a16:creationId xmlns:a16="http://schemas.microsoft.com/office/drawing/2014/main" id="{65272A6A-04D9-6E46-8DBF-4FDEE410B692}"/>
                  </a:ext>
                </a:extLst>
              </p:cNvPr>
              <p:cNvSpPr>
                <a:spLocks noChangeShapeType="1"/>
              </p:cNvSpPr>
              <p:nvPr/>
            </p:nvSpPr>
            <p:spPr bwMode="auto">
              <a:xfrm>
                <a:off x="3663259" y="4291814"/>
                <a:ext cx="19084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defTabSz="685752">
                  <a:defRPr/>
                </a:pPr>
                <a:endParaRPr lang="en-US" sz="1800">
                  <a:solidFill>
                    <a:srgbClr val="000000"/>
                  </a:solidFill>
                </a:endParaRPr>
              </a:p>
            </p:txBody>
          </p:sp>
        </p:grpSp>
        <p:sp>
          <p:nvSpPr>
            <p:cNvPr id="42" name="TextBox 41">
              <a:extLst>
                <a:ext uri="{FF2B5EF4-FFF2-40B4-BE49-F238E27FC236}">
                  <a16:creationId xmlns:a16="http://schemas.microsoft.com/office/drawing/2014/main" id="{44BBE73C-3733-1344-888C-C539259D3E55}"/>
                </a:ext>
              </a:extLst>
            </p:cNvPr>
            <p:cNvSpPr txBox="1"/>
            <p:nvPr/>
          </p:nvSpPr>
          <p:spPr>
            <a:xfrm>
              <a:off x="7799736" y="1621082"/>
              <a:ext cx="3861072" cy="492742"/>
            </a:xfrm>
            <a:prstGeom prst="rect">
              <a:avLst/>
            </a:prstGeom>
            <a:noFill/>
          </p:spPr>
          <p:txBody>
            <a:bodyPr wrap="none" rtlCol="0">
              <a:spAutoFit/>
            </a:bodyPr>
            <a:lstStyle/>
            <a:p>
              <a:r>
                <a:rPr lang="en-US" sz="1797" dirty="0"/>
                <a:t>Design 2 (receiver time wait)</a:t>
              </a:r>
            </a:p>
          </p:txBody>
        </p:sp>
        <p:sp>
          <p:nvSpPr>
            <p:cNvPr id="43" name="Text Box 24">
              <a:extLst>
                <a:ext uri="{FF2B5EF4-FFF2-40B4-BE49-F238E27FC236}">
                  <a16:creationId xmlns:a16="http://schemas.microsoft.com/office/drawing/2014/main" id="{1070F33F-689E-C648-AE3C-28A9A7C8D9F9}"/>
                </a:ext>
              </a:extLst>
            </p:cNvPr>
            <p:cNvSpPr txBox="1">
              <a:spLocks noChangeArrowheads="1"/>
            </p:cNvSpPr>
            <p:nvPr/>
          </p:nvSpPr>
          <p:spPr bwMode="auto">
            <a:xfrm>
              <a:off x="6841782" y="4291662"/>
              <a:ext cx="1981069" cy="955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defTabSz="685752">
                <a:spcBef>
                  <a:spcPct val="0"/>
                </a:spcBef>
                <a:buClrTx/>
                <a:buSzTx/>
                <a:buNone/>
                <a:defRPr/>
              </a:pPr>
              <a:r>
                <a:rPr lang="en-US" altLang="x-none" sz="1350" dirty="0">
                  <a:solidFill>
                    <a:srgbClr val="000000"/>
                  </a:solidFill>
                  <a:latin typeface="Times New Roman" charset="0"/>
                </a:rPr>
                <a:t>Close after </a:t>
              </a:r>
              <a:br>
                <a:rPr lang="en-US" altLang="x-none" sz="1350" dirty="0">
                  <a:solidFill>
                    <a:srgbClr val="000000"/>
                  </a:solidFill>
                  <a:latin typeface="Times New Roman" charset="0"/>
                </a:rPr>
              </a:br>
              <a:r>
                <a:rPr lang="en-US" altLang="x-none" sz="1350" dirty="0">
                  <a:solidFill>
                    <a:srgbClr val="000000"/>
                  </a:solidFill>
                  <a:latin typeface="Times New Roman" charset="0"/>
                </a:rPr>
                <a:t>first ACK</a:t>
              </a:r>
            </a:p>
            <a:p>
              <a:pPr defTabSz="685752">
                <a:spcBef>
                  <a:spcPct val="0"/>
                </a:spcBef>
                <a:buClrTx/>
                <a:buSzTx/>
                <a:buNone/>
                <a:defRPr/>
              </a:pPr>
              <a:r>
                <a:rPr lang="en-US" altLang="x-none" sz="1350" dirty="0">
                  <a:solidFill>
                    <a:srgbClr val="000000"/>
                  </a:solidFill>
                  <a:latin typeface="Times New Roman" charset="0"/>
                </a:rPr>
                <a:t>All states removed</a:t>
              </a:r>
            </a:p>
          </p:txBody>
        </p:sp>
        <p:sp>
          <p:nvSpPr>
            <p:cNvPr id="5" name="Rectangle 4">
              <a:extLst>
                <a:ext uri="{FF2B5EF4-FFF2-40B4-BE49-F238E27FC236}">
                  <a16:creationId xmlns:a16="http://schemas.microsoft.com/office/drawing/2014/main" id="{A15541B8-5BF5-3444-A809-56C627F78CB5}"/>
                </a:ext>
              </a:extLst>
            </p:cNvPr>
            <p:cNvSpPr/>
            <p:nvPr/>
          </p:nvSpPr>
          <p:spPr>
            <a:xfrm>
              <a:off x="10194125" y="5615540"/>
              <a:ext cx="1981069" cy="400839"/>
            </a:xfrm>
            <a:prstGeom prst="rect">
              <a:avLst/>
            </a:prstGeom>
          </p:spPr>
          <p:txBody>
            <a:bodyPr wrap="none">
              <a:spAutoFit/>
            </a:bodyPr>
            <a:lstStyle/>
            <a:p>
              <a:pPr defTabSz="685752">
                <a:defRPr/>
              </a:pPr>
              <a:r>
                <a:rPr lang="en-US" altLang="x-none" sz="1350" dirty="0">
                  <a:solidFill>
                    <a:srgbClr val="000000"/>
                  </a:solidFill>
                </a:rPr>
                <a:t>All states removed</a:t>
              </a:r>
            </a:p>
          </p:txBody>
        </p:sp>
        <p:sp>
          <p:nvSpPr>
            <p:cNvPr id="45" name="Line 17">
              <a:extLst>
                <a:ext uri="{FF2B5EF4-FFF2-40B4-BE49-F238E27FC236}">
                  <a16:creationId xmlns:a16="http://schemas.microsoft.com/office/drawing/2014/main" id="{475C716D-724A-EB48-9C90-2576447BCCDD}"/>
                </a:ext>
              </a:extLst>
            </p:cNvPr>
            <p:cNvSpPr>
              <a:spLocks noChangeShapeType="1"/>
            </p:cNvSpPr>
            <p:nvPr/>
          </p:nvSpPr>
          <p:spPr bwMode="auto">
            <a:xfrm>
              <a:off x="8163601" y="2901950"/>
              <a:ext cx="911" cy="2743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defTabSz="685752">
                <a:defRPr/>
              </a:pPr>
              <a:endParaRPr lang="en-US" sz="1800">
                <a:solidFill>
                  <a:srgbClr val="000000"/>
                </a:solidFill>
              </a:endParaRPr>
            </a:p>
          </p:txBody>
        </p:sp>
        <p:sp>
          <p:nvSpPr>
            <p:cNvPr id="46" name="Line 17">
              <a:extLst>
                <a:ext uri="{FF2B5EF4-FFF2-40B4-BE49-F238E27FC236}">
                  <a16:creationId xmlns:a16="http://schemas.microsoft.com/office/drawing/2014/main" id="{D3735DAC-D6D7-454A-8065-B57660F858C8}"/>
                </a:ext>
              </a:extLst>
            </p:cNvPr>
            <p:cNvSpPr>
              <a:spLocks noChangeShapeType="1"/>
            </p:cNvSpPr>
            <p:nvPr/>
          </p:nvSpPr>
          <p:spPr bwMode="auto">
            <a:xfrm>
              <a:off x="10679112" y="2901950"/>
              <a:ext cx="911" cy="2743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defTabSz="685752">
                <a:defRPr/>
              </a:pPr>
              <a:endParaRPr lang="en-US" sz="1800">
                <a:solidFill>
                  <a:srgbClr val="000000"/>
                </a:solidFill>
              </a:endParaRPr>
            </a:p>
          </p:txBody>
        </p:sp>
      </p:grpSp>
      <p:grpSp>
        <p:nvGrpSpPr>
          <p:cNvPr id="6" name="Group 5">
            <a:extLst>
              <a:ext uri="{FF2B5EF4-FFF2-40B4-BE49-F238E27FC236}">
                <a16:creationId xmlns:a16="http://schemas.microsoft.com/office/drawing/2014/main" id="{98A6089E-27F4-4542-BC74-B828486F444B}"/>
              </a:ext>
            </a:extLst>
          </p:cNvPr>
          <p:cNvGrpSpPr/>
          <p:nvPr/>
        </p:nvGrpSpPr>
        <p:grpSpPr>
          <a:xfrm>
            <a:off x="-4582" y="2038217"/>
            <a:ext cx="5643715" cy="3045118"/>
            <a:chOff x="-6121" y="1577592"/>
            <a:chExt cx="7538671" cy="4067558"/>
          </a:xfrm>
        </p:grpSpPr>
        <p:sp>
          <p:nvSpPr>
            <p:cNvPr id="138243" name="Line 3"/>
            <p:cNvSpPr>
              <a:spLocks noChangeShapeType="1"/>
            </p:cNvSpPr>
            <p:nvPr/>
          </p:nvSpPr>
          <p:spPr bwMode="auto">
            <a:xfrm>
              <a:off x="2609633" y="3045640"/>
              <a:ext cx="2566400" cy="393306"/>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defTabSz="685752">
                <a:defRPr/>
              </a:pPr>
              <a:endParaRPr lang="en-US" sz="1800">
                <a:solidFill>
                  <a:srgbClr val="000000"/>
                </a:solidFill>
              </a:endParaRPr>
            </a:p>
          </p:txBody>
        </p:sp>
        <p:graphicFrame>
          <p:nvGraphicFramePr>
            <p:cNvPr id="138244" name="Object 4"/>
            <p:cNvGraphicFramePr>
              <a:graphicFrameLocks noChangeAspect="1"/>
            </p:cNvGraphicFramePr>
            <p:nvPr/>
          </p:nvGraphicFramePr>
          <p:xfrm>
            <a:off x="2196132" y="2232532"/>
            <a:ext cx="486661" cy="386465"/>
          </p:xfrm>
          <a:graphic>
            <a:graphicData uri="http://schemas.openxmlformats.org/presentationml/2006/ole">
              <mc:AlternateContent xmlns:mc="http://schemas.openxmlformats.org/markup-compatibility/2006">
                <mc:Choice xmlns:v="urn:schemas-microsoft-com:vml" Requires="v">
                  <p:oleObj name="Clip" r:id="rId3" imgW="1307079" imgH="1083682" progId="MS_ClipArt_Gallery.2">
                    <p:embed/>
                  </p:oleObj>
                </mc:Choice>
                <mc:Fallback>
                  <p:oleObj name="Clip" r:id="rId3" imgW="1307079" imgH="1083682" progId="MS_ClipArt_Gallery.2">
                    <p:embed/>
                    <p:pic>
                      <p:nvPicPr>
                        <p:cNvPr id="13824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6132" y="2232532"/>
                          <a:ext cx="486661" cy="386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38245" name="Text Box 5"/>
            <p:cNvSpPr txBox="1">
              <a:spLocks noChangeArrowheads="1"/>
            </p:cNvSpPr>
            <p:nvPr/>
          </p:nvSpPr>
          <p:spPr bwMode="auto">
            <a:xfrm>
              <a:off x="2572895" y="2232532"/>
              <a:ext cx="921159" cy="37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defTabSz="685752">
                <a:spcBef>
                  <a:spcPct val="0"/>
                </a:spcBef>
                <a:buClrTx/>
                <a:buSzTx/>
                <a:buNone/>
                <a:defRPr/>
              </a:pPr>
              <a:r>
                <a:rPr lang="en-US" altLang="x-none" sz="1200">
                  <a:solidFill>
                    <a:srgbClr val="000000"/>
                  </a:solidFill>
                </a:rPr>
                <a:t>Host A</a:t>
              </a:r>
              <a:endParaRPr lang="en-US" altLang="x-none" sz="750">
                <a:solidFill>
                  <a:srgbClr val="000000"/>
                </a:solidFill>
                <a:latin typeface="Times New Roman" charset="0"/>
              </a:endParaRPr>
            </a:p>
          </p:txBody>
        </p:sp>
        <p:sp>
          <p:nvSpPr>
            <p:cNvPr id="138246" name="Text Box 6"/>
            <p:cNvSpPr txBox="1">
              <a:spLocks noChangeArrowheads="1"/>
            </p:cNvSpPr>
            <p:nvPr/>
          </p:nvSpPr>
          <p:spPr bwMode="auto">
            <a:xfrm rot="706751">
              <a:off x="3669744" y="2926530"/>
              <a:ext cx="535738" cy="339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defTabSz="685752">
                <a:spcBef>
                  <a:spcPct val="0"/>
                </a:spcBef>
                <a:buClrTx/>
                <a:buSzTx/>
                <a:buNone/>
                <a:defRPr/>
              </a:pPr>
              <a:r>
                <a:rPr lang="en-US" altLang="x-none" sz="1050" dirty="0">
                  <a:solidFill>
                    <a:srgbClr val="000000"/>
                  </a:solidFill>
                  <a:latin typeface="Arial" charset="0"/>
                </a:rPr>
                <a:t>FIN</a:t>
              </a:r>
              <a:endParaRPr lang="en-US" altLang="x-none" sz="750" dirty="0">
                <a:solidFill>
                  <a:srgbClr val="000000"/>
                </a:solidFill>
                <a:latin typeface="Times New Roman" charset="0"/>
              </a:endParaRPr>
            </a:p>
          </p:txBody>
        </p:sp>
        <p:graphicFrame>
          <p:nvGraphicFramePr>
            <p:cNvPr id="138247" name="Object 7"/>
            <p:cNvGraphicFramePr>
              <a:graphicFrameLocks noChangeAspect="1"/>
            </p:cNvGraphicFramePr>
            <p:nvPr/>
          </p:nvGraphicFramePr>
          <p:xfrm>
            <a:off x="4858451" y="2242074"/>
            <a:ext cx="486661" cy="386465"/>
          </p:xfrm>
          <a:graphic>
            <a:graphicData uri="http://schemas.openxmlformats.org/presentationml/2006/ole">
              <mc:AlternateContent xmlns:mc="http://schemas.openxmlformats.org/markup-compatibility/2006">
                <mc:Choice xmlns:v="urn:schemas-microsoft-com:vml" Requires="v">
                  <p:oleObj name="Clip" r:id="rId5" imgW="1307079" imgH="1083682" progId="MS_ClipArt_Gallery.2">
                    <p:embed/>
                  </p:oleObj>
                </mc:Choice>
                <mc:Fallback>
                  <p:oleObj name="Clip" r:id="rId5" imgW="1307079" imgH="1083682" progId="MS_ClipArt_Gallery.2">
                    <p:embed/>
                    <p:pic>
                      <p:nvPicPr>
                        <p:cNvPr id="138247"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8451" y="2242074"/>
                          <a:ext cx="486661" cy="386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38248" name="Text Box 8"/>
            <p:cNvSpPr txBox="1">
              <a:spLocks noChangeArrowheads="1"/>
            </p:cNvSpPr>
            <p:nvPr/>
          </p:nvSpPr>
          <p:spPr bwMode="auto">
            <a:xfrm>
              <a:off x="4098969" y="2251616"/>
              <a:ext cx="901889" cy="37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defTabSz="685752">
                <a:spcBef>
                  <a:spcPct val="0"/>
                </a:spcBef>
                <a:buClrTx/>
                <a:buSzTx/>
                <a:buNone/>
                <a:defRPr/>
              </a:pPr>
              <a:r>
                <a:rPr lang="en-US" altLang="x-none" sz="1200">
                  <a:solidFill>
                    <a:srgbClr val="000000"/>
                  </a:solidFill>
                </a:rPr>
                <a:t>Host B</a:t>
              </a:r>
              <a:endParaRPr lang="en-US" altLang="x-none" sz="750">
                <a:solidFill>
                  <a:srgbClr val="000000"/>
                </a:solidFill>
                <a:latin typeface="Times New Roman" charset="0"/>
              </a:endParaRPr>
            </a:p>
          </p:txBody>
        </p:sp>
        <p:sp>
          <p:nvSpPr>
            <p:cNvPr id="138254" name="Text Box 14"/>
            <p:cNvSpPr txBox="1">
              <a:spLocks noChangeArrowheads="1"/>
            </p:cNvSpPr>
            <p:nvPr/>
          </p:nvSpPr>
          <p:spPr bwMode="auto">
            <a:xfrm rot="20587610">
              <a:off x="3523758" y="4077447"/>
              <a:ext cx="617104" cy="339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defTabSz="685752">
                <a:spcBef>
                  <a:spcPct val="0"/>
                </a:spcBef>
                <a:buClrTx/>
                <a:buSzTx/>
                <a:buNone/>
                <a:defRPr/>
              </a:pPr>
              <a:r>
                <a:rPr lang="en-US" altLang="x-none" sz="1050" dirty="0">
                  <a:solidFill>
                    <a:srgbClr val="000000"/>
                  </a:solidFill>
                  <a:latin typeface="Arial" charset="0"/>
                </a:rPr>
                <a:t>ACK</a:t>
              </a:r>
            </a:p>
          </p:txBody>
        </p:sp>
        <p:sp>
          <p:nvSpPr>
            <p:cNvPr id="138255" name="Line 15"/>
            <p:cNvSpPr>
              <a:spLocks noChangeShapeType="1"/>
            </p:cNvSpPr>
            <p:nvPr/>
          </p:nvSpPr>
          <p:spPr bwMode="auto">
            <a:xfrm flipH="1">
              <a:off x="2610543" y="3582810"/>
              <a:ext cx="2500099" cy="753847"/>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defTabSz="685752">
                <a:defRPr/>
              </a:pPr>
              <a:endParaRPr lang="en-US" sz="1800">
                <a:solidFill>
                  <a:srgbClr val="000000"/>
                </a:solidFill>
              </a:endParaRPr>
            </a:p>
          </p:txBody>
        </p:sp>
        <p:sp>
          <p:nvSpPr>
            <p:cNvPr id="138257" name="Line 17"/>
            <p:cNvSpPr>
              <a:spLocks noChangeShapeType="1"/>
            </p:cNvSpPr>
            <p:nvPr/>
          </p:nvSpPr>
          <p:spPr bwMode="auto">
            <a:xfrm>
              <a:off x="2600090" y="2901950"/>
              <a:ext cx="911" cy="2743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defTabSz="685752">
                <a:defRPr/>
              </a:pPr>
              <a:endParaRPr lang="en-US" sz="1800">
                <a:solidFill>
                  <a:srgbClr val="000000"/>
                </a:solidFill>
              </a:endParaRPr>
            </a:p>
          </p:txBody>
        </p:sp>
        <p:sp>
          <p:nvSpPr>
            <p:cNvPr id="138258" name="Text Box 18"/>
            <p:cNvSpPr txBox="1">
              <a:spLocks noChangeArrowheads="1"/>
            </p:cNvSpPr>
            <p:nvPr/>
          </p:nvSpPr>
          <p:spPr bwMode="auto">
            <a:xfrm>
              <a:off x="1834258" y="2704880"/>
              <a:ext cx="790545" cy="400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defTabSz="685752">
                <a:spcBef>
                  <a:spcPct val="0"/>
                </a:spcBef>
                <a:buClrTx/>
                <a:buSzTx/>
                <a:buNone/>
                <a:defRPr/>
              </a:pPr>
              <a:r>
                <a:rPr lang="en-US" altLang="x-none" sz="1350">
                  <a:solidFill>
                    <a:srgbClr val="000000"/>
                  </a:solidFill>
                </a:rPr>
                <a:t>close</a:t>
              </a:r>
            </a:p>
          </p:txBody>
        </p:sp>
        <p:grpSp>
          <p:nvGrpSpPr>
            <p:cNvPr id="4" name="Group 3">
              <a:extLst>
                <a:ext uri="{FF2B5EF4-FFF2-40B4-BE49-F238E27FC236}">
                  <a16:creationId xmlns:a16="http://schemas.microsoft.com/office/drawing/2014/main" id="{16DC5AF0-7115-8D42-8860-7E04F7B6AC78}"/>
                </a:ext>
              </a:extLst>
            </p:cNvPr>
            <p:cNvGrpSpPr/>
            <p:nvPr/>
          </p:nvGrpSpPr>
          <p:grpSpPr>
            <a:xfrm>
              <a:off x="2220912" y="3045640"/>
              <a:ext cx="461322" cy="2170698"/>
              <a:chOff x="3663259" y="3408666"/>
              <a:chExt cx="201079" cy="1180072"/>
            </a:xfrm>
          </p:grpSpPr>
          <p:sp>
            <p:nvSpPr>
              <p:cNvPr id="138250" name="Line 10"/>
              <p:cNvSpPr>
                <a:spLocks noChangeShapeType="1"/>
              </p:cNvSpPr>
              <p:nvPr/>
            </p:nvSpPr>
            <p:spPr bwMode="auto">
              <a:xfrm flipH="1">
                <a:off x="3758683" y="3408666"/>
                <a:ext cx="0" cy="118007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algn="ctr" defTabSz="685752">
                  <a:defRPr/>
                </a:pPr>
                <a:endParaRPr lang="en-US" sz="1800">
                  <a:solidFill>
                    <a:srgbClr val="000000"/>
                  </a:solidFill>
                </a:endParaRPr>
              </a:p>
            </p:txBody>
          </p:sp>
          <p:sp>
            <p:nvSpPr>
              <p:cNvPr id="138261" name="Line 21"/>
              <p:cNvSpPr>
                <a:spLocks noChangeShapeType="1"/>
              </p:cNvSpPr>
              <p:nvPr/>
            </p:nvSpPr>
            <p:spPr bwMode="auto">
              <a:xfrm>
                <a:off x="3673491" y="3408666"/>
                <a:ext cx="19084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defTabSz="685752">
                  <a:defRPr/>
                </a:pPr>
                <a:endParaRPr lang="en-US" sz="1800">
                  <a:solidFill>
                    <a:srgbClr val="000000"/>
                  </a:solidFill>
                </a:endParaRPr>
              </a:p>
            </p:txBody>
          </p:sp>
          <p:sp>
            <p:nvSpPr>
              <p:cNvPr id="138262" name="Line 22"/>
              <p:cNvSpPr>
                <a:spLocks noChangeShapeType="1"/>
              </p:cNvSpPr>
              <p:nvPr/>
            </p:nvSpPr>
            <p:spPr bwMode="auto">
              <a:xfrm>
                <a:off x="3663259" y="4588738"/>
                <a:ext cx="19084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defTabSz="685752">
                  <a:defRPr/>
                </a:pPr>
                <a:endParaRPr lang="en-US" sz="1800">
                  <a:solidFill>
                    <a:srgbClr val="000000"/>
                  </a:solidFill>
                </a:endParaRPr>
              </a:p>
            </p:txBody>
          </p:sp>
        </p:grpSp>
        <p:sp>
          <p:nvSpPr>
            <p:cNvPr id="138264" name="Text Box 24"/>
            <p:cNvSpPr txBox="1">
              <a:spLocks noChangeArrowheads="1"/>
            </p:cNvSpPr>
            <p:nvPr/>
          </p:nvSpPr>
          <p:spPr bwMode="auto">
            <a:xfrm>
              <a:off x="-6121" y="3309416"/>
              <a:ext cx="2372486" cy="955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256695" indent="-256695" defTabSz="685752">
                <a:spcBef>
                  <a:spcPct val="0"/>
                </a:spcBef>
                <a:buClrTx/>
                <a:buSzTx/>
                <a:buFontTx/>
                <a:buChar char="-"/>
                <a:defRPr/>
              </a:pPr>
              <a:r>
                <a:rPr lang="en-US" altLang="x-none" sz="1350" dirty="0">
                  <a:solidFill>
                    <a:srgbClr val="000000"/>
                  </a:solidFill>
                  <a:latin typeface="Times New Roman" charset="0"/>
                </a:rPr>
                <a:t>Time = n x timeout</a:t>
              </a:r>
            </a:p>
            <a:p>
              <a:pPr marL="256695" indent="-256695" defTabSz="685752">
                <a:spcBef>
                  <a:spcPct val="0"/>
                </a:spcBef>
                <a:buClrTx/>
                <a:buSzTx/>
                <a:buFontTx/>
                <a:buChar char="-"/>
                <a:defRPr/>
              </a:pPr>
              <a:r>
                <a:rPr lang="en-US" altLang="x-none" sz="1350" dirty="0">
                  <a:solidFill>
                    <a:srgbClr val="000000"/>
                  </a:solidFill>
                  <a:latin typeface="Times New Roman" charset="0"/>
                </a:rPr>
                <a:t>Time to retry FIN </a:t>
              </a:r>
              <a:br>
                <a:rPr lang="en-US" altLang="x-none" sz="1350" dirty="0">
                  <a:solidFill>
                    <a:srgbClr val="000000"/>
                  </a:solidFill>
                  <a:latin typeface="Times New Roman" charset="0"/>
                </a:rPr>
              </a:br>
              <a:r>
                <a:rPr lang="en-US" altLang="x-none" sz="1350" dirty="0">
                  <a:solidFill>
                    <a:srgbClr val="000000"/>
                  </a:solidFill>
                  <a:latin typeface="Times New Roman" charset="0"/>
                </a:rPr>
                <a:t>after each timeout</a:t>
              </a:r>
            </a:p>
          </p:txBody>
        </p:sp>
        <p:sp>
          <p:nvSpPr>
            <p:cNvPr id="3" name="TextBox 2">
              <a:extLst>
                <a:ext uri="{FF2B5EF4-FFF2-40B4-BE49-F238E27FC236}">
                  <a16:creationId xmlns:a16="http://schemas.microsoft.com/office/drawing/2014/main" id="{BD848ED0-B764-1343-AEBB-2FD80E532004}"/>
                </a:ext>
              </a:extLst>
            </p:cNvPr>
            <p:cNvSpPr txBox="1"/>
            <p:nvPr/>
          </p:nvSpPr>
          <p:spPr>
            <a:xfrm>
              <a:off x="1947821" y="1577592"/>
              <a:ext cx="3843943" cy="492742"/>
            </a:xfrm>
            <a:prstGeom prst="rect">
              <a:avLst/>
            </a:prstGeom>
            <a:noFill/>
          </p:spPr>
          <p:txBody>
            <a:bodyPr wrap="none" rtlCol="0">
              <a:spAutoFit/>
            </a:bodyPr>
            <a:lstStyle/>
            <a:p>
              <a:r>
                <a:rPr lang="en-US" sz="1797" dirty="0"/>
                <a:t>Design 1 (initiator time wait)</a:t>
              </a:r>
            </a:p>
          </p:txBody>
        </p:sp>
        <p:sp>
          <p:nvSpPr>
            <p:cNvPr id="24" name="Text Box 24">
              <a:extLst>
                <a:ext uri="{FF2B5EF4-FFF2-40B4-BE49-F238E27FC236}">
                  <a16:creationId xmlns:a16="http://schemas.microsoft.com/office/drawing/2014/main" id="{5CDC960E-8FE9-3041-A2F8-A3C4A29A2CED}"/>
                </a:ext>
              </a:extLst>
            </p:cNvPr>
            <p:cNvSpPr txBox="1">
              <a:spLocks noChangeArrowheads="1"/>
            </p:cNvSpPr>
            <p:nvPr/>
          </p:nvSpPr>
          <p:spPr bwMode="auto">
            <a:xfrm>
              <a:off x="5121093" y="3359149"/>
              <a:ext cx="2411457" cy="678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defTabSz="685752">
                <a:spcBef>
                  <a:spcPct val="0"/>
                </a:spcBef>
                <a:buClrTx/>
                <a:buSzTx/>
                <a:buNone/>
                <a:defRPr/>
              </a:pPr>
              <a:r>
                <a:rPr lang="en-US" altLang="x-none" sz="1350" dirty="0">
                  <a:solidFill>
                    <a:srgbClr val="000000"/>
                  </a:solidFill>
                  <a:latin typeface="Times New Roman" charset="0"/>
                </a:rPr>
                <a:t>Close after receive FIN</a:t>
              </a:r>
            </a:p>
            <a:p>
              <a:pPr defTabSz="685752">
                <a:spcBef>
                  <a:spcPct val="0"/>
                </a:spcBef>
                <a:buClrTx/>
                <a:buSzTx/>
                <a:buNone/>
                <a:defRPr/>
              </a:pPr>
              <a:r>
                <a:rPr lang="en-US" altLang="x-none" sz="1350" dirty="0">
                  <a:solidFill>
                    <a:srgbClr val="000000"/>
                  </a:solidFill>
                  <a:latin typeface="Times New Roman" charset="0"/>
                </a:rPr>
                <a:t>All states removed</a:t>
              </a:r>
            </a:p>
          </p:txBody>
        </p:sp>
        <p:sp>
          <p:nvSpPr>
            <p:cNvPr id="44" name="Line 17">
              <a:extLst>
                <a:ext uri="{FF2B5EF4-FFF2-40B4-BE49-F238E27FC236}">
                  <a16:creationId xmlns:a16="http://schemas.microsoft.com/office/drawing/2014/main" id="{15EE7DF3-2DA1-DA4C-92E3-AB1C7AC889F9}"/>
                </a:ext>
              </a:extLst>
            </p:cNvPr>
            <p:cNvSpPr>
              <a:spLocks noChangeShapeType="1"/>
            </p:cNvSpPr>
            <p:nvPr/>
          </p:nvSpPr>
          <p:spPr bwMode="auto">
            <a:xfrm>
              <a:off x="5116512" y="2901950"/>
              <a:ext cx="911" cy="2743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defTabSz="685752">
                <a:defRPr/>
              </a:pPr>
              <a:endParaRPr lang="en-US" sz="1800">
                <a:solidFill>
                  <a:srgbClr val="000000"/>
                </a:solidFill>
              </a:endParaRPr>
            </a:p>
          </p:txBody>
        </p:sp>
        <p:sp>
          <p:nvSpPr>
            <p:cNvPr id="2" name="Rectangle 1">
              <a:extLst>
                <a:ext uri="{FF2B5EF4-FFF2-40B4-BE49-F238E27FC236}">
                  <a16:creationId xmlns:a16="http://schemas.microsoft.com/office/drawing/2014/main" id="{25A221FF-8AB5-0146-8574-8C7537163AFA}"/>
                </a:ext>
              </a:extLst>
            </p:cNvPr>
            <p:cNvSpPr/>
            <p:nvPr/>
          </p:nvSpPr>
          <p:spPr>
            <a:xfrm>
              <a:off x="434299" y="5174003"/>
              <a:ext cx="2061736" cy="400839"/>
            </a:xfrm>
            <a:prstGeom prst="rect">
              <a:avLst/>
            </a:prstGeom>
          </p:spPr>
          <p:txBody>
            <a:bodyPr wrap="square">
              <a:spAutoFit/>
            </a:bodyPr>
            <a:lstStyle/>
            <a:p>
              <a:pPr defTabSz="685752">
                <a:defRPr/>
              </a:pPr>
              <a:r>
                <a:rPr lang="en-US" altLang="x-none" sz="1350" dirty="0">
                  <a:solidFill>
                    <a:srgbClr val="000000"/>
                  </a:solidFill>
                </a:rPr>
                <a:t>All states removed </a:t>
              </a:r>
            </a:p>
          </p:txBody>
        </p:sp>
      </p:grpSp>
      <p:sp>
        <p:nvSpPr>
          <p:cNvPr id="7" name="Slide Number Placeholder 6">
            <a:extLst>
              <a:ext uri="{FF2B5EF4-FFF2-40B4-BE49-F238E27FC236}">
                <a16:creationId xmlns:a16="http://schemas.microsoft.com/office/drawing/2014/main" id="{47CEBE0F-762F-F04D-A5A1-C306376D4F05}"/>
              </a:ext>
            </a:extLst>
          </p:cNvPr>
          <p:cNvSpPr>
            <a:spLocks noGrp="1"/>
          </p:cNvSpPr>
          <p:nvPr>
            <p:ph type="sldNum" sz="quarter" idx="12"/>
          </p:nvPr>
        </p:nvSpPr>
        <p:spPr/>
        <p:txBody>
          <a:bodyPr/>
          <a:lstStyle/>
          <a:p>
            <a:fld id="{D925A599-CC33-7E4D-8C4D-B495C4836CF6}" type="slidenum">
              <a:rPr lang="en-US" altLang="x-none" smtClean="0"/>
              <a:pPr/>
              <a:t>64</a:t>
            </a:fld>
            <a:endParaRPr lang="en-US" altLang="x-none"/>
          </a:p>
        </p:txBody>
      </p:sp>
    </p:spTree>
    <p:extLst>
      <p:ext uri="{BB962C8B-B14F-4D97-AF65-F5344CB8AC3E}">
        <p14:creationId xmlns:p14="http://schemas.microsoft.com/office/powerpoint/2010/main" val="44528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45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1" name="Text Box 3"/>
          <p:cNvSpPr txBox="1">
            <a:spLocks noChangeArrowheads="1"/>
          </p:cNvSpPr>
          <p:nvPr/>
        </p:nvSpPr>
        <p:spPr bwMode="auto">
          <a:xfrm>
            <a:off x="268288" y="36513"/>
            <a:ext cx="20780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a:solidFill>
                  <a:srgbClr val="000000"/>
                </a:solidFill>
                <a:latin typeface="Times New Roman" charset="0"/>
              </a:rPr>
              <a:t>%netstat -t -a</a:t>
            </a:r>
          </a:p>
        </p:txBody>
      </p:sp>
      <p:sp>
        <p:nvSpPr>
          <p:cNvPr id="171012" name="Text Box 4"/>
          <p:cNvSpPr txBox="1">
            <a:spLocks noChangeArrowheads="1"/>
          </p:cNvSpPr>
          <p:nvPr/>
        </p:nvSpPr>
        <p:spPr bwMode="auto">
          <a:xfrm>
            <a:off x="8585200" y="198438"/>
            <a:ext cx="628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900">
                <a:solidFill>
                  <a:srgbClr val="000000"/>
                </a:solidFill>
                <a:latin typeface="Times New Roman" charset="0"/>
              </a:rPr>
              <a:t>CLOSED</a:t>
            </a:r>
          </a:p>
        </p:txBody>
      </p:sp>
      <p:sp>
        <p:nvSpPr>
          <p:cNvPr id="171013" name="Text Box 5"/>
          <p:cNvSpPr txBox="1">
            <a:spLocks noChangeArrowheads="1"/>
          </p:cNvSpPr>
          <p:nvPr/>
        </p:nvSpPr>
        <p:spPr bwMode="auto">
          <a:xfrm>
            <a:off x="8610600" y="360363"/>
            <a:ext cx="5778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900">
                <a:solidFill>
                  <a:srgbClr val="000000"/>
                </a:solidFill>
                <a:latin typeface="Times New Roman" charset="0"/>
              </a:rPr>
              <a:t>LISTEN</a:t>
            </a:r>
          </a:p>
        </p:txBody>
      </p:sp>
      <p:sp>
        <p:nvSpPr>
          <p:cNvPr id="171014" name="Text Box 6"/>
          <p:cNvSpPr txBox="1">
            <a:spLocks noChangeArrowheads="1"/>
          </p:cNvSpPr>
          <p:nvPr/>
        </p:nvSpPr>
        <p:spPr bwMode="auto">
          <a:xfrm>
            <a:off x="8658225" y="603250"/>
            <a:ext cx="5016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900">
                <a:solidFill>
                  <a:srgbClr val="000000"/>
                </a:solidFill>
                <a:latin typeface="Times New Roman" charset="0"/>
              </a:rPr>
              <a:t>SYN </a:t>
            </a:r>
            <a:br>
              <a:rPr lang="en-US" altLang="x-none" sz="900">
                <a:solidFill>
                  <a:srgbClr val="000000"/>
                </a:solidFill>
                <a:latin typeface="Times New Roman" charset="0"/>
              </a:rPr>
            </a:br>
            <a:r>
              <a:rPr lang="en-US" altLang="x-none" sz="900">
                <a:solidFill>
                  <a:srgbClr val="000000"/>
                </a:solidFill>
                <a:latin typeface="Times New Roman" charset="0"/>
              </a:rPr>
              <a:t>RCVD</a:t>
            </a:r>
          </a:p>
        </p:txBody>
      </p:sp>
      <p:grpSp>
        <p:nvGrpSpPr>
          <p:cNvPr id="171015" name="Group 7"/>
          <p:cNvGrpSpPr>
            <a:grpSpLocks/>
          </p:cNvGrpSpPr>
          <p:nvPr/>
        </p:nvGrpSpPr>
        <p:grpSpPr bwMode="auto">
          <a:xfrm>
            <a:off x="6153150" y="12700"/>
            <a:ext cx="2584450" cy="2625725"/>
            <a:chOff x="3876" y="8"/>
            <a:chExt cx="1628" cy="1654"/>
          </a:xfrm>
        </p:grpSpPr>
        <p:sp>
          <p:nvSpPr>
            <p:cNvPr id="171036" name="Line 8"/>
            <p:cNvSpPr>
              <a:spLocks noChangeShapeType="1"/>
            </p:cNvSpPr>
            <p:nvPr/>
          </p:nvSpPr>
          <p:spPr bwMode="auto">
            <a:xfrm>
              <a:off x="4394" y="213"/>
              <a:ext cx="1069" cy="3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1037" name="Text Box 9"/>
            <p:cNvSpPr txBox="1">
              <a:spLocks noChangeArrowheads="1"/>
            </p:cNvSpPr>
            <p:nvPr/>
          </p:nvSpPr>
          <p:spPr bwMode="auto">
            <a:xfrm rot="706751">
              <a:off x="4813" y="241"/>
              <a:ext cx="2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000">
                  <a:solidFill>
                    <a:srgbClr val="000000"/>
                  </a:solidFill>
                  <a:latin typeface="Arial" charset="0"/>
                </a:rPr>
                <a:t>SYN</a:t>
              </a:r>
              <a:endParaRPr lang="en-US" altLang="x-none" sz="800">
                <a:solidFill>
                  <a:srgbClr val="000000"/>
                </a:solidFill>
                <a:latin typeface="Times New Roman" charset="0"/>
              </a:endParaRPr>
            </a:p>
          </p:txBody>
        </p:sp>
        <p:sp>
          <p:nvSpPr>
            <p:cNvPr id="171038" name="Line 10"/>
            <p:cNvSpPr>
              <a:spLocks noChangeShapeType="1"/>
            </p:cNvSpPr>
            <p:nvPr/>
          </p:nvSpPr>
          <p:spPr bwMode="auto">
            <a:xfrm>
              <a:off x="5463" y="92"/>
              <a:ext cx="10" cy="157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171039" name="Group 11"/>
            <p:cNvGrpSpPr>
              <a:grpSpLocks/>
            </p:cNvGrpSpPr>
            <p:nvPr/>
          </p:nvGrpSpPr>
          <p:grpSpPr bwMode="auto">
            <a:xfrm>
              <a:off x="4352" y="612"/>
              <a:ext cx="1152" cy="381"/>
              <a:chOff x="1904" y="2274"/>
              <a:chExt cx="1721" cy="474"/>
            </a:xfrm>
          </p:grpSpPr>
          <p:sp>
            <p:nvSpPr>
              <p:cNvPr id="171046" name="Line 12"/>
              <p:cNvSpPr>
                <a:spLocks noChangeShapeType="1"/>
              </p:cNvSpPr>
              <p:nvPr/>
            </p:nvSpPr>
            <p:spPr bwMode="auto">
              <a:xfrm flipH="1">
                <a:off x="1979" y="2274"/>
                <a:ext cx="1572" cy="474"/>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1047" name="Text Box 13"/>
              <p:cNvSpPr txBox="1">
                <a:spLocks noChangeArrowheads="1"/>
              </p:cNvSpPr>
              <p:nvPr/>
            </p:nvSpPr>
            <p:spPr bwMode="auto">
              <a:xfrm rot="-1080000">
                <a:off x="1904" y="2334"/>
                <a:ext cx="17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000">
                    <a:solidFill>
                      <a:srgbClr val="000000"/>
                    </a:solidFill>
                    <a:latin typeface="Arial" charset="0"/>
                  </a:rPr>
                  <a:t>SYN/ACK</a:t>
                </a:r>
                <a:endParaRPr lang="en-US" altLang="x-none" sz="800">
                  <a:solidFill>
                    <a:srgbClr val="000000"/>
                  </a:solidFill>
                  <a:latin typeface="Times New Roman" charset="0"/>
                </a:endParaRPr>
              </a:p>
            </p:txBody>
          </p:sp>
        </p:grpSp>
        <p:sp>
          <p:nvSpPr>
            <p:cNvPr id="171040" name="Line 14"/>
            <p:cNvSpPr>
              <a:spLocks noChangeShapeType="1"/>
            </p:cNvSpPr>
            <p:nvPr/>
          </p:nvSpPr>
          <p:spPr bwMode="auto">
            <a:xfrm flipH="1">
              <a:off x="4390" y="169"/>
              <a:ext cx="1" cy="1441"/>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1041" name="Line 15"/>
            <p:cNvSpPr>
              <a:spLocks noChangeShapeType="1"/>
            </p:cNvSpPr>
            <p:nvPr/>
          </p:nvSpPr>
          <p:spPr bwMode="auto">
            <a:xfrm>
              <a:off x="4393" y="1144"/>
              <a:ext cx="1069" cy="299"/>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1042" name="Text Box 16"/>
            <p:cNvSpPr txBox="1">
              <a:spLocks noChangeArrowheads="1"/>
            </p:cNvSpPr>
            <p:nvPr/>
          </p:nvSpPr>
          <p:spPr bwMode="auto">
            <a:xfrm rot="706751">
              <a:off x="4815" y="1177"/>
              <a:ext cx="2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000">
                  <a:solidFill>
                    <a:srgbClr val="000000"/>
                  </a:solidFill>
                  <a:latin typeface="Arial" charset="0"/>
                </a:rPr>
                <a:t>ACK</a:t>
              </a:r>
              <a:endParaRPr lang="en-US" altLang="x-none" sz="1000">
                <a:solidFill>
                  <a:srgbClr val="000000"/>
                </a:solidFill>
                <a:latin typeface="Times New Roman" charset="0"/>
              </a:endParaRPr>
            </a:p>
          </p:txBody>
        </p:sp>
        <p:sp>
          <p:nvSpPr>
            <p:cNvPr id="171043" name="Text Box 17"/>
            <p:cNvSpPr txBox="1">
              <a:spLocks noChangeArrowheads="1"/>
            </p:cNvSpPr>
            <p:nvPr/>
          </p:nvSpPr>
          <p:spPr bwMode="auto">
            <a:xfrm>
              <a:off x="4021" y="8"/>
              <a:ext cx="39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900">
                  <a:solidFill>
                    <a:srgbClr val="000000"/>
                  </a:solidFill>
                  <a:latin typeface="Times New Roman" charset="0"/>
                </a:rPr>
                <a:t>CLOSED</a:t>
              </a:r>
            </a:p>
          </p:txBody>
        </p:sp>
        <p:sp>
          <p:nvSpPr>
            <p:cNvPr id="171044" name="Text Box 18"/>
            <p:cNvSpPr txBox="1">
              <a:spLocks noChangeArrowheads="1"/>
            </p:cNvSpPr>
            <p:nvPr/>
          </p:nvSpPr>
          <p:spPr bwMode="auto">
            <a:xfrm>
              <a:off x="4071" y="134"/>
              <a:ext cx="2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900">
                  <a:solidFill>
                    <a:srgbClr val="000000"/>
                  </a:solidFill>
                  <a:latin typeface="Times New Roman" charset="0"/>
                </a:rPr>
                <a:t>SYN </a:t>
              </a:r>
              <a:br>
                <a:rPr lang="en-US" altLang="x-none" sz="900">
                  <a:solidFill>
                    <a:srgbClr val="000000"/>
                  </a:solidFill>
                  <a:latin typeface="Times New Roman" charset="0"/>
                </a:rPr>
              </a:br>
              <a:r>
                <a:rPr lang="en-US" altLang="x-none" sz="900">
                  <a:solidFill>
                    <a:srgbClr val="000000"/>
                  </a:solidFill>
                  <a:latin typeface="Times New Roman" charset="0"/>
                </a:rPr>
                <a:t>SENT</a:t>
              </a:r>
            </a:p>
          </p:txBody>
        </p:sp>
        <p:sp>
          <p:nvSpPr>
            <p:cNvPr id="171045" name="Text Box 19"/>
            <p:cNvSpPr txBox="1">
              <a:spLocks noChangeArrowheads="1"/>
            </p:cNvSpPr>
            <p:nvPr/>
          </p:nvSpPr>
          <p:spPr bwMode="auto">
            <a:xfrm>
              <a:off x="3876" y="879"/>
              <a:ext cx="60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900">
                  <a:solidFill>
                    <a:srgbClr val="000000"/>
                  </a:solidFill>
                  <a:latin typeface="Times New Roman" charset="0"/>
                </a:rPr>
                <a:t>ESTABLSIHED</a:t>
              </a:r>
            </a:p>
          </p:txBody>
        </p:sp>
      </p:grpSp>
      <p:sp>
        <p:nvSpPr>
          <p:cNvPr id="171016" name="Text Box 20"/>
          <p:cNvSpPr txBox="1">
            <a:spLocks noChangeArrowheads="1"/>
          </p:cNvSpPr>
          <p:nvPr/>
        </p:nvSpPr>
        <p:spPr bwMode="auto">
          <a:xfrm>
            <a:off x="8191500" y="2233613"/>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900">
                <a:solidFill>
                  <a:srgbClr val="000000"/>
                </a:solidFill>
                <a:latin typeface="Times New Roman" charset="0"/>
              </a:rPr>
              <a:t>ESTABLSIHED</a:t>
            </a:r>
          </a:p>
        </p:txBody>
      </p:sp>
      <p:sp>
        <p:nvSpPr>
          <p:cNvPr id="171017" name="Line 21"/>
          <p:cNvSpPr>
            <a:spLocks noChangeShapeType="1"/>
          </p:cNvSpPr>
          <p:nvPr/>
        </p:nvSpPr>
        <p:spPr bwMode="auto">
          <a:xfrm>
            <a:off x="7051675" y="4014788"/>
            <a:ext cx="1697038" cy="47625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1018" name="Text Box 22"/>
          <p:cNvSpPr txBox="1">
            <a:spLocks noChangeArrowheads="1"/>
          </p:cNvSpPr>
          <p:nvPr/>
        </p:nvSpPr>
        <p:spPr bwMode="auto">
          <a:xfrm rot="706751">
            <a:off x="7743825" y="4059238"/>
            <a:ext cx="388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000">
                <a:solidFill>
                  <a:srgbClr val="000000"/>
                </a:solidFill>
                <a:latin typeface="Arial" charset="0"/>
              </a:rPr>
              <a:t>FIN</a:t>
            </a:r>
            <a:endParaRPr lang="en-US" altLang="x-none" sz="800">
              <a:solidFill>
                <a:srgbClr val="000000"/>
              </a:solidFill>
              <a:latin typeface="Times New Roman" charset="0"/>
            </a:endParaRPr>
          </a:p>
        </p:txBody>
      </p:sp>
      <p:sp>
        <p:nvSpPr>
          <p:cNvPr id="171019" name="Line 23"/>
          <p:cNvSpPr>
            <a:spLocks noChangeShapeType="1"/>
          </p:cNvSpPr>
          <p:nvPr/>
        </p:nvSpPr>
        <p:spPr bwMode="auto">
          <a:xfrm>
            <a:off x="8748713" y="3822700"/>
            <a:ext cx="15875" cy="24923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171020" name="Group 24"/>
          <p:cNvGrpSpPr>
            <a:grpSpLocks/>
          </p:cNvGrpSpPr>
          <p:nvPr/>
        </p:nvGrpSpPr>
        <p:grpSpPr bwMode="auto">
          <a:xfrm>
            <a:off x="6985000" y="4648200"/>
            <a:ext cx="1828800" cy="604838"/>
            <a:chOff x="1904" y="2274"/>
            <a:chExt cx="1721" cy="474"/>
          </a:xfrm>
        </p:grpSpPr>
        <p:sp>
          <p:nvSpPr>
            <p:cNvPr id="171034" name="Line 25"/>
            <p:cNvSpPr>
              <a:spLocks noChangeShapeType="1"/>
            </p:cNvSpPr>
            <p:nvPr/>
          </p:nvSpPr>
          <p:spPr bwMode="auto">
            <a:xfrm flipH="1">
              <a:off x="1979" y="2274"/>
              <a:ext cx="1572" cy="474"/>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1035" name="Text Box 26"/>
            <p:cNvSpPr txBox="1">
              <a:spLocks noChangeArrowheads="1"/>
            </p:cNvSpPr>
            <p:nvPr/>
          </p:nvSpPr>
          <p:spPr bwMode="auto">
            <a:xfrm rot="-1080000">
              <a:off x="1904" y="2334"/>
              <a:ext cx="17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000">
                  <a:solidFill>
                    <a:srgbClr val="000000"/>
                  </a:solidFill>
                  <a:latin typeface="Arial" charset="0"/>
                </a:rPr>
                <a:t>ACK</a:t>
              </a:r>
              <a:endParaRPr lang="en-US" altLang="x-none" sz="800">
                <a:solidFill>
                  <a:srgbClr val="000000"/>
                </a:solidFill>
                <a:latin typeface="Times New Roman" charset="0"/>
              </a:endParaRPr>
            </a:p>
          </p:txBody>
        </p:sp>
      </p:grpSp>
      <p:sp>
        <p:nvSpPr>
          <p:cNvPr id="171021" name="Line 27"/>
          <p:cNvSpPr>
            <a:spLocks noChangeShapeType="1"/>
          </p:cNvSpPr>
          <p:nvPr/>
        </p:nvSpPr>
        <p:spPr bwMode="auto">
          <a:xfrm flipH="1">
            <a:off x="7045325" y="3944938"/>
            <a:ext cx="1588" cy="228758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1022" name="Line 28"/>
          <p:cNvSpPr>
            <a:spLocks noChangeShapeType="1"/>
          </p:cNvSpPr>
          <p:nvPr/>
        </p:nvSpPr>
        <p:spPr bwMode="auto">
          <a:xfrm>
            <a:off x="7086600" y="5730875"/>
            <a:ext cx="1697038" cy="47466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1023" name="Text Box 29"/>
          <p:cNvSpPr txBox="1">
            <a:spLocks noChangeArrowheads="1"/>
          </p:cNvSpPr>
          <p:nvPr/>
        </p:nvSpPr>
        <p:spPr bwMode="auto">
          <a:xfrm rot="706751">
            <a:off x="7720013" y="5710238"/>
            <a:ext cx="444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000">
                <a:solidFill>
                  <a:srgbClr val="000000"/>
                </a:solidFill>
                <a:latin typeface="Arial" charset="0"/>
              </a:rPr>
              <a:t>ACK</a:t>
            </a:r>
            <a:endParaRPr lang="en-US" altLang="x-none" sz="1000">
              <a:solidFill>
                <a:srgbClr val="000000"/>
              </a:solidFill>
              <a:latin typeface="Times New Roman" charset="0"/>
            </a:endParaRPr>
          </a:p>
        </p:txBody>
      </p:sp>
      <p:sp>
        <p:nvSpPr>
          <p:cNvPr id="171024" name="Text Box 30"/>
          <p:cNvSpPr txBox="1">
            <a:spLocks noChangeArrowheads="1"/>
          </p:cNvSpPr>
          <p:nvPr/>
        </p:nvSpPr>
        <p:spPr bwMode="auto">
          <a:xfrm>
            <a:off x="6546850" y="3889375"/>
            <a:ext cx="568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900">
                <a:solidFill>
                  <a:srgbClr val="000000"/>
                </a:solidFill>
                <a:latin typeface="Times New Roman" charset="0"/>
              </a:rPr>
              <a:t>FIN</a:t>
            </a:r>
            <a:br>
              <a:rPr lang="en-US" altLang="x-none" sz="900">
                <a:solidFill>
                  <a:srgbClr val="000000"/>
                </a:solidFill>
                <a:latin typeface="Times New Roman" charset="0"/>
              </a:rPr>
            </a:br>
            <a:r>
              <a:rPr lang="en-US" altLang="x-none" sz="900">
                <a:solidFill>
                  <a:srgbClr val="000000"/>
                </a:solidFill>
                <a:latin typeface="Times New Roman" charset="0"/>
              </a:rPr>
              <a:t>WAIT 1</a:t>
            </a:r>
          </a:p>
        </p:txBody>
      </p:sp>
      <p:sp>
        <p:nvSpPr>
          <p:cNvPr id="171025" name="Text Box 31"/>
          <p:cNvSpPr txBox="1">
            <a:spLocks noChangeArrowheads="1"/>
          </p:cNvSpPr>
          <p:nvPr/>
        </p:nvSpPr>
        <p:spPr bwMode="auto">
          <a:xfrm>
            <a:off x="6573838" y="3554413"/>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900">
                <a:solidFill>
                  <a:srgbClr val="000000"/>
                </a:solidFill>
                <a:latin typeface="Times New Roman" charset="0"/>
              </a:rPr>
              <a:t>ESTABLSIHED</a:t>
            </a:r>
          </a:p>
        </p:txBody>
      </p:sp>
      <p:sp>
        <p:nvSpPr>
          <p:cNvPr id="171026" name="Text Box 32"/>
          <p:cNvSpPr txBox="1">
            <a:spLocks noChangeArrowheads="1"/>
          </p:cNvSpPr>
          <p:nvPr/>
        </p:nvSpPr>
        <p:spPr bwMode="auto">
          <a:xfrm>
            <a:off x="8191500" y="3551238"/>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900">
                <a:solidFill>
                  <a:srgbClr val="000000"/>
                </a:solidFill>
                <a:latin typeface="Times New Roman" charset="0"/>
              </a:rPr>
              <a:t>ESTABLSIHED</a:t>
            </a:r>
          </a:p>
        </p:txBody>
      </p:sp>
      <p:sp>
        <p:nvSpPr>
          <p:cNvPr id="171027" name="Text Box 33"/>
          <p:cNvSpPr txBox="1">
            <a:spLocks noChangeArrowheads="1"/>
          </p:cNvSpPr>
          <p:nvPr/>
        </p:nvSpPr>
        <p:spPr bwMode="auto">
          <a:xfrm>
            <a:off x="8683625" y="4530725"/>
            <a:ext cx="54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900">
                <a:solidFill>
                  <a:srgbClr val="000000"/>
                </a:solidFill>
                <a:latin typeface="Times New Roman" charset="0"/>
              </a:rPr>
              <a:t>CLOSE</a:t>
            </a:r>
            <a:br>
              <a:rPr lang="en-US" altLang="x-none" sz="900">
                <a:solidFill>
                  <a:srgbClr val="000000"/>
                </a:solidFill>
                <a:latin typeface="Times New Roman" charset="0"/>
              </a:rPr>
            </a:br>
            <a:r>
              <a:rPr lang="en-US" altLang="x-none" sz="900">
                <a:solidFill>
                  <a:srgbClr val="000000"/>
                </a:solidFill>
                <a:latin typeface="Times New Roman" charset="0"/>
              </a:rPr>
              <a:t>WAIT</a:t>
            </a:r>
          </a:p>
        </p:txBody>
      </p:sp>
      <p:grpSp>
        <p:nvGrpSpPr>
          <p:cNvPr id="171028" name="Group 34"/>
          <p:cNvGrpSpPr>
            <a:grpSpLocks/>
          </p:cNvGrpSpPr>
          <p:nvPr/>
        </p:nvGrpSpPr>
        <p:grpSpPr bwMode="auto">
          <a:xfrm>
            <a:off x="6975475" y="4981575"/>
            <a:ext cx="1828800" cy="604838"/>
            <a:chOff x="1904" y="2274"/>
            <a:chExt cx="1721" cy="474"/>
          </a:xfrm>
        </p:grpSpPr>
        <p:sp>
          <p:nvSpPr>
            <p:cNvPr id="171032" name="Line 35"/>
            <p:cNvSpPr>
              <a:spLocks noChangeShapeType="1"/>
            </p:cNvSpPr>
            <p:nvPr/>
          </p:nvSpPr>
          <p:spPr bwMode="auto">
            <a:xfrm flipH="1">
              <a:off x="1979" y="2274"/>
              <a:ext cx="1572" cy="474"/>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1033" name="Text Box 36"/>
            <p:cNvSpPr txBox="1">
              <a:spLocks noChangeArrowheads="1"/>
            </p:cNvSpPr>
            <p:nvPr/>
          </p:nvSpPr>
          <p:spPr bwMode="auto">
            <a:xfrm rot="-1080000">
              <a:off x="1904" y="2334"/>
              <a:ext cx="17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000">
                  <a:solidFill>
                    <a:srgbClr val="000000"/>
                  </a:solidFill>
                  <a:latin typeface="Arial" charset="0"/>
                </a:rPr>
                <a:t>FIN</a:t>
              </a:r>
              <a:endParaRPr lang="en-US" altLang="x-none" sz="800">
                <a:solidFill>
                  <a:srgbClr val="000000"/>
                </a:solidFill>
                <a:latin typeface="Times New Roman" charset="0"/>
              </a:endParaRPr>
            </a:p>
          </p:txBody>
        </p:sp>
      </p:grpSp>
      <p:sp>
        <p:nvSpPr>
          <p:cNvPr id="171029" name="Text Box 37"/>
          <p:cNvSpPr txBox="1">
            <a:spLocks noChangeArrowheads="1"/>
          </p:cNvSpPr>
          <p:nvPr/>
        </p:nvSpPr>
        <p:spPr bwMode="auto">
          <a:xfrm>
            <a:off x="8674100" y="4916488"/>
            <a:ext cx="4699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900">
                <a:solidFill>
                  <a:srgbClr val="000000"/>
                </a:solidFill>
                <a:latin typeface="Times New Roman" charset="0"/>
              </a:rPr>
              <a:t>LAST</a:t>
            </a:r>
            <a:br>
              <a:rPr lang="en-US" altLang="x-none" sz="900">
                <a:solidFill>
                  <a:srgbClr val="000000"/>
                </a:solidFill>
                <a:latin typeface="Times New Roman" charset="0"/>
              </a:rPr>
            </a:br>
            <a:r>
              <a:rPr lang="en-US" altLang="x-none" sz="900">
                <a:solidFill>
                  <a:srgbClr val="000000"/>
                </a:solidFill>
                <a:latin typeface="Times New Roman" charset="0"/>
              </a:rPr>
              <a:t>ACK</a:t>
            </a:r>
          </a:p>
        </p:txBody>
      </p:sp>
      <p:sp>
        <p:nvSpPr>
          <p:cNvPr id="171030" name="Text Box 38"/>
          <p:cNvSpPr txBox="1">
            <a:spLocks noChangeArrowheads="1"/>
          </p:cNvSpPr>
          <p:nvPr/>
        </p:nvSpPr>
        <p:spPr bwMode="auto">
          <a:xfrm>
            <a:off x="6546850" y="5146675"/>
            <a:ext cx="568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900">
                <a:solidFill>
                  <a:srgbClr val="000000"/>
                </a:solidFill>
                <a:latin typeface="Times New Roman" charset="0"/>
              </a:rPr>
              <a:t>FIN</a:t>
            </a:r>
            <a:br>
              <a:rPr lang="en-US" altLang="x-none" sz="900">
                <a:solidFill>
                  <a:srgbClr val="000000"/>
                </a:solidFill>
                <a:latin typeface="Times New Roman" charset="0"/>
              </a:rPr>
            </a:br>
            <a:r>
              <a:rPr lang="en-US" altLang="x-none" sz="900">
                <a:solidFill>
                  <a:srgbClr val="000000"/>
                </a:solidFill>
                <a:latin typeface="Times New Roman" charset="0"/>
              </a:rPr>
              <a:t>WAIT 2</a:t>
            </a:r>
          </a:p>
        </p:txBody>
      </p:sp>
      <p:sp>
        <p:nvSpPr>
          <p:cNvPr id="171031" name="Text Box 39"/>
          <p:cNvSpPr txBox="1">
            <a:spLocks noChangeArrowheads="1"/>
          </p:cNvSpPr>
          <p:nvPr/>
        </p:nvSpPr>
        <p:spPr bwMode="auto">
          <a:xfrm>
            <a:off x="6580188" y="5537200"/>
            <a:ext cx="482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900">
                <a:solidFill>
                  <a:srgbClr val="000000"/>
                </a:solidFill>
                <a:latin typeface="Times New Roman" charset="0"/>
              </a:rPr>
              <a:t>TIME</a:t>
            </a:r>
            <a:br>
              <a:rPr lang="en-US" altLang="x-none" sz="900">
                <a:solidFill>
                  <a:srgbClr val="000000"/>
                </a:solidFill>
                <a:latin typeface="Times New Roman" charset="0"/>
              </a:rPr>
            </a:br>
            <a:r>
              <a:rPr lang="en-US" altLang="x-none" sz="900">
                <a:solidFill>
                  <a:srgbClr val="000000"/>
                </a:solidFill>
                <a:latin typeface="Times New Roman" charset="0"/>
              </a:rPr>
              <a:t>WAIT</a:t>
            </a:r>
          </a:p>
        </p:txBody>
      </p:sp>
      <p:sp>
        <p:nvSpPr>
          <p:cNvPr id="2" name="Slide Number Placeholder 1">
            <a:extLst>
              <a:ext uri="{FF2B5EF4-FFF2-40B4-BE49-F238E27FC236}">
                <a16:creationId xmlns:a16="http://schemas.microsoft.com/office/drawing/2014/main" id="{7203F5E0-FA37-1149-A202-FC8FB95EC817}"/>
              </a:ext>
            </a:extLst>
          </p:cNvPr>
          <p:cNvSpPr>
            <a:spLocks noGrp="1"/>
          </p:cNvSpPr>
          <p:nvPr>
            <p:ph type="sldNum" sz="quarter" idx="10"/>
          </p:nvPr>
        </p:nvSpPr>
        <p:spPr/>
        <p:txBody>
          <a:bodyPr/>
          <a:lstStyle/>
          <a:p>
            <a:pPr>
              <a:defRPr/>
            </a:pPr>
            <a:fld id="{9575802E-658D-BD4C-8FD8-2A032DC3E1CD}" type="slidenum">
              <a:rPr lang="en-US" altLang="en-US" smtClean="0"/>
              <a:pPr>
                <a:defRPr/>
              </a:pPr>
              <a:t>65</a:t>
            </a:fld>
            <a:endParaRPr lang="en-US" altLang="en-US"/>
          </a:p>
        </p:txBody>
      </p:sp>
    </p:spTree>
    <p:extLst>
      <p:ext uri="{BB962C8B-B14F-4D97-AF65-F5344CB8AC3E}">
        <p14:creationId xmlns:p14="http://schemas.microsoft.com/office/powerpoint/2010/main" val="28069659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533400" y="201613"/>
            <a:ext cx="7772400" cy="841375"/>
          </a:xfrm>
        </p:spPr>
        <p:txBody>
          <a:bodyPr/>
          <a:lstStyle/>
          <a:p>
            <a:r>
              <a:rPr lang="en-US" altLang="x-none">
                <a:ea typeface="ＭＳ Ｐゴシック" charset="-128"/>
              </a:rPr>
              <a:t>TCP Connection Management</a:t>
            </a:r>
            <a:endParaRPr lang="en-US" altLang="x-none" sz="4400">
              <a:ea typeface="ＭＳ Ｐゴシック" charset="-128"/>
            </a:endParaRPr>
          </a:p>
        </p:txBody>
      </p:sp>
      <p:pic>
        <p:nvPicPr>
          <p:cNvPr id="173059" name="Picture 3" descr="transCli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8" y="2662238"/>
            <a:ext cx="526415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60" name="Text Box 5"/>
          <p:cNvSpPr txBox="1">
            <a:spLocks noChangeArrowheads="1"/>
          </p:cNvSpPr>
          <p:nvPr/>
        </p:nvSpPr>
        <p:spPr bwMode="auto">
          <a:xfrm>
            <a:off x="1103313" y="1649413"/>
            <a:ext cx="3800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0">
                <a:solidFill>
                  <a:srgbClr val="000000"/>
                </a:solidFill>
              </a:rPr>
              <a:t>TCP lifecycle: init SYN/FIN</a:t>
            </a:r>
            <a:endParaRPr lang="en-US" altLang="x-none" sz="1000">
              <a:solidFill>
                <a:srgbClr val="000000"/>
              </a:solidFill>
              <a:latin typeface="Times New Roman" charset="0"/>
            </a:endParaRPr>
          </a:p>
        </p:txBody>
      </p:sp>
      <p:sp>
        <p:nvSpPr>
          <p:cNvPr id="173061" name="Text Box 20"/>
          <p:cNvSpPr txBox="1">
            <a:spLocks noChangeArrowheads="1"/>
          </p:cNvSpPr>
          <p:nvPr/>
        </p:nvSpPr>
        <p:spPr bwMode="auto">
          <a:xfrm>
            <a:off x="7893050" y="1471613"/>
            <a:ext cx="628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900">
                <a:solidFill>
                  <a:srgbClr val="000000"/>
                </a:solidFill>
                <a:latin typeface="Times New Roman" charset="0"/>
              </a:rPr>
              <a:t>CLOSED</a:t>
            </a:r>
          </a:p>
        </p:txBody>
      </p:sp>
      <p:sp>
        <p:nvSpPr>
          <p:cNvPr id="173062" name="Text Box 21"/>
          <p:cNvSpPr txBox="1">
            <a:spLocks noChangeArrowheads="1"/>
          </p:cNvSpPr>
          <p:nvPr/>
        </p:nvSpPr>
        <p:spPr bwMode="auto">
          <a:xfrm>
            <a:off x="7966075" y="1876425"/>
            <a:ext cx="5016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900">
                <a:solidFill>
                  <a:srgbClr val="000000"/>
                </a:solidFill>
                <a:latin typeface="Times New Roman" charset="0"/>
              </a:rPr>
              <a:t>SYN </a:t>
            </a:r>
            <a:br>
              <a:rPr lang="en-US" altLang="x-none" sz="900">
                <a:solidFill>
                  <a:srgbClr val="000000"/>
                </a:solidFill>
                <a:latin typeface="Times New Roman" charset="0"/>
              </a:rPr>
            </a:br>
            <a:r>
              <a:rPr lang="en-US" altLang="x-none" sz="900">
                <a:solidFill>
                  <a:srgbClr val="000000"/>
                </a:solidFill>
                <a:latin typeface="Times New Roman" charset="0"/>
              </a:rPr>
              <a:t>RCVD</a:t>
            </a:r>
          </a:p>
        </p:txBody>
      </p:sp>
      <p:grpSp>
        <p:nvGrpSpPr>
          <p:cNvPr id="173063" name="Group 22"/>
          <p:cNvGrpSpPr>
            <a:grpSpLocks/>
          </p:cNvGrpSpPr>
          <p:nvPr/>
        </p:nvGrpSpPr>
        <p:grpSpPr bwMode="auto">
          <a:xfrm>
            <a:off x="5461000" y="1285875"/>
            <a:ext cx="2584450" cy="2625725"/>
            <a:chOff x="3876" y="8"/>
            <a:chExt cx="1628" cy="1654"/>
          </a:xfrm>
        </p:grpSpPr>
        <p:sp>
          <p:nvSpPr>
            <p:cNvPr id="173085" name="Line 23"/>
            <p:cNvSpPr>
              <a:spLocks noChangeShapeType="1"/>
            </p:cNvSpPr>
            <p:nvPr/>
          </p:nvSpPr>
          <p:spPr bwMode="auto">
            <a:xfrm>
              <a:off x="4394" y="213"/>
              <a:ext cx="1069" cy="3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3086" name="Text Box 24"/>
            <p:cNvSpPr txBox="1">
              <a:spLocks noChangeArrowheads="1"/>
            </p:cNvSpPr>
            <p:nvPr/>
          </p:nvSpPr>
          <p:spPr bwMode="auto">
            <a:xfrm rot="706751">
              <a:off x="4813" y="241"/>
              <a:ext cx="2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000">
                  <a:solidFill>
                    <a:srgbClr val="000000"/>
                  </a:solidFill>
                  <a:latin typeface="Arial" charset="0"/>
                </a:rPr>
                <a:t>SYN</a:t>
              </a:r>
              <a:endParaRPr lang="en-US" altLang="x-none" sz="800">
                <a:solidFill>
                  <a:srgbClr val="000000"/>
                </a:solidFill>
                <a:latin typeface="Times New Roman" charset="0"/>
              </a:endParaRPr>
            </a:p>
          </p:txBody>
        </p:sp>
        <p:sp>
          <p:nvSpPr>
            <p:cNvPr id="173087" name="Line 25"/>
            <p:cNvSpPr>
              <a:spLocks noChangeShapeType="1"/>
            </p:cNvSpPr>
            <p:nvPr/>
          </p:nvSpPr>
          <p:spPr bwMode="auto">
            <a:xfrm>
              <a:off x="5463" y="92"/>
              <a:ext cx="10" cy="157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173088" name="Group 26"/>
            <p:cNvGrpSpPr>
              <a:grpSpLocks/>
            </p:cNvGrpSpPr>
            <p:nvPr/>
          </p:nvGrpSpPr>
          <p:grpSpPr bwMode="auto">
            <a:xfrm>
              <a:off x="4352" y="612"/>
              <a:ext cx="1152" cy="381"/>
              <a:chOff x="1904" y="2274"/>
              <a:chExt cx="1721" cy="474"/>
            </a:xfrm>
          </p:grpSpPr>
          <p:sp>
            <p:nvSpPr>
              <p:cNvPr id="173095" name="Line 27"/>
              <p:cNvSpPr>
                <a:spLocks noChangeShapeType="1"/>
              </p:cNvSpPr>
              <p:nvPr/>
            </p:nvSpPr>
            <p:spPr bwMode="auto">
              <a:xfrm flipH="1">
                <a:off x="1979" y="2274"/>
                <a:ext cx="1572" cy="474"/>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3096" name="Text Box 28"/>
              <p:cNvSpPr txBox="1">
                <a:spLocks noChangeArrowheads="1"/>
              </p:cNvSpPr>
              <p:nvPr/>
            </p:nvSpPr>
            <p:spPr bwMode="auto">
              <a:xfrm rot="-1080000">
                <a:off x="1904" y="2334"/>
                <a:ext cx="17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000">
                    <a:solidFill>
                      <a:srgbClr val="000000"/>
                    </a:solidFill>
                    <a:latin typeface="Arial" charset="0"/>
                  </a:rPr>
                  <a:t>SYN/ACK</a:t>
                </a:r>
                <a:endParaRPr lang="en-US" altLang="x-none" sz="800">
                  <a:solidFill>
                    <a:srgbClr val="000000"/>
                  </a:solidFill>
                  <a:latin typeface="Times New Roman" charset="0"/>
                </a:endParaRPr>
              </a:p>
            </p:txBody>
          </p:sp>
        </p:grpSp>
        <p:sp>
          <p:nvSpPr>
            <p:cNvPr id="173089" name="Line 29"/>
            <p:cNvSpPr>
              <a:spLocks noChangeShapeType="1"/>
            </p:cNvSpPr>
            <p:nvPr/>
          </p:nvSpPr>
          <p:spPr bwMode="auto">
            <a:xfrm flipH="1">
              <a:off x="4390" y="169"/>
              <a:ext cx="1" cy="1441"/>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3090" name="Line 30"/>
            <p:cNvSpPr>
              <a:spLocks noChangeShapeType="1"/>
            </p:cNvSpPr>
            <p:nvPr/>
          </p:nvSpPr>
          <p:spPr bwMode="auto">
            <a:xfrm>
              <a:off x="4393" y="1144"/>
              <a:ext cx="1069" cy="299"/>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3091" name="Text Box 31"/>
            <p:cNvSpPr txBox="1">
              <a:spLocks noChangeArrowheads="1"/>
            </p:cNvSpPr>
            <p:nvPr/>
          </p:nvSpPr>
          <p:spPr bwMode="auto">
            <a:xfrm rot="706751">
              <a:off x="4815" y="1177"/>
              <a:ext cx="2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000">
                  <a:solidFill>
                    <a:srgbClr val="000000"/>
                  </a:solidFill>
                  <a:latin typeface="Arial" charset="0"/>
                </a:rPr>
                <a:t>ACK</a:t>
              </a:r>
              <a:endParaRPr lang="en-US" altLang="x-none" sz="1000">
                <a:solidFill>
                  <a:srgbClr val="000000"/>
                </a:solidFill>
                <a:latin typeface="Times New Roman" charset="0"/>
              </a:endParaRPr>
            </a:p>
          </p:txBody>
        </p:sp>
        <p:sp>
          <p:nvSpPr>
            <p:cNvPr id="173092" name="Text Box 32"/>
            <p:cNvSpPr txBox="1">
              <a:spLocks noChangeArrowheads="1"/>
            </p:cNvSpPr>
            <p:nvPr/>
          </p:nvSpPr>
          <p:spPr bwMode="auto">
            <a:xfrm>
              <a:off x="4021" y="8"/>
              <a:ext cx="39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900">
                  <a:solidFill>
                    <a:srgbClr val="000000"/>
                  </a:solidFill>
                  <a:latin typeface="Times New Roman" charset="0"/>
                </a:rPr>
                <a:t>CLOSED</a:t>
              </a:r>
            </a:p>
          </p:txBody>
        </p:sp>
        <p:sp>
          <p:nvSpPr>
            <p:cNvPr id="173093" name="Text Box 33"/>
            <p:cNvSpPr txBox="1">
              <a:spLocks noChangeArrowheads="1"/>
            </p:cNvSpPr>
            <p:nvPr/>
          </p:nvSpPr>
          <p:spPr bwMode="auto">
            <a:xfrm>
              <a:off x="4071" y="134"/>
              <a:ext cx="2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900">
                  <a:solidFill>
                    <a:srgbClr val="000000"/>
                  </a:solidFill>
                  <a:latin typeface="Times New Roman" charset="0"/>
                </a:rPr>
                <a:t>SYN </a:t>
              </a:r>
              <a:br>
                <a:rPr lang="en-US" altLang="x-none" sz="900">
                  <a:solidFill>
                    <a:srgbClr val="000000"/>
                  </a:solidFill>
                  <a:latin typeface="Times New Roman" charset="0"/>
                </a:rPr>
              </a:br>
              <a:r>
                <a:rPr lang="en-US" altLang="x-none" sz="900">
                  <a:solidFill>
                    <a:srgbClr val="000000"/>
                  </a:solidFill>
                  <a:latin typeface="Times New Roman" charset="0"/>
                </a:rPr>
                <a:t>SENT</a:t>
              </a:r>
            </a:p>
          </p:txBody>
        </p:sp>
        <p:sp>
          <p:nvSpPr>
            <p:cNvPr id="173094" name="Text Box 34"/>
            <p:cNvSpPr txBox="1">
              <a:spLocks noChangeArrowheads="1"/>
            </p:cNvSpPr>
            <p:nvPr/>
          </p:nvSpPr>
          <p:spPr bwMode="auto">
            <a:xfrm>
              <a:off x="3876" y="879"/>
              <a:ext cx="60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900">
                  <a:solidFill>
                    <a:srgbClr val="000000"/>
                  </a:solidFill>
                  <a:latin typeface="Times New Roman" charset="0"/>
                </a:rPr>
                <a:t>ESTABLSIHED</a:t>
              </a:r>
            </a:p>
          </p:txBody>
        </p:sp>
      </p:grpSp>
      <p:grpSp>
        <p:nvGrpSpPr>
          <p:cNvPr id="173064" name="Group 56"/>
          <p:cNvGrpSpPr>
            <a:grpSpLocks/>
          </p:cNvGrpSpPr>
          <p:nvPr/>
        </p:nvGrpSpPr>
        <p:grpSpPr bwMode="auto">
          <a:xfrm>
            <a:off x="5799138" y="4010025"/>
            <a:ext cx="2682875" cy="2763838"/>
            <a:chOff x="3653" y="2526"/>
            <a:chExt cx="1690" cy="1741"/>
          </a:xfrm>
        </p:grpSpPr>
        <p:sp>
          <p:nvSpPr>
            <p:cNvPr id="173066" name="Line 37"/>
            <p:cNvSpPr>
              <a:spLocks noChangeShapeType="1"/>
            </p:cNvSpPr>
            <p:nvPr/>
          </p:nvSpPr>
          <p:spPr bwMode="auto">
            <a:xfrm>
              <a:off x="3971" y="2818"/>
              <a:ext cx="1069" cy="3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3067" name="Text Box 38"/>
            <p:cNvSpPr txBox="1">
              <a:spLocks noChangeArrowheads="1"/>
            </p:cNvSpPr>
            <p:nvPr/>
          </p:nvSpPr>
          <p:spPr bwMode="auto">
            <a:xfrm rot="706751">
              <a:off x="4407" y="2846"/>
              <a:ext cx="24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000">
                  <a:solidFill>
                    <a:srgbClr val="000000"/>
                  </a:solidFill>
                  <a:latin typeface="Arial" charset="0"/>
                </a:rPr>
                <a:t>FIN</a:t>
              </a:r>
              <a:endParaRPr lang="en-US" altLang="x-none" sz="800">
                <a:solidFill>
                  <a:srgbClr val="000000"/>
                </a:solidFill>
                <a:latin typeface="Times New Roman" charset="0"/>
              </a:endParaRPr>
            </a:p>
          </p:txBody>
        </p:sp>
        <p:sp>
          <p:nvSpPr>
            <p:cNvPr id="173068" name="Line 39"/>
            <p:cNvSpPr>
              <a:spLocks noChangeShapeType="1"/>
            </p:cNvSpPr>
            <p:nvPr/>
          </p:nvSpPr>
          <p:spPr bwMode="auto">
            <a:xfrm>
              <a:off x="5040" y="2697"/>
              <a:ext cx="10" cy="157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173069" name="Group 40"/>
            <p:cNvGrpSpPr>
              <a:grpSpLocks/>
            </p:cNvGrpSpPr>
            <p:nvPr/>
          </p:nvGrpSpPr>
          <p:grpSpPr bwMode="auto">
            <a:xfrm>
              <a:off x="3929" y="3217"/>
              <a:ext cx="1152" cy="381"/>
              <a:chOff x="1904" y="2274"/>
              <a:chExt cx="1721" cy="474"/>
            </a:xfrm>
          </p:grpSpPr>
          <p:sp>
            <p:nvSpPr>
              <p:cNvPr id="173083" name="Line 41"/>
              <p:cNvSpPr>
                <a:spLocks noChangeShapeType="1"/>
              </p:cNvSpPr>
              <p:nvPr/>
            </p:nvSpPr>
            <p:spPr bwMode="auto">
              <a:xfrm flipH="1">
                <a:off x="1979" y="2274"/>
                <a:ext cx="1572" cy="474"/>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3084" name="Text Box 42"/>
              <p:cNvSpPr txBox="1">
                <a:spLocks noChangeArrowheads="1"/>
              </p:cNvSpPr>
              <p:nvPr/>
            </p:nvSpPr>
            <p:spPr bwMode="auto">
              <a:xfrm rot="-1080000">
                <a:off x="1904" y="2334"/>
                <a:ext cx="17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000">
                    <a:solidFill>
                      <a:srgbClr val="000000"/>
                    </a:solidFill>
                    <a:latin typeface="Arial" charset="0"/>
                  </a:rPr>
                  <a:t>ACK</a:t>
                </a:r>
                <a:endParaRPr lang="en-US" altLang="x-none" sz="800">
                  <a:solidFill>
                    <a:srgbClr val="000000"/>
                  </a:solidFill>
                  <a:latin typeface="Times New Roman" charset="0"/>
                </a:endParaRPr>
              </a:p>
            </p:txBody>
          </p:sp>
        </p:grpSp>
        <p:sp>
          <p:nvSpPr>
            <p:cNvPr id="173070" name="Line 43"/>
            <p:cNvSpPr>
              <a:spLocks noChangeShapeType="1"/>
            </p:cNvSpPr>
            <p:nvPr/>
          </p:nvSpPr>
          <p:spPr bwMode="auto">
            <a:xfrm flipH="1">
              <a:off x="3967" y="2774"/>
              <a:ext cx="1" cy="1441"/>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3071" name="Line 44"/>
            <p:cNvSpPr>
              <a:spLocks noChangeShapeType="1"/>
            </p:cNvSpPr>
            <p:nvPr/>
          </p:nvSpPr>
          <p:spPr bwMode="auto">
            <a:xfrm>
              <a:off x="3993" y="3899"/>
              <a:ext cx="1069" cy="299"/>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3072" name="Text Box 45"/>
            <p:cNvSpPr txBox="1">
              <a:spLocks noChangeArrowheads="1"/>
            </p:cNvSpPr>
            <p:nvPr/>
          </p:nvSpPr>
          <p:spPr bwMode="auto">
            <a:xfrm rot="706751">
              <a:off x="4392" y="3886"/>
              <a:ext cx="2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000">
                  <a:solidFill>
                    <a:srgbClr val="000000"/>
                  </a:solidFill>
                  <a:latin typeface="Arial" charset="0"/>
                </a:rPr>
                <a:t>ACK</a:t>
              </a:r>
              <a:endParaRPr lang="en-US" altLang="x-none" sz="1000">
                <a:solidFill>
                  <a:srgbClr val="000000"/>
                </a:solidFill>
                <a:latin typeface="Times New Roman" charset="0"/>
              </a:endParaRPr>
            </a:p>
          </p:txBody>
        </p:sp>
        <p:sp>
          <p:nvSpPr>
            <p:cNvPr id="173073" name="Text Box 46"/>
            <p:cNvSpPr txBox="1">
              <a:spLocks noChangeArrowheads="1"/>
            </p:cNvSpPr>
            <p:nvPr/>
          </p:nvSpPr>
          <p:spPr bwMode="auto">
            <a:xfrm>
              <a:off x="3653" y="2739"/>
              <a:ext cx="35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900">
                  <a:solidFill>
                    <a:srgbClr val="000000"/>
                  </a:solidFill>
                  <a:latin typeface="Times New Roman" charset="0"/>
                </a:rPr>
                <a:t>FIN</a:t>
              </a:r>
              <a:br>
                <a:rPr lang="en-US" altLang="x-none" sz="900">
                  <a:solidFill>
                    <a:srgbClr val="000000"/>
                  </a:solidFill>
                  <a:latin typeface="Times New Roman" charset="0"/>
                </a:rPr>
              </a:br>
              <a:r>
                <a:rPr lang="en-US" altLang="x-none" sz="900">
                  <a:solidFill>
                    <a:srgbClr val="000000"/>
                  </a:solidFill>
                  <a:latin typeface="Times New Roman" charset="0"/>
                </a:rPr>
                <a:t>WAIT 1</a:t>
              </a:r>
            </a:p>
          </p:txBody>
        </p:sp>
        <p:sp>
          <p:nvSpPr>
            <p:cNvPr id="173074" name="Text Box 47"/>
            <p:cNvSpPr txBox="1">
              <a:spLocks noChangeArrowheads="1"/>
            </p:cNvSpPr>
            <p:nvPr/>
          </p:nvSpPr>
          <p:spPr bwMode="auto">
            <a:xfrm>
              <a:off x="3670" y="2528"/>
              <a:ext cx="60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900">
                  <a:solidFill>
                    <a:srgbClr val="000000"/>
                  </a:solidFill>
                  <a:latin typeface="Times New Roman" charset="0"/>
                </a:rPr>
                <a:t>ESTABLSIHED</a:t>
              </a:r>
            </a:p>
          </p:txBody>
        </p:sp>
        <p:sp>
          <p:nvSpPr>
            <p:cNvPr id="173075" name="Text Box 48"/>
            <p:cNvSpPr txBox="1">
              <a:spLocks noChangeArrowheads="1"/>
            </p:cNvSpPr>
            <p:nvPr/>
          </p:nvSpPr>
          <p:spPr bwMode="auto">
            <a:xfrm>
              <a:off x="4689" y="2526"/>
              <a:ext cx="60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900">
                  <a:solidFill>
                    <a:srgbClr val="000000"/>
                  </a:solidFill>
                  <a:latin typeface="Times New Roman" charset="0"/>
                </a:rPr>
                <a:t>ESTABLSIHED</a:t>
              </a:r>
            </a:p>
          </p:txBody>
        </p:sp>
        <p:sp>
          <p:nvSpPr>
            <p:cNvPr id="173076" name="Text Box 49"/>
            <p:cNvSpPr txBox="1">
              <a:spLocks noChangeArrowheads="1"/>
            </p:cNvSpPr>
            <p:nvPr/>
          </p:nvSpPr>
          <p:spPr bwMode="auto">
            <a:xfrm>
              <a:off x="4999" y="3143"/>
              <a:ext cx="34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900">
                  <a:solidFill>
                    <a:srgbClr val="000000"/>
                  </a:solidFill>
                  <a:latin typeface="Times New Roman" charset="0"/>
                </a:rPr>
                <a:t>CLOSE</a:t>
              </a:r>
              <a:br>
                <a:rPr lang="en-US" altLang="x-none" sz="900">
                  <a:solidFill>
                    <a:srgbClr val="000000"/>
                  </a:solidFill>
                  <a:latin typeface="Times New Roman" charset="0"/>
                </a:rPr>
              </a:br>
              <a:r>
                <a:rPr lang="en-US" altLang="x-none" sz="900">
                  <a:solidFill>
                    <a:srgbClr val="000000"/>
                  </a:solidFill>
                  <a:latin typeface="Times New Roman" charset="0"/>
                </a:rPr>
                <a:t>WAIT</a:t>
              </a:r>
            </a:p>
          </p:txBody>
        </p:sp>
        <p:grpSp>
          <p:nvGrpSpPr>
            <p:cNvPr id="173077" name="Group 50"/>
            <p:cNvGrpSpPr>
              <a:grpSpLocks/>
            </p:cNvGrpSpPr>
            <p:nvPr/>
          </p:nvGrpSpPr>
          <p:grpSpPr bwMode="auto">
            <a:xfrm>
              <a:off x="3923" y="3427"/>
              <a:ext cx="1152" cy="381"/>
              <a:chOff x="1904" y="2274"/>
              <a:chExt cx="1721" cy="474"/>
            </a:xfrm>
          </p:grpSpPr>
          <p:sp>
            <p:nvSpPr>
              <p:cNvPr id="173081" name="Line 51"/>
              <p:cNvSpPr>
                <a:spLocks noChangeShapeType="1"/>
              </p:cNvSpPr>
              <p:nvPr/>
            </p:nvSpPr>
            <p:spPr bwMode="auto">
              <a:xfrm flipH="1">
                <a:off x="1979" y="2274"/>
                <a:ext cx="1572" cy="474"/>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3082" name="Text Box 52"/>
              <p:cNvSpPr txBox="1">
                <a:spLocks noChangeArrowheads="1"/>
              </p:cNvSpPr>
              <p:nvPr/>
            </p:nvSpPr>
            <p:spPr bwMode="auto">
              <a:xfrm rot="-1080000">
                <a:off x="1904" y="2334"/>
                <a:ext cx="17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000">
                    <a:solidFill>
                      <a:srgbClr val="000000"/>
                    </a:solidFill>
                    <a:latin typeface="Arial" charset="0"/>
                  </a:rPr>
                  <a:t>FIN</a:t>
                </a:r>
                <a:endParaRPr lang="en-US" altLang="x-none" sz="800">
                  <a:solidFill>
                    <a:srgbClr val="000000"/>
                  </a:solidFill>
                  <a:latin typeface="Times New Roman" charset="0"/>
                </a:endParaRPr>
              </a:p>
            </p:txBody>
          </p:sp>
        </p:grpSp>
        <p:sp>
          <p:nvSpPr>
            <p:cNvPr id="173078" name="Text Box 53"/>
            <p:cNvSpPr txBox="1">
              <a:spLocks noChangeArrowheads="1"/>
            </p:cNvSpPr>
            <p:nvPr/>
          </p:nvSpPr>
          <p:spPr bwMode="auto">
            <a:xfrm>
              <a:off x="4993" y="3386"/>
              <a:ext cx="2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900">
                  <a:solidFill>
                    <a:srgbClr val="000000"/>
                  </a:solidFill>
                  <a:latin typeface="Times New Roman" charset="0"/>
                </a:rPr>
                <a:t>LAST</a:t>
              </a:r>
              <a:br>
                <a:rPr lang="en-US" altLang="x-none" sz="900">
                  <a:solidFill>
                    <a:srgbClr val="000000"/>
                  </a:solidFill>
                  <a:latin typeface="Times New Roman" charset="0"/>
                </a:rPr>
              </a:br>
              <a:r>
                <a:rPr lang="en-US" altLang="x-none" sz="900">
                  <a:solidFill>
                    <a:srgbClr val="000000"/>
                  </a:solidFill>
                  <a:latin typeface="Times New Roman" charset="0"/>
                </a:rPr>
                <a:t>ACK</a:t>
              </a:r>
            </a:p>
          </p:txBody>
        </p:sp>
        <p:sp>
          <p:nvSpPr>
            <p:cNvPr id="173079" name="Text Box 54"/>
            <p:cNvSpPr txBox="1">
              <a:spLocks noChangeArrowheads="1"/>
            </p:cNvSpPr>
            <p:nvPr/>
          </p:nvSpPr>
          <p:spPr bwMode="auto">
            <a:xfrm>
              <a:off x="3653" y="3531"/>
              <a:ext cx="35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900">
                  <a:solidFill>
                    <a:srgbClr val="000000"/>
                  </a:solidFill>
                  <a:latin typeface="Times New Roman" charset="0"/>
                </a:rPr>
                <a:t>FIN</a:t>
              </a:r>
              <a:br>
                <a:rPr lang="en-US" altLang="x-none" sz="900">
                  <a:solidFill>
                    <a:srgbClr val="000000"/>
                  </a:solidFill>
                  <a:latin typeface="Times New Roman" charset="0"/>
                </a:rPr>
              </a:br>
              <a:r>
                <a:rPr lang="en-US" altLang="x-none" sz="900">
                  <a:solidFill>
                    <a:srgbClr val="000000"/>
                  </a:solidFill>
                  <a:latin typeface="Times New Roman" charset="0"/>
                </a:rPr>
                <a:t>WAIT 2</a:t>
              </a:r>
            </a:p>
          </p:txBody>
        </p:sp>
        <p:sp>
          <p:nvSpPr>
            <p:cNvPr id="173080" name="Text Box 55"/>
            <p:cNvSpPr txBox="1">
              <a:spLocks noChangeArrowheads="1"/>
            </p:cNvSpPr>
            <p:nvPr/>
          </p:nvSpPr>
          <p:spPr bwMode="auto">
            <a:xfrm>
              <a:off x="3674" y="3777"/>
              <a:ext cx="30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900">
                  <a:solidFill>
                    <a:srgbClr val="000000"/>
                  </a:solidFill>
                  <a:latin typeface="Times New Roman" charset="0"/>
                </a:rPr>
                <a:t>TIME</a:t>
              </a:r>
              <a:br>
                <a:rPr lang="en-US" altLang="x-none" sz="900">
                  <a:solidFill>
                    <a:srgbClr val="000000"/>
                  </a:solidFill>
                  <a:latin typeface="Times New Roman" charset="0"/>
                </a:rPr>
              </a:br>
              <a:r>
                <a:rPr lang="en-US" altLang="x-none" sz="900">
                  <a:solidFill>
                    <a:srgbClr val="000000"/>
                  </a:solidFill>
                  <a:latin typeface="Times New Roman" charset="0"/>
                </a:rPr>
                <a:t>WAIT</a:t>
              </a:r>
            </a:p>
          </p:txBody>
        </p:sp>
      </p:grpSp>
      <p:sp>
        <p:nvSpPr>
          <p:cNvPr id="173065" name="Rectangle 40"/>
          <p:cNvSpPr>
            <a:spLocks noChangeArrowheads="1"/>
          </p:cNvSpPr>
          <p:nvPr/>
        </p:nvSpPr>
        <p:spPr bwMode="auto">
          <a:xfrm>
            <a:off x="0" y="6318250"/>
            <a:ext cx="563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0">
                <a:solidFill>
                  <a:srgbClr val="000000"/>
                </a:solidFill>
                <a:latin typeface="Times New Roman" charset="0"/>
              </a:rPr>
              <a:t>http://dsd.lbl.gov/TCP-tuning/ip-sysctl-2.6.txt</a:t>
            </a:r>
          </a:p>
        </p:txBody>
      </p:sp>
      <p:sp>
        <p:nvSpPr>
          <p:cNvPr id="3" name="Slide Number Placeholder 2">
            <a:extLst>
              <a:ext uri="{FF2B5EF4-FFF2-40B4-BE49-F238E27FC236}">
                <a16:creationId xmlns:a16="http://schemas.microsoft.com/office/drawing/2014/main" id="{331CAB70-2707-2E48-8B7B-A5D960655C39}"/>
              </a:ext>
            </a:extLst>
          </p:cNvPr>
          <p:cNvSpPr>
            <a:spLocks noGrp="1"/>
          </p:cNvSpPr>
          <p:nvPr>
            <p:ph type="sldNum" sz="quarter" idx="10"/>
          </p:nvPr>
        </p:nvSpPr>
        <p:spPr/>
        <p:txBody>
          <a:bodyPr/>
          <a:lstStyle/>
          <a:p>
            <a:pPr>
              <a:defRPr/>
            </a:pPr>
            <a:fld id="{0DE0EAD2-50A2-C44C-87B5-CC1241096B9E}" type="slidenum">
              <a:rPr lang="en-US" altLang="en-US" smtClean="0"/>
              <a:pPr>
                <a:defRPr/>
              </a:pPr>
              <a:t>66</a:t>
            </a:fld>
            <a:endParaRPr lang="en-US" altLang="en-US"/>
          </a:p>
        </p:txBody>
      </p:sp>
    </p:spTree>
    <p:extLst>
      <p:ext uri="{BB962C8B-B14F-4D97-AF65-F5344CB8AC3E}">
        <p14:creationId xmlns:p14="http://schemas.microsoft.com/office/powerpoint/2010/main" val="39548601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533400" y="201613"/>
            <a:ext cx="7772400" cy="841375"/>
          </a:xfrm>
        </p:spPr>
        <p:txBody>
          <a:bodyPr/>
          <a:lstStyle/>
          <a:p>
            <a:r>
              <a:rPr lang="en-US" altLang="x-none">
                <a:ea typeface="ＭＳ Ｐゴシック" charset="-128"/>
              </a:rPr>
              <a:t>TCP Connection Management</a:t>
            </a:r>
            <a:endParaRPr lang="en-US" altLang="x-none" sz="4400">
              <a:ea typeface="ＭＳ Ｐゴシック" charset="-128"/>
            </a:endParaRPr>
          </a:p>
        </p:txBody>
      </p:sp>
      <p:pic>
        <p:nvPicPr>
          <p:cNvPr id="175107" name="Picture 4" descr="transServ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3176588"/>
            <a:ext cx="4702175"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08" name="Text Box 6"/>
          <p:cNvSpPr txBox="1">
            <a:spLocks noChangeArrowheads="1"/>
          </p:cNvSpPr>
          <p:nvPr/>
        </p:nvSpPr>
        <p:spPr bwMode="auto">
          <a:xfrm>
            <a:off x="1143000" y="1857375"/>
            <a:ext cx="3003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0">
                <a:solidFill>
                  <a:srgbClr val="000000"/>
                </a:solidFill>
              </a:rPr>
              <a:t>TCP lifecycle: wait for SYN/FIN</a:t>
            </a:r>
            <a:endParaRPr lang="en-US" altLang="x-none" sz="1000">
              <a:solidFill>
                <a:srgbClr val="000000"/>
              </a:solidFill>
              <a:latin typeface="Times New Roman" charset="0"/>
            </a:endParaRPr>
          </a:p>
        </p:txBody>
      </p:sp>
      <p:sp>
        <p:nvSpPr>
          <p:cNvPr id="175109" name="Text Box 7"/>
          <p:cNvSpPr txBox="1">
            <a:spLocks noChangeArrowheads="1"/>
          </p:cNvSpPr>
          <p:nvPr/>
        </p:nvSpPr>
        <p:spPr bwMode="auto">
          <a:xfrm>
            <a:off x="7893050" y="1471613"/>
            <a:ext cx="628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900">
                <a:solidFill>
                  <a:srgbClr val="000000"/>
                </a:solidFill>
                <a:latin typeface="Times New Roman" charset="0"/>
              </a:rPr>
              <a:t>CLOSED</a:t>
            </a:r>
          </a:p>
        </p:txBody>
      </p:sp>
      <p:sp>
        <p:nvSpPr>
          <p:cNvPr id="175110" name="Text Box 8"/>
          <p:cNvSpPr txBox="1">
            <a:spLocks noChangeArrowheads="1"/>
          </p:cNvSpPr>
          <p:nvPr/>
        </p:nvSpPr>
        <p:spPr bwMode="auto">
          <a:xfrm>
            <a:off x="7966075" y="1876425"/>
            <a:ext cx="5016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900">
                <a:solidFill>
                  <a:srgbClr val="000000"/>
                </a:solidFill>
                <a:latin typeface="Times New Roman" charset="0"/>
              </a:rPr>
              <a:t>SYN </a:t>
            </a:r>
            <a:br>
              <a:rPr lang="en-US" altLang="x-none" sz="900">
                <a:solidFill>
                  <a:srgbClr val="000000"/>
                </a:solidFill>
                <a:latin typeface="Times New Roman" charset="0"/>
              </a:rPr>
            </a:br>
            <a:r>
              <a:rPr lang="en-US" altLang="x-none" sz="900">
                <a:solidFill>
                  <a:srgbClr val="000000"/>
                </a:solidFill>
                <a:latin typeface="Times New Roman" charset="0"/>
              </a:rPr>
              <a:t>RCVD</a:t>
            </a:r>
          </a:p>
        </p:txBody>
      </p:sp>
      <p:grpSp>
        <p:nvGrpSpPr>
          <p:cNvPr id="175111" name="Group 9"/>
          <p:cNvGrpSpPr>
            <a:grpSpLocks/>
          </p:cNvGrpSpPr>
          <p:nvPr/>
        </p:nvGrpSpPr>
        <p:grpSpPr bwMode="auto">
          <a:xfrm>
            <a:off x="5461000" y="1285875"/>
            <a:ext cx="2584450" cy="2625725"/>
            <a:chOff x="3876" y="8"/>
            <a:chExt cx="1628" cy="1654"/>
          </a:xfrm>
        </p:grpSpPr>
        <p:sp>
          <p:nvSpPr>
            <p:cNvPr id="175132" name="Line 10"/>
            <p:cNvSpPr>
              <a:spLocks noChangeShapeType="1"/>
            </p:cNvSpPr>
            <p:nvPr/>
          </p:nvSpPr>
          <p:spPr bwMode="auto">
            <a:xfrm>
              <a:off x="4394" y="213"/>
              <a:ext cx="1069" cy="3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5133" name="Text Box 11"/>
            <p:cNvSpPr txBox="1">
              <a:spLocks noChangeArrowheads="1"/>
            </p:cNvSpPr>
            <p:nvPr/>
          </p:nvSpPr>
          <p:spPr bwMode="auto">
            <a:xfrm rot="706751">
              <a:off x="4813" y="241"/>
              <a:ext cx="2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000">
                  <a:solidFill>
                    <a:srgbClr val="000000"/>
                  </a:solidFill>
                  <a:latin typeface="Arial" charset="0"/>
                </a:rPr>
                <a:t>SYN</a:t>
              </a:r>
              <a:endParaRPr lang="en-US" altLang="x-none" sz="800">
                <a:solidFill>
                  <a:srgbClr val="000000"/>
                </a:solidFill>
                <a:latin typeface="Times New Roman" charset="0"/>
              </a:endParaRPr>
            </a:p>
          </p:txBody>
        </p:sp>
        <p:sp>
          <p:nvSpPr>
            <p:cNvPr id="175134" name="Line 12"/>
            <p:cNvSpPr>
              <a:spLocks noChangeShapeType="1"/>
            </p:cNvSpPr>
            <p:nvPr/>
          </p:nvSpPr>
          <p:spPr bwMode="auto">
            <a:xfrm>
              <a:off x="5463" y="92"/>
              <a:ext cx="10" cy="157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175135" name="Group 13"/>
            <p:cNvGrpSpPr>
              <a:grpSpLocks/>
            </p:cNvGrpSpPr>
            <p:nvPr/>
          </p:nvGrpSpPr>
          <p:grpSpPr bwMode="auto">
            <a:xfrm>
              <a:off x="4352" y="612"/>
              <a:ext cx="1152" cy="381"/>
              <a:chOff x="1904" y="2274"/>
              <a:chExt cx="1721" cy="474"/>
            </a:xfrm>
          </p:grpSpPr>
          <p:sp>
            <p:nvSpPr>
              <p:cNvPr id="175142" name="Line 14"/>
              <p:cNvSpPr>
                <a:spLocks noChangeShapeType="1"/>
              </p:cNvSpPr>
              <p:nvPr/>
            </p:nvSpPr>
            <p:spPr bwMode="auto">
              <a:xfrm flipH="1">
                <a:off x="1979" y="2274"/>
                <a:ext cx="1572" cy="474"/>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5143" name="Text Box 15"/>
              <p:cNvSpPr txBox="1">
                <a:spLocks noChangeArrowheads="1"/>
              </p:cNvSpPr>
              <p:nvPr/>
            </p:nvSpPr>
            <p:spPr bwMode="auto">
              <a:xfrm rot="-1080000">
                <a:off x="1904" y="2334"/>
                <a:ext cx="17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000">
                    <a:solidFill>
                      <a:srgbClr val="000000"/>
                    </a:solidFill>
                    <a:latin typeface="Arial" charset="0"/>
                  </a:rPr>
                  <a:t>SYN/ACK</a:t>
                </a:r>
                <a:endParaRPr lang="en-US" altLang="x-none" sz="800">
                  <a:solidFill>
                    <a:srgbClr val="000000"/>
                  </a:solidFill>
                  <a:latin typeface="Times New Roman" charset="0"/>
                </a:endParaRPr>
              </a:p>
            </p:txBody>
          </p:sp>
        </p:grpSp>
        <p:sp>
          <p:nvSpPr>
            <p:cNvPr id="175136" name="Line 16"/>
            <p:cNvSpPr>
              <a:spLocks noChangeShapeType="1"/>
            </p:cNvSpPr>
            <p:nvPr/>
          </p:nvSpPr>
          <p:spPr bwMode="auto">
            <a:xfrm flipH="1">
              <a:off x="4390" y="169"/>
              <a:ext cx="1" cy="1441"/>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5137" name="Line 17"/>
            <p:cNvSpPr>
              <a:spLocks noChangeShapeType="1"/>
            </p:cNvSpPr>
            <p:nvPr/>
          </p:nvSpPr>
          <p:spPr bwMode="auto">
            <a:xfrm>
              <a:off x="4393" y="1144"/>
              <a:ext cx="1069" cy="299"/>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5138" name="Text Box 18"/>
            <p:cNvSpPr txBox="1">
              <a:spLocks noChangeArrowheads="1"/>
            </p:cNvSpPr>
            <p:nvPr/>
          </p:nvSpPr>
          <p:spPr bwMode="auto">
            <a:xfrm rot="706751">
              <a:off x="4815" y="1177"/>
              <a:ext cx="2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000">
                  <a:solidFill>
                    <a:srgbClr val="000000"/>
                  </a:solidFill>
                  <a:latin typeface="Arial" charset="0"/>
                </a:rPr>
                <a:t>ACK</a:t>
              </a:r>
              <a:endParaRPr lang="en-US" altLang="x-none" sz="1000">
                <a:solidFill>
                  <a:srgbClr val="000000"/>
                </a:solidFill>
                <a:latin typeface="Times New Roman" charset="0"/>
              </a:endParaRPr>
            </a:p>
          </p:txBody>
        </p:sp>
        <p:sp>
          <p:nvSpPr>
            <p:cNvPr id="175139" name="Text Box 19"/>
            <p:cNvSpPr txBox="1">
              <a:spLocks noChangeArrowheads="1"/>
            </p:cNvSpPr>
            <p:nvPr/>
          </p:nvSpPr>
          <p:spPr bwMode="auto">
            <a:xfrm>
              <a:off x="4021" y="8"/>
              <a:ext cx="39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900">
                  <a:solidFill>
                    <a:srgbClr val="000000"/>
                  </a:solidFill>
                  <a:latin typeface="Times New Roman" charset="0"/>
                </a:rPr>
                <a:t>CLOSED</a:t>
              </a:r>
            </a:p>
          </p:txBody>
        </p:sp>
        <p:sp>
          <p:nvSpPr>
            <p:cNvPr id="175140" name="Text Box 20"/>
            <p:cNvSpPr txBox="1">
              <a:spLocks noChangeArrowheads="1"/>
            </p:cNvSpPr>
            <p:nvPr/>
          </p:nvSpPr>
          <p:spPr bwMode="auto">
            <a:xfrm>
              <a:off x="4071" y="134"/>
              <a:ext cx="2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900">
                  <a:solidFill>
                    <a:srgbClr val="000000"/>
                  </a:solidFill>
                  <a:latin typeface="Times New Roman" charset="0"/>
                </a:rPr>
                <a:t>SYN </a:t>
              </a:r>
              <a:br>
                <a:rPr lang="en-US" altLang="x-none" sz="900">
                  <a:solidFill>
                    <a:srgbClr val="000000"/>
                  </a:solidFill>
                  <a:latin typeface="Times New Roman" charset="0"/>
                </a:rPr>
              </a:br>
              <a:r>
                <a:rPr lang="en-US" altLang="x-none" sz="900">
                  <a:solidFill>
                    <a:srgbClr val="000000"/>
                  </a:solidFill>
                  <a:latin typeface="Times New Roman" charset="0"/>
                </a:rPr>
                <a:t>SENT</a:t>
              </a:r>
            </a:p>
          </p:txBody>
        </p:sp>
        <p:sp>
          <p:nvSpPr>
            <p:cNvPr id="175141" name="Text Box 21"/>
            <p:cNvSpPr txBox="1">
              <a:spLocks noChangeArrowheads="1"/>
            </p:cNvSpPr>
            <p:nvPr/>
          </p:nvSpPr>
          <p:spPr bwMode="auto">
            <a:xfrm>
              <a:off x="3876" y="879"/>
              <a:ext cx="60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900">
                  <a:solidFill>
                    <a:srgbClr val="000000"/>
                  </a:solidFill>
                  <a:latin typeface="Times New Roman" charset="0"/>
                </a:rPr>
                <a:t>ESTABLSIHED</a:t>
              </a:r>
            </a:p>
          </p:txBody>
        </p:sp>
      </p:grpSp>
      <p:grpSp>
        <p:nvGrpSpPr>
          <p:cNvPr id="175112" name="Group 22"/>
          <p:cNvGrpSpPr>
            <a:grpSpLocks/>
          </p:cNvGrpSpPr>
          <p:nvPr/>
        </p:nvGrpSpPr>
        <p:grpSpPr bwMode="auto">
          <a:xfrm>
            <a:off x="5799138" y="4010025"/>
            <a:ext cx="2682875" cy="2763838"/>
            <a:chOff x="3653" y="2526"/>
            <a:chExt cx="1690" cy="1741"/>
          </a:xfrm>
        </p:grpSpPr>
        <p:sp>
          <p:nvSpPr>
            <p:cNvPr id="175113" name="Line 23"/>
            <p:cNvSpPr>
              <a:spLocks noChangeShapeType="1"/>
            </p:cNvSpPr>
            <p:nvPr/>
          </p:nvSpPr>
          <p:spPr bwMode="auto">
            <a:xfrm>
              <a:off x="3971" y="2818"/>
              <a:ext cx="1069" cy="3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5114" name="Text Box 24"/>
            <p:cNvSpPr txBox="1">
              <a:spLocks noChangeArrowheads="1"/>
            </p:cNvSpPr>
            <p:nvPr/>
          </p:nvSpPr>
          <p:spPr bwMode="auto">
            <a:xfrm rot="706751">
              <a:off x="4407" y="2846"/>
              <a:ext cx="24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000">
                  <a:solidFill>
                    <a:srgbClr val="000000"/>
                  </a:solidFill>
                  <a:latin typeface="Arial" charset="0"/>
                </a:rPr>
                <a:t>FIN</a:t>
              </a:r>
              <a:endParaRPr lang="en-US" altLang="x-none" sz="800">
                <a:solidFill>
                  <a:srgbClr val="000000"/>
                </a:solidFill>
                <a:latin typeface="Times New Roman" charset="0"/>
              </a:endParaRPr>
            </a:p>
          </p:txBody>
        </p:sp>
        <p:sp>
          <p:nvSpPr>
            <p:cNvPr id="175115" name="Line 25"/>
            <p:cNvSpPr>
              <a:spLocks noChangeShapeType="1"/>
            </p:cNvSpPr>
            <p:nvPr/>
          </p:nvSpPr>
          <p:spPr bwMode="auto">
            <a:xfrm>
              <a:off x="5040" y="2697"/>
              <a:ext cx="10" cy="157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175116" name="Group 26"/>
            <p:cNvGrpSpPr>
              <a:grpSpLocks/>
            </p:cNvGrpSpPr>
            <p:nvPr/>
          </p:nvGrpSpPr>
          <p:grpSpPr bwMode="auto">
            <a:xfrm>
              <a:off x="3929" y="3217"/>
              <a:ext cx="1152" cy="381"/>
              <a:chOff x="1904" y="2274"/>
              <a:chExt cx="1721" cy="474"/>
            </a:xfrm>
          </p:grpSpPr>
          <p:sp>
            <p:nvSpPr>
              <p:cNvPr id="175130" name="Line 27"/>
              <p:cNvSpPr>
                <a:spLocks noChangeShapeType="1"/>
              </p:cNvSpPr>
              <p:nvPr/>
            </p:nvSpPr>
            <p:spPr bwMode="auto">
              <a:xfrm flipH="1">
                <a:off x="1979" y="2274"/>
                <a:ext cx="1572" cy="474"/>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5131" name="Text Box 28"/>
              <p:cNvSpPr txBox="1">
                <a:spLocks noChangeArrowheads="1"/>
              </p:cNvSpPr>
              <p:nvPr/>
            </p:nvSpPr>
            <p:spPr bwMode="auto">
              <a:xfrm rot="-1080000">
                <a:off x="1904" y="2334"/>
                <a:ext cx="17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000">
                    <a:solidFill>
                      <a:srgbClr val="000000"/>
                    </a:solidFill>
                    <a:latin typeface="Arial" charset="0"/>
                  </a:rPr>
                  <a:t>ACK</a:t>
                </a:r>
                <a:endParaRPr lang="en-US" altLang="x-none" sz="800">
                  <a:solidFill>
                    <a:srgbClr val="000000"/>
                  </a:solidFill>
                  <a:latin typeface="Times New Roman" charset="0"/>
                </a:endParaRPr>
              </a:p>
            </p:txBody>
          </p:sp>
        </p:grpSp>
        <p:sp>
          <p:nvSpPr>
            <p:cNvPr id="175117" name="Line 29"/>
            <p:cNvSpPr>
              <a:spLocks noChangeShapeType="1"/>
            </p:cNvSpPr>
            <p:nvPr/>
          </p:nvSpPr>
          <p:spPr bwMode="auto">
            <a:xfrm flipH="1">
              <a:off x="3967" y="2774"/>
              <a:ext cx="1" cy="1441"/>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5118" name="Line 30"/>
            <p:cNvSpPr>
              <a:spLocks noChangeShapeType="1"/>
            </p:cNvSpPr>
            <p:nvPr/>
          </p:nvSpPr>
          <p:spPr bwMode="auto">
            <a:xfrm>
              <a:off x="3993" y="3899"/>
              <a:ext cx="1069" cy="299"/>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5119" name="Text Box 31"/>
            <p:cNvSpPr txBox="1">
              <a:spLocks noChangeArrowheads="1"/>
            </p:cNvSpPr>
            <p:nvPr/>
          </p:nvSpPr>
          <p:spPr bwMode="auto">
            <a:xfrm rot="706751">
              <a:off x="4392" y="3886"/>
              <a:ext cx="2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000">
                  <a:solidFill>
                    <a:srgbClr val="000000"/>
                  </a:solidFill>
                  <a:latin typeface="Arial" charset="0"/>
                </a:rPr>
                <a:t>ACK</a:t>
              </a:r>
              <a:endParaRPr lang="en-US" altLang="x-none" sz="1000">
                <a:solidFill>
                  <a:srgbClr val="000000"/>
                </a:solidFill>
                <a:latin typeface="Times New Roman" charset="0"/>
              </a:endParaRPr>
            </a:p>
          </p:txBody>
        </p:sp>
        <p:sp>
          <p:nvSpPr>
            <p:cNvPr id="175120" name="Text Box 32"/>
            <p:cNvSpPr txBox="1">
              <a:spLocks noChangeArrowheads="1"/>
            </p:cNvSpPr>
            <p:nvPr/>
          </p:nvSpPr>
          <p:spPr bwMode="auto">
            <a:xfrm>
              <a:off x="3653" y="2739"/>
              <a:ext cx="35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900">
                  <a:solidFill>
                    <a:srgbClr val="000000"/>
                  </a:solidFill>
                  <a:latin typeface="Times New Roman" charset="0"/>
                </a:rPr>
                <a:t>FIN</a:t>
              </a:r>
              <a:br>
                <a:rPr lang="en-US" altLang="x-none" sz="900">
                  <a:solidFill>
                    <a:srgbClr val="000000"/>
                  </a:solidFill>
                  <a:latin typeface="Times New Roman" charset="0"/>
                </a:rPr>
              </a:br>
              <a:r>
                <a:rPr lang="en-US" altLang="x-none" sz="900">
                  <a:solidFill>
                    <a:srgbClr val="000000"/>
                  </a:solidFill>
                  <a:latin typeface="Times New Roman" charset="0"/>
                </a:rPr>
                <a:t>WAIT 1</a:t>
              </a:r>
            </a:p>
          </p:txBody>
        </p:sp>
        <p:sp>
          <p:nvSpPr>
            <p:cNvPr id="175121" name="Text Box 33"/>
            <p:cNvSpPr txBox="1">
              <a:spLocks noChangeArrowheads="1"/>
            </p:cNvSpPr>
            <p:nvPr/>
          </p:nvSpPr>
          <p:spPr bwMode="auto">
            <a:xfrm>
              <a:off x="3670" y="2528"/>
              <a:ext cx="60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900">
                  <a:solidFill>
                    <a:srgbClr val="000000"/>
                  </a:solidFill>
                  <a:latin typeface="Times New Roman" charset="0"/>
                </a:rPr>
                <a:t>ESTABLSIHED</a:t>
              </a:r>
            </a:p>
          </p:txBody>
        </p:sp>
        <p:sp>
          <p:nvSpPr>
            <p:cNvPr id="175122" name="Text Box 34"/>
            <p:cNvSpPr txBox="1">
              <a:spLocks noChangeArrowheads="1"/>
            </p:cNvSpPr>
            <p:nvPr/>
          </p:nvSpPr>
          <p:spPr bwMode="auto">
            <a:xfrm>
              <a:off x="4689" y="2526"/>
              <a:ext cx="60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900">
                  <a:solidFill>
                    <a:srgbClr val="000000"/>
                  </a:solidFill>
                  <a:latin typeface="Times New Roman" charset="0"/>
                </a:rPr>
                <a:t>ESTABLSIHED</a:t>
              </a:r>
            </a:p>
          </p:txBody>
        </p:sp>
        <p:sp>
          <p:nvSpPr>
            <p:cNvPr id="175123" name="Text Box 35"/>
            <p:cNvSpPr txBox="1">
              <a:spLocks noChangeArrowheads="1"/>
            </p:cNvSpPr>
            <p:nvPr/>
          </p:nvSpPr>
          <p:spPr bwMode="auto">
            <a:xfrm>
              <a:off x="4999" y="3143"/>
              <a:ext cx="34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900">
                  <a:solidFill>
                    <a:srgbClr val="000000"/>
                  </a:solidFill>
                  <a:latin typeface="Times New Roman" charset="0"/>
                </a:rPr>
                <a:t>CLOSE</a:t>
              </a:r>
              <a:br>
                <a:rPr lang="en-US" altLang="x-none" sz="900">
                  <a:solidFill>
                    <a:srgbClr val="000000"/>
                  </a:solidFill>
                  <a:latin typeface="Times New Roman" charset="0"/>
                </a:rPr>
              </a:br>
              <a:r>
                <a:rPr lang="en-US" altLang="x-none" sz="900">
                  <a:solidFill>
                    <a:srgbClr val="000000"/>
                  </a:solidFill>
                  <a:latin typeface="Times New Roman" charset="0"/>
                </a:rPr>
                <a:t>WAIT</a:t>
              </a:r>
            </a:p>
          </p:txBody>
        </p:sp>
        <p:grpSp>
          <p:nvGrpSpPr>
            <p:cNvPr id="175124" name="Group 36"/>
            <p:cNvGrpSpPr>
              <a:grpSpLocks/>
            </p:cNvGrpSpPr>
            <p:nvPr/>
          </p:nvGrpSpPr>
          <p:grpSpPr bwMode="auto">
            <a:xfrm>
              <a:off x="3923" y="3427"/>
              <a:ext cx="1152" cy="381"/>
              <a:chOff x="1904" y="2274"/>
              <a:chExt cx="1721" cy="474"/>
            </a:xfrm>
          </p:grpSpPr>
          <p:sp>
            <p:nvSpPr>
              <p:cNvPr id="175128" name="Line 37"/>
              <p:cNvSpPr>
                <a:spLocks noChangeShapeType="1"/>
              </p:cNvSpPr>
              <p:nvPr/>
            </p:nvSpPr>
            <p:spPr bwMode="auto">
              <a:xfrm flipH="1">
                <a:off x="1979" y="2274"/>
                <a:ext cx="1572" cy="474"/>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5129" name="Text Box 38"/>
              <p:cNvSpPr txBox="1">
                <a:spLocks noChangeArrowheads="1"/>
              </p:cNvSpPr>
              <p:nvPr/>
            </p:nvSpPr>
            <p:spPr bwMode="auto">
              <a:xfrm rot="-1080000">
                <a:off x="1904" y="2334"/>
                <a:ext cx="17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000">
                    <a:solidFill>
                      <a:srgbClr val="000000"/>
                    </a:solidFill>
                    <a:latin typeface="Arial" charset="0"/>
                  </a:rPr>
                  <a:t>FIN</a:t>
                </a:r>
                <a:endParaRPr lang="en-US" altLang="x-none" sz="800">
                  <a:solidFill>
                    <a:srgbClr val="000000"/>
                  </a:solidFill>
                  <a:latin typeface="Times New Roman" charset="0"/>
                </a:endParaRPr>
              </a:p>
            </p:txBody>
          </p:sp>
        </p:grpSp>
        <p:sp>
          <p:nvSpPr>
            <p:cNvPr id="175125" name="Text Box 39"/>
            <p:cNvSpPr txBox="1">
              <a:spLocks noChangeArrowheads="1"/>
            </p:cNvSpPr>
            <p:nvPr/>
          </p:nvSpPr>
          <p:spPr bwMode="auto">
            <a:xfrm>
              <a:off x="4993" y="3386"/>
              <a:ext cx="2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900">
                  <a:solidFill>
                    <a:srgbClr val="000000"/>
                  </a:solidFill>
                  <a:latin typeface="Times New Roman" charset="0"/>
                </a:rPr>
                <a:t>LAST</a:t>
              </a:r>
              <a:br>
                <a:rPr lang="en-US" altLang="x-none" sz="900">
                  <a:solidFill>
                    <a:srgbClr val="000000"/>
                  </a:solidFill>
                  <a:latin typeface="Times New Roman" charset="0"/>
                </a:rPr>
              </a:br>
              <a:r>
                <a:rPr lang="en-US" altLang="x-none" sz="900">
                  <a:solidFill>
                    <a:srgbClr val="000000"/>
                  </a:solidFill>
                  <a:latin typeface="Times New Roman" charset="0"/>
                </a:rPr>
                <a:t>ACK</a:t>
              </a:r>
            </a:p>
          </p:txBody>
        </p:sp>
        <p:sp>
          <p:nvSpPr>
            <p:cNvPr id="175126" name="Text Box 40"/>
            <p:cNvSpPr txBox="1">
              <a:spLocks noChangeArrowheads="1"/>
            </p:cNvSpPr>
            <p:nvPr/>
          </p:nvSpPr>
          <p:spPr bwMode="auto">
            <a:xfrm>
              <a:off x="3653" y="3531"/>
              <a:ext cx="35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900">
                  <a:solidFill>
                    <a:srgbClr val="000000"/>
                  </a:solidFill>
                  <a:latin typeface="Times New Roman" charset="0"/>
                </a:rPr>
                <a:t>FIN</a:t>
              </a:r>
              <a:br>
                <a:rPr lang="en-US" altLang="x-none" sz="900">
                  <a:solidFill>
                    <a:srgbClr val="000000"/>
                  </a:solidFill>
                  <a:latin typeface="Times New Roman" charset="0"/>
                </a:rPr>
              </a:br>
              <a:r>
                <a:rPr lang="en-US" altLang="x-none" sz="900">
                  <a:solidFill>
                    <a:srgbClr val="000000"/>
                  </a:solidFill>
                  <a:latin typeface="Times New Roman" charset="0"/>
                </a:rPr>
                <a:t>WAIT 2</a:t>
              </a:r>
            </a:p>
          </p:txBody>
        </p:sp>
        <p:sp>
          <p:nvSpPr>
            <p:cNvPr id="175127" name="Text Box 41"/>
            <p:cNvSpPr txBox="1">
              <a:spLocks noChangeArrowheads="1"/>
            </p:cNvSpPr>
            <p:nvPr/>
          </p:nvSpPr>
          <p:spPr bwMode="auto">
            <a:xfrm>
              <a:off x="3674" y="3777"/>
              <a:ext cx="30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900">
                  <a:solidFill>
                    <a:srgbClr val="000000"/>
                  </a:solidFill>
                  <a:latin typeface="Times New Roman" charset="0"/>
                </a:rPr>
                <a:t>TIME</a:t>
              </a:r>
              <a:br>
                <a:rPr lang="en-US" altLang="x-none" sz="900">
                  <a:solidFill>
                    <a:srgbClr val="000000"/>
                  </a:solidFill>
                  <a:latin typeface="Times New Roman" charset="0"/>
                </a:rPr>
              </a:br>
              <a:r>
                <a:rPr lang="en-US" altLang="x-none" sz="900">
                  <a:solidFill>
                    <a:srgbClr val="000000"/>
                  </a:solidFill>
                  <a:latin typeface="Times New Roman" charset="0"/>
                </a:rPr>
                <a:t>WAIT</a:t>
              </a:r>
            </a:p>
          </p:txBody>
        </p:sp>
      </p:grpSp>
      <p:sp>
        <p:nvSpPr>
          <p:cNvPr id="3" name="Slide Number Placeholder 2">
            <a:extLst>
              <a:ext uri="{FF2B5EF4-FFF2-40B4-BE49-F238E27FC236}">
                <a16:creationId xmlns:a16="http://schemas.microsoft.com/office/drawing/2014/main" id="{FDAB827F-7B6B-054B-9415-7EEBA2667B0F}"/>
              </a:ext>
            </a:extLst>
          </p:cNvPr>
          <p:cNvSpPr>
            <a:spLocks noGrp="1"/>
          </p:cNvSpPr>
          <p:nvPr>
            <p:ph type="sldNum" sz="quarter" idx="10"/>
          </p:nvPr>
        </p:nvSpPr>
        <p:spPr/>
        <p:txBody>
          <a:bodyPr/>
          <a:lstStyle/>
          <a:p>
            <a:pPr>
              <a:defRPr/>
            </a:pPr>
            <a:fld id="{0DE0EAD2-50A2-C44C-87B5-CC1241096B9E}" type="slidenum">
              <a:rPr lang="en-US" altLang="en-US" smtClean="0"/>
              <a:pPr>
                <a:defRPr/>
              </a:pPr>
              <a:t>67</a:t>
            </a:fld>
            <a:endParaRPr lang="en-US" altLang="en-US"/>
          </a:p>
        </p:txBody>
      </p:sp>
    </p:spTree>
    <p:extLst>
      <p:ext uri="{BB962C8B-B14F-4D97-AF65-F5344CB8AC3E}">
        <p14:creationId xmlns:p14="http://schemas.microsoft.com/office/powerpoint/2010/main" val="24506339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533400" y="228600"/>
            <a:ext cx="8020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en-US" sz="3200" u="sng">
                <a:solidFill>
                  <a:srgbClr val="3333CC"/>
                </a:solidFill>
              </a:rPr>
              <a:t>A Summary of Questions</a:t>
            </a:r>
          </a:p>
        </p:txBody>
      </p:sp>
      <p:sp>
        <p:nvSpPr>
          <p:cNvPr id="66563" name="Rectangle 3"/>
          <p:cNvSpPr>
            <a:spLocks noChangeArrowheads="1"/>
          </p:cNvSpPr>
          <p:nvPr/>
        </p:nvSpPr>
        <p:spPr bwMode="auto">
          <a:xfrm>
            <a:off x="533400" y="1600200"/>
            <a:ext cx="807720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buClr>
                <a:srgbClr val="3333CC"/>
              </a:buClr>
              <a:buFont typeface="Wingdings" charset="2"/>
              <a:buChar char="q"/>
            </a:pPr>
            <a:r>
              <a:rPr lang="en-US" altLang="en-US" dirty="0">
                <a:solidFill>
                  <a:srgbClr val="000000"/>
                </a:solidFill>
              </a:rPr>
              <a:t>Basic structure: sliding window protocols</a:t>
            </a:r>
          </a:p>
          <a:p>
            <a:pPr>
              <a:buClr>
                <a:srgbClr val="3333CC"/>
              </a:buClr>
              <a:buFont typeface="Wingdings" pitchFamily="2" charset="2"/>
              <a:buChar char="q"/>
            </a:pPr>
            <a:r>
              <a:rPr lang="en-US" altLang="en-US" dirty="0">
                <a:solidFill>
                  <a:srgbClr val="000000"/>
                </a:solidFill>
              </a:rPr>
              <a:t>How to determine the </a:t>
            </a:r>
            <a:r>
              <a:rPr lang="ja-JP" altLang="en-US" dirty="0">
                <a:solidFill>
                  <a:srgbClr val="000000"/>
                </a:solidFill>
              </a:rPr>
              <a:t>“</a:t>
            </a:r>
            <a:r>
              <a:rPr lang="en-US" altLang="ja-JP" dirty="0">
                <a:solidFill>
                  <a:srgbClr val="000000"/>
                </a:solidFill>
              </a:rPr>
              <a:t>right</a:t>
            </a:r>
            <a:r>
              <a:rPr lang="ja-JP" altLang="en-US" dirty="0">
                <a:solidFill>
                  <a:srgbClr val="000000"/>
                </a:solidFill>
              </a:rPr>
              <a:t>”</a:t>
            </a:r>
            <a:r>
              <a:rPr lang="en-US" altLang="ja-JP" dirty="0">
                <a:solidFill>
                  <a:srgbClr val="000000"/>
                </a:solidFill>
              </a:rPr>
              <a:t> parameters?</a:t>
            </a:r>
          </a:p>
          <a:p>
            <a:pPr lvl="1">
              <a:buClr>
                <a:srgbClr val="3333CC"/>
              </a:buClr>
              <a:buSzPct val="85000"/>
              <a:buFont typeface="Wingdings" charset="2"/>
              <a:buChar char="ü"/>
            </a:pPr>
            <a:r>
              <a:rPr lang="en-US" altLang="en-US" dirty="0">
                <a:solidFill>
                  <a:srgbClr val="000000"/>
                </a:solidFill>
              </a:rPr>
              <a:t>timeout: mean + variation</a:t>
            </a:r>
          </a:p>
          <a:p>
            <a:pPr lvl="1">
              <a:buClr>
                <a:srgbClr val="3333CC"/>
              </a:buClr>
              <a:buSzPct val="85000"/>
              <a:buFont typeface="Courier New" panose="02070309020205020404" pitchFamily="49" charset="0"/>
              <a:buChar char="o"/>
            </a:pPr>
            <a:r>
              <a:rPr lang="en-US" altLang="en-US" dirty="0">
                <a:solidFill>
                  <a:srgbClr val="000000"/>
                </a:solidFill>
              </a:rPr>
              <a:t>sliding window size?</a:t>
            </a:r>
          </a:p>
        </p:txBody>
      </p:sp>
      <p:sp>
        <p:nvSpPr>
          <p:cNvPr id="3" name="Slide Number Placeholder 2">
            <a:extLst>
              <a:ext uri="{FF2B5EF4-FFF2-40B4-BE49-F238E27FC236}">
                <a16:creationId xmlns:a16="http://schemas.microsoft.com/office/drawing/2014/main" id="{83A20D3A-D8B8-5C4F-80CE-72FAA9B19C91}"/>
              </a:ext>
            </a:extLst>
          </p:cNvPr>
          <p:cNvSpPr>
            <a:spLocks noGrp="1"/>
          </p:cNvSpPr>
          <p:nvPr>
            <p:ph type="sldNum" sz="quarter" idx="10"/>
          </p:nvPr>
        </p:nvSpPr>
        <p:spPr/>
        <p:txBody>
          <a:bodyPr/>
          <a:lstStyle/>
          <a:p>
            <a:pPr>
              <a:defRPr/>
            </a:pPr>
            <a:fld id="{9575802E-658D-BD4C-8FD8-2A032DC3E1CD}" type="slidenum">
              <a:rPr lang="en-US" altLang="en-US" smtClean="0"/>
              <a:pPr>
                <a:defRPr/>
              </a:pPr>
              <a:t>68</a:t>
            </a:fld>
            <a:endParaRPr lang="en-US" altLang="en-US"/>
          </a:p>
        </p:txBody>
      </p:sp>
    </p:spTree>
    <p:extLst>
      <p:ext uri="{BB962C8B-B14F-4D97-AF65-F5344CB8AC3E}">
        <p14:creationId xmlns:p14="http://schemas.microsoft.com/office/powerpoint/2010/main" val="3770027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743AE20-ABF0-0C4E-BEC7-8C5FEA42D9E2}" type="slidenum">
              <a:rPr lang="en-US" altLang="x-none" sz="1400">
                <a:solidFill>
                  <a:srgbClr val="000000"/>
                </a:solidFill>
                <a:latin typeface="Times New Roman" charset="0"/>
              </a:rPr>
              <a:pPr eaLnBrk="1" hangingPunct="1"/>
              <a:t>7</a:t>
            </a:fld>
            <a:endParaRPr lang="en-US" altLang="x-none" sz="1400">
              <a:solidFill>
                <a:srgbClr val="000000"/>
              </a:solidFill>
              <a:latin typeface="Times New Roman" charset="0"/>
            </a:endParaRPr>
          </a:p>
        </p:txBody>
      </p:sp>
      <p:sp>
        <p:nvSpPr>
          <p:cNvPr id="147458" name="Rectangle 2"/>
          <p:cNvSpPr>
            <a:spLocks noGrp="1" noChangeArrowheads="1"/>
          </p:cNvSpPr>
          <p:nvPr>
            <p:ph type="title"/>
          </p:nvPr>
        </p:nvSpPr>
        <p:spPr>
          <a:xfrm>
            <a:off x="339725" y="242888"/>
            <a:ext cx="3560763" cy="893762"/>
          </a:xfrm>
        </p:spPr>
        <p:txBody>
          <a:bodyPr/>
          <a:lstStyle/>
          <a:p>
            <a:r>
              <a:rPr lang="en-US" altLang="x-none" sz="3600">
                <a:ea typeface="ＭＳ Ｐゴシック" charset="-128"/>
              </a:rPr>
              <a:t>rdt3.0 </a:t>
            </a:r>
            <a:r>
              <a:rPr lang="en-US" altLang="zh-CN" sz="3600">
                <a:ea typeface="宋体" charset="-122"/>
              </a:rPr>
              <a:t>S</a:t>
            </a:r>
            <a:r>
              <a:rPr lang="en-US" altLang="x-none" sz="3600">
                <a:ea typeface="ＭＳ Ｐゴシック" charset="-128"/>
              </a:rPr>
              <a:t>ender</a:t>
            </a:r>
            <a:endParaRPr lang="en-US" altLang="x-none">
              <a:ea typeface="ＭＳ Ｐゴシック" charset="-128"/>
            </a:endParaRPr>
          </a:p>
        </p:txBody>
      </p:sp>
      <p:sp>
        <p:nvSpPr>
          <p:cNvPr id="116739" name="Text Box 3"/>
          <p:cNvSpPr txBox="1">
            <a:spLocks noChangeArrowheads="1"/>
          </p:cNvSpPr>
          <p:nvPr/>
        </p:nvSpPr>
        <p:spPr bwMode="auto">
          <a:xfrm>
            <a:off x="3019425" y="1765300"/>
            <a:ext cx="38608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defTabSz="912813" eaLnBrk="1" hangingPunct="1"/>
            <a:r>
              <a:rPr lang="en-US" altLang="x-none" sz="1400">
                <a:solidFill>
                  <a:srgbClr val="000000"/>
                </a:solidFill>
              </a:rPr>
              <a:t>sndpkt = make_pkt(0, data, checksum)</a:t>
            </a:r>
          </a:p>
          <a:p>
            <a:pPr defTabSz="912813" eaLnBrk="1" hangingPunct="1"/>
            <a:r>
              <a:rPr lang="en-US" altLang="x-none" sz="1400">
                <a:solidFill>
                  <a:srgbClr val="000000"/>
                </a:solidFill>
              </a:rPr>
              <a:t>udt_send(sndpkt)</a:t>
            </a:r>
          </a:p>
          <a:p>
            <a:pPr defTabSz="912813" eaLnBrk="1" hangingPunct="1"/>
            <a:r>
              <a:rPr lang="en-US" altLang="x-none" sz="1400">
                <a:solidFill>
                  <a:srgbClr val="FF0000"/>
                </a:solidFill>
              </a:rPr>
              <a:t>start_timer</a:t>
            </a:r>
            <a:endParaRPr lang="en-US" altLang="x-none" sz="1400">
              <a:solidFill>
                <a:srgbClr val="FF0000"/>
              </a:solidFill>
              <a:latin typeface="Times New Roman" charset="0"/>
            </a:endParaRPr>
          </a:p>
        </p:txBody>
      </p:sp>
      <p:sp>
        <p:nvSpPr>
          <p:cNvPr id="147460" name="Text Box 4"/>
          <p:cNvSpPr txBox="1">
            <a:spLocks noChangeArrowheads="1"/>
          </p:cNvSpPr>
          <p:nvPr/>
        </p:nvSpPr>
        <p:spPr bwMode="auto">
          <a:xfrm>
            <a:off x="3060700" y="1471613"/>
            <a:ext cx="17240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defTabSz="912813" eaLnBrk="1" hangingPunct="1"/>
            <a:r>
              <a:rPr lang="en-US" altLang="x-none" sz="1400">
                <a:solidFill>
                  <a:srgbClr val="000000"/>
                </a:solidFill>
              </a:rPr>
              <a:t>rdt_send(data)</a:t>
            </a:r>
            <a:endParaRPr lang="en-US" altLang="x-none" sz="1400">
              <a:solidFill>
                <a:srgbClr val="000000"/>
              </a:solidFill>
              <a:latin typeface="Times New Roman" charset="0"/>
            </a:endParaRPr>
          </a:p>
        </p:txBody>
      </p:sp>
      <p:sp>
        <p:nvSpPr>
          <p:cNvPr id="147461" name="Line 5"/>
          <p:cNvSpPr>
            <a:spLocks noChangeShapeType="1"/>
          </p:cNvSpPr>
          <p:nvPr/>
        </p:nvSpPr>
        <p:spPr bwMode="auto">
          <a:xfrm>
            <a:off x="3162300" y="1809750"/>
            <a:ext cx="990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2813" eaLnBrk="1" hangingPunct="1"/>
            <a:endParaRPr lang="en-US">
              <a:solidFill>
                <a:srgbClr val="000000"/>
              </a:solidFill>
              <a:latin typeface="Arial" charset="0"/>
            </a:endParaRPr>
          </a:p>
        </p:txBody>
      </p:sp>
      <p:sp>
        <p:nvSpPr>
          <p:cNvPr id="147462" name="Line 6"/>
          <p:cNvSpPr>
            <a:spLocks noChangeShapeType="1"/>
          </p:cNvSpPr>
          <p:nvPr/>
        </p:nvSpPr>
        <p:spPr bwMode="auto">
          <a:xfrm>
            <a:off x="2749550" y="1925638"/>
            <a:ext cx="157163" cy="576262"/>
          </a:xfrm>
          <a:prstGeom prst="line">
            <a:avLst/>
          </a:prstGeom>
          <a:noFill/>
          <a:ln w="2857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pPr defTabSz="912813" eaLnBrk="1" hangingPunct="1"/>
            <a:endParaRPr lang="en-US">
              <a:solidFill>
                <a:srgbClr val="000000"/>
              </a:solidFill>
              <a:latin typeface="Arial" charset="0"/>
            </a:endParaRPr>
          </a:p>
        </p:txBody>
      </p:sp>
      <p:grpSp>
        <p:nvGrpSpPr>
          <p:cNvPr id="147463" name="Group 7"/>
          <p:cNvGrpSpPr>
            <a:grpSpLocks/>
          </p:cNvGrpSpPr>
          <p:nvPr/>
        </p:nvGrpSpPr>
        <p:grpSpPr bwMode="auto">
          <a:xfrm>
            <a:off x="5360988" y="2471738"/>
            <a:ext cx="889000" cy="865187"/>
            <a:chOff x="445" y="1273"/>
            <a:chExt cx="560" cy="545"/>
          </a:xfrm>
        </p:grpSpPr>
        <p:sp>
          <p:nvSpPr>
            <p:cNvPr id="147515" name="Oval 8"/>
            <p:cNvSpPr>
              <a:spLocks noChangeArrowheads="1"/>
            </p:cNvSpPr>
            <p:nvPr/>
          </p:nvSpPr>
          <p:spPr bwMode="auto">
            <a:xfrm>
              <a:off x="445" y="1273"/>
              <a:ext cx="560" cy="545"/>
            </a:xfrm>
            <a:prstGeom prst="ellipse">
              <a:avLst/>
            </a:prstGeom>
            <a:solidFill>
              <a:srgbClr val="FFFFFF"/>
            </a:solidFill>
            <a:ln w="19050">
              <a:solidFill>
                <a:srgbClr val="000000"/>
              </a:solidFill>
              <a:round/>
              <a:headEnd/>
              <a:tailEnd/>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defTabSz="912813" eaLnBrk="1" hangingPunct="1"/>
              <a:endParaRPr lang="x-none" altLang="x-none">
                <a:solidFill>
                  <a:srgbClr val="000000"/>
                </a:solidFill>
              </a:endParaRPr>
            </a:p>
          </p:txBody>
        </p:sp>
        <p:sp>
          <p:nvSpPr>
            <p:cNvPr id="147516" name="Text Box 9"/>
            <p:cNvSpPr txBox="1">
              <a:spLocks noChangeArrowheads="1"/>
            </p:cNvSpPr>
            <p:nvPr/>
          </p:nvSpPr>
          <p:spPr bwMode="auto">
            <a:xfrm>
              <a:off x="524" y="1309"/>
              <a:ext cx="450"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defTabSz="912813" eaLnBrk="1" hangingPunct="1"/>
              <a:r>
                <a:rPr lang="en-US" altLang="x-none" sz="1400">
                  <a:solidFill>
                    <a:srgbClr val="000000"/>
                  </a:solidFill>
                </a:rPr>
                <a:t>Wait for ACK0</a:t>
              </a:r>
              <a:endParaRPr lang="en-US" altLang="x-none" sz="1400">
                <a:solidFill>
                  <a:srgbClr val="000000"/>
                </a:solidFill>
                <a:latin typeface="Times New Roman" charset="0"/>
              </a:endParaRPr>
            </a:p>
          </p:txBody>
        </p:sp>
      </p:grpSp>
      <p:sp>
        <p:nvSpPr>
          <p:cNvPr id="147464" name="Freeform 10"/>
          <p:cNvSpPr>
            <a:spLocks/>
          </p:cNvSpPr>
          <p:nvPr/>
        </p:nvSpPr>
        <p:spPr bwMode="auto">
          <a:xfrm flipV="1">
            <a:off x="3384550" y="2452688"/>
            <a:ext cx="2090738" cy="163512"/>
          </a:xfrm>
          <a:custGeom>
            <a:avLst/>
            <a:gdLst>
              <a:gd name="T0" fmla="*/ 0 w 2835"/>
              <a:gd name="T1" fmla="*/ 0 h 525"/>
              <a:gd name="T2" fmla="*/ 2147483647 w 2835"/>
              <a:gd name="T3" fmla="*/ 0 h 525"/>
              <a:gd name="T4" fmla="*/ 0 60000 65536"/>
              <a:gd name="T5" fmla="*/ 0 60000 65536"/>
              <a:gd name="T6" fmla="*/ 0 w 2835"/>
              <a:gd name="T7" fmla="*/ 0 h 525"/>
              <a:gd name="T8" fmla="*/ 2835 w 2835"/>
              <a:gd name="T9" fmla="*/ 525 h 525"/>
            </a:gdLst>
            <a:ahLst/>
            <a:cxnLst>
              <a:cxn ang="T4">
                <a:pos x="T0" y="T1"/>
              </a:cxn>
              <a:cxn ang="T5">
                <a:pos x="T2" y="T3"/>
              </a:cxn>
            </a:cxnLst>
            <a:rect l="T6" t="T7" r="T8" b="T9"/>
            <a:pathLst>
              <a:path w="2835" h="525">
                <a:moveTo>
                  <a:pt x="0" y="0"/>
                </a:moveTo>
                <a:cubicBezTo>
                  <a:pt x="60" y="525"/>
                  <a:pt x="2835" y="495"/>
                  <a:pt x="2835" y="0"/>
                </a:cubicBez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defTabSz="912813" eaLnBrk="1" hangingPunct="1"/>
            <a:endParaRPr lang="en-US">
              <a:solidFill>
                <a:srgbClr val="000000"/>
              </a:solidFill>
              <a:latin typeface="Arial" charset="0"/>
            </a:endParaRPr>
          </a:p>
        </p:txBody>
      </p:sp>
      <p:sp>
        <p:nvSpPr>
          <p:cNvPr id="147465" name="Freeform 11"/>
          <p:cNvSpPr>
            <a:spLocks/>
          </p:cNvSpPr>
          <p:nvPr/>
        </p:nvSpPr>
        <p:spPr bwMode="auto">
          <a:xfrm>
            <a:off x="6069013" y="2055813"/>
            <a:ext cx="871537" cy="666750"/>
          </a:xfrm>
          <a:custGeom>
            <a:avLst/>
            <a:gdLst>
              <a:gd name="T0" fmla="*/ 0 w 549"/>
              <a:gd name="T1" fmla="*/ 2147483647 h 420"/>
              <a:gd name="T2" fmla="*/ 2147483647 w 549"/>
              <a:gd name="T3" fmla="*/ 2147483647 h 420"/>
              <a:gd name="T4" fmla="*/ 0 60000 65536"/>
              <a:gd name="T5" fmla="*/ 0 60000 65536"/>
              <a:gd name="T6" fmla="*/ 0 w 549"/>
              <a:gd name="T7" fmla="*/ 0 h 420"/>
              <a:gd name="T8" fmla="*/ 549 w 549"/>
              <a:gd name="T9" fmla="*/ 420 h 420"/>
            </a:gdLst>
            <a:ahLst/>
            <a:cxnLst>
              <a:cxn ang="T4">
                <a:pos x="T0" y="T1"/>
              </a:cxn>
              <a:cxn ang="T5">
                <a:pos x="T2" y="T3"/>
              </a:cxn>
            </a:cxnLst>
            <a:rect l="T6" t="T7" r="T8" b="T9"/>
            <a:pathLst>
              <a:path w="549" h="420">
                <a:moveTo>
                  <a:pt x="0" y="306"/>
                </a:moveTo>
                <a:cubicBezTo>
                  <a:pt x="78" y="0"/>
                  <a:pt x="549" y="315"/>
                  <a:pt x="87" y="420"/>
                </a:cubicBez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defTabSz="912813" eaLnBrk="1" hangingPunct="1"/>
            <a:endParaRPr lang="en-US">
              <a:solidFill>
                <a:srgbClr val="000000"/>
              </a:solidFill>
              <a:latin typeface="Arial" charset="0"/>
            </a:endParaRPr>
          </a:p>
        </p:txBody>
      </p:sp>
      <p:sp>
        <p:nvSpPr>
          <p:cNvPr id="147466" name="Text Box 12"/>
          <p:cNvSpPr txBox="1">
            <a:spLocks noChangeArrowheads="1"/>
          </p:cNvSpPr>
          <p:nvPr/>
        </p:nvSpPr>
        <p:spPr bwMode="auto">
          <a:xfrm>
            <a:off x="6481763" y="1577975"/>
            <a:ext cx="1704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defTabSz="912813" eaLnBrk="1" hangingPunct="1"/>
            <a:r>
              <a:rPr lang="en-US" altLang="x-none" sz="1400">
                <a:solidFill>
                  <a:srgbClr val="000000"/>
                </a:solidFill>
              </a:rPr>
              <a:t>rdt_rcv(rcvpkt) &amp;&amp;  </a:t>
            </a:r>
          </a:p>
          <a:p>
            <a:pPr defTabSz="912813" eaLnBrk="1" hangingPunct="1"/>
            <a:r>
              <a:rPr lang="en-US" altLang="x-none" sz="1400">
                <a:solidFill>
                  <a:srgbClr val="000000"/>
                </a:solidFill>
              </a:rPr>
              <a:t>( corrupt(rcvpkt) ||</a:t>
            </a:r>
          </a:p>
          <a:p>
            <a:pPr defTabSz="912813" eaLnBrk="1" hangingPunct="1"/>
            <a:r>
              <a:rPr lang="en-US" altLang="x-none" sz="1400">
                <a:solidFill>
                  <a:srgbClr val="000000"/>
                </a:solidFill>
              </a:rPr>
              <a:t>isACK(rcvpkt,1) )</a:t>
            </a:r>
            <a:endParaRPr lang="en-US" altLang="x-none" sz="1400">
              <a:solidFill>
                <a:srgbClr val="000000"/>
              </a:solidFill>
              <a:latin typeface="Times New Roman" charset="0"/>
            </a:endParaRPr>
          </a:p>
        </p:txBody>
      </p:sp>
      <p:sp>
        <p:nvSpPr>
          <p:cNvPr id="147467" name="Line 13"/>
          <p:cNvSpPr>
            <a:spLocks noChangeShapeType="1"/>
          </p:cNvSpPr>
          <p:nvPr/>
        </p:nvSpPr>
        <p:spPr bwMode="auto">
          <a:xfrm>
            <a:off x="6691313" y="2279650"/>
            <a:ext cx="1350962"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2813" eaLnBrk="1" hangingPunct="1"/>
            <a:endParaRPr lang="en-US">
              <a:solidFill>
                <a:srgbClr val="000000"/>
              </a:solidFill>
              <a:latin typeface="Arial" charset="0"/>
            </a:endParaRPr>
          </a:p>
        </p:txBody>
      </p:sp>
      <p:grpSp>
        <p:nvGrpSpPr>
          <p:cNvPr id="147468" name="Group 14"/>
          <p:cNvGrpSpPr>
            <a:grpSpLocks/>
          </p:cNvGrpSpPr>
          <p:nvPr/>
        </p:nvGrpSpPr>
        <p:grpSpPr bwMode="auto">
          <a:xfrm>
            <a:off x="5562600" y="4386263"/>
            <a:ext cx="1219200" cy="850900"/>
            <a:chOff x="4159" y="3230"/>
            <a:chExt cx="768" cy="536"/>
          </a:xfrm>
        </p:grpSpPr>
        <p:sp>
          <p:nvSpPr>
            <p:cNvPr id="147513" name="Oval 15"/>
            <p:cNvSpPr>
              <a:spLocks noChangeArrowheads="1"/>
            </p:cNvSpPr>
            <p:nvPr/>
          </p:nvSpPr>
          <p:spPr bwMode="auto">
            <a:xfrm>
              <a:off x="4159" y="3230"/>
              <a:ext cx="595" cy="536"/>
            </a:xfrm>
            <a:prstGeom prst="ellipse">
              <a:avLst/>
            </a:prstGeom>
            <a:solidFill>
              <a:srgbClr val="FFFFFF"/>
            </a:solidFill>
            <a:ln w="19050">
              <a:solidFill>
                <a:srgbClr val="000000"/>
              </a:solidFill>
              <a:round/>
              <a:headEnd/>
              <a:tailEnd/>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defTabSz="912813" eaLnBrk="1" hangingPunct="1"/>
              <a:endParaRPr lang="x-none" altLang="x-none">
                <a:solidFill>
                  <a:srgbClr val="000000"/>
                </a:solidFill>
              </a:endParaRPr>
            </a:p>
          </p:txBody>
        </p:sp>
        <p:sp>
          <p:nvSpPr>
            <p:cNvPr id="147514" name="Text Box 16"/>
            <p:cNvSpPr txBox="1">
              <a:spLocks noChangeArrowheads="1"/>
            </p:cNvSpPr>
            <p:nvPr/>
          </p:nvSpPr>
          <p:spPr bwMode="auto">
            <a:xfrm>
              <a:off x="4178" y="3270"/>
              <a:ext cx="74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defTabSz="912813" eaLnBrk="1" hangingPunct="1"/>
              <a:r>
                <a:rPr lang="en-US" altLang="x-none" sz="1400">
                  <a:solidFill>
                    <a:srgbClr val="000000"/>
                  </a:solidFill>
                </a:rPr>
                <a:t>Wait for </a:t>
              </a:r>
            </a:p>
            <a:p>
              <a:pPr defTabSz="912813" eaLnBrk="1" hangingPunct="1"/>
              <a:r>
                <a:rPr lang="en-US" altLang="x-none" sz="1400">
                  <a:solidFill>
                    <a:srgbClr val="000000"/>
                  </a:solidFill>
                </a:rPr>
                <a:t>call 1 from above</a:t>
              </a:r>
              <a:endParaRPr lang="en-US" altLang="x-none" sz="1400">
                <a:solidFill>
                  <a:srgbClr val="000000"/>
                </a:solidFill>
                <a:latin typeface="Times New Roman" charset="0"/>
              </a:endParaRPr>
            </a:p>
          </p:txBody>
        </p:sp>
      </p:grpSp>
      <p:sp>
        <p:nvSpPr>
          <p:cNvPr id="147469" name="Freeform 17"/>
          <p:cNvSpPr>
            <a:spLocks/>
          </p:cNvSpPr>
          <p:nvPr/>
        </p:nvSpPr>
        <p:spPr bwMode="auto">
          <a:xfrm rot="16200000" flipV="1">
            <a:off x="2159794" y="3842544"/>
            <a:ext cx="1176337" cy="111125"/>
          </a:xfrm>
          <a:custGeom>
            <a:avLst/>
            <a:gdLst>
              <a:gd name="T0" fmla="*/ 0 w 2835"/>
              <a:gd name="T1" fmla="*/ 0 h 525"/>
              <a:gd name="T2" fmla="*/ 2147483647 w 2835"/>
              <a:gd name="T3" fmla="*/ 0 h 525"/>
              <a:gd name="T4" fmla="*/ 0 60000 65536"/>
              <a:gd name="T5" fmla="*/ 0 60000 65536"/>
              <a:gd name="T6" fmla="*/ 0 w 2835"/>
              <a:gd name="T7" fmla="*/ 0 h 525"/>
              <a:gd name="T8" fmla="*/ 2835 w 2835"/>
              <a:gd name="T9" fmla="*/ 525 h 525"/>
            </a:gdLst>
            <a:ahLst/>
            <a:cxnLst>
              <a:cxn ang="T4">
                <a:pos x="T0" y="T1"/>
              </a:cxn>
              <a:cxn ang="T5">
                <a:pos x="T2" y="T3"/>
              </a:cxn>
            </a:cxnLst>
            <a:rect l="T6" t="T7" r="T8" b="T9"/>
            <a:pathLst>
              <a:path w="2835" h="525">
                <a:moveTo>
                  <a:pt x="0" y="0"/>
                </a:moveTo>
                <a:cubicBezTo>
                  <a:pt x="60" y="525"/>
                  <a:pt x="2835" y="495"/>
                  <a:pt x="2835" y="0"/>
                </a:cubicBez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defTabSz="912813" eaLnBrk="1" hangingPunct="1"/>
            <a:endParaRPr lang="en-US">
              <a:solidFill>
                <a:srgbClr val="000000"/>
              </a:solidFill>
              <a:latin typeface="Arial" charset="0"/>
            </a:endParaRPr>
          </a:p>
        </p:txBody>
      </p:sp>
      <p:sp>
        <p:nvSpPr>
          <p:cNvPr id="147470" name="Freeform 18"/>
          <p:cNvSpPr>
            <a:spLocks/>
          </p:cNvSpPr>
          <p:nvPr/>
        </p:nvSpPr>
        <p:spPr bwMode="auto">
          <a:xfrm>
            <a:off x="3370263" y="5119688"/>
            <a:ext cx="2312987" cy="274637"/>
          </a:xfrm>
          <a:custGeom>
            <a:avLst/>
            <a:gdLst>
              <a:gd name="T0" fmla="*/ 0 w 2835"/>
              <a:gd name="T1" fmla="*/ 0 h 525"/>
              <a:gd name="T2" fmla="*/ 2147483647 w 2835"/>
              <a:gd name="T3" fmla="*/ 0 h 525"/>
              <a:gd name="T4" fmla="*/ 0 60000 65536"/>
              <a:gd name="T5" fmla="*/ 0 60000 65536"/>
              <a:gd name="T6" fmla="*/ 0 w 2835"/>
              <a:gd name="T7" fmla="*/ 0 h 525"/>
              <a:gd name="T8" fmla="*/ 2835 w 2835"/>
              <a:gd name="T9" fmla="*/ 525 h 525"/>
            </a:gdLst>
            <a:ahLst/>
            <a:cxnLst>
              <a:cxn ang="T4">
                <a:pos x="T0" y="T1"/>
              </a:cxn>
              <a:cxn ang="T5">
                <a:pos x="T2" y="T3"/>
              </a:cxn>
            </a:cxnLst>
            <a:rect l="T6" t="T7" r="T8" b="T9"/>
            <a:pathLst>
              <a:path w="2835" h="525">
                <a:moveTo>
                  <a:pt x="0" y="0"/>
                </a:moveTo>
                <a:cubicBezTo>
                  <a:pt x="60" y="525"/>
                  <a:pt x="2835" y="495"/>
                  <a:pt x="2835" y="0"/>
                </a:cubicBezTo>
              </a:path>
            </a:pathLst>
          </a:custGeom>
          <a:noFill/>
          <a:ln w="1905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defTabSz="912813" eaLnBrk="1" hangingPunct="1"/>
            <a:endParaRPr lang="en-US">
              <a:solidFill>
                <a:srgbClr val="000000"/>
              </a:solidFill>
              <a:latin typeface="Arial" charset="0"/>
            </a:endParaRPr>
          </a:p>
        </p:txBody>
      </p:sp>
      <p:sp>
        <p:nvSpPr>
          <p:cNvPr id="147471" name="Freeform 19"/>
          <p:cNvSpPr>
            <a:spLocks/>
          </p:cNvSpPr>
          <p:nvPr/>
        </p:nvSpPr>
        <p:spPr bwMode="auto">
          <a:xfrm rot="5400000" flipH="1" flipV="1">
            <a:off x="5611019" y="3709194"/>
            <a:ext cx="1184275" cy="166687"/>
          </a:xfrm>
          <a:custGeom>
            <a:avLst/>
            <a:gdLst>
              <a:gd name="T0" fmla="*/ 0 w 2835"/>
              <a:gd name="T1" fmla="*/ 0 h 525"/>
              <a:gd name="T2" fmla="*/ 2147483647 w 2835"/>
              <a:gd name="T3" fmla="*/ 0 h 525"/>
              <a:gd name="T4" fmla="*/ 0 60000 65536"/>
              <a:gd name="T5" fmla="*/ 0 60000 65536"/>
              <a:gd name="T6" fmla="*/ 0 w 2835"/>
              <a:gd name="T7" fmla="*/ 0 h 525"/>
              <a:gd name="T8" fmla="*/ 2835 w 2835"/>
              <a:gd name="T9" fmla="*/ 525 h 525"/>
            </a:gdLst>
            <a:ahLst/>
            <a:cxnLst>
              <a:cxn ang="T4">
                <a:pos x="T0" y="T1"/>
              </a:cxn>
              <a:cxn ang="T5">
                <a:pos x="T2" y="T3"/>
              </a:cxn>
            </a:cxnLst>
            <a:rect l="T6" t="T7" r="T8" b="T9"/>
            <a:pathLst>
              <a:path w="2835" h="525">
                <a:moveTo>
                  <a:pt x="0" y="0"/>
                </a:moveTo>
                <a:cubicBezTo>
                  <a:pt x="60" y="525"/>
                  <a:pt x="2835" y="495"/>
                  <a:pt x="2835" y="0"/>
                </a:cubicBezTo>
              </a:path>
            </a:pathLst>
          </a:custGeom>
          <a:noFill/>
          <a:ln w="1905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defTabSz="912813" eaLnBrk="1" hangingPunct="1"/>
            <a:endParaRPr lang="en-US">
              <a:solidFill>
                <a:srgbClr val="000000"/>
              </a:solidFill>
              <a:latin typeface="Arial" charset="0"/>
            </a:endParaRPr>
          </a:p>
        </p:txBody>
      </p:sp>
      <p:sp>
        <p:nvSpPr>
          <p:cNvPr id="116752" name="Text Box 20"/>
          <p:cNvSpPr txBox="1">
            <a:spLocks noChangeArrowheads="1"/>
          </p:cNvSpPr>
          <p:nvPr/>
        </p:nvSpPr>
        <p:spPr bwMode="auto">
          <a:xfrm>
            <a:off x="3316288" y="5605463"/>
            <a:ext cx="34448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defTabSz="912813" eaLnBrk="1" hangingPunct="1"/>
            <a:r>
              <a:rPr lang="en-US" altLang="x-none" sz="1400">
                <a:solidFill>
                  <a:srgbClr val="000000"/>
                </a:solidFill>
              </a:rPr>
              <a:t>sndpkt = make_pkt(1, data, checksum)</a:t>
            </a:r>
          </a:p>
          <a:p>
            <a:pPr defTabSz="912813" eaLnBrk="1" hangingPunct="1"/>
            <a:r>
              <a:rPr lang="en-US" altLang="x-none" sz="1400">
                <a:solidFill>
                  <a:srgbClr val="000000"/>
                </a:solidFill>
              </a:rPr>
              <a:t>udt_send(sndpkt)</a:t>
            </a:r>
          </a:p>
          <a:p>
            <a:pPr defTabSz="912813" eaLnBrk="1" hangingPunct="1"/>
            <a:r>
              <a:rPr lang="en-US" altLang="x-none" sz="1400">
                <a:solidFill>
                  <a:srgbClr val="FF0000"/>
                </a:solidFill>
              </a:rPr>
              <a:t>start_timer</a:t>
            </a:r>
            <a:endParaRPr lang="en-US" altLang="x-none" sz="1400">
              <a:solidFill>
                <a:srgbClr val="FF0000"/>
              </a:solidFill>
              <a:latin typeface="Times New Roman" charset="0"/>
            </a:endParaRPr>
          </a:p>
        </p:txBody>
      </p:sp>
      <p:sp>
        <p:nvSpPr>
          <p:cNvPr id="147473" name="Text Box 21"/>
          <p:cNvSpPr txBox="1">
            <a:spLocks noChangeArrowheads="1"/>
          </p:cNvSpPr>
          <p:nvPr/>
        </p:nvSpPr>
        <p:spPr bwMode="auto">
          <a:xfrm>
            <a:off x="3316288" y="5322888"/>
            <a:ext cx="17240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defTabSz="912813" eaLnBrk="1" hangingPunct="1"/>
            <a:r>
              <a:rPr lang="en-US" altLang="x-none" sz="1400">
                <a:solidFill>
                  <a:srgbClr val="000000"/>
                </a:solidFill>
              </a:rPr>
              <a:t>rdt_send(data)</a:t>
            </a:r>
            <a:endParaRPr lang="en-US" altLang="x-none" sz="1400">
              <a:solidFill>
                <a:srgbClr val="000000"/>
              </a:solidFill>
              <a:latin typeface="Times New Roman" charset="0"/>
            </a:endParaRPr>
          </a:p>
        </p:txBody>
      </p:sp>
      <p:sp>
        <p:nvSpPr>
          <p:cNvPr id="147474" name="Line 22"/>
          <p:cNvSpPr>
            <a:spLocks noChangeShapeType="1"/>
          </p:cNvSpPr>
          <p:nvPr/>
        </p:nvSpPr>
        <p:spPr bwMode="auto">
          <a:xfrm>
            <a:off x="3435350" y="5634038"/>
            <a:ext cx="259873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2813" eaLnBrk="1" hangingPunct="1"/>
            <a:endParaRPr lang="en-US">
              <a:solidFill>
                <a:srgbClr val="000000"/>
              </a:solidFill>
              <a:latin typeface="Arial" charset="0"/>
            </a:endParaRPr>
          </a:p>
        </p:txBody>
      </p:sp>
      <p:sp>
        <p:nvSpPr>
          <p:cNvPr id="147475" name="Text Box 23"/>
          <p:cNvSpPr txBox="1">
            <a:spLocks noChangeArrowheads="1"/>
          </p:cNvSpPr>
          <p:nvPr/>
        </p:nvSpPr>
        <p:spPr bwMode="auto">
          <a:xfrm>
            <a:off x="6280150" y="3487738"/>
            <a:ext cx="21494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defTabSz="912813" eaLnBrk="1" hangingPunct="1"/>
            <a:r>
              <a:rPr lang="en-US" altLang="x-none" sz="1400">
                <a:solidFill>
                  <a:srgbClr val="000000"/>
                </a:solidFill>
              </a:rPr>
              <a:t>rdt_rcv(rcvpkt)   </a:t>
            </a:r>
          </a:p>
          <a:p>
            <a:pPr defTabSz="912813" eaLnBrk="1" hangingPunct="1"/>
            <a:r>
              <a:rPr lang="en-US" altLang="x-none" sz="1400">
                <a:solidFill>
                  <a:srgbClr val="000000"/>
                </a:solidFill>
              </a:rPr>
              <a:t>&amp;&amp; notcorrupt(rcvpkt) </a:t>
            </a:r>
          </a:p>
          <a:p>
            <a:pPr defTabSz="912813" eaLnBrk="1" hangingPunct="1"/>
            <a:r>
              <a:rPr lang="en-US" altLang="x-none" sz="1400">
                <a:solidFill>
                  <a:srgbClr val="000000"/>
                </a:solidFill>
              </a:rPr>
              <a:t>&amp;&amp; isACK(rcvpkt,0)</a:t>
            </a:r>
            <a:r>
              <a:rPr lang="en-US" altLang="x-none" sz="1000">
                <a:solidFill>
                  <a:srgbClr val="000000"/>
                </a:solidFill>
              </a:rPr>
              <a:t> </a:t>
            </a:r>
            <a:endParaRPr lang="en-US" altLang="x-none">
              <a:solidFill>
                <a:srgbClr val="000000"/>
              </a:solidFill>
              <a:latin typeface="Times New Roman" charset="0"/>
            </a:endParaRPr>
          </a:p>
        </p:txBody>
      </p:sp>
      <p:sp>
        <p:nvSpPr>
          <p:cNvPr id="147476" name="Line 24"/>
          <p:cNvSpPr>
            <a:spLocks noChangeShapeType="1"/>
          </p:cNvSpPr>
          <p:nvPr/>
        </p:nvSpPr>
        <p:spPr bwMode="auto">
          <a:xfrm>
            <a:off x="6396038" y="4198938"/>
            <a:ext cx="141922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2813" eaLnBrk="1" hangingPunct="1"/>
            <a:endParaRPr lang="en-US">
              <a:solidFill>
                <a:srgbClr val="000000"/>
              </a:solidFill>
              <a:latin typeface="Arial" charset="0"/>
            </a:endParaRPr>
          </a:p>
        </p:txBody>
      </p:sp>
      <p:sp>
        <p:nvSpPr>
          <p:cNvPr id="147477" name="Text Box 25"/>
          <p:cNvSpPr txBox="1">
            <a:spLocks noChangeArrowheads="1"/>
          </p:cNvSpPr>
          <p:nvPr/>
        </p:nvSpPr>
        <p:spPr bwMode="auto">
          <a:xfrm>
            <a:off x="1290638" y="5443538"/>
            <a:ext cx="1622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defTabSz="912813" eaLnBrk="1" hangingPunct="1"/>
            <a:r>
              <a:rPr lang="en-US" altLang="x-none" sz="1400">
                <a:solidFill>
                  <a:srgbClr val="000000"/>
                </a:solidFill>
              </a:rPr>
              <a:t>rdt_rcv(rcvpkt) &amp;&amp;  </a:t>
            </a:r>
          </a:p>
          <a:p>
            <a:pPr defTabSz="912813" eaLnBrk="1" hangingPunct="1"/>
            <a:r>
              <a:rPr lang="en-US" altLang="x-none" sz="1400">
                <a:solidFill>
                  <a:srgbClr val="000000"/>
                </a:solidFill>
              </a:rPr>
              <a:t>( corrupt(rcvpkt) ||</a:t>
            </a:r>
          </a:p>
          <a:p>
            <a:pPr defTabSz="912813" eaLnBrk="1" hangingPunct="1"/>
            <a:r>
              <a:rPr lang="en-US" altLang="x-none" sz="1400">
                <a:solidFill>
                  <a:srgbClr val="000000"/>
                </a:solidFill>
              </a:rPr>
              <a:t>isACK(rcvpkt,0) )</a:t>
            </a:r>
            <a:endParaRPr lang="en-US" altLang="x-none" sz="1400">
              <a:solidFill>
                <a:srgbClr val="000000"/>
              </a:solidFill>
              <a:latin typeface="Times New Roman" charset="0"/>
            </a:endParaRPr>
          </a:p>
        </p:txBody>
      </p:sp>
      <p:sp>
        <p:nvSpPr>
          <p:cNvPr id="147478" name="Line 26"/>
          <p:cNvSpPr>
            <a:spLocks noChangeShapeType="1"/>
          </p:cNvSpPr>
          <p:nvPr/>
        </p:nvSpPr>
        <p:spPr bwMode="auto">
          <a:xfrm>
            <a:off x="1393825" y="6169025"/>
            <a:ext cx="125412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2813" eaLnBrk="1" hangingPunct="1"/>
            <a:endParaRPr lang="en-US">
              <a:solidFill>
                <a:srgbClr val="000000"/>
              </a:solidFill>
              <a:latin typeface="Arial" charset="0"/>
            </a:endParaRPr>
          </a:p>
        </p:txBody>
      </p:sp>
      <p:sp>
        <p:nvSpPr>
          <p:cNvPr id="147479" name="Text Box 27"/>
          <p:cNvSpPr txBox="1">
            <a:spLocks noChangeArrowheads="1"/>
          </p:cNvSpPr>
          <p:nvPr/>
        </p:nvSpPr>
        <p:spPr bwMode="auto">
          <a:xfrm>
            <a:off x="908050" y="3246438"/>
            <a:ext cx="19129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defTabSz="912813" eaLnBrk="1" hangingPunct="1"/>
            <a:r>
              <a:rPr lang="en-US" altLang="x-none" sz="1400">
                <a:solidFill>
                  <a:srgbClr val="000000"/>
                </a:solidFill>
              </a:rPr>
              <a:t>rdt_rcv(rcvpkt)   </a:t>
            </a:r>
          </a:p>
          <a:p>
            <a:pPr defTabSz="912813" eaLnBrk="1" hangingPunct="1"/>
            <a:r>
              <a:rPr lang="en-US" altLang="x-none" sz="1400">
                <a:solidFill>
                  <a:srgbClr val="000000"/>
                </a:solidFill>
              </a:rPr>
              <a:t>&amp;&amp; notcorrupt(rcvpkt) </a:t>
            </a:r>
          </a:p>
          <a:p>
            <a:pPr defTabSz="912813" eaLnBrk="1" hangingPunct="1"/>
            <a:r>
              <a:rPr lang="en-US" altLang="x-none" sz="1400">
                <a:solidFill>
                  <a:srgbClr val="000000"/>
                </a:solidFill>
              </a:rPr>
              <a:t>&amp;&amp; isACK(rcvpkt,1)</a:t>
            </a:r>
            <a:r>
              <a:rPr lang="en-US" altLang="x-none" sz="1000">
                <a:solidFill>
                  <a:srgbClr val="000000"/>
                </a:solidFill>
              </a:rPr>
              <a:t> </a:t>
            </a:r>
            <a:endParaRPr lang="en-US" altLang="x-none">
              <a:solidFill>
                <a:srgbClr val="000000"/>
              </a:solidFill>
              <a:latin typeface="Times New Roman" charset="0"/>
            </a:endParaRPr>
          </a:p>
        </p:txBody>
      </p:sp>
      <p:sp>
        <p:nvSpPr>
          <p:cNvPr id="147480" name="Line 28"/>
          <p:cNvSpPr>
            <a:spLocks noChangeShapeType="1"/>
          </p:cNvSpPr>
          <p:nvPr/>
        </p:nvSpPr>
        <p:spPr bwMode="auto">
          <a:xfrm>
            <a:off x="1035050" y="3986213"/>
            <a:ext cx="151765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2813" eaLnBrk="1" hangingPunct="1"/>
            <a:endParaRPr lang="en-US">
              <a:solidFill>
                <a:srgbClr val="000000"/>
              </a:solidFill>
              <a:latin typeface="Arial" charset="0"/>
            </a:endParaRPr>
          </a:p>
        </p:txBody>
      </p:sp>
      <p:sp>
        <p:nvSpPr>
          <p:cNvPr id="116761" name="Text Box 29"/>
          <p:cNvSpPr txBox="1">
            <a:spLocks noChangeArrowheads="1"/>
          </p:cNvSpPr>
          <p:nvPr/>
        </p:nvSpPr>
        <p:spPr bwMode="auto">
          <a:xfrm>
            <a:off x="6300788" y="4179888"/>
            <a:ext cx="1514475"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defTabSz="912813" eaLnBrk="1" hangingPunct="1"/>
            <a:r>
              <a:rPr lang="en-US" altLang="x-none" sz="1400">
                <a:solidFill>
                  <a:srgbClr val="FF0000"/>
                </a:solidFill>
              </a:rPr>
              <a:t>stop_timer</a:t>
            </a:r>
            <a:endParaRPr lang="en-US" altLang="x-none" sz="1400">
              <a:solidFill>
                <a:srgbClr val="FF0000"/>
              </a:solidFill>
              <a:latin typeface="Times New Roman" charset="0"/>
            </a:endParaRPr>
          </a:p>
        </p:txBody>
      </p:sp>
      <p:sp>
        <p:nvSpPr>
          <p:cNvPr id="116762" name="Text Box 30"/>
          <p:cNvSpPr txBox="1">
            <a:spLocks noChangeArrowheads="1"/>
          </p:cNvSpPr>
          <p:nvPr/>
        </p:nvSpPr>
        <p:spPr bwMode="auto">
          <a:xfrm>
            <a:off x="900113" y="3959225"/>
            <a:ext cx="1514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defTabSz="912813" eaLnBrk="1" hangingPunct="1"/>
            <a:r>
              <a:rPr lang="en-US" altLang="x-none" sz="1400">
                <a:solidFill>
                  <a:srgbClr val="FF0000"/>
                </a:solidFill>
              </a:rPr>
              <a:t>stop_timer</a:t>
            </a:r>
            <a:endParaRPr lang="en-US" altLang="x-none" sz="1400">
              <a:solidFill>
                <a:srgbClr val="FF0000"/>
              </a:solidFill>
              <a:latin typeface="Times New Roman" charset="0"/>
            </a:endParaRPr>
          </a:p>
        </p:txBody>
      </p:sp>
      <p:grpSp>
        <p:nvGrpSpPr>
          <p:cNvPr id="3" name="Group 2"/>
          <p:cNvGrpSpPr>
            <a:grpSpLocks/>
          </p:cNvGrpSpPr>
          <p:nvPr/>
        </p:nvGrpSpPr>
        <p:grpSpPr bwMode="auto">
          <a:xfrm>
            <a:off x="6238875" y="2660650"/>
            <a:ext cx="2447925" cy="741363"/>
            <a:chOff x="6238875" y="2660650"/>
            <a:chExt cx="2447925" cy="741363"/>
          </a:xfrm>
        </p:grpSpPr>
        <p:sp>
          <p:nvSpPr>
            <p:cNvPr id="147508" name="Text Box 33"/>
            <p:cNvSpPr txBox="1">
              <a:spLocks noChangeArrowheads="1"/>
            </p:cNvSpPr>
            <p:nvPr/>
          </p:nvSpPr>
          <p:spPr bwMode="auto">
            <a:xfrm>
              <a:off x="6592888" y="2660650"/>
              <a:ext cx="11144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defTabSz="912813" eaLnBrk="1" hangingPunct="1"/>
              <a:r>
                <a:rPr lang="en-US" altLang="x-none" sz="1400">
                  <a:solidFill>
                    <a:srgbClr val="FF0000"/>
                  </a:solidFill>
                </a:rPr>
                <a:t>timeout</a:t>
              </a:r>
              <a:endParaRPr lang="en-US" altLang="x-none" sz="1400">
                <a:solidFill>
                  <a:srgbClr val="FF0000"/>
                </a:solidFill>
                <a:latin typeface="Times New Roman" charset="0"/>
              </a:endParaRPr>
            </a:p>
          </p:txBody>
        </p:sp>
        <p:grpSp>
          <p:nvGrpSpPr>
            <p:cNvPr id="147509" name="Group 1"/>
            <p:cNvGrpSpPr>
              <a:grpSpLocks/>
            </p:cNvGrpSpPr>
            <p:nvPr/>
          </p:nvGrpSpPr>
          <p:grpSpPr bwMode="auto">
            <a:xfrm>
              <a:off x="6238875" y="2719388"/>
              <a:ext cx="2447925" cy="682625"/>
              <a:chOff x="6238875" y="2719388"/>
              <a:chExt cx="2447925" cy="682625"/>
            </a:xfrm>
          </p:grpSpPr>
          <p:sp>
            <p:nvSpPr>
              <p:cNvPr id="147510" name="Freeform 31"/>
              <p:cNvSpPr>
                <a:spLocks/>
              </p:cNvSpPr>
              <p:nvPr/>
            </p:nvSpPr>
            <p:spPr bwMode="auto">
              <a:xfrm>
                <a:off x="6238875" y="2719388"/>
                <a:ext cx="461963" cy="682625"/>
              </a:xfrm>
              <a:custGeom>
                <a:avLst/>
                <a:gdLst>
                  <a:gd name="T0" fmla="*/ 0 w 291"/>
                  <a:gd name="T1" fmla="*/ 2147483647 h 430"/>
                  <a:gd name="T2" fmla="*/ 2147483647 w 291"/>
                  <a:gd name="T3" fmla="*/ 2147483647 h 430"/>
                  <a:gd name="T4" fmla="*/ 0 60000 65536"/>
                  <a:gd name="T5" fmla="*/ 0 60000 65536"/>
                  <a:gd name="T6" fmla="*/ 0 w 291"/>
                  <a:gd name="T7" fmla="*/ 0 h 430"/>
                  <a:gd name="T8" fmla="*/ 291 w 291"/>
                  <a:gd name="T9" fmla="*/ 430 h 430"/>
                </a:gdLst>
                <a:ahLst/>
                <a:cxnLst>
                  <a:cxn ang="T4">
                    <a:pos x="T0" y="T1"/>
                  </a:cxn>
                  <a:cxn ang="T5">
                    <a:pos x="T2" y="T3"/>
                  </a:cxn>
                </a:cxnLst>
                <a:rect l="T6" t="T7" r="T8" b="T9"/>
                <a:pathLst>
                  <a:path w="291" h="430">
                    <a:moveTo>
                      <a:pt x="0" y="120"/>
                    </a:moveTo>
                    <a:cubicBezTo>
                      <a:pt x="291" y="0"/>
                      <a:pt x="259" y="430"/>
                      <a:pt x="15" y="255"/>
                    </a:cubicBez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defTabSz="912813" eaLnBrk="1" hangingPunct="1"/>
                <a:endParaRPr lang="en-US">
                  <a:solidFill>
                    <a:srgbClr val="000000"/>
                  </a:solidFill>
                  <a:latin typeface="Arial" charset="0"/>
                </a:endParaRPr>
              </a:p>
            </p:txBody>
          </p:sp>
          <p:sp>
            <p:nvSpPr>
              <p:cNvPr id="147511" name="Text Box 32"/>
              <p:cNvSpPr txBox="1">
                <a:spLocks noChangeArrowheads="1"/>
              </p:cNvSpPr>
              <p:nvPr/>
            </p:nvSpPr>
            <p:spPr bwMode="auto">
              <a:xfrm>
                <a:off x="6570663" y="2897188"/>
                <a:ext cx="2116137"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defTabSz="912813" eaLnBrk="1" hangingPunct="1"/>
                <a:r>
                  <a:rPr lang="en-US" altLang="x-none" sz="1400">
                    <a:solidFill>
                      <a:srgbClr val="FF0000"/>
                    </a:solidFill>
                  </a:rPr>
                  <a:t>udt_send(sndpkt)</a:t>
                </a:r>
              </a:p>
              <a:p>
                <a:pPr defTabSz="912813" eaLnBrk="1" hangingPunct="1"/>
                <a:r>
                  <a:rPr lang="en-US" altLang="x-none" sz="1400">
                    <a:solidFill>
                      <a:srgbClr val="FF0000"/>
                    </a:solidFill>
                  </a:rPr>
                  <a:t>start_timer</a:t>
                </a:r>
                <a:endParaRPr lang="en-US" altLang="x-none" sz="1400">
                  <a:solidFill>
                    <a:srgbClr val="FF0000"/>
                  </a:solidFill>
                  <a:latin typeface="Times New Roman" charset="0"/>
                </a:endParaRPr>
              </a:p>
            </p:txBody>
          </p:sp>
          <p:sp>
            <p:nvSpPr>
              <p:cNvPr id="147512" name="Line 34"/>
              <p:cNvSpPr>
                <a:spLocks noChangeShapeType="1"/>
              </p:cNvSpPr>
              <p:nvPr/>
            </p:nvSpPr>
            <p:spPr bwMode="auto">
              <a:xfrm>
                <a:off x="6681788" y="2914650"/>
                <a:ext cx="990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2813" eaLnBrk="1" hangingPunct="1"/>
                <a:endParaRPr lang="en-US">
                  <a:solidFill>
                    <a:srgbClr val="000000"/>
                  </a:solidFill>
                  <a:latin typeface="Arial" charset="0"/>
                </a:endParaRPr>
              </a:p>
            </p:txBody>
          </p:sp>
        </p:grpSp>
      </p:grpSp>
      <p:sp>
        <p:nvSpPr>
          <p:cNvPr id="147484" name="Freeform 35"/>
          <p:cNvSpPr>
            <a:spLocks/>
          </p:cNvSpPr>
          <p:nvPr/>
        </p:nvSpPr>
        <p:spPr bwMode="auto">
          <a:xfrm>
            <a:off x="2230438" y="5083175"/>
            <a:ext cx="692150" cy="631825"/>
          </a:xfrm>
          <a:custGeom>
            <a:avLst/>
            <a:gdLst>
              <a:gd name="T0" fmla="*/ 2147483647 w 436"/>
              <a:gd name="T1" fmla="*/ 2147483647 h 398"/>
              <a:gd name="T2" fmla="*/ 2147483647 w 436"/>
              <a:gd name="T3" fmla="*/ 0 h 398"/>
              <a:gd name="T4" fmla="*/ 0 60000 65536"/>
              <a:gd name="T5" fmla="*/ 0 60000 65536"/>
              <a:gd name="T6" fmla="*/ 0 w 436"/>
              <a:gd name="T7" fmla="*/ 0 h 398"/>
              <a:gd name="T8" fmla="*/ 436 w 436"/>
              <a:gd name="T9" fmla="*/ 398 h 398"/>
            </a:gdLst>
            <a:ahLst/>
            <a:cxnLst>
              <a:cxn ang="T4">
                <a:pos x="T0" y="T1"/>
              </a:cxn>
              <a:cxn ang="T5">
                <a:pos x="T2" y="T3"/>
              </a:cxn>
            </a:cxnLst>
            <a:rect l="T6" t="T7" r="T8" b="T9"/>
            <a:pathLst>
              <a:path w="436" h="398">
                <a:moveTo>
                  <a:pt x="436" y="101"/>
                </a:moveTo>
                <a:cubicBezTo>
                  <a:pt x="367" y="398"/>
                  <a:pt x="0" y="31"/>
                  <a:pt x="300" y="0"/>
                </a:cubicBez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defTabSz="912813" eaLnBrk="1" hangingPunct="1"/>
            <a:endParaRPr lang="en-US">
              <a:solidFill>
                <a:srgbClr val="000000"/>
              </a:solidFill>
              <a:latin typeface="Arial" charset="0"/>
            </a:endParaRPr>
          </a:p>
        </p:txBody>
      </p:sp>
      <p:grpSp>
        <p:nvGrpSpPr>
          <p:cNvPr id="4" name="Group 3"/>
          <p:cNvGrpSpPr>
            <a:grpSpLocks/>
          </p:cNvGrpSpPr>
          <p:nvPr/>
        </p:nvGrpSpPr>
        <p:grpSpPr bwMode="auto">
          <a:xfrm>
            <a:off x="628650" y="4587875"/>
            <a:ext cx="1973263" cy="682625"/>
            <a:chOff x="628650" y="4587875"/>
            <a:chExt cx="1973263" cy="682625"/>
          </a:xfrm>
        </p:grpSpPr>
        <p:sp>
          <p:nvSpPr>
            <p:cNvPr id="147504" name="Freeform 36"/>
            <p:cNvSpPr>
              <a:spLocks/>
            </p:cNvSpPr>
            <p:nvPr/>
          </p:nvSpPr>
          <p:spPr bwMode="auto">
            <a:xfrm>
              <a:off x="2030413" y="4794250"/>
              <a:ext cx="571500" cy="420688"/>
            </a:xfrm>
            <a:custGeom>
              <a:avLst/>
              <a:gdLst>
                <a:gd name="T0" fmla="*/ 2147483647 w 900"/>
                <a:gd name="T1" fmla="*/ 2147483647 h 662"/>
                <a:gd name="T2" fmla="*/ 2147483647 w 900"/>
                <a:gd name="T3" fmla="*/ 2147483647 h 662"/>
                <a:gd name="T4" fmla="*/ 0 60000 65536"/>
                <a:gd name="T5" fmla="*/ 0 60000 65536"/>
                <a:gd name="T6" fmla="*/ 0 w 900"/>
                <a:gd name="T7" fmla="*/ 0 h 662"/>
                <a:gd name="T8" fmla="*/ 900 w 900"/>
                <a:gd name="T9" fmla="*/ 662 h 662"/>
              </a:gdLst>
              <a:ahLst/>
              <a:cxnLst>
                <a:cxn ang="T4">
                  <a:pos x="T0" y="T1"/>
                </a:cxn>
                <a:cxn ang="T5">
                  <a:pos x="T2" y="T3"/>
                </a:cxn>
              </a:cxnLst>
              <a:rect l="T6" t="T7" r="T8" b="T9"/>
              <a:pathLst>
                <a:path w="900" h="662">
                  <a:moveTo>
                    <a:pt x="900" y="360"/>
                  </a:moveTo>
                  <a:cubicBezTo>
                    <a:pt x="171" y="662"/>
                    <a:pt x="0" y="0"/>
                    <a:pt x="825" y="15"/>
                  </a:cubicBez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defTabSz="912813" eaLnBrk="1" hangingPunct="1"/>
              <a:endParaRPr lang="en-US">
                <a:solidFill>
                  <a:srgbClr val="000000"/>
                </a:solidFill>
                <a:latin typeface="Arial" charset="0"/>
              </a:endParaRPr>
            </a:p>
          </p:txBody>
        </p:sp>
        <p:sp>
          <p:nvSpPr>
            <p:cNvPr id="147505" name="Text Box 37"/>
            <p:cNvSpPr txBox="1">
              <a:spLocks noChangeArrowheads="1"/>
            </p:cNvSpPr>
            <p:nvPr/>
          </p:nvSpPr>
          <p:spPr bwMode="auto">
            <a:xfrm>
              <a:off x="628650" y="4841875"/>
              <a:ext cx="182403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defTabSz="912813" eaLnBrk="1" hangingPunct="1"/>
              <a:r>
                <a:rPr lang="en-US" altLang="x-none" sz="1400">
                  <a:solidFill>
                    <a:srgbClr val="FF0000"/>
                  </a:solidFill>
                </a:rPr>
                <a:t>udt_send(sndpkt)</a:t>
              </a:r>
            </a:p>
            <a:p>
              <a:pPr defTabSz="912813" eaLnBrk="1" hangingPunct="1"/>
              <a:r>
                <a:rPr lang="en-US" altLang="x-none" sz="1400">
                  <a:solidFill>
                    <a:srgbClr val="FF0000"/>
                  </a:solidFill>
                </a:rPr>
                <a:t>start_timer</a:t>
              </a:r>
              <a:endParaRPr lang="en-US" altLang="x-none" sz="1400">
                <a:solidFill>
                  <a:srgbClr val="FF0000"/>
                </a:solidFill>
                <a:latin typeface="Times New Roman" charset="0"/>
              </a:endParaRPr>
            </a:p>
          </p:txBody>
        </p:sp>
        <p:sp>
          <p:nvSpPr>
            <p:cNvPr id="147506" name="Text Box 38"/>
            <p:cNvSpPr txBox="1">
              <a:spLocks noChangeArrowheads="1"/>
            </p:cNvSpPr>
            <p:nvPr/>
          </p:nvSpPr>
          <p:spPr bwMode="auto">
            <a:xfrm>
              <a:off x="642938" y="4587875"/>
              <a:ext cx="11144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defTabSz="912813" eaLnBrk="1" hangingPunct="1"/>
              <a:r>
                <a:rPr lang="en-US" altLang="x-none" sz="1400">
                  <a:solidFill>
                    <a:srgbClr val="FF0000"/>
                  </a:solidFill>
                </a:rPr>
                <a:t>timeout</a:t>
              </a:r>
              <a:endParaRPr lang="en-US" altLang="x-none" sz="1400">
                <a:solidFill>
                  <a:srgbClr val="FF0000"/>
                </a:solidFill>
                <a:latin typeface="Times New Roman" charset="0"/>
              </a:endParaRPr>
            </a:p>
          </p:txBody>
        </p:sp>
        <p:sp>
          <p:nvSpPr>
            <p:cNvPr id="147507" name="Line 39"/>
            <p:cNvSpPr>
              <a:spLocks noChangeShapeType="1"/>
            </p:cNvSpPr>
            <p:nvPr/>
          </p:nvSpPr>
          <p:spPr bwMode="auto">
            <a:xfrm>
              <a:off x="746125" y="4870450"/>
              <a:ext cx="990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2813" eaLnBrk="1" hangingPunct="1"/>
              <a:endParaRPr lang="en-US">
                <a:solidFill>
                  <a:srgbClr val="000000"/>
                </a:solidFill>
                <a:latin typeface="Arial" charset="0"/>
              </a:endParaRPr>
            </a:p>
          </p:txBody>
        </p:sp>
      </p:grpSp>
      <p:sp>
        <p:nvSpPr>
          <p:cNvPr id="147486" name="Freeform 40"/>
          <p:cNvSpPr>
            <a:spLocks/>
          </p:cNvSpPr>
          <p:nvPr/>
        </p:nvSpPr>
        <p:spPr bwMode="auto">
          <a:xfrm>
            <a:off x="6426200" y="4754563"/>
            <a:ext cx="579438" cy="890587"/>
          </a:xfrm>
          <a:custGeom>
            <a:avLst/>
            <a:gdLst>
              <a:gd name="T0" fmla="*/ 2147483647 w 322"/>
              <a:gd name="T1" fmla="*/ 2147483647 h 483"/>
              <a:gd name="T2" fmla="*/ 0 w 322"/>
              <a:gd name="T3" fmla="*/ 2147483647 h 483"/>
              <a:gd name="T4" fmla="*/ 0 60000 65536"/>
              <a:gd name="T5" fmla="*/ 0 60000 65536"/>
              <a:gd name="T6" fmla="*/ 0 w 322"/>
              <a:gd name="T7" fmla="*/ 0 h 483"/>
              <a:gd name="T8" fmla="*/ 322 w 322"/>
              <a:gd name="T9" fmla="*/ 483 h 483"/>
            </a:gdLst>
            <a:ahLst/>
            <a:cxnLst>
              <a:cxn ang="T4">
                <a:pos x="T0" y="T1"/>
              </a:cxn>
              <a:cxn ang="T5">
                <a:pos x="T2" y="T3"/>
              </a:cxn>
            </a:cxnLst>
            <a:rect l="T6" t="T7" r="T8" b="T9"/>
            <a:pathLst>
              <a:path w="322" h="483">
                <a:moveTo>
                  <a:pt x="31" y="120"/>
                </a:moveTo>
                <a:cubicBezTo>
                  <a:pt x="322" y="0"/>
                  <a:pt x="64" y="483"/>
                  <a:pt x="0" y="183"/>
                </a:cubicBez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defTabSz="912813" eaLnBrk="1" hangingPunct="1"/>
            <a:endParaRPr lang="en-US">
              <a:solidFill>
                <a:srgbClr val="000000"/>
              </a:solidFill>
              <a:latin typeface="Arial" charset="0"/>
            </a:endParaRPr>
          </a:p>
        </p:txBody>
      </p:sp>
      <p:sp>
        <p:nvSpPr>
          <p:cNvPr id="147487" name="Text Box 41"/>
          <p:cNvSpPr txBox="1">
            <a:spLocks noChangeArrowheads="1"/>
          </p:cNvSpPr>
          <p:nvPr/>
        </p:nvSpPr>
        <p:spPr bwMode="auto">
          <a:xfrm>
            <a:off x="1036638" y="2255838"/>
            <a:ext cx="14287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defTabSz="912813" eaLnBrk="1" hangingPunct="1"/>
            <a:r>
              <a:rPr lang="en-US" altLang="x-none" sz="1400">
                <a:solidFill>
                  <a:srgbClr val="000000"/>
                </a:solidFill>
              </a:rPr>
              <a:t>rdt_rcv(rcvpkt)</a:t>
            </a:r>
            <a:endParaRPr lang="en-US" altLang="x-none" sz="1400">
              <a:solidFill>
                <a:srgbClr val="000000"/>
              </a:solidFill>
              <a:latin typeface="Times New Roman" charset="0"/>
            </a:endParaRPr>
          </a:p>
        </p:txBody>
      </p:sp>
      <p:grpSp>
        <p:nvGrpSpPr>
          <p:cNvPr id="147488" name="Group 42"/>
          <p:cNvGrpSpPr>
            <a:grpSpLocks/>
          </p:cNvGrpSpPr>
          <p:nvPr/>
        </p:nvGrpSpPr>
        <p:grpSpPr bwMode="auto">
          <a:xfrm>
            <a:off x="2528888" y="2516188"/>
            <a:ext cx="1204912" cy="850900"/>
            <a:chOff x="4159" y="3230"/>
            <a:chExt cx="759" cy="536"/>
          </a:xfrm>
        </p:grpSpPr>
        <p:sp>
          <p:nvSpPr>
            <p:cNvPr id="147502" name="Oval 43"/>
            <p:cNvSpPr>
              <a:spLocks noChangeArrowheads="1"/>
            </p:cNvSpPr>
            <p:nvPr/>
          </p:nvSpPr>
          <p:spPr bwMode="auto">
            <a:xfrm>
              <a:off x="4159" y="3230"/>
              <a:ext cx="595" cy="536"/>
            </a:xfrm>
            <a:prstGeom prst="ellipse">
              <a:avLst/>
            </a:prstGeom>
            <a:solidFill>
              <a:srgbClr val="FFFFFF"/>
            </a:solidFill>
            <a:ln w="19050">
              <a:solidFill>
                <a:srgbClr val="000000"/>
              </a:solidFill>
              <a:round/>
              <a:headEnd/>
              <a:tailEnd/>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defTabSz="912813" eaLnBrk="1" hangingPunct="1"/>
              <a:endParaRPr lang="x-none" altLang="x-none">
                <a:solidFill>
                  <a:srgbClr val="000000"/>
                </a:solidFill>
              </a:endParaRPr>
            </a:p>
          </p:txBody>
        </p:sp>
        <p:sp>
          <p:nvSpPr>
            <p:cNvPr id="147503" name="Text Box 44"/>
            <p:cNvSpPr txBox="1">
              <a:spLocks noChangeArrowheads="1"/>
            </p:cNvSpPr>
            <p:nvPr/>
          </p:nvSpPr>
          <p:spPr bwMode="auto">
            <a:xfrm>
              <a:off x="4169" y="3270"/>
              <a:ext cx="74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defTabSz="912813" eaLnBrk="1" hangingPunct="1"/>
              <a:r>
                <a:rPr lang="en-US" altLang="x-none" sz="1400">
                  <a:solidFill>
                    <a:srgbClr val="000000"/>
                  </a:solidFill>
                </a:rPr>
                <a:t>Wait for </a:t>
              </a:r>
            </a:p>
            <a:p>
              <a:pPr defTabSz="912813" eaLnBrk="1" hangingPunct="1"/>
              <a:r>
                <a:rPr lang="en-US" altLang="x-none" sz="1400">
                  <a:solidFill>
                    <a:srgbClr val="000000"/>
                  </a:solidFill>
                </a:rPr>
                <a:t>call 0</a:t>
              </a:r>
              <a:r>
                <a:rPr lang="en-US" altLang="zh-CN" sz="1400">
                  <a:solidFill>
                    <a:srgbClr val="000000"/>
                  </a:solidFill>
                  <a:ea typeface="宋体" charset="-122"/>
                </a:rPr>
                <a:t> </a:t>
              </a:r>
              <a:r>
                <a:rPr lang="en-US" altLang="x-none" sz="1400">
                  <a:solidFill>
                    <a:srgbClr val="000000"/>
                  </a:solidFill>
                </a:rPr>
                <a:t>from above</a:t>
              </a:r>
              <a:endParaRPr lang="en-US" altLang="x-none" sz="1400">
                <a:solidFill>
                  <a:srgbClr val="000000"/>
                </a:solidFill>
                <a:latin typeface="Times New Roman" charset="0"/>
              </a:endParaRPr>
            </a:p>
          </p:txBody>
        </p:sp>
      </p:grpSp>
      <p:sp>
        <p:nvSpPr>
          <p:cNvPr id="147489" name="Line 45"/>
          <p:cNvSpPr>
            <a:spLocks noChangeShapeType="1"/>
          </p:cNvSpPr>
          <p:nvPr/>
        </p:nvSpPr>
        <p:spPr bwMode="auto">
          <a:xfrm>
            <a:off x="1123950" y="2541588"/>
            <a:ext cx="110172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2813" eaLnBrk="1" hangingPunct="1"/>
            <a:endParaRPr lang="en-US">
              <a:solidFill>
                <a:srgbClr val="000000"/>
              </a:solidFill>
              <a:latin typeface="Arial" charset="0"/>
            </a:endParaRPr>
          </a:p>
        </p:txBody>
      </p:sp>
      <p:grpSp>
        <p:nvGrpSpPr>
          <p:cNvPr id="147490" name="Group 46"/>
          <p:cNvGrpSpPr>
            <a:grpSpLocks/>
          </p:cNvGrpSpPr>
          <p:nvPr/>
        </p:nvGrpSpPr>
        <p:grpSpPr bwMode="auto">
          <a:xfrm>
            <a:off x="2630488" y="4370388"/>
            <a:ext cx="889000" cy="865187"/>
            <a:chOff x="445" y="1273"/>
            <a:chExt cx="560" cy="545"/>
          </a:xfrm>
        </p:grpSpPr>
        <p:sp>
          <p:nvSpPr>
            <p:cNvPr id="147500" name="Oval 47"/>
            <p:cNvSpPr>
              <a:spLocks noChangeArrowheads="1"/>
            </p:cNvSpPr>
            <p:nvPr/>
          </p:nvSpPr>
          <p:spPr bwMode="auto">
            <a:xfrm>
              <a:off x="445" y="1273"/>
              <a:ext cx="560" cy="545"/>
            </a:xfrm>
            <a:prstGeom prst="ellipse">
              <a:avLst/>
            </a:prstGeom>
            <a:solidFill>
              <a:srgbClr val="FFFFFF"/>
            </a:solidFill>
            <a:ln w="19050">
              <a:solidFill>
                <a:srgbClr val="000000"/>
              </a:solidFill>
              <a:round/>
              <a:headEnd/>
              <a:tailEnd/>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defTabSz="912813" eaLnBrk="1" hangingPunct="1"/>
              <a:endParaRPr lang="x-none" altLang="x-none">
                <a:solidFill>
                  <a:srgbClr val="000000"/>
                </a:solidFill>
              </a:endParaRPr>
            </a:p>
          </p:txBody>
        </p:sp>
        <p:sp>
          <p:nvSpPr>
            <p:cNvPr id="147501" name="Text Box 48"/>
            <p:cNvSpPr txBox="1">
              <a:spLocks noChangeArrowheads="1"/>
            </p:cNvSpPr>
            <p:nvPr/>
          </p:nvSpPr>
          <p:spPr bwMode="auto">
            <a:xfrm>
              <a:off x="499" y="1309"/>
              <a:ext cx="450"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defTabSz="912813" eaLnBrk="1" hangingPunct="1"/>
              <a:r>
                <a:rPr lang="en-US" altLang="x-none" sz="1400">
                  <a:solidFill>
                    <a:srgbClr val="000000"/>
                  </a:solidFill>
                </a:rPr>
                <a:t>Wait for ACK1</a:t>
              </a:r>
              <a:endParaRPr lang="en-US" altLang="x-none" sz="1400">
                <a:solidFill>
                  <a:srgbClr val="000000"/>
                </a:solidFill>
                <a:latin typeface="Times New Roman" charset="0"/>
              </a:endParaRPr>
            </a:p>
          </p:txBody>
        </p:sp>
      </p:grpSp>
      <p:sp>
        <p:nvSpPr>
          <p:cNvPr id="147491" name="Freeform 49"/>
          <p:cNvSpPr>
            <a:spLocks/>
          </p:cNvSpPr>
          <p:nvPr/>
        </p:nvSpPr>
        <p:spPr bwMode="auto">
          <a:xfrm flipH="1" flipV="1">
            <a:off x="2006600" y="2163763"/>
            <a:ext cx="579438" cy="890587"/>
          </a:xfrm>
          <a:custGeom>
            <a:avLst/>
            <a:gdLst>
              <a:gd name="T0" fmla="*/ 2147483647 w 322"/>
              <a:gd name="T1" fmla="*/ 2147483647 h 483"/>
              <a:gd name="T2" fmla="*/ 0 w 322"/>
              <a:gd name="T3" fmla="*/ 2147483647 h 483"/>
              <a:gd name="T4" fmla="*/ 0 60000 65536"/>
              <a:gd name="T5" fmla="*/ 0 60000 65536"/>
              <a:gd name="T6" fmla="*/ 0 w 322"/>
              <a:gd name="T7" fmla="*/ 0 h 483"/>
              <a:gd name="T8" fmla="*/ 322 w 322"/>
              <a:gd name="T9" fmla="*/ 483 h 483"/>
            </a:gdLst>
            <a:ahLst/>
            <a:cxnLst>
              <a:cxn ang="T4">
                <a:pos x="T0" y="T1"/>
              </a:cxn>
              <a:cxn ang="T5">
                <a:pos x="T2" y="T3"/>
              </a:cxn>
            </a:cxnLst>
            <a:rect l="T6" t="T7" r="T8" b="T9"/>
            <a:pathLst>
              <a:path w="322" h="483">
                <a:moveTo>
                  <a:pt x="31" y="120"/>
                </a:moveTo>
                <a:cubicBezTo>
                  <a:pt x="322" y="0"/>
                  <a:pt x="64" y="483"/>
                  <a:pt x="0" y="183"/>
                </a:cubicBez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defTabSz="912813" eaLnBrk="1" hangingPunct="1"/>
            <a:endParaRPr lang="en-US">
              <a:solidFill>
                <a:srgbClr val="000000"/>
              </a:solidFill>
              <a:latin typeface="Arial" charset="0"/>
            </a:endParaRPr>
          </a:p>
        </p:txBody>
      </p:sp>
      <p:sp>
        <p:nvSpPr>
          <p:cNvPr id="147492" name="Text Box 50"/>
          <p:cNvSpPr txBox="1">
            <a:spLocks noChangeArrowheads="1"/>
          </p:cNvSpPr>
          <p:nvPr/>
        </p:nvSpPr>
        <p:spPr bwMode="auto">
          <a:xfrm>
            <a:off x="7224713" y="5233988"/>
            <a:ext cx="323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defTabSz="912813" eaLnBrk="1" hangingPunct="1"/>
            <a:r>
              <a:rPr lang="en-US" altLang="x-none" sz="1600">
                <a:solidFill>
                  <a:srgbClr val="000000"/>
                </a:solidFill>
                <a:latin typeface="Symbol" charset="2"/>
              </a:rPr>
              <a:t>L</a:t>
            </a:r>
          </a:p>
        </p:txBody>
      </p:sp>
      <p:sp>
        <p:nvSpPr>
          <p:cNvPr id="147493" name="Text Box 51"/>
          <p:cNvSpPr txBox="1">
            <a:spLocks noChangeArrowheads="1"/>
          </p:cNvSpPr>
          <p:nvPr/>
        </p:nvSpPr>
        <p:spPr bwMode="auto">
          <a:xfrm>
            <a:off x="6757988" y="4984750"/>
            <a:ext cx="14287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defTabSz="912813" eaLnBrk="1" hangingPunct="1"/>
            <a:r>
              <a:rPr lang="en-US" altLang="x-none" sz="1400">
                <a:solidFill>
                  <a:srgbClr val="000000"/>
                </a:solidFill>
              </a:rPr>
              <a:t>rdt_rcv(rcvpkt)</a:t>
            </a:r>
            <a:endParaRPr lang="en-US" altLang="x-none" sz="1400">
              <a:solidFill>
                <a:srgbClr val="000000"/>
              </a:solidFill>
              <a:latin typeface="Times New Roman" charset="0"/>
            </a:endParaRPr>
          </a:p>
        </p:txBody>
      </p:sp>
      <p:sp>
        <p:nvSpPr>
          <p:cNvPr id="147494" name="Line 52"/>
          <p:cNvSpPr>
            <a:spLocks noChangeShapeType="1"/>
          </p:cNvSpPr>
          <p:nvPr/>
        </p:nvSpPr>
        <p:spPr bwMode="auto">
          <a:xfrm>
            <a:off x="6845300" y="5270500"/>
            <a:ext cx="110172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2813" eaLnBrk="1" hangingPunct="1"/>
            <a:endParaRPr lang="en-US">
              <a:solidFill>
                <a:srgbClr val="000000"/>
              </a:solidFill>
              <a:latin typeface="Arial" charset="0"/>
            </a:endParaRPr>
          </a:p>
        </p:txBody>
      </p:sp>
      <p:sp>
        <p:nvSpPr>
          <p:cNvPr id="116781" name="Text Box 53"/>
          <p:cNvSpPr txBox="1">
            <a:spLocks noChangeArrowheads="1"/>
          </p:cNvSpPr>
          <p:nvPr/>
        </p:nvSpPr>
        <p:spPr bwMode="auto">
          <a:xfrm>
            <a:off x="8058150" y="2209800"/>
            <a:ext cx="323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defTabSz="912813" eaLnBrk="1" hangingPunct="1"/>
            <a:r>
              <a:rPr lang="en-US" altLang="x-none" sz="1600">
                <a:solidFill>
                  <a:srgbClr val="000000"/>
                </a:solidFill>
                <a:latin typeface="Symbol" charset="2"/>
              </a:rPr>
              <a:t>L</a:t>
            </a:r>
          </a:p>
        </p:txBody>
      </p:sp>
      <p:sp>
        <p:nvSpPr>
          <p:cNvPr id="147496" name="Text Box 54"/>
          <p:cNvSpPr txBox="1">
            <a:spLocks noChangeArrowheads="1"/>
          </p:cNvSpPr>
          <p:nvPr/>
        </p:nvSpPr>
        <p:spPr bwMode="auto">
          <a:xfrm>
            <a:off x="1476375" y="2505075"/>
            <a:ext cx="323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defTabSz="912813" eaLnBrk="1" hangingPunct="1"/>
            <a:r>
              <a:rPr lang="en-US" altLang="x-none" sz="1600">
                <a:solidFill>
                  <a:srgbClr val="000000"/>
                </a:solidFill>
                <a:latin typeface="Symbol" charset="2"/>
              </a:rPr>
              <a:t>L</a:t>
            </a:r>
          </a:p>
        </p:txBody>
      </p:sp>
      <p:sp>
        <p:nvSpPr>
          <p:cNvPr id="147497" name="Text Box 55"/>
          <p:cNvSpPr txBox="1">
            <a:spLocks noChangeArrowheads="1"/>
          </p:cNvSpPr>
          <p:nvPr/>
        </p:nvSpPr>
        <p:spPr bwMode="auto">
          <a:xfrm>
            <a:off x="1879600" y="6175375"/>
            <a:ext cx="323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defTabSz="912813" eaLnBrk="1" hangingPunct="1"/>
            <a:r>
              <a:rPr lang="en-US" altLang="x-none" sz="1600">
                <a:solidFill>
                  <a:srgbClr val="000000"/>
                </a:solidFill>
                <a:latin typeface="Symbol" charset="2"/>
              </a:rPr>
              <a:t>L</a:t>
            </a:r>
          </a:p>
        </p:txBody>
      </p:sp>
      <p:sp>
        <p:nvSpPr>
          <p:cNvPr id="147498" name="Text Box 12"/>
          <p:cNvSpPr txBox="1">
            <a:spLocks noChangeArrowheads="1"/>
          </p:cNvSpPr>
          <p:nvPr/>
        </p:nvSpPr>
        <p:spPr bwMode="auto">
          <a:xfrm>
            <a:off x="6553200" y="2209800"/>
            <a:ext cx="175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defRPr>
            </a:lvl9pPr>
          </a:lstStyle>
          <a:p>
            <a:pPr defTabSz="912813" eaLnBrk="1" hangingPunct="1"/>
            <a:r>
              <a:rPr lang="en-US" altLang="x-none" sz="1400">
                <a:solidFill>
                  <a:srgbClr val="000000"/>
                </a:solidFill>
              </a:rPr>
              <a:t>udt_send(sndpkt)</a:t>
            </a:r>
            <a:endParaRPr lang="en-US" altLang="x-none" sz="1400">
              <a:solidFill>
                <a:srgbClr val="000000"/>
              </a:solidFill>
              <a:latin typeface="Times New Roman" charset="0"/>
            </a:endParaRPr>
          </a:p>
        </p:txBody>
      </p:sp>
      <p:cxnSp>
        <p:nvCxnSpPr>
          <p:cNvPr id="6" name="Straight Connector 5"/>
          <p:cNvCxnSpPr>
            <a:cxnSpLocks noChangeShapeType="1"/>
            <a:stCxn id="147498" idx="1"/>
          </p:cNvCxnSpPr>
          <p:nvPr/>
        </p:nvCxnSpPr>
        <p:spPr bwMode="auto">
          <a:xfrm flipV="1">
            <a:off x="6553200" y="2362200"/>
            <a:ext cx="1524000" cy="476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109939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673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676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678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16752">
                                            <p:txEl>
                                              <p:pRg st="2" end="2"/>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67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61" grpId="0"/>
      <p:bldP spid="116762" grpId="0"/>
      <p:bldP spid="11678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533400" y="228600"/>
            <a:ext cx="8145463" cy="1143000"/>
          </a:xfrm>
        </p:spPr>
        <p:txBody>
          <a:bodyPr/>
          <a:lstStyle/>
          <a:p>
            <a:r>
              <a:rPr lang="en-US" altLang="x-none" sz="3600">
                <a:ea typeface="ＭＳ Ｐゴシック" charset="-128"/>
              </a:rPr>
              <a:t>rdt3.0: </a:t>
            </a:r>
            <a:r>
              <a:rPr lang="en-US" altLang="zh-CN" sz="3600">
                <a:ea typeface="宋体" charset="-122"/>
              </a:rPr>
              <a:t>S</a:t>
            </a:r>
            <a:r>
              <a:rPr lang="en-US" altLang="x-none" sz="3600">
                <a:ea typeface="ＭＳ Ｐゴシック" charset="-128"/>
              </a:rPr>
              <a:t>top-and-</a:t>
            </a:r>
            <a:r>
              <a:rPr lang="en-US" altLang="zh-CN" sz="3600">
                <a:ea typeface="宋体" charset="-122"/>
              </a:rPr>
              <a:t>W</a:t>
            </a:r>
            <a:r>
              <a:rPr lang="en-US" altLang="x-none" sz="3600">
                <a:ea typeface="ＭＳ Ｐゴシック" charset="-128"/>
              </a:rPr>
              <a:t>ait </a:t>
            </a:r>
            <a:r>
              <a:rPr lang="en-US" altLang="zh-CN" sz="3600">
                <a:ea typeface="宋体" charset="-122"/>
              </a:rPr>
              <a:t>Performance</a:t>
            </a:r>
            <a:endParaRPr lang="en-US" altLang="x-none" sz="3600">
              <a:ea typeface="ＭＳ Ｐゴシック" charset="-128"/>
            </a:endParaRPr>
          </a:p>
        </p:txBody>
      </p:sp>
      <p:sp>
        <p:nvSpPr>
          <p:cNvPr id="80898" name="Line 3"/>
          <p:cNvSpPr>
            <a:spLocks noChangeShapeType="1"/>
          </p:cNvSpPr>
          <p:nvPr/>
        </p:nvSpPr>
        <p:spPr bwMode="auto">
          <a:xfrm>
            <a:off x="3557588" y="2001838"/>
            <a:ext cx="2227262" cy="9223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eaLnBrk="0" hangingPunct="0"/>
            <a:endParaRPr lang="en-US">
              <a:solidFill>
                <a:srgbClr val="000000"/>
              </a:solidFill>
              <a:latin typeface="Times New Roman" charset="0"/>
            </a:endParaRPr>
          </a:p>
        </p:txBody>
      </p:sp>
      <p:sp>
        <p:nvSpPr>
          <p:cNvPr id="80899" name="Text Box 4"/>
          <p:cNvSpPr txBox="1">
            <a:spLocks noChangeArrowheads="1"/>
          </p:cNvSpPr>
          <p:nvPr/>
        </p:nvSpPr>
        <p:spPr bwMode="auto">
          <a:xfrm>
            <a:off x="233363" y="1797050"/>
            <a:ext cx="3232150" cy="352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2400">
                <a:solidFill>
                  <a:schemeClr val="tx1"/>
                </a:solidFill>
                <a:latin typeface="Times New Roman" charset="0"/>
                <a:ea typeface="ＭＳ Ｐゴシック" charset="-128"/>
              </a:defRPr>
            </a:lvl1pPr>
            <a:lvl2pPr marL="742950" indent="-285750" defTabSz="912813">
              <a:defRPr sz="2400">
                <a:solidFill>
                  <a:schemeClr val="tx1"/>
                </a:solidFill>
                <a:latin typeface="Times New Roman" charset="0"/>
                <a:ea typeface="ＭＳ Ｐゴシック" charset="-128"/>
              </a:defRPr>
            </a:lvl2pPr>
            <a:lvl3pPr marL="1143000" indent="-228600" defTabSz="912813">
              <a:defRPr sz="2400">
                <a:solidFill>
                  <a:schemeClr val="tx1"/>
                </a:solidFill>
                <a:latin typeface="Times New Roman" charset="0"/>
                <a:ea typeface="ＭＳ Ｐゴシック" charset="-128"/>
              </a:defRPr>
            </a:lvl3pPr>
            <a:lvl4pPr marL="1600200" indent="-228600" defTabSz="912813">
              <a:defRPr sz="2400">
                <a:solidFill>
                  <a:schemeClr val="tx1"/>
                </a:solidFill>
                <a:latin typeface="Times New Roman" charset="0"/>
                <a:ea typeface="ＭＳ Ｐゴシック" charset="-128"/>
              </a:defRPr>
            </a:lvl4pPr>
            <a:lvl5pPr marL="2057400" indent="-228600"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x-none" sz="1600">
                <a:solidFill>
                  <a:srgbClr val="000000"/>
                </a:solidFill>
                <a:latin typeface="Arial" charset="0"/>
              </a:rPr>
              <a:t>first packet bit transmitted, t = 0</a:t>
            </a:r>
          </a:p>
        </p:txBody>
      </p:sp>
      <p:sp>
        <p:nvSpPr>
          <p:cNvPr id="80900" name="Line 5"/>
          <p:cNvSpPr>
            <a:spLocks noChangeShapeType="1"/>
          </p:cNvSpPr>
          <p:nvPr/>
        </p:nvSpPr>
        <p:spPr bwMode="auto">
          <a:xfrm>
            <a:off x="3546475" y="1782763"/>
            <a:ext cx="23813" cy="291306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lgn="ctr" defTabSz="914400" eaLnBrk="0" hangingPunct="0"/>
            <a:endParaRPr lang="en-US">
              <a:solidFill>
                <a:srgbClr val="000000"/>
              </a:solidFill>
              <a:latin typeface="Times New Roman" charset="0"/>
            </a:endParaRPr>
          </a:p>
        </p:txBody>
      </p:sp>
      <p:sp>
        <p:nvSpPr>
          <p:cNvPr id="80901" name="Line 6"/>
          <p:cNvSpPr>
            <a:spLocks noChangeShapeType="1"/>
          </p:cNvSpPr>
          <p:nvPr/>
        </p:nvSpPr>
        <p:spPr bwMode="auto">
          <a:xfrm>
            <a:off x="5773738" y="1795463"/>
            <a:ext cx="22225" cy="289083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lgn="ctr" defTabSz="914400" eaLnBrk="0" hangingPunct="0"/>
            <a:endParaRPr lang="en-US">
              <a:solidFill>
                <a:srgbClr val="000000"/>
              </a:solidFill>
              <a:latin typeface="Times New Roman" charset="0"/>
            </a:endParaRPr>
          </a:p>
        </p:txBody>
      </p:sp>
      <p:sp>
        <p:nvSpPr>
          <p:cNvPr id="80902" name="Text Box 7"/>
          <p:cNvSpPr txBox="1">
            <a:spLocks noChangeArrowheads="1"/>
          </p:cNvSpPr>
          <p:nvPr/>
        </p:nvSpPr>
        <p:spPr bwMode="auto">
          <a:xfrm>
            <a:off x="3017838" y="1446213"/>
            <a:ext cx="885825" cy="3508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2400">
                <a:solidFill>
                  <a:schemeClr val="tx1"/>
                </a:solidFill>
                <a:latin typeface="Times New Roman" charset="0"/>
                <a:ea typeface="ＭＳ Ｐゴシック" charset="-128"/>
              </a:defRPr>
            </a:lvl1pPr>
            <a:lvl2pPr marL="742950" indent="-285750" defTabSz="912813">
              <a:defRPr sz="2400">
                <a:solidFill>
                  <a:schemeClr val="tx1"/>
                </a:solidFill>
                <a:latin typeface="Times New Roman" charset="0"/>
                <a:ea typeface="ＭＳ Ｐゴシック" charset="-128"/>
              </a:defRPr>
            </a:lvl2pPr>
            <a:lvl3pPr marL="1143000" indent="-228600" defTabSz="912813">
              <a:defRPr sz="2400">
                <a:solidFill>
                  <a:schemeClr val="tx1"/>
                </a:solidFill>
                <a:latin typeface="Times New Roman" charset="0"/>
                <a:ea typeface="ＭＳ Ｐゴシック" charset="-128"/>
              </a:defRPr>
            </a:lvl3pPr>
            <a:lvl4pPr marL="1600200" indent="-228600" defTabSz="912813">
              <a:defRPr sz="2400">
                <a:solidFill>
                  <a:schemeClr val="tx1"/>
                </a:solidFill>
                <a:latin typeface="Times New Roman" charset="0"/>
                <a:ea typeface="ＭＳ Ｐゴシック" charset="-128"/>
              </a:defRPr>
            </a:lvl4pPr>
            <a:lvl5pPr marL="2057400" indent="-228600"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x-none" sz="1600">
                <a:solidFill>
                  <a:srgbClr val="000000"/>
                </a:solidFill>
                <a:latin typeface="Arial" charset="0"/>
              </a:rPr>
              <a:t>sender</a:t>
            </a:r>
            <a:endParaRPr lang="en-US" altLang="x-none" sz="1600">
              <a:solidFill>
                <a:srgbClr val="000000"/>
              </a:solidFill>
            </a:endParaRPr>
          </a:p>
        </p:txBody>
      </p:sp>
      <p:sp>
        <p:nvSpPr>
          <p:cNvPr id="80903" name="Text Box 8"/>
          <p:cNvSpPr txBox="1">
            <a:spLocks noChangeArrowheads="1"/>
          </p:cNvSpPr>
          <p:nvPr/>
        </p:nvSpPr>
        <p:spPr bwMode="auto">
          <a:xfrm>
            <a:off x="5195888" y="1446213"/>
            <a:ext cx="946150" cy="3508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2400">
                <a:solidFill>
                  <a:schemeClr val="tx1"/>
                </a:solidFill>
                <a:latin typeface="Times New Roman" charset="0"/>
                <a:ea typeface="ＭＳ Ｐゴシック" charset="-128"/>
              </a:defRPr>
            </a:lvl1pPr>
            <a:lvl2pPr marL="742950" indent="-285750" defTabSz="912813">
              <a:defRPr sz="2400">
                <a:solidFill>
                  <a:schemeClr val="tx1"/>
                </a:solidFill>
                <a:latin typeface="Times New Roman" charset="0"/>
                <a:ea typeface="ＭＳ Ｐゴシック" charset="-128"/>
              </a:defRPr>
            </a:lvl2pPr>
            <a:lvl3pPr marL="1143000" indent="-228600" defTabSz="912813">
              <a:defRPr sz="2400">
                <a:solidFill>
                  <a:schemeClr val="tx1"/>
                </a:solidFill>
                <a:latin typeface="Times New Roman" charset="0"/>
                <a:ea typeface="ＭＳ Ｐゴシック" charset="-128"/>
              </a:defRPr>
            </a:lvl3pPr>
            <a:lvl4pPr marL="1600200" indent="-228600" defTabSz="912813">
              <a:defRPr sz="2400">
                <a:solidFill>
                  <a:schemeClr val="tx1"/>
                </a:solidFill>
                <a:latin typeface="Times New Roman" charset="0"/>
                <a:ea typeface="ＭＳ Ｐゴシック" charset="-128"/>
              </a:defRPr>
            </a:lvl4pPr>
            <a:lvl5pPr marL="2057400" indent="-228600"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x-none" sz="1600">
                <a:solidFill>
                  <a:srgbClr val="000000"/>
                </a:solidFill>
                <a:latin typeface="Arial" charset="0"/>
              </a:rPr>
              <a:t>receiver</a:t>
            </a:r>
            <a:endParaRPr lang="en-US" altLang="x-none" sz="1600">
              <a:solidFill>
                <a:srgbClr val="000000"/>
              </a:solidFill>
            </a:endParaRPr>
          </a:p>
        </p:txBody>
      </p:sp>
      <p:sp>
        <p:nvSpPr>
          <p:cNvPr id="80904" name="Line 9"/>
          <p:cNvSpPr>
            <a:spLocks noChangeShapeType="1"/>
          </p:cNvSpPr>
          <p:nvPr/>
        </p:nvSpPr>
        <p:spPr bwMode="auto">
          <a:xfrm>
            <a:off x="3570288" y="1997075"/>
            <a:ext cx="2190750" cy="317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algn="ctr" defTabSz="914400" eaLnBrk="0" hangingPunct="0"/>
            <a:endParaRPr lang="en-US">
              <a:solidFill>
                <a:srgbClr val="000000"/>
              </a:solidFill>
              <a:latin typeface="Times New Roman" charset="0"/>
            </a:endParaRPr>
          </a:p>
        </p:txBody>
      </p:sp>
      <p:sp>
        <p:nvSpPr>
          <p:cNvPr id="80905" name="Line 10"/>
          <p:cNvSpPr>
            <a:spLocks noChangeShapeType="1"/>
          </p:cNvSpPr>
          <p:nvPr/>
        </p:nvSpPr>
        <p:spPr bwMode="auto">
          <a:xfrm>
            <a:off x="3575050" y="4108450"/>
            <a:ext cx="219233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algn="ctr" defTabSz="914400" eaLnBrk="0" hangingPunct="0"/>
            <a:endParaRPr lang="en-US">
              <a:solidFill>
                <a:srgbClr val="000000"/>
              </a:solidFill>
              <a:latin typeface="Times New Roman" charset="0"/>
            </a:endParaRPr>
          </a:p>
        </p:txBody>
      </p:sp>
      <p:sp>
        <p:nvSpPr>
          <p:cNvPr id="80906" name="Line 11"/>
          <p:cNvSpPr>
            <a:spLocks noChangeShapeType="1"/>
          </p:cNvSpPr>
          <p:nvPr/>
        </p:nvSpPr>
        <p:spPr bwMode="auto">
          <a:xfrm flipV="1">
            <a:off x="3575050" y="3165475"/>
            <a:ext cx="2209800" cy="9223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eaLnBrk="0" hangingPunct="0"/>
            <a:endParaRPr lang="en-US">
              <a:solidFill>
                <a:srgbClr val="000000"/>
              </a:solidFill>
              <a:latin typeface="Times New Roman" charset="0"/>
            </a:endParaRPr>
          </a:p>
        </p:txBody>
      </p:sp>
      <p:sp>
        <p:nvSpPr>
          <p:cNvPr id="80907" name="Freeform 12"/>
          <p:cNvSpPr>
            <a:spLocks/>
          </p:cNvSpPr>
          <p:nvPr/>
        </p:nvSpPr>
        <p:spPr bwMode="auto">
          <a:xfrm>
            <a:off x="3552825" y="1995488"/>
            <a:ext cx="2232025" cy="1155700"/>
          </a:xfrm>
          <a:custGeom>
            <a:avLst/>
            <a:gdLst>
              <a:gd name="T0" fmla="*/ 0 w 2902"/>
              <a:gd name="T1" fmla="*/ 0 h 1185"/>
              <a:gd name="T2" fmla="*/ 2147483647 w 2902"/>
              <a:gd name="T3" fmla="*/ 2147483647 h 1185"/>
              <a:gd name="T4" fmla="*/ 2147483647 w 2902"/>
              <a:gd name="T5" fmla="*/ 2147483647 h 1185"/>
              <a:gd name="T6" fmla="*/ 0 w 2902"/>
              <a:gd name="T7" fmla="*/ 2147483647 h 1185"/>
              <a:gd name="T8" fmla="*/ 0 w 2902"/>
              <a:gd name="T9" fmla="*/ 0 h 1185"/>
              <a:gd name="T10" fmla="*/ 0 60000 65536"/>
              <a:gd name="T11" fmla="*/ 0 60000 65536"/>
              <a:gd name="T12" fmla="*/ 0 60000 65536"/>
              <a:gd name="T13" fmla="*/ 0 60000 65536"/>
              <a:gd name="T14" fmla="*/ 0 60000 65536"/>
              <a:gd name="T15" fmla="*/ 0 w 2902"/>
              <a:gd name="T16" fmla="*/ 0 h 1185"/>
              <a:gd name="T17" fmla="*/ 2902 w 2902"/>
              <a:gd name="T18" fmla="*/ 1185 h 1185"/>
            </a:gdLst>
            <a:ahLst/>
            <a:cxnLst>
              <a:cxn ang="T10">
                <a:pos x="T0" y="T1"/>
              </a:cxn>
              <a:cxn ang="T11">
                <a:pos x="T2" y="T3"/>
              </a:cxn>
              <a:cxn ang="T12">
                <a:pos x="T4" y="T5"/>
              </a:cxn>
              <a:cxn ang="T13">
                <a:pos x="T6" y="T7"/>
              </a:cxn>
              <a:cxn ang="T14">
                <a:pos x="T8" y="T9"/>
              </a:cxn>
            </a:cxnLst>
            <a:rect l="T15" t="T16" r="T17" b="T18"/>
            <a:pathLst>
              <a:path w="2902" h="1185">
                <a:moveTo>
                  <a:pt x="0" y="0"/>
                </a:moveTo>
                <a:lnTo>
                  <a:pt x="2895" y="937"/>
                </a:lnTo>
                <a:lnTo>
                  <a:pt x="2902" y="1185"/>
                </a:lnTo>
                <a:lnTo>
                  <a:pt x="0" y="247"/>
                </a:lnTo>
                <a:lnTo>
                  <a:pt x="0" y="0"/>
                </a:lnTo>
                <a:close/>
              </a:path>
            </a:pathLst>
          </a:custGeom>
          <a:solidFill>
            <a:srgbClr val="00CCFF"/>
          </a:solidFill>
          <a:ln w="9525">
            <a:solidFill>
              <a:srgbClr val="000000"/>
            </a:solidFill>
            <a:round/>
            <a:headEnd/>
            <a:tailEnd/>
          </a:ln>
        </p:spPr>
        <p:txBody>
          <a:bodyPr/>
          <a:lstStyle/>
          <a:p>
            <a:pPr algn="ctr" defTabSz="914400" eaLnBrk="0" hangingPunct="0"/>
            <a:endParaRPr lang="en-US">
              <a:solidFill>
                <a:srgbClr val="000000"/>
              </a:solidFill>
              <a:latin typeface="Times New Roman" charset="0"/>
            </a:endParaRPr>
          </a:p>
        </p:txBody>
      </p:sp>
      <p:sp>
        <p:nvSpPr>
          <p:cNvPr id="80908" name="Line 13"/>
          <p:cNvSpPr>
            <a:spLocks noChangeShapeType="1"/>
          </p:cNvSpPr>
          <p:nvPr/>
        </p:nvSpPr>
        <p:spPr bwMode="auto">
          <a:xfrm flipH="1">
            <a:off x="3408363" y="1995488"/>
            <a:ext cx="1317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eaLnBrk="0" hangingPunct="0"/>
            <a:endParaRPr lang="en-US">
              <a:solidFill>
                <a:srgbClr val="000000"/>
              </a:solidFill>
              <a:latin typeface="Times New Roman" charset="0"/>
            </a:endParaRPr>
          </a:p>
        </p:txBody>
      </p:sp>
      <p:sp>
        <p:nvSpPr>
          <p:cNvPr id="80909" name="Line 14"/>
          <p:cNvSpPr>
            <a:spLocks noChangeShapeType="1"/>
          </p:cNvSpPr>
          <p:nvPr/>
        </p:nvSpPr>
        <p:spPr bwMode="auto">
          <a:xfrm flipH="1">
            <a:off x="3408363" y="2236788"/>
            <a:ext cx="1317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eaLnBrk="0" hangingPunct="0"/>
            <a:endParaRPr lang="en-US">
              <a:solidFill>
                <a:srgbClr val="000000"/>
              </a:solidFill>
              <a:latin typeface="Times New Roman" charset="0"/>
            </a:endParaRPr>
          </a:p>
        </p:txBody>
      </p:sp>
      <p:sp>
        <p:nvSpPr>
          <p:cNvPr id="80910" name="Line 15"/>
          <p:cNvSpPr>
            <a:spLocks noChangeShapeType="1"/>
          </p:cNvSpPr>
          <p:nvPr/>
        </p:nvSpPr>
        <p:spPr bwMode="auto">
          <a:xfrm flipH="1">
            <a:off x="3419475" y="4095750"/>
            <a:ext cx="1333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eaLnBrk="0" hangingPunct="0"/>
            <a:endParaRPr lang="en-US">
              <a:solidFill>
                <a:srgbClr val="000000"/>
              </a:solidFill>
              <a:latin typeface="Times New Roman" charset="0"/>
            </a:endParaRPr>
          </a:p>
        </p:txBody>
      </p:sp>
      <p:sp>
        <p:nvSpPr>
          <p:cNvPr id="80911" name="Text Box 16"/>
          <p:cNvSpPr txBox="1">
            <a:spLocks noChangeArrowheads="1"/>
          </p:cNvSpPr>
          <p:nvPr/>
        </p:nvSpPr>
        <p:spPr bwMode="auto">
          <a:xfrm>
            <a:off x="2755900" y="2968625"/>
            <a:ext cx="847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2400">
                <a:solidFill>
                  <a:schemeClr val="tx1"/>
                </a:solidFill>
                <a:latin typeface="Times New Roman" charset="0"/>
                <a:ea typeface="ＭＳ Ｐゴシック" charset="-128"/>
              </a:defRPr>
            </a:lvl1pPr>
            <a:lvl2pPr marL="742950" indent="-285750" defTabSz="912813">
              <a:defRPr sz="2400">
                <a:solidFill>
                  <a:schemeClr val="tx1"/>
                </a:solidFill>
                <a:latin typeface="Times New Roman" charset="0"/>
                <a:ea typeface="ＭＳ Ｐゴシック" charset="-128"/>
              </a:defRPr>
            </a:lvl2pPr>
            <a:lvl3pPr marL="1143000" indent="-228600" defTabSz="912813">
              <a:defRPr sz="2400">
                <a:solidFill>
                  <a:schemeClr val="tx1"/>
                </a:solidFill>
                <a:latin typeface="Times New Roman" charset="0"/>
                <a:ea typeface="ＭＳ Ｐゴシック" charset="-128"/>
              </a:defRPr>
            </a:lvl3pPr>
            <a:lvl4pPr marL="1600200" indent="-228600" defTabSz="912813">
              <a:defRPr sz="2400">
                <a:solidFill>
                  <a:schemeClr val="tx1"/>
                </a:solidFill>
                <a:latin typeface="Times New Roman" charset="0"/>
                <a:ea typeface="ＭＳ Ｐゴシック" charset="-128"/>
              </a:defRPr>
            </a:lvl4pPr>
            <a:lvl5pPr marL="2057400" indent="-228600"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x-none" sz="1600">
                <a:solidFill>
                  <a:srgbClr val="FF0000"/>
                </a:solidFill>
                <a:latin typeface="Arial" charset="0"/>
              </a:rPr>
              <a:t>RTT</a:t>
            </a:r>
            <a:r>
              <a:rPr lang="en-US" altLang="x-none" sz="1000">
                <a:solidFill>
                  <a:srgbClr val="000000"/>
                </a:solidFill>
                <a:latin typeface="Arial" charset="0"/>
              </a:rPr>
              <a:t> </a:t>
            </a:r>
            <a:endParaRPr lang="en-US" altLang="x-none">
              <a:solidFill>
                <a:srgbClr val="000000"/>
              </a:solidFill>
            </a:endParaRPr>
          </a:p>
        </p:txBody>
      </p:sp>
      <p:sp>
        <p:nvSpPr>
          <p:cNvPr id="80912" name="Line 17"/>
          <p:cNvSpPr>
            <a:spLocks noChangeShapeType="1"/>
          </p:cNvSpPr>
          <p:nvPr/>
        </p:nvSpPr>
        <p:spPr bwMode="auto">
          <a:xfrm>
            <a:off x="3443288" y="3276600"/>
            <a:ext cx="11112" cy="8112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lgn="ctr" defTabSz="914400" eaLnBrk="0" hangingPunct="0"/>
            <a:endParaRPr lang="en-US">
              <a:solidFill>
                <a:srgbClr val="000000"/>
              </a:solidFill>
              <a:latin typeface="Times New Roman" charset="0"/>
            </a:endParaRPr>
          </a:p>
        </p:txBody>
      </p:sp>
      <p:sp>
        <p:nvSpPr>
          <p:cNvPr id="80913" name="Line 18"/>
          <p:cNvSpPr>
            <a:spLocks noChangeShapeType="1"/>
          </p:cNvSpPr>
          <p:nvPr/>
        </p:nvSpPr>
        <p:spPr bwMode="auto">
          <a:xfrm flipV="1">
            <a:off x="3448050" y="2259013"/>
            <a:ext cx="3175" cy="7683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lgn="ctr" defTabSz="914400" eaLnBrk="0" hangingPunct="0"/>
            <a:endParaRPr lang="en-US">
              <a:solidFill>
                <a:srgbClr val="000000"/>
              </a:solidFill>
              <a:latin typeface="Times New Roman" charset="0"/>
            </a:endParaRPr>
          </a:p>
        </p:txBody>
      </p:sp>
      <p:sp>
        <p:nvSpPr>
          <p:cNvPr id="80914" name="Text Box 19"/>
          <p:cNvSpPr txBox="1">
            <a:spLocks noChangeArrowheads="1"/>
          </p:cNvSpPr>
          <p:nvPr/>
        </p:nvSpPr>
        <p:spPr bwMode="auto">
          <a:xfrm>
            <a:off x="0" y="2074863"/>
            <a:ext cx="346551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2400">
                <a:solidFill>
                  <a:schemeClr val="tx1"/>
                </a:solidFill>
                <a:latin typeface="Times New Roman" charset="0"/>
                <a:ea typeface="ＭＳ Ｐゴシック" charset="-128"/>
              </a:defRPr>
            </a:lvl1pPr>
            <a:lvl2pPr marL="742950" indent="-285750" defTabSz="912813">
              <a:defRPr sz="2400">
                <a:solidFill>
                  <a:schemeClr val="tx1"/>
                </a:solidFill>
                <a:latin typeface="Times New Roman" charset="0"/>
                <a:ea typeface="ＭＳ Ｐゴシック" charset="-128"/>
              </a:defRPr>
            </a:lvl2pPr>
            <a:lvl3pPr marL="1143000" indent="-228600" defTabSz="912813">
              <a:defRPr sz="2400">
                <a:solidFill>
                  <a:schemeClr val="tx1"/>
                </a:solidFill>
                <a:latin typeface="Times New Roman" charset="0"/>
                <a:ea typeface="ＭＳ Ｐゴシック" charset="-128"/>
              </a:defRPr>
            </a:lvl3pPr>
            <a:lvl4pPr marL="1600200" indent="-228600" defTabSz="912813">
              <a:defRPr sz="2400">
                <a:solidFill>
                  <a:schemeClr val="tx1"/>
                </a:solidFill>
                <a:latin typeface="Times New Roman" charset="0"/>
                <a:ea typeface="ＭＳ Ｐゴシック" charset="-128"/>
              </a:defRPr>
            </a:lvl4pPr>
            <a:lvl5pPr marL="2057400" indent="-228600"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x-none" sz="1600">
                <a:solidFill>
                  <a:srgbClr val="000000"/>
                </a:solidFill>
                <a:latin typeface="Arial" charset="0"/>
              </a:rPr>
              <a:t>last packet bit transmitted, </a:t>
            </a:r>
            <a:r>
              <a:rPr lang="en-US" altLang="x-none" sz="1600">
                <a:solidFill>
                  <a:srgbClr val="FF0000"/>
                </a:solidFill>
                <a:latin typeface="Arial" charset="0"/>
              </a:rPr>
              <a:t>t = L / R</a:t>
            </a:r>
            <a:endParaRPr lang="en-US" altLang="x-none" sz="1600">
              <a:solidFill>
                <a:srgbClr val="FF0000"/>
              </a:solidFill>
            </a:endParaRPr>
          </a:p>
        </p:txBody>
      </p:sp>
      <p:sp>
        <p:nvSpPr>
          <p:cNvPr id="80915" name="Line 20"/>
          <p:cNvSpPr>
            <a:spLocks noChangeShapeType="1"/>
          </p:cNvSpPr>
          <p:nvPr/>
        </p:nvSpPr>
        <p:spPr bwMode="auto">
          <a:xfrm flipH="1">
            <a:off x="5761038" y="2909888"/>
            <a:ext cx="1333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eaLnBrk="0" hangingPunct="0"/>
            <a:endParaRPr lang="en-US">
              <a:solidFill>
                <a:srgbClr val="000000"/>
              </a:solidFill>
              <a:latin typeface="Times New Roman" charset="0"/>
            </a:endParaRPr>
          </a:p>
        </p:txBody>
      </p:sp>
      <p:sp>
        <p:nvSpPr>
          <p:cNvPr id="80916" name="Text Box 21"/>
          <p:cNvSpPr txBox="1">
            <a:spLocks noChangeArrowheads="1"/>
          </p:cNvSpPr>
          <p:nvPr/>
        </p:nvSpPr>
        <p:spPr bwMode="auto">
          <a:xfrm>
            <a:off x="5842000" y="2733675"/>
            <a:ext cx="24257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2400">
                <a:solidFill>
                  <a:schemeClr val="tx1"/>
                </a:solidFill>
                <a:latin typeface="Times New Roman" charset="0"/>
                <a:ea typeface="ＭＳ Ｐゴシック" charset="-128"/>
              </a:defRPr>
            </a:lvl1pPr>
            <a:lvl2pPr marL="742950" indent="-285750" defTabSz="912813">
              <a:defRPr sz="2400">
                <a:solidFill>
                  <a:schemeClr val="tx1"/>
                </a:solidFill>
                <a:latin typeface="Times New Roman" charset="0"/>
                <a:ea typeface="ＭＳ Ｐゴシック" charset="-128"/>
              </a:defRPr>
            </a:lvl2pPr>
            <a:lvl3pPr marL="1143000" indent="-228600" defTabSz="912813">
              <a:defRPr sz="2400">
                <a:solidFill>
                  <a:schemeClr val="tx1"/>
                </a:solidFill>
                <a:latin typeface="Times New Roman" charset="0"/>
                <a:ea typeface="ＭＳ Ｐゴシック" charset="-128"/>
              </a:defRPr>
            </a:lvl3pPr>
            <a:lvl4pPr marL="1600200" indent="-228600" defTabSz="912813">
              <a:defRPr sz="2400">
                <a:solidFill>
                  <a:schemeClr val="tx1"/>
                </a:solidFill>
                <a:latin typeface="Times New Roman" charset="0"/>
                <a:ea typeface="ＭＳ Ｐゴシック" charset="-128"/>
              </a:defRPr>
            </a:lvl4pPr>
            <a:lvl5pPr marL="2057400" indent="-228600"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x-none" sz="1600">
                <a:solidFill>
                  <a:srgbClr val="000000"/>
                </a:solidFill>
                <a:latin typeface="Arial" charset="0"/>
              </a:rPr>
              <a:t>first packet bit arrives</a:t>
            </a:r>
            <a:endParaRPr lang="en-US" altLang="x-none" sz="1600">
              <a:solidFill>
                <a:srgbClr val="000000"/>
              </a:solidFill>
            </a:endParaRPr>
          </a:p>
        </p:txBody>
      </p:sp>
      <p:sp>
        <p:nvSpPr>
          <p:cNvPr id="80917" name="Line 22"/>
          <p:cNvSpPr>
            <a:spLocks noChangeShapeType="1"/>
          </p:cNvSpPr>
          <p:nvPr/>
        </p:nvSpPr>
        <p:spPr bwMode="auto">
          <a:xfrm>
            <a:off x="5784850" y="3159125"/>
            <a:ext cx="127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eaLnBrk="0" hangingPunct="0"/>
            <a:endParaRPr lang="en-US">
              <a:solidFill>
                <a:srgbClr val="000000"/>
              </a:solidFill>
              <a:latin typeface="Times New Roman" charset="0"/>
            </a:endParaRPr>
          </a:p>
        </p:txBody>
      </p:sp>
      <p:sp>
        <p:nvSpPr>
          <p:cNvPr id="80918" name="Text Box 23"/>
          <p:cNvSpPr txBox="1">
            <a:spLocks noChangeArrowheads="1"/>
          </p:cNvSpPr>
          <p:nvPr/>
        </p:nvSpPr>
        <p:spPr bwMode="auto">
          <a:xfrm>
            <a:off x="5848350" y="2986088"/>
            <a:ext cx="311467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2400">
                <a:solidFill>
                  <a:schemeClr val="tx1"/>
                </a:solidFill>
                <a:latin typeface="Times New Roman" charset="0"/>
                <a:ea typeface="ＭＳ Ｐゴシック" charset="-128"/>
              </a:defRPr>
            </a:lvl1pPr>
            <a:lvl2pPr marL="742950" indent="-285750" defTabSz="912813">
              <a:defRPr sz="2400">
                <a:solidFill>
                  <a:schemeClr val="tx1"/>
                </a:solidFill>
                <a:latin typeface="Times New Roman" charset="0"/>
                <a:ea typeface="ＭＳ Ｐゴシック" charset="-128"/>
              </a:defRPr>
            </a:lvl2pPr>
            <a:lvl3pPr marL="1143000" indent="-228600" defTabSz="912813">
              <a:defRPr sz="2400">
                <a:solidFill>
                  <a:schemeClr val="tx1"/>
                </a:solidFill>
                <a:latin typeface="Times New Roman" charset="0"/>
                <a:ea typeface="ＭＳ Ｐゴシック" charset="-128"/>
              </a:defRPr>
            </a:lvl3pPr>
            <a:lvl4pPr marL="1600200" indent="-228600" defTabSz="912813">
              <a:defRPr sz="2400">
                <a:solidFill>
                  <a:schemeClr val="tx1"/>
                </a:solidFill>
                <a:latin typeface="Times New Roman" charset="0"/>
                <a:ea typeface="ＭＳ Ｐゴシック" charset="-128"/>
              </a:defRPr>
            </a:lvl4pPr>
            <a:lvl5pPr marL="2057400" indent="-228600"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x-none" sz="1600">
                <a:solidFill>
                  <a:srgbClr val="000000"/>
                </a:solidFill>
                <a:latin typeface="Arial" charset="0"/>
              </a:rPr>
              <a:t>last packet bit arrives, send ACK</a:t>
            </a:r>
            <a:endParaRPr lang="en-US" altLang="x-none" sz="1600">
              <a:solidFill>
                <a:srgbClr val="000000"/>
              </a:solidFill>
            </a:endParaRPr>
          </a:p>
        </p:txBody>
      </p:sp>
      <p:sp>
        <p:nvSpPr>
          <p:cNvPr id="80919" name="Text Box 24"/>
          <p:cNvSpPr txBox="1">
            <a:spLocks noChangeArrowheads="1"/>
          </p:cNvSpPr>
          <p:nvPr/>
        </p:nvSpPr>
        <p:spPr bwMode="auto">
          <a:xfrm>
            <a:off x="825500" y="3768725"/>
            <a:ext cx="26860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2400">
                <a:solidFill>
                  <a:schemeClr val="tx1"/>
                </a:solidFill>
                <a:latin typeface="Times New Roman" charset="0"/>
                <a:ea typeface="ＭＳ Ｐゴシック" charset="-128"/>
              </a:defRPr>
            </a:lvl1pPr>
            <a:lvl2pPr marL="742950" indent="-285750" defTabSz="912813">
              <a:defRPr sz="2400">
                <a:solidFill>
                  <a:schemeClr val="tx1"/>
                </a:solidFill>
                <a:latin typeface="Times New Roman" charset="0"/>
                <a:ea typeface="ＭＳ Ｐゴシック" charset="-128"/>
              </a:defRPr>
            </a:lvl2pPr>
            <a:lvl3pPr marL="1143000" indent="-228600" defTabSz="912813">
              <a:defRPr sz="2400">
                <a:solidFill>
                  <a:schemeClr val="tx1"/>
                </a:solidFill>
                <a:latin typeface="Times New Roman" charset="0"/>
                <a:ea typeface="ＭＳ Ｐゴシック" charset="-128"/>
              </a:defRPr>
            </a:lvl3pPr>
            <a:lvl4pPr marL="1600200" indent="-228600" defTabSz="912813">
              <a:defRPr sz="2400">
                <a:solidFill>
                  <a:schemeClr val="tx1"/>
                </a:solidFill>
                <a:latin typeface="Times New Roman" charset="0"/>
                <a:ea typeface="ＭＳ Ｐゴシック" charset="-128"/>
              </a:defRPr>
            </a:lvl4pPr>
            <a:lvl5pPr marL="2057400" indent="-228600"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x-none" sz="1600">
                <a:solidFill>
                  <a:srgbClr val="000000"/>
                </a:solidFill>
                <a:latin typeface="Arial" charset="0"/>
              </a:rPr>
              <a:t>ACK arrives, send next </a:t>
            </a:r>
          </a:p>
          <a:p>
            <a:pPr algn="r"/>
            <a:r>
              <a:rPr lang="en-US" altLang="x-none" sz="1600">
                <a:solidFill>
                  <a:srgbClr val="000000"/>
                </a:solidFill>
                <a:latin typeface="Arial" charset="0"/>
              </a:rPr>
              <a:t>packet, </a:t>
            </a:r>
            <a:r>
              <a:rPr lang="en-US" altLang="x-none" sz="1600">
                <a:solidFill>
                  <a:srgbClr val="FF0000"/>
                </a:solidFill>
                <a:latin typeface="Arial" charset="0"/>
              </a:rPr>
              <a:t>t = RTT + L / R</a:t>
            </a:r>
            <a:endParaRPr lang="en-US" altLang="x-none" sz="1600">
              <a:solidFill>
                <a:srgbClr val="FF0000"/>
              </a:solidFill>
            </a:endParaRPr>
          </a:p>
        </p:txBody>
      </p:sp>
      <p:sp>
        <p:nvSpPr>
          <p:cNvPr id="80920" name="Freeform 25"/>
          <p:cNvSpPr>
            <a:spLocks/>
          </p:cNvSpPr>
          <p:nvPr/>
        </p:nvSpPr>
        <p:spPr bwMode="auto">
          <a:xfrm>
            <a:off x="3570288" y="4103688"/>
            <a:ext cx="1419225" cy="577850"/>
          </a:xfrm>
          <a:custGeom>
            <a:avLst/>
            <a:gdLst>
              <a:gd name="T0" fmla="*/ 0 w 1845"/>
              <a:gd name="T1" fmla="*/ 0 h 592"/>
              <a:gd name="T2" fmla="*/ 2147483647 w 1845"/>
              <a:gd name="T3" fmla="*/ 2147483647 h 592"/>
              <a:gd name="T4" fmla="*/ 2147483647 w 1845"/>
              <a:gd name="T5" fmla="*/ 2147483647 h 592"/>
              <a:gd name="T6" fmla="*/ 0 w 1845"/>
              <a:gd name="T7" fmla="*/ 2147483647 h 592"/>
              <a:gd name="T8" fmla="*/ 0 w 1845"/>
              <a:gd name="T9" fmla="*/ 0 h 592"/>
              <a:gd name="T10" fmla="*/ 0 60000 65536"/>
              <a:gd name="T11" fmla="*/ 0 60000 65536"/>
              <a:gd name="T12" fmla="*/ 0 60000 65536"/>
              <a:gd name="T13" fmla="*/ 0 60000 65536"/>
              <a:gd name="T14" fmla="*/ 0 60000 65536"/>
              <a:gd name="T15" fmla="*/ 0 w 1845"/>
              <a:gd name="T16" fmla="*/ 0 h 592"/>
              <a:gd name="T17" fmla="*/ 1845 w 1845"/>
              <a:gd name="T18" fmla="*/ 592 h 592"/>
            </a:gdLst>
            <a:ahLst/>
            <a:cxnLst>
              <a:cxn ang="T10">
                <a:pos x="T0" y="T1"/>
              </a:cxn>
              <a:cxn ang="T11">
                <a:pos x="T2" y="T3"/>
              </a:cxn>
              <a:cxn ang="T12">
                <a:pos x="T4" y="T5"/>
              </a:cxn>
              <a:cxn ang="T13">
                <a:pos x="T6" y="T7"/>
              </a:cxn>
              <a:cxn ang="T14">
                <a:pos x="T8" y="T9"/>
              </a:cxn>
            </a:cxnLst>
            <a:rect l="T15" t="T16" r="T17" b="T18"/>
            <a:pathLst>
              <a:path w="1845" h="592">
                <a:moveTo>
                  <a:pt x="0" y="0"/>
                </a:moveTo>
                <a:lnTo>
                  <a:pt x="1845" y="592"/>
                </a:lnTo>
                <a:lnTo>
                  <a:pt x="1095" y="592"/>
                </a:lnTo>
                <a:lnTo>
                  <a:pt x="0" y="247"/>
                </a:lnTo>
                <a:lnTo>
                  <a:pt x="0" y="0"/>
                </a:lnTo>
                <a:close/>
              </a:path>
            </a:pathLst>
          </a:custGeom>
          <a:gradFill rotWithShape="1">
            <a:gsLst>
              <a:gs pos="0">
                <a:srgbClr val="00CCFF"/>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endParaRPr lang="en-US">
              <a:solidFill>
                <a:srgbClr val="000000"/>
              </a:solidFill>
              <a:latin typeface="Times New Roman" charset="0"/>
            </a:endParaRPr>
          </a:p>
        </p:txBody>
      </p:sp>
      <p:grpSp>
        <p:nvGrpSpPr>
          <p:cNvPr id="80921" name="Group 26"/>
          <p:cNvGrpSpPr>
            <a:grpSpLocks/>
          </p:cNvGrpSpPr>
          <p:nvPr/>
        </p:nvGrpSpPr>
        <p:grpSpPr bwMode="auto">
          <a:xfrm>
            <a:off x="3563938" y="4095750"/>
            <a:ext cx="1281112" cy="534988"/>
            <a:chOff x="12315" y="13225"/>
            <a:chExt cx="2775" cy="913"/>
          </a:xfrm>
        </p:grpSpPr>
        <p:sp>
          <p:nvSpPr>
            <p:cNvPr id="80926" name="Line 27"/>
            <p:cNvSpPr>
              <a:spLocks noChangeShapeType="1"/>
            </p:cNvSpPr>
            <p:nvPr/>
          </p:nvSpPr>
          <p:spPr bwMode="auto">
            <a:xfrm>
              <a:off x="12315" y="13225"/>
              <a:ext cx="1587" cy="5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eaLnBrk="0" hangingPunct="0"/>
              <a:endParaRPr lang="en-US">
                <a:solidFill>
                  <a:srgbClr val="000000"/>
                </a:solidFill>
                <a:latin typeface="Times New Roman" charset="0"/>
              </a:endParaRPr>
            </a:p>
          </p:txBody>
        </p:sp>
        <p:sp>
          <p:nvSpPr>
            <p:cNvPr id="80927" name="Line 28"/>
            <p:cNvSpPr>
              <a:spLocks noChangeShapeType="1"/>
            </p:cNvSpPr>
            <p:nvPr/>
          </p:nvSpPr>
          <p:spPr bwMode="auto">
            <a:xfrm>
              <a:off x="13915" y="13737"/>
              <a:ext cx="1175" cy="401"/>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algn="ctr" defTabSz="914400" eaLnBrk="0" hangingPunct="0"/>
              <a:endParaRPr lang="en-US">
                <a:solidFill>
                  <a:srgbClr val="000000"/>
                </a:solidFill>
                <a:latin typeface="Times New Roman" charset="0"/>
              </a:endParaRPr>
            </a:p>
          </p:txBody>
        </p:sp>
      </p:grpSp>
      <p:sp>
        <p:nvSpPr>
          <p:cNvPr id="80922" name="Line 29"/>
          <p:cNvSpPr>
            <a:spLocks noChangeShapeType="1"/>
          </p:cNvSpPr>
          <p:nvPr/>
        </p:nvSpPr>
        <p:spPr bwMode="auto">
          <a:xfrm>
            <a:off x="3563938" y="4337050"/>
            <a:ext cx="317500" cy="1238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eaLnBrk="0" hangingPunct="0"/>
            <a:endParaRPr lang="en-US">
              <a:solidFill>
                <a:srgbClr val="000000"/>
              </a:solidFill>
              <a:latin typeface="Times New Roman" charset="0"/>
            </a:endParaRPr>
          </a:p>
        </p:txBody>
      </p:sp>
      <p:sp>
        <p:nvSpPr>
          <p:cNvPr id="80923" name="Line 30"/>
          <p:cNvSpPr>
            <a:spLocks noChangeShapeType="1"/>
          </p:cNvSpPr>
          <p:nvPr/>
        </p:nvSpPr>
        <p:spPr bwMode="auto">
          <a:xfrm>
            <a:off x="3887788" y="4460875"/>
            <a:ext cx="541337" cy="234950"/>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algn="ctr" defTabSz="914400" eaLnBrk="0" hangingPunct="0"/>
            <a:endParaRPr lang="en-US">
              <a:solidFill>
                <a:srgbClr val="000000"/>
              </a:solidFill>
              <a:latin typeface="Times New Roman" charset="0"/>
            </a:endParaRPr>
          </a:p>
        </p:txBody>
      </p:sp>
      <p:sp>
        <p:nvSpPr>
          <p:cNvPr id="80924" name="Rectangle 32"/>
          <p:cNvSpPr>
            <a:spLocks noChangeArrowheads="1"/>
          </p:cNvSpPr>
          <p:nvPr/>
        </p:nvSpPr>
        <p:spPr bwMode="auto">
          <a:xfrm>
            <a:off x="-304800" y="5416550"/>
            <a:ext cx="89579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defTabSz="912813">
              <a:defRPr sz="2400">
                <a:solidFill>
                  <a:schemeClr val="tx1"/>
                </a:solidFill>
                <a:latin typeface="Times New Roman" charset="0"/>
                <a:ea typeface="ＭＳ Ｐゴシック" charset="-128"/>
              </a:defRPr>
            </a:lvl1pPr>
            <a:lvl2pPr marL="455613" indent="1588" defTabSz="912813">
              <a:defRPr sz="2400">
                <a:solidFill>
                  <a:schemeClr val="tx1"/>
                </a:solidFill>
                <a:latin typeface="Times New Roman" charset="0"/>
                <a:ea typeface="ＭＳ Ｐゴシック" charset="-128"/>
              </a:defRPr>
            </a:lvl2pPr>
            <a:lvl3pPr marL="1143000" indent="-228600" defTabSz="912813">
              <a:defRPr sz="2400">
                <a:solidFill>
                  <a:schemeClr val="tx1"/>
                </a:solidFill>
                <a:latin typeface="Times New Roman" charset="0"/>
                <a:ea typeface="ＭＳ Ｐゴシック" charset="-128"/>
              </a:defRPr>
            </a:lvl3pPr>
            <a:lvl4pPr marL="1600200" indent="-228600" defTabSz="912813">
              <a:defRPr sz="2400">
                <a:solidFill>
                  <a:schemeClr val="tx1"/>
                </a:solidFill>
                <a:latin typeface="Times New Roman" charset="0"/>
                <a:ea typeface="ＭＳ Ｐゴシック" charset="-128"/>
              </a:defRPr>
            </a:lvl4pPr>
            <a:lvl5pPr marL="2057400" indent="-228600"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lvl="1">
              <a:spcBef>
                <a:spcPct val="20000"/>
              </a:spcBef>
              <a:buClr>
                <a:srgbClr val="3333CC"/>
              </a:buClr>
              <a:buSzPct val="75000"/>
              <a:buFont typeface="ZapfDingbats" charset="0"/>
              <a:buNone/>
            </a:pPr>
            <a:r>
              <a:rPr lang="en-US" altLang="zh-CN" dirty="0">
                <a:solidFill>
                  <a:srgbClr val="000000"/>
                </a:solidFill>
                <a:latin typeface="Arial" charset="0"/>
                <a:ea typeface="宋体" charset="-122"/>
              </a:rPr>
              <a:t>What is </a:t>
            </a:r>
            <a:r>
              <a:rPr lang="en-US" altLang="x-none" dirty="0" err="1">
                <a:solidFill>
                  <a:srgbClr val="000000"/>
                </a:solidFill>
                <a:latin typeface="Arial" charset="0"/>
              </a:rPr>
              <a:t>U</a:t>
            </a:r>
            <a:r>
              <a:rPr lang="en-US" altLang="x-none" baseline="-25000" dirty="0" err="1">
                <a:solidFill>
                  <a:srgbClr val="000000"/>
                </a:solidFill>
                <a:latin typeface="Arial" charset="0"/>
              </a:rPr>
              <a:t>sender</a:t>
            </a:r>
            <a:r>
              <a:rPr lang="en-US" altLang="x-none" dirty="0">
                <a:solidFill>
                  <a:srgbClr val="000000"/>
                </a:solidFill>
                <a:latin typeface="Arial" charset="0"/>
              </a:rPr>
              <a:t>: </a:t>
            </a:r>
            <a:r>
              <a:rPr lang="en-US" altLang="x-none" dirty="0">
                <a:solidFill>
                  <a:srgbClr val="FF0000"/>
                </a:solidFill>
                <a:latin typeface="Arial" charset="0"/>
              </a:rPr>
              <a:t>utilization</a:t>
            </a:r>
            <a:r>
              <a:rPr lang="en-US" altLang="x-none" dirty="0">
                <a:solidFill>
                  <a:srgbClr val="000000"/>
                </a:solidFill>
                <a:latin typeface="Arial" charset="0"/>
              </a:rPr>
              <a:t> – fraction of time link busy sending</a:t>
            </a:r>
            <a:r>
              <a:rPr lang="en-US" altLang="zh-CN" dirty="0">
                <a:solidFill>
                  <a:srgbClr val="000000"/>
                </a:solidFill>
                <a:latin typeface="Arial" charset="0"/>
                <a:ea typeface="宋体" charset="-122"/>
              </a:rPr>
              <a:t>?</a:t>
            </a:r>
            <a:endParaRPr lang="en-US" altLang="x-none" dirty="0">
              <a:solidFill>
                <a:srgbClr val="000000"/>
              </a:solidFill>
              <a:latin typeface="Arial" charset="0"/>
            </a:endParaRPr>
          </a:p>
        </p:txBody>
      </p:sp>
      <p:sp>
        <p:nvSpPr>
          <p:cNvPr id="80925" name="Rectangle 32"/>
          <p:cNvSpPr>
            <a:spLocks noChangeArrowheads="1"/>
          </p:cNvSpPr>
          <p:nvPr/>
        </p:nvSpPr>
        <p:spPr bwMode="auto">
          <a:xfrm>
            <a:off x="215900" y="6027738"/>
            <a:ext cx="8013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sz="2400">
                <a:solidFill>
                  <a:schemeClr val="tx1"/>
                </a:solidFill>
                <a:latin typeface="Times New Roman" charset="0"/>
                <a:ea typeface="ＭＳ Ｐゴシック" charset="-128"/>
              </a:defRPr>
            </a:lvl1pPr>
            <a:lvl2pPr marL="742950" indent="-285750" defTabSz="912813">
              <a:defRPr sz="2400">
                <a:solidFill>
                  <a:schemeClr val="tx1"/>
                </a:solidFill>
                <a:latin typeface="Times New Roman" charset="0"/>
                <a:ea typeface="ＭＳ Ｐゴシック" charset="-128"/>
              </a:defRPr>
            </a:lvl2pPr>
            <a:lvl3pPr marL="1143000" indent="-228600" defTabSz="912813">
              <a:defRPr sz="2400">
                <a:solidFill>
                  <a:schemeClr val="tx1"/>
                </a:solidFill>
                <a:latin typeface="Times New Roman" charset="0"/>
                <a:ea typeface="ＭＳ Ｐゴシック" charset="-128"/>
              </a:defRPr>
            </a:lvl3pPr>
            <a:lvl4pPr marL="1600200" indent="-228600" defTabSz="912813">
              <a:defRPr sz="2400">
                <a:solidFill>
                  <a:schemeClr val="tx1"/>
                </a:solidFill>
                <a:latin typeface="Times New Roman" charset="0"/>
                <a:ea typeface="ＭＳ Ｐゴシック" charset="-128"/>
              </a:defRPr>
            </a:lvl4pPr>
            <a:lvl5pPr marL="2057400" indent="-228600"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x-none">
                <a:solidFill>
                  <a:srgbClr val="000000"/>
                </a:solidFill>
                <a:latin typeface="Arial" charset="0"/>
              </a:rPr>
              <a:t>Assume: 1 Gbps link, 15 ms e-e prop. delay, 1KB packet</a:t>
            </a:r>
          </a:p>
        </p:txBody>
      </p:sp>
      <p:sp>
        <p:nvSpPr>
          <p:cNvPr id="35" name="Slide Number Placeholder 4">
            <a:extLst>
              <a:ext uri="{FF2B5EF4-FFF2-40B4-BE49-F238E27FC236}">
                <a16:creationId xmlns:a16="http://schemas.microsoft.com/office/drawing/2014/main" id="{049DB667-433A-D941-A686-6B737A7400CD}"/>
              </a:ext>
            </a:extLst>
          </p:cNvPr>
          <p:cNvSpPr txBox="1">
            <a:spLocks/>
          </p:cNvSpPr>
          <p:nvPr/>
        </p:nvSpPr>
        <p:spPr bwMode="auto">
          <a:xfrm>
            <a:off x="8648700" y="6448425"/>
            <a:ext cx="419100" cy="3429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7" tIns="45582" rIns="91177" bIns="45582" numCol="1" anchor="b" anchorCtr="0" compatLnSpc="1">
            <a:prstTxWarp prst="textNoShape">
              <a:avLst/>
            </a:prstTxWarp>
          </a:bodyPr>
          <a:lstStyle>
            <a:defPPr>
              <a:defRPr lang="en-US"/>
            </a:defPPr>
            <a:lvl1pPr algn="r" rtl="0" eaLnBrk="0" fontAlgn="base" hangingPunct="0">
              <a:spcBef>
                <a:spcPct val="20000"/>
              </a:spcBef>
              <a:spcAft>
                <a:spcPct val="0"/>
              </a:spcAft>
              <a:buClr>
                <a:schemeClr val="accent2"/>
              </a:buClr>
              <a:buSzPct val="85000"/>
              <a:buFont typeface="ZapfDingbats" charset="0"/>
              <a:buChar char="r"/>
              <a:defRPr sz="2800" kern="1200">
                <a:solidFill>
                  <a:schemeClr val="tx1"/>
                </a:solidFill>
                <a:latin typeface="Comic Sans MS" charset="0"/>
                <a:ea typeface="ＭＳ Ｐゴシック" charset="-128"/>
                <a:cs typeface="+mn-cs"/>
              </a:defRPr>
            </a:lvl1pPr>
            <a:lvl2pPr marL="742950" indent="-285750" algn="l" rtl="0" eaLnBrk="0" fontAlgn="base" hangingPunct="0">
              <a:spcBef>
                <a:spcPct val="20000"/>
              </a:spcBef>
              <a:spcAft>
                <a:spcPct val="0"/>
              </a:spcAft>
              <a:buClr>
                <a:schemeClr val="accent2"/>
              </a:buClr>
              <a:buSzPct val="75000"/>
              <a:buFont typeface="ZapfDingbats" charset="0"/>
              <a:buChar char="m"/>
              <a:defRPr sz="2400" kern="1200">
                <a:solidFill>
                  <a:schemeClr val="tx1"/>
                </a:solidFill>
                <a:latin typeface="Comic Sans MS" charset="0"/>
                <a:ea typeface="ＭＳ Ｐゴシック" charset="-128"/>
                <a:cs typeface="+mn-cs"/>
              </a:defRPr>
            </a:lvl2pPr>
            <a:lvl3pPr marL="1143000" indent="-228600" algn="l" rtl="0" eaLnBrk="0" fontAlgn="base" hangingPunct="0">
              <a:spcBef>
                <a:spcPct val="20000"/>
              </a:spcBef>
              <a:spcAft>
                <a:spcPct val="0"/>
              </a:spcAft>
              <a:buChar char="•"/>
              <a:defRPr sz="2000" kern="1200">
                <a:solidFill>
                  <a:schemeClr val="tx1"/>
                </a:solidFill>
                <a:latin typeface="Comic Sans MS" charset="0"/>
                <a:ea typeface="ＭＳ Ｐゴシック"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charset="0"/>
                <a:ea typeface="ＭＳ Ｐゴシック"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charset="0"/>
                <a:ea typeface="ＭＳ Ｐゴシック"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9pPr>
          </a:lstStyle>
          <a:p>
            <a:pPr>
              <a:spcBef>
                <a:spcPct val="0"/>
              </a:spcBef>
              <a:buClrTx/>
              <a:buSzTx/>
              <a:buFontTx/>
              <a:buNone/>
            </a:pPr>
            <a:fld id="{215FA54B-5407-E74E-AE85-61A5693FF438}" type="slidenum">
              <a:rPr lang="en-US" altLang="x-none" sz="1400" smtClean="0">
                <a:latin typeface="Times New Roman" charset="0"/>
              </a:rPr>
              <a:pPr>
                <a:spcBef>
                  <a:spcPct val="0"/>
                </a:spcBef>
                <a:buClrTx/>
                <a:buSzTx/>
                <a:buFontTx/>
                <a:buNone/>
              </a:pPr>
              <a:t>8</a:t>
            </a:fld>
            <a:endParaRPr lang="en-US" altLang="x-none" sz="1400" dirty="0">
              <a:latin typeface="Times New Roman" charset="0"/>
            </a:endParaRPr>
          </a:p>
        </p:txBody>
      </p:sp>
      <p:sp>
        <p:nvSpPr>
          <p:cNvPr id="2" name="Slide Number Placeholder 1">
            <a:extLst>
              <a:ext uri="{FF2B5EF4-FFF2-40B4-BE49-F238E27FC236}">
                <a16:creationId xmlns:a16="http://schemas.microsoft.com/office/drawing/2014/main" id="{B21E89C1-A98A-C64F-A081-7BE502F9132F}"/>
              </a:ext>
            </a:extLst>
          </p:cNvPr>
          <p:cNvSpPr>
            <a:spLocks noGrp="1"/>
          </p:cNvSpPr>
          <p:nvPr>
            <p:ph type="sldNum" sz="quarter" idx="12"/>
          </p:nvPr>
        </p:nvSpPr>
        <p:spPr/>
        <p:txBody>
          <a:bodyPr/>
          <a:lstStyle/>
          <a:p>
            <a:fld id="{D925A599-CC33-7E4D-8C4D-B495C4836CF6}" type="slidenum">
              <a:rPr lang="en-US" altLang="x-none" smtClean="0"/>
              <a:pPr/>
              <a:t>8</a:t>
            </a:fld>
            <a:endParaRPr lang="en-US" altLang="x-none"/>
          </a:p>
        </p:txBody>
      </p:sp>
    </p:spTree>
    <p:extLst>
      <p:ext uri="{BB962C8B-B14F-4D97-AF65-F5344CB8AC3E}">
        <p14:creationId xmlns:p14="http://schemas.microsoft.com/office/powerpoint/2010/main" val="2425888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31402CF1-D022-5044-9458-F3D14E2BB8C7}" type="slidenum">
              <a:rPr lang="en-US" altLang="x-none" sz="1400">
                <a:solidFill>
                  <a:srgbClr val="000000"/>
                </a:solidFill>
              </a:rPr>
              <a:pPr eaLnBrk="1" hangingPunct="1"/>
              <a:t>9</a:t>
            </a:fld>
            <a:endParaRPr lang="en-US" altLang="x-none" sz="1400" dirty="0">
              <a:solidFill>
                <a:srgbClr val="000000"/>
              </a:solidFill>
            </a:endParaRPr>
          </a:p>
        </p:txBody>
      </p:sp>
      <p:sp>
        <p:nvSpPr>
          <p:cNvPr id="82946" name="Rectangle 2"/>
          <p:cNvSpPr>
            <a:spLocks noGrp="1" noChangeArrowheads="1"/>
          </p:cNvSpPr>
          <p:nvPr>
            <p:ph type="title"/>
          </p:nvPr>
        </p:nvSpPr>
        <p:spPr/>
        <p:txBody>
          <a:bodyPr/>
          <a:lstStyle/>
          <a:p>
            <a:r>
              <a:rPr lang="en-US" altLang="x-none" sz="3600">
                <a:ea typeface="ＭＳ Ｐゴシック" charset="-128"/>
              </a:rPr>
              <a:t>Performance of rdt3.0</a:t>
            </a:r>
            <a:endParaRPr lang="en-US" altLang="x-none">
              <a:ea typeface="ＭＳ Ｐゴシック" charset="-128"/>
            </a:endParaRPr>
          </a:p>
        </p:txBody>
      </p:sp>
      <p:sp>
        <p:nvSpPr>
          <p:cNvPr id="82947" name="Rectangle 3"/>
          <p:cNvSpPr>
            <a:spLocks noGrp="1" noChangeArrowheads="1"/>
          </p:cNvSpPr>
          <p:nvPr>
            <p:ph type="body" sz="half" idx="1"/>
          </p:nvPr>
        </p:nvSpPr>
        <p:spPr>
          <a:xfrm>
            <a:off x="533400" y="1600200"/>
            <a:ext cx="8610600" cy="990600"/>
          </a:xfrm>
        </p:spPr>
        <p:txBody>
          <a:bodyPr/>
          <a:lstStyle/>
          <a:p>
            <a:pPr>
              <a:buFont typeface="Wingdings" pitchFamily="2" charset="2"/>
              <a:buChar char="q"/>
            </a:pPr>
            <a:r>
              <a:rPr lang="en-US" altLang="x-none" sz="2400" dirty="0">
                <a:ea typeface="ＭＳ Ｐゴシック" charset="-128"/>
              </a:rPr>
              <a:t>rdt3.0 works, but performance stinks</a:t>
            </a:r>
          </a:p>
          <a:p>
            <a:pPr>
              <a:buFont typeface="Wingdings" pitchFamily="2" charset="2"/>
              <a:buChar char="q"/>
            </a:pPr>
            <a:r>
              <a:rPr lang="en-US" altLang="zh-CN" sz="2400" dirty="0">
                <a:ea typeface="宋体" charset="-122"/>
              </a:rPr>
              <a:t>E</a:t>
            </a:r>
            <a:r>
              <a:rPr lang="en-US" altLang="x-none" sz="2400" dirty="0">
                <a:ea typeface="ＭＳ Ｐゴシック" charset="-128"/>
              </a:rPr>
              <a:t>xample: 1 Gbps link, 15 </a:t>
            </a:r>
            <a:r>
              <a:rPr lang="en-US" altLang="x-none" sz="2400" dirty="0" err="1">
                <a:ea typeface="ＭＳ Ｐゴシック" charset="-128"/>
              </a:rPr>
              <a:t>ms</a:t>
            </a:r>
            <a:r>
              <a:rPr lang="en-US" altLang="x-none" sz="2400" dirty="0">
                <a:ea typeface="ＭＳ Ｐゴシック" charset="-128"/>
              </a:rPr>
              <a:t> e-e prop. delay, 1KB packet:</a:t>
            </a:r>
          </a:p>
        </p:txBody>
      </p:sp>
      <p:sp>
        <p:nvSpPr>
          <p:cNvPr id="82948" name="Text Box 4"/>
          <p:cNvSpPr txBox="1">
            <a:spLocks noChangeArrowheads="1"/>
          </p:cNvSpPr>
          <p:nvPr/>
        </p:nvSpPr>
        <p:spPr bwMode="auto">
          <a:xfrm>
            <a:off x="411163" y="2881313"/>
            <a:ext cx="3571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sz="2400">
                <a:solidFill>
                  <a:schemeClr val="tx1"/>
                </a:solidFill>
                <a:latin typeface="Times New Roman" charset="0"/>
                <a:ea typeface="ＭＳ Ｐゴシック" charset="-128"/>
              </a:defRPr>
            </a:lvl1pPr>
            <a:lvl2pPr marL="742950" indent="-285750" defTabSz="912813">
              <a:defRPr sz="2400">
                <a:solidFill>
                  <a:schemeClr val="tx1"/>
                </a:solidFill>
                <a:latin typeface="Times New Roman" charset="0"/>
                <a:ea typeface="ＭＳ Ｐゴシック" charset="-128"/>
              </a:defRPr>
            </a:lvl2pPr>
            <a:lvl3pPr marL="1143000" indent="-228600" defTabSz="912813">
              <a:defRPr sz="2400">
                <a:solidFill>
                  <a:schemeClr val="tx1"/>
                </a:solidFill>
                <a:latin typeface="Times New Roman" charset="0"/>
                <a:ea typeface="ＭＳ Ｐゴシック" charset="-128"/>
              </a:defRPr>
            </a:lvl3pPr>
            <a:lvl4pPr marL="1600200" indent="-228600" defTabSz="912813">
              <a:defRPr sz="2400">
                <a:solidFill>
                  <a:schemeClr val="tx1"/>
                </a:solidFill>
                <a:latin typeface="Times New Roman" charset="0"/>
                <a:ea typeface="ＭＳ Ｐゴシック" charset="-128"/>
              </a:defRPr>
            </a:lvl4pPr>
            <a:lvl5pPr marL="2057400" indent="-228600"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x-none" sz="2000">
                <a:solidFill>
                  <a:srgbClr val="000000"/>
                </a:solidFill>
                <a:latin typeface="Comic Sans MS" charset="0"/>
              </a:rPr>
              <a:t>T</a:t>
            </a:r>
            <a:endParaRPr lang="en-US" altLang="x-none">
              <a:solidFill>
                <a:srgbClr val="000000"/>
              </a:solidFill>
            </a:endParaRPr>
          </a:p>
        </p:txBody>
      </p:sp>
      <p:sp>
        <p:nvSpPr>
          <p:cNvPr id="82949" name="Text Box 5"/>
          <p:cNvSpPr txBox="1">
            <a:spLocks noChangeArrowheads="1"/>
          </p:cNvSpPr>
          <p:nvPr/>
        </p:nvSpPr>
        <p:spPr bwMode="auto">
          <a:xfrm>
            <a:off x="557213" y="3028950"/>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sz="2400">
                <a:solidFill>
                  <a:schemeClr val="tx1"/>
                </a:solidFill>
                <a:latin typeface="Times New Roman" charset="0"/>
                <a:ea typeface="ＭＳ Ｐゴシック" charset="-128"/>
              </a:defRPr>
            </a:lvl1pPr>
            <a:lvl2pPr marL="742950" indent="-285750" defTabSz="912813">
              <a:defRPr sz="2400">
                <a:solidFill>
                  <a:schemeClr val="tx1"/>
                </a:solidFill>
                <a:latin typeface="Times New Roman" charset="0"/>
                <a:ea typeface="ＭＳ Ｐゴシック" charset="-128"/>
              </a:defRPr>
            </a:lvl2pPr>
            <a:lvl3pPr marL="1143000" indent="-228600" defTabSz="912813">
              <a:defRPr sz="2400">
                <a:solidFill>
                  <a:schemeClr val="tx1"/>
                </a:solidFill>
                <a:latin typeface="Times New Roman" charset="0"/>
                <a:ea typeface="ＭＳ Ｐゴシック" charset="-128"/>
              </a:defRPr>
            </a:lvl3pPr>
            <a:lvl4pPr marL="1600200" indent="-228600" defTabSz="912813">
              <a:defRPr sz="2400">
                <a:solidFill>
                  <a:schemeClr val="tx1"/>
                </a:solidFill>
                <a:latin typeface="Times New Roman" charset="0"/>
                <a:ea typeface="ＭＳ Ｐゴシック" charset="-128"/>
              </a:defRPr>
            </a:lvl4pPr>
            <a:lvl5pPr marL="2057400" indent="-228600"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x-none" sz="1800">
                <a:solidFill>
                  <a:srgbClr val="000000"/>
                </a:solidFill>
                <a:latin typeface="Comic Sans MS" charset="0"/>
              </a:rPr>
              <a:t>transmit</a:t>
            </a:r>
            <a:endParaRPr lang="en-US" altLang="x-none">
              <a:solidFill>
                <a:srgbClr val="000000"/>
              </a:solidFill>
            </a:endParaRPr>
          </a:p>
        </p:txBody>
      </p:sp>
      <p:sp>
        <p:nvSpPr>
          <p:cNvPr id="82950" name="Text Box 6"/>
          <p:cNvSpPr txBox="1">
            <a:spLocks noChangeArrowheads="1"/>
          </p:cNvSpPr>
          <p:nvPr/>
        </p:nvSpPr>
        <p:spPr bwMode="auto">
          <a:xfrm>
            <a:off x="1519238" y="2900363"/>
            <a:ext cx="314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sz="2400">
                <a:solidFill>
                  <a:schemeClr val="tx1"/>
                </a:solidFill>
                <a:latin typeface="Times New Roman" charset="0"/>
                <a:ea typeface="ＭＳ Ｐゴシック" charset="-128"/>
              </a:defRPr>
            </a:lvl1pPr>
            <a:lvl2pPr marL="742950" indent="-285750" defTabSz="912813">
              <a:defRPr sz="2400">
                <a:solidFill>
                  <a:schemeClr val="tx1"/>
                </a:solidFill>
                <a:latin typeface="Times New Roman" charset="0"/>
                <a:ea typeface="ＭＳ Ｐゴシック" charset="-128"/>
              </a:defRPr>
            </a:lvl2pPr>
            <a:lvl3pPr marL="1143000" indent="-228600" defTabSz="912813">
              <a:defRPr sz="2400">
                <a:solidFill>
                  <a:schemeClr val="tx1"/>
                </a:solidFill>
                <a:latin typeface="Times New Roman" charset="0"/>
                <a:ea typeface="ＭＳ Ｐゴシック" charset="-128"/>
              </a:defRPr>
            </a:lvl3pPr>
            <a:lvl4pPr marL="1600200" indent="-228600" defTabSz="912813">
              <a:defRPr sz="2400">
                <a:solidFill>
                  <a:schemeClr val="tx1"/>
                </a:solidFill>
                <a:latin typeface="Times New Roman" charset="0"/>
                <a:ea typeface="ＭＳ Ｐゴシック" charset="-128"/>
              </a:defRPr>
            </a:lvl4pPr>
            <a:lvl5pPr marL="2057400" indent="-228600"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x-none" sz="2000">
                <a:solidFill>
                  <a:srgbClr val="000000"/>
                </a:solidFill>
                <a:latin typeface="Comic Sans MS" charset="0"/>
              </a:rPr>
              <a:t>=</a:t>
            </a:r>
            <a:endParaRPr lang="en-US" altLang="x-none">
              <a:solidFill>
                <a:srgbClr val="000000"/>
              </a:solidFill>
            </a:endParaRPr>
          </a:p>
        </p:txBody>
      </p:sp>
      <p:sp>
        <p:nvSpPr>
          <p:cNvPr id="82951" name="Text Box 7"/>
          <p:cNvSpPr txBox="1">
            <a:spLocks noChangeArrowheads="1"/>
          </p:cNvSpPr>
          <p:nvPr/>
        </p:nvSpPr>
        <p:spPr bwMode="auto">
          <a:xfrm>
            <a:off x="5521325" y="2797175"/>
            <a:ext cx="1149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sz="2400">
                <a:solidFill>
                  <a:schemeClr val="tx1"/>
                </a:solidFill>
                <a:latin typeface="Times New Roman" charset="0"/>
                <a:ea typeface="ＭＳ Ｐゴシック" charset="-128"/>
              </a:defRPr>
            </a:lvl1pPr>
            <a:lvl2pPr marL="742950" indent="-285750" defTabSz="912813">
              <a:defRPr sz="2400">
                <a:solidFill>
                  <a:schemeClr val="tx1"/>
                </a:solidFill>
                <a:latin typeface="Times New Roman" charset="0"/>
                <a:ea typeface="ＭＳ Ｐゴシック" charset="-128"/>
              </a:defRPr>
            </a:lvl2pPr>
            <a:lvl3pPr marL="1143000" indent="-228600" defTabSz="912813">
              <a:defRPr sz="2400">
                <a:solidFill>
                  <a:schemeClr val="tx1"/>
                </a:solidFill>
                <a:latin typeface="Times New Roman" charset="0"/>
                <a:ea typeface="ＭＳ Ｐゴシック" charset="-128"/>
              </a:defRPr>
            </a:lvl3pPr>
            <a:lvl4pPr marL="1600200" indent="-228600" defTabSz="912813">
              <a:defRPr sz="2400">
                <a:solidFill>
                  <a:schemeClr val="tx1"/>
                </a:solidFill>
                <a:latin typeface="Times New Roman" charset="0"/>
                <a:ea typeface="ＭＳ Ｐゴシック" charset="-128"/>
              </a:defRPr>
            </a:lvl4pPr>
            <a:lvl5pPr marL="2057400" indent="-228600"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x-none" sz="2000">
                <a:solidFill>
                  <a:srgbClr val="000000"/>
                </a:solidFill>
                <a:latin typeface="Comic Sans MS" charset="0"/>
              </a:rPr>
              <a:t>8kb/pkt</a:t>
            </a:r>
            <a:endParaRPr lang="en-US" altLang="x-none">
              <a:solidFill>
                <a:srgbClr val="000000"/>
              </a:solidFill>
            </a:endParaRPr>
          </a:p>
        </p:txBody>
      </p:sp>
      <p:sp>
        <p:nvSpPr>
          <p:cNvPr id="82952" name="Text Box 8"/>
          <p:cNvSpPr txBox="1">
            <a:spLocks noChangeArrowheads="1"/>
          </p:cNvSpPr>
          <p:nvPr/>
        </p:nvSpPr>
        <p:spPr bwMode="auto">
          <a:xfrm>
            <a:off x="5464175" y="3121025"/>
            <a:ext cx="16303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sz="2400">
                <a:solidFill>
                  <a:schemeClr val="tx1"/>
                </a:solidFill>
                <a:latin typeface="Times New Roman" charset="0"/>
                <a:ea typeface="ＭＳ Ｐゴシック" charset="-128"/>
              </a:defRPr>
            </a:lvl1pPr>
            <a:lvl2pPr marL="742950" indent="-285750" defTabSz="912813">
              <a:defRPr sz="2400">
                <a:solidFill>
                  <a:schemeClr val="tx1"/>
                </a:solidFill>
                <a:latin typeface="Times New Roman" charset="0"/>
                <a:ea typeface="ＭＳ Ｐゴシック" charset="-128"/>
              </a:defRPr>
            </a:lvl2pPr>
            <a:lvl3pPr marL="1143000" indent="-228600" defTabSz="912813">
              <a:defRPr sz="2400">
                <a:solidFill>
                  <a:schemeClr val="tx1"/>
                </a:solidFill>
                <a:latin typeface="Times New Roman" charset="0"/>
                <a:ea typeface="ＭＳ Ｐゴシック" charset="-128"/>
              </a:defRPr>
            </a:lvl3pPr>
            <a:lvl4pPr marL="1600200" indent="-228600" defTabSz="912813">
              <a:defRPr sz="2400">
                <a:solidFill>
                  <a:schemeClr val="tx1"/>
                </a:solidFill>
                <a:latin typeface="Times New Roman" charset="0"/>
                <a:ea typeface="ＭＳ Ｐゴシック" charset="-128"/>
              </a:defRPr>
            </a:lvl4pPr>
            <a:lvl5pPr marL="2057400" indent="-228600"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x-none" sz="2000">
                <a:solidFill>
                  <a:srgbClr val="000000"/>
                </a:solidFill>
                <a:latin typeface="Comic Sans MS" charset="0"/>
              </a:rPr>
              <a:t>10**9 b/sec</a:t>
            </a:r>
            <a:endParaRPr lang="en-US" altLang="x-none">
              <a:solidFill>
                <a:srgbClr val="000000"/>
              </a:solidFill>
            </a:endParaRPr>
          </a:p>
        </p:txBody>
      </p:sp>
      <p:sp>
        <p:nvSpPr>
          <p:cNvPr id="82953" name="Text Box 9"/>
          <p:cNvSpPr txBox="1">
            <a:spLocks noChangeArrowheads="1"/>
          </p:cNvSpPr>
          <p:nvPr/>
        </p:nvSpPr>
        <p:spPr bwMode="auto">
          <a:xfrm>
            <a:off x="7070725" y="2959100"/>
            <a:ext cx="1670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sz="2400">
                <a:solidFill>
                  <a:schemeClr val="tx1"/>
                </a:solidFill>
                <a:latin typeface="Times New Roman" charset="0"/>
                <a:ea typeface="ＭＳ Ｐゴシック" charset="-128"/>
              </a:defRPr>
            </a:lvl1pPr>
            <a:lvl2pPr marL="742950" indent="-285750" defTabSz="912813">
              <a:defRPr sz="2400">
                <a:solidFill>
                  <a:schemeClr val="tx1"/>
                </a:solidFill>
                <a:latin typeface="Times New Roman" charset="0"/>
                <a:ea typeface="ＭＳ Ｐゴシック" charset="-128"/>
              </a:defRPr>
            </a:lvl2pPr>
            <a:lvl3pPr marL="1143000" indent="-228600" defTabSz="912813">
              <a:defRPr sz="2400">
                <a:solidFill>
                  <a:schemeClr val="tx1"/>
                </a:solidFill>
                <a:latin typeface="Times New Roman" charset="0"/>
                <a:ea typeface="ＭＳ Ｐゴシック" charset="-128"/>
              </a:defRPr>
            </a:lvl3pPr>
            <a:lvl4pPr marL="1600200" indent="-228600" defTabSz="912813">
              <a:defRPr sz="2400">
                <a:solidFill>
                  <a:schemeClr val="tx1"/>
                </a:solidFill>
                <a:latin typeface="Times New Roman" charset="0"/>
                <a:ea typeface="ＭＳ Ｐゴシック" charset="-128"/>
              </a:defRPr>
            </a:lvl4pPr>
            <a:lvl5pPr marL="2057400" indent="-228600"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x-none" sz="2000">
                <a:solidFill>
                  <a:srgbClr val="000000"/>
                </a:solidFill>
                <a:latin typeface="Comic Sans MS" charset="0"/>
              </a:rPr>
              <a:t>= 8 microsec</a:t>
            </a:r>
            <a:endParaRPr lang="en-US" altLang="x-none">
              <a:solidFill>
                <a:srgbClr val="000000"/>
              </a:solidFill>
            </a:endParaRPr>
          </a:p>
        </p:txBody>
      </p:sp>
      <p:sp>
        <p:nvSpPr>
          <p:cNvPr id="82954" name="Line 10"/>
          <p:cNvSpPr>
            <a:spLocks noChangeShapeType="1"/>
          </p:cNvSpPr>
          <p:nvPr/>
        </p:nvSpPr>
        <p:spPr bwMode="auto">
          <a:xfrm>
            <a:off x="5568950" y="3141663"/>
            <a:ext cx="1371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defTabSz="914400" eaLnBrk="0" hangingPunct="0"/>
            <a:endParaRPr lang="en-US">
              <a:solidFill>
                <a:srgbClr val="000000"/>
              </a:solidFill>
              <a:latin typeface="Times New Roman" charset="0"/>
            </a:endParaRPr>
          </a:p>
        </p:txBody>
      </p:sp>
      <p:sp>
        <p:nvSpPr>
          <p:cNvPr id="82955" name="Rectangle 11"/>
          <p:cNvSpPr>
            <a:spLocks noChangeArrowheads="1"/>
          </p:cNvSpPr>
          <p:nvPr/>
        </p:nvSpPr>
        <p:spPr bwMode="auto">
          <a:xfrm>
            <a:off x="0" y="4786313"/>
            <a:ext cx="87407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12813">
              <a:defRPr sz="2400">
                <a:solidFill>
                  <a:schemeClr val="tx1"/>
                </a:solidFill>
                <a:latin typeface="Times New Roman" charset="0"/>
                <a:ea typeface="ＭＳ Ｐゴシック" charset="-128"/>
              </a:defRPr>
            </a:lvl1pPr>
            <a:lvl2pPr marL="742950" indent="-285750" defTabSz="912813">
              <a:defRPr sz="2400">
                <a:solidFill>
                  <a:schemeClr val="tx1"/>
                </a:solidFill>
                <a:latin typeface="Times New Roman" charset="0"/>
                <a:ea typeface="ＭＳ Ｐゴシック" charset="-128"/>
              </a:defRPr>
            </a:lvl2pPr>
            <a:lvl3pPr marL="1143000" indent="-228600" defTabSz="912813">
              <a:defRPr sz="2400">
                <a:solidFill>
                  <a:schemeClr val="tx1"/>
                </a:solidFill>
                <a:latin typeface="Times New Roman" charset="0"/>
                <a:ea typeface="ＭＳ Ｐゴシック" charset="-128"/>
              </a:defRPr>
            </a:lvl3pPr>
            <a:lvl4pPr marL="1600200" indent="-228600" defTabSz="912813">
              <a:defRPr sz="2400">
                <a:solidFill>
                  <a:schemeClr val="tx1"/>
                </a:solidFill>
                <a:latin typeface="Times New Roman" charset="0"/>
                <a:ea typeface="ＭＳ Ｐゴシック" charset="-128"/>
              </a:defRPr>
            </a:lvl4pPr>
            <a:lvl5pPr marL="2057400" indent="-228600"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marL="800100" lvl="1" indent="-342900">
              <a:spcBef>
                <a:spcPct val="20000"/>
              </a:spcBef>
              <a:buClr>
                <a:srgbClr val="3333CC"/>
              </a:buClr>
              <a:buSzPct val="75000"/>
              <a:buFont typeface="Courier New" panose="02070309020205020404" pitchFamily="49" charset="0"/>
              <a:buChar char="o"/>
            </a:pPr>
            <a:r>
              <a:rPr lang="en-US" altLang="x-none" sz="2000" dirty="0">
                <a:solidFill>
                  <a:srgbClr val="000000"/>
                </a:solidFill>
                <a:latin typeface="Comic Sans MS" charset="0"/>
              </a:rPr>
              <a:t>1KB </a:t>
            </a:r>
            <a:r>
              <a:rPr lang="en-US" altLang="x-none" sz="2000" dirty="0" err="1">
                <a:solidFill>
                  <a:srgbClr val="000000"/>
                </a:solidFill>
                <a:latin typeface="Comic Sans MS" charset="0"/>
              </a:rPr>
              <a:t>pkt</a:t>
            </a:r>
            <a:r>
              <a:rPr lang="en-US" altLang="x-none" sz="2000" dirty="0">
                <a:solidFill>
                  <a:srgbClr val="000000"/>
                </a:solidFill>
                <a:latin typeface="Comic Sans MS" charset="0"/>
              </a:rPr>
              <a:t> every 30 </a:t>
            </a:r>
            <a:r>
              <a:rPr lang="en-US" altLang="x-none" sz="2000" dirty="0" err="1">
                <a:solidFill>
                  <a:srgbClr val="000000"/>
                </a:solidFill>
                <a:latin typeface="Comic Sans MS" charset="0"/>
              </a:rPr>
              <a:t>msec</a:t>
            </a:r>
            <a:r>
              <a:rPr lang="en-US" altLang="x-none" sz="2000" dirty="0">
                <a:solidFill>
                  <a:srgbClr val="000000"/>
                </a:solidFill>
                <a:latin typeface="Comic Sans MS" charset="0"/>
              </a:rPr>
              <a:t> -&gt; 33kB/sec throughput over 1 Gbps link</a:t>
            </a:r>
          </a:p>
          <a:p>
            <a:pPr marL="800100" lvl="1" indent="-342900">
              <a:spcBef>
                <a:spcPct val="20000"/>
              </a:spcBef>
              <a:buClr>
                <a:srgbClr val="3333CC"/>
              </a:buClr>
              <a:buSzPct val="75000"/>
              <a:buFont typeface="Courier New" panose="02070309020205020404" pitchFamily="49" charset="0"/>
              <a:buChar char="o"/>
            </a:pPr>
            <a:r>
              <a:rPr lang="en-US" altLang="x-none" sz="2000" dirty="0">
                <a:solidFill>
                  <a:srgbClr val="000000"/>
                </a:solidFill>
                <a:latin typeface="Comic Sans MS" charset="0"/>
              </a:rPr>
              <a:t>network protocol limits use of physical resources !</a:t>
            </a:r>
          </a:p>
        </p:txBody>
      </p:sp>
      <p:graphicFrame>
        <p:nvGraphicFramePr>
          <p:cNvPr id="82956" name="Object 12"/>
          <p:cNvGraphicFramePr>
            <a:graphicFrameLocks noChangeAspect="1"/>
          </p:cNvGraphicFramePr>
          <p:nvPr/>
        </p:nvGraphicFramePr>
        <p:xfrm>
          <a:off x="1281113" y="3597275"/>
          <a:ext cx="5994400" cy="933450"/>
        </p:xfrm>
        <a:graphic>
          <a:graphicData uri="http://schemas.openxmlformats.org/presentationml/2006/ole">
            <mc:AlternateContent xmlns:mc="http://schemas.openxmlformats.org/markup-compatibility/2006">
              <mc:Choice xmlns:v="urn:schemas-microsoft-com:vml" Requires="v">
                <p:oleObj name="Picture" r:id="rId3" imgW="3177616" imgH="498211" progId="Word.Picture.8">
                  <p:embed/>
                </p:oleObj>
              </mc:Choice>
              <mc:Fallback>
                <p:oleObj name="Picture" r:id="rId3" imgW="3177616" imgH="498211" progId="Word.Picture.8">
                  <p:embed/>
                  <p:pic>
                    <p:nvPicPr>
                      <p:cNvPr id="82956"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1113" y="3597275"/>
                        <a:ext cx="59944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957" name="Text Box 13"/>
          <p:cNvSpPr txBox="1">
            <a:spLocks noChangeArrowheads="1"/>
          </p:cNvSpPr>
          <p:nvPr/>
        </p:nvSpPr>
        <p:spPr bwMode="auto">
          <a:xfrm>
            <a:off x="1936750" y="2774950"/>
            <a:ext cx="3021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sz="2400">
                <a:solidFill>
                  <a:schemeClr val="tx1"/>
                </a:solidFill>
                <a:latin typeface="Times New Roman" charset="0"/>
                <a:ea typeface="ＭＳ Ｐゴシック" charset="-128"/>
              </a:defRPr>
            </a:lvl1pPr>
            <a:lvl2pPr marL="742950" indent="-285750" defTabSz="912813">
              <a:defRPr sz="2400">
                <a:solidFill>
                  <a:schemeClr val="tx1"/>
                </a:solidFill>
                <a:latin typeface="Times New Roman" charset="0"/>
                <a:ea typeface="ＭＳ Ｐゴシック" charset="-128"/>
              </a:defRPr>
            </a:lvl2pPr>
            <a:lvl3pPr marL="1143000" indent="-228600" defTabSz="912813">
              <a:defRPr sz="2400">
                <a:solidFill>
                  <a:schemeClr val="tx1"/>
                </a:solidFill>
                <a:latin typeface="Times New Roman" charset="0"/>
                <a:ea typeface="ＭＳ Ｐゴシック" charset="-128"/>
              </a:defRPr>
            </a:lvl3pPr>
            <a:lvl4pPr marL="1600200" indent="-228600" defTabSz="912813">
              <a:defRPr sz="2400">
                <a:solidFill>
                  <a:schemeClr val="tx1"/>
                </a:solidFill>
                <a:latin typeface="Times New Roman" charset="0"/>
                <a:ea typeface="ＭＳ Ｐゴシック" charset="-128"/>
              </a:defRPr>
            </a:lvl4pPr>
            <a:lvl5pPr marL="2057400" indent="-228600"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x-none" sz="2000">
                <a:solidFill>
                  <a:srgbClr val="000000"/>
                </a:solidFill>
                <a:latin typeface="Comic Sans MS" charset="0"/>
              </a:rPr>
              <a:t>L (packet length in bits)</a:t>
            </a:r>
            <a:endParaRPr lang="en-US" altLang="x-none">
              <a:solidFill>
                <a:srgbClr val="000000"/>
              </a:solidFill>
            </a:endParaRPr>
          </a:p>
        </p:txBody>
      </p:sp>
      <p:sp>
        <p:nvSpPr>
          <p:cNvPr id="82958" name="Text Box 14"/>
          <p:cNvSpPr txBox="1">
            <a:spLocks noChangeArrowheads="1"/>
          </p:cNvSpPr>
          <p:nvPr/>
        </p:nvSpPr>
        <p:spPr bwMode="auto">
          <a:xfrm>
            <a:off x="1914525" y="3098800"/>
            <a:ext cx="3235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sz="2400">
                <a:solidFill>
                  <a:schemeClr val="tx1"/>
                </a:solidFill>
                <a:latin typeface="Times New Roman" charset="0"/>
                <a:ea typeface="ＭＳ Ｐゴシック" charset="-128"/>
              </a:defRPr>
            </a:lvl1pPr>
            <a:lvl2pPr marL="742950" indent="-285750" defTabSz="912813">
              <a:defRPr sz="2400">
                <a:solidFill>
                  <a:schemeClr val="tx1"/>
                </a:solidFill>
                <a:latin typeface="Times New Roman" charset="0"/>
                <a:ea typeface="ＭＳ Ｐゴシック" charset="-128"/>
              </a:defRPr>
            </a:lvl2pPr>
            <a:lvl3pPr marL="1143000" indent="-228600" defTabSz="912813">
              <a:defRPr sz="2400">
                <a:solidFill>
                  <a:schemeClr val="tx1"/>
                </a:solidFill>
                <a:latin typeface="Times New Roman" charset="0"/>
                <a:ea typeface="ＭＳ Ｐゴシック" charset="-128"/>
              </a:defRPr>
            </a:lvl3pPr>
            <a:lvl4pPr marL="1600200" indent="-228600" defTabSz="912813">
              <a:defRPr sz="2400">
                <a:solidFill>
                  <a:schemeClr val="tx1"/>
                </a:solidFill>
                <a:latin typeface="Times New Roman" charset="0"/>
                <a:ea typeface="ＭＳ Ｐゴシック" charset="-128"/>
              </a:defRPr>
            </a:lvl4pPr>
            <a:lvl5pPr marL="2057400" indent="-228600"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x-none" sz="2000">
                <a:solidFill>
                  <a:srgbClr val="000000"/>
                </a:solidFill>
                <a:latin typeface="Comic Sans MS" charset="0"/>
              </a:rPr>
              <a:t>R (transmission rate, bps)</a:t>
            </a:r>
            <a:endParaRPr lang="en-US" altLang="x-none">
              <a:solidFill>
                <a:srgbClr val="000000"/>
              </a:solidFill>
            </a:endParaRPr>
          </a:p>
        </p:txBody>
      </p:sp>
      <p:sp>
        <p:nvSpPr>
          <p:cNvPr id="82959" name="Line 15"/>
          <p:cNvSpPr>
            <a:spLocks noChangeShapeType="1"/>
          </p:cNvSpPr>
          <p:nvPr/>
        </p:nvSpPr>
        <p:spPr bwMode="auto">
          <a:xfrm>
            <a:off x="1987550" y="3141663"/>
            <a:ext cx="2938463" cy="15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defTabSz="914400" eaLnBrk="0" hangingPunct="0"/>
            <a:endParaRPr lang="en-US">
              <a:solidFill>
                <a:srgbClr val="000000"/>
              </a:solidFill>
              <a:latin typeface="Times New Roman" charset="0"/>
            </a:endParaRPr>
          </a:p>
        </p:txBody>
      </p:sp>
      <p:sp>
        <p:nvSpPr>
          <p:cNvPr id="82960" name="Text Box 16"/>
          <p:cNvSpPr txBox="1">
            <a:spLocks noChangeArrowheads="1"/>
          </p:cNvSpPr>
          <p:nvPr/>
        </p:nvSpPr>
        <p:spPr bwMode="auto">
          <a:xfrm>
            <a:off x="5141913" y="2927350"/>
            <a:ext cx="314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sz="2400">
                <a:solidFill>
                  <a:schemeClr val="tx1"/>
                </a:solidFill>
                <a:latin typeface="Times New Roman" charset="0"/>
                <a:ea typeface="ＭＳ Ｐゴシック" charset="-128"/>
              </a:defRPr>
            </a:lvl1pPr>
            <a:lvl2pPr marL="742950" indent="-285750" defTabSz="912813">
              <a:defRPr sz="2400">
                <a:solidFill>
                  <a:schemeClr val="tx1"/>
                </a:solidFill>
                <a:latin typeface="Times New Roman" charset="0"/>
                <a:ea typeface="ＭＳ Ｐゴシック" charset="-128"/>
              </a:defRPr>
            </a:lvl2pPr>
            <a:lvl3pPr marL="1143000" indent="-228600" defTabSz="912813">
              <a:defRPr sz="2400">
                <a:solidFill>
                  <a:schemeClr val="tx1"/>
                </a:solidFill>
                <a:latin typeface="Times New Roman" charset="0"/>
                <a:ea typeface="ＭＳ Ｐゴシック" charset="-128"/>
              </a:defRPr>
            </a:lvl3pPr>
            <a:lvl4pPr marL="1600200" indent="-228600" defTabSz="912813">
              <a:defRPr sz="2400">
                <a:solidFill>
                  <a:schemeClr val="tx1"/>
                </a:solidFill>
                <a:latin typeface="Times New Roman" charset="0"/>
                <a:ea typeface="ＭＳ Ｐゴシック" charset="-128"/>
              </a:defRPr>
            </a:lvl4pPr>
            <a:lvl5pPr marL="2057400" indent="-228600" defTabSz="912813">
              <a:defRPr sz="2400">
                <a:solidFill>
                  <a:schemeClr val="tx1"/>
                </a:solidFill>
                <a:latin typeface="Times New Roman" charset="0"/>
                <a:ea typeface="ＭＳ Ｐゴシック" charset="-128"/>
              </a:defRPr>
            </a:lvl5pPr>
            <a:lvl6pPr marL="25146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x-none" sz="2000">
                <a:solidFill>
                  <a:srgbClr val="000000"/>
                </a:solidFill>
                <a:latin typeface="Comic Sans MS" charset="0"/>
              </a:rPr>
              <a:t>=</a:t>
            </a:r>
            <a:endParaRPr lang="en-US" altLang="x-none">
              <a:solidFill>
                <a:srgbClr val="000000"/>
              </a:solidFill>
            </a:endParaRPr>
          </a:p>
        </p:txBody>
      </p:sp>
    </p:spTree>
    <p:extLst>
      <p:ext uri="{BB962C8B-B14F-4D97-AF65-F5344CB8AC3E}">
        <p14:creationId xmlns:p14="http://schemas.microsoft.com/office/powerpoint/2010/main" val="529777434"/>
      </p:ext>
    </p:extLst>
  </p:cSld>
  <p:clrMapOvr>
    <a:masterClrMapping/>
  </p:clrMapOvr>
</p:sld>
</file>

<file path=ppt/theme/theme1.xml><?xml version="1.0" encoding="utf-8"?>
<a:theme xmlns:a="http://schemas.openxmlformats.org/drawingml/2006/main" name="1_Kurose">
  <a:themeElements>
    <a:clrScheme name="1_Kuros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Kuros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Kuros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Kuros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Kuros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Kuros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Kuros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Kuros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Kuros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11099</TotalTime>
  <Words>4516</Words>
  <Application>Microsoft Office PowerPoint</Application>
  <PresentationFormat>全屏显示(4:3)</PresentationFormat>
  <Paragraphs>1008</Paragraphs>
  <Slides>68</Slides>
  <Notes>67</Notes>
  <HiddenSlides>3</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4</vt:i4>
      </vt:variant>
      <vt:variant>
        <vt:lpstr>幻灯片标题</vt:lpstr>
      </vt:variant>
      <vt:variant>
        <vt:i4>68</vt:i4>
      </vt:variant>
    </vt:vector>
  </HeadingPairs>
  <TitlesOfParts>
    <vt:vector size="85" baseType="lpstr">
      <vt:lpstr>ＭＳ Ｐゴシック</vt:lpstr>
      <vt:lpstr>ZapfDingbats</vt:lpstr>
      <vt:lpstr>SimSun</vt:lpstr>
      <vt:lpstr>SimSun</vt:lpstr>
      <vt:lpstr>Arial</vt:lpstr>
      <vt:lpstr>Calibri</vt:lpstr>
      <vt:lpstr>Comic Sans MS</vt:lpstr>
      <vt:lpstr>Courier New</vt:lpstr>
      <vt:lpstr>Symbol</vt:lpstr>
      <vt:lpstr>Tahoma</vt:lpstr>
      <vt:lpstr>Times New Roman</vt:lpstr>
      <vt:lpstr>Wingdings</vt:lpstr>
      <vt:lpstr>1_Kurose</vt:lpstr>
      <vt:lpstr>Picture</vt:lpstr>
      <vt:lpstr>Equation</vt:lpstr>
      <vt:lpstr>Clip</vt:lpstr>
      <vt:lpstr>VISIO</vt:lpstr>
      <vt:lpstr>Network Transport Layer: Sliding Window, TCP</vt:lpstr>
      <vt:lpstr>Outline</vt:lpstr>
      <vt:lpstr>Admin</vt:lpstr>
      <vt:lpstr>Recap: Reliable Data Transfer Context</vt:lpstr>
      <vt:lpstr>Recap: Reliable Data Transfer Setting</vt:lpstr>
      <vt:lpstr>rdt3.0: Channels with Errors and Loss</vt:lpstr>
      <vt:lpstr>rdt3.0 Sender</vt:lpstr>
      <vt:lpstr>rdt3.0: Stop-and-Wait Performance</vt:lpstr>
      <vt:lpstr>Performance of rdt3.0</vt:lpstr>
      <vt:lpstr>PowerPoint 演示文稿</vt:lpstr>
      <vt:lpstr>Sliding Window Protocols: Pipelining</vt:lpstr>
      <vt:lpstr>PowerPoint 演示文稿</vt:lpstr>
      <vt:lpstr>Realizing Sliding Window: Go-Back-n</vt:lpstr>
      <vt:lpstr>PowerPoint 演示文稿</vt:lpstr>
      <vt:lpstr>PowerPoint 演示文稿</vt:lpstr>
      <vt:lpstr>GBN in Action</vt:lpstr>
      <vt:lpstr>Analysis: Efficiency of Go-Back-n</vt:lpstr>
      <vt:lpstr>Selective Repeat</vt:lpstr>
      <vt:lpstr>Selective Repeat: Sender, Receiver Windows</vt:lpstr>
      <vt:lpstr>Selective Repeat</vt:lpstr>
      <vt:lpstr>PowerPoint 演示文稿</vt:lpstr>
      <vt:lpstr>PowerPoint 演示文稿</vt:lpstr>
      <vt:lpstr>Selective Repeat:  Seq# Ambiguity</vt:lpstr>
      <vt:lpstr>PowerPoint 演示文稿</vt:lpstr>
      <vt:lpstr>PowerPoint 演示文稿</vt:lpstr>
      <vt:lpstr>Selective Repeat</vt:lpstr>
      <vt:lpstr>PowerPoint 演示文稿</vt:lpstr>
      <vt:lpstr>rdt3.0: Protocol Analysis using State Invariants</vt:lpstr>
      <vt:lpstr>PowerPoint 演示文稿</vt:lpstr>
      <vt:lpstr>PowerPoint 演示文稿</vt:lpstr>
      <vt:lpstr>PowerPoint 演示文稿</vt:lpstr>
      <vt:lpstr>PowerPoint 演示文稿</vt:lpstr>
      <vt:lpstr>TCP Reliable Data Transfer</vt:lpstr>
      <vt:lpstr>TCP Segment Structure</vt:lpstr>
      <vt:lpstr>PowerPoint 演示文稿</vt:lpstr>
      <vt:lpstr>Flow Control</vt:lpstr>
      <vt:lpstr>TCP Flow Control: How it Works</vt:lpstr>
      <vt:lpstr>PowerPoint 演示文稿</vt:lpstr>
      <vt:lpstr>TCP Send/Ack Optimizations </vt:lpstr>
      <vt:lpstr>TCP Receiver ACK Generation [RFC 1122, RFC 2581]</vt:lpstr>
      <vt:lpstr>PowerPoint 演示文稿</vt:lpstr>
      <vt:lpstr>PowerPoint 演示文稿</vt:lpstr>
      <vt:lpstr>PowerPoint 演示文稿</vt:lpstr>
      <vt:lpstr>Timeout: Cost of Timeout Param</vt:lpstr>
      <vt:lpstr>Setting Timeout</vt:lpstr>
      <vt:lpstr>Compute EstRTT and DevRTT</vt:lpstr>
      <vt:lpstr>An Example TCP Session</vt:lpstr>
      <vt:lpstr>Fast Retransmit</vt:lpstr>
      <vt:lpstr>PowerPoint 演示文稿</vt:lpstr>
      <vt:lpstr>Fast Retransmit:</vt:lpstr>
      <vt:lpstr>TCP: reliable data transfer</vt:lpstr>
      <vt:lpstr>PowerPoint 演示文稿</vt:lpstr>
      <vt:lpstr>Why Connection Setup/When to Accept (Safely Deliver) First Packet? </vt:lpstr>
      <vt:lpstr>Why Connection Setup/When to Accept (Safely Deliver) First Packet? </vt:lpstr>
      <vt:lpstr>Transport “Safe-Setup” Principle</vt:lpstr>
      <vt:lpstr>Generic Challenge-Response Structure Checking Freshness</vt:lpstr>
      <vt:lpstr>Three Way Handshake (TWH) [Tomlinson 1975]</vt:lpstr>
      <vt:lpstr>Scenarios with Duplicate Request/SYN Attack</vt:lpstr>
      <vt:lpstr>Scenarios with Duplicate Request/SYN Attack</vt:lpstr>
      <vt:lpstr>Make “Challenge y” Robust</vt:lpstr>
      <vt:lpstr>Connection Close</vt:lpstr>
      <vt:lpstr>General Case: The Two-Army Problem</vt:lpstr>
      <vt:lpstr>Time_Wait</vt:lpstr>
      <vt:lpstr>Time_Wait Design Options</vt:lpstr>
      <vt:lpstr>PowerPoint 演示文稿</vt:lpstr>
      <vt:lpstr>TCP Connection Management</vt:lpstr>
      <vt:lpstr>TCP Connection Management</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yry</dc:creator>
  <cp:keywords/>
  <dc:description/>
  <cp:lastModifiedBy>文韵 徐</cp:lastModifiedBy>
  <cp:revision>497</cp:revision>
  <cp:lastPrinted>2017-10-30T18:57:57Z</cp:lastPrinted>
  <dcterms:created xsi:type="dcterms:W3CDTF">2006-08-16T00:00:00Z</dcterms:created>
  <dcterms:modified xsi:type="dcterms:W3CDTF">2025-10-30T11:39:22Z</dcterms:modified>
  <cp:category/>
</cp:coreProperties>
</file>