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 id="2147483693" r:id="rId2"/>
  </p:sldMasterIdLst>
  <p:notesMasterIdLst>
    <p:notesMasterId r:id="rId53"/>
  </p:notesMasterIdLst>
  <p:handoutMasterIdLst>
    <p:handoutMasterId r:id="rId54"/>
  </p:handoutMasterIdLst>
  <p:sldIdLst>
    <p:sldId id="256" r:id="rId3"/>
    <p:sldId id="1743" r:id="rId4"/>
    <p:sldId id="1736" r:id="rId5"/>
    <p:sldId id="1737" r:id="rId6"/>
    <p:sldId id="1744" r:id="rId7"/>
    <p:sldId id="1745" r:id="rId8"/>
    <p:sldId id="1629" r:id="rId9"/>
    <p:sldId id="1630" r:id="rId10"/>
    <p:sldId id="1631" r:id="rId11"/>
    <p:sldId id="1632" r:id="rId12"/>
    <p:sldId id="1633" r:id="rId13"/>
    <p:sldId id="1738" r:id="rId14"/>
    <p:sldId id="1739" r:id="rId15"/>
    <p:sldId id="1746" r:id="rId16"/>
    <p:sldId id="1748" r:id="rId17"/>
    <p:sldId id="1749" r:id="rId18"/>
    <p:sldId id="1750" r:id="rId19"/>
    <p:sldId id="1751" r:id="rId20"/>
    <p:sldId id="1752" r:id="rId21"/>
    <p:sldId id="1831" r:id="rId22"/>
    <p:sldId id="1756" r:id="rId23"/>
    <p:sldId id="1758" r:id="rId24"/>
    <p:sldId id="1764" r:id="rId25"/>
    <p:sldId id="1760" r:id="rId26"/>
    <p:sldId id="1763" r:id="rId27"/>
    <p:sldId id="1761" r:id="rId28"/>
    <p:sldId id="1762" r:id="rId29"/>
    <p:sldId id="1828" r:id="rId30"/>
    <p:sldId id="1765" r:id="rId31"/>
    <p:sldId id="1766" r:id="rId32"/>
    <p:sldId id="1832" r:id="rId33"/>
    <p:sldId id="1767" r:id="rId34"/>
    <p:sldId id="1823" r:id="rId35"/>
    <p:sldId id="1768" r:id="rId36"/>
    <p:sldId id="1822" r:id="rId37"/>
    <p:sldId id="1844" r:id="rId38"/>
    <p:sldId id="1771" r:id="rId39"/>
    <p:sldId id="1773" r:id="rId40"/>
    <p:sldId id="1779" r:id="rId41"/>
    <p:sldId id="1781" r:id="rId42"/>
    <p:sldId id="1836" r:id="rId43"/>
    <p:sldId id="1837" r:id="rId44"/>
    <p:sldId id="1838" r:id="rId45"/>
    <p:sldId id="1839" r:id="rId46"/>
    <p:sldId id="1840" r:id="rId47"/>
    <p:sldId id="1841" r:id="rId48"/>
    <p:sldId id="1842" r:id="rId49"/>
    <p:sldId id="1843" r:id="rId50"/>
    <p:sldId id="1829" r:id="rId51"/>
    <p:sldId id="1830" r:id="rId52"/>
  </p:sldIdLst>
  <p:sldSz cx="9144000" cy="6858000" type="screen4x3"/>
  <p:notesSz cx="7315200" cy="9601200"/>
  <p:defaultTextStyle>
    <a:defPPr>
      <a:defRPr lang="en-US"/>
    </a:defPPr>
    <a:lvl1pPr algn="l" rtl="0" fontAlgn="base">
      <a:spcBef>
        <a:spcPct val="0"/>
      </a:spcBef>
      <a:spcAft>
        <a:spcPct val="0"/>
      </a:spcAft>
      <a:defRPr sz="5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5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5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5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006600"/>
    <a:srgbClr val="006666"/>
    <a:srgbClr val="CC0000"/>
    <a:srgbClr val="A50021"/>
    <a:srgbClr val="6666FF"/>
    <a:srgbClr val="FF9900"/>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6"/>
    <p:restoredTop sz="81429"/>
  </p:normalViewPr>
  <p:slideViewPr>
    <p:cSldViewPr>
      <p:cViewPr varScale="1">
        <p:scale>
          <a:sx n="103" d="100"/>
          <a:sy n="103" d="100"/>
        </p:scale>
        <p:origin x="26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53251" name="Rectangle 3"/>
          <p:cNvSpPr>
            <a:spLocks noGrp="1" noChangeArrowheads="1"/>
          </p:cNvSpPr>
          <p:nvPr>
            <p:ph type="dt" sz="quarter"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algn="r" defTabSz="955675" eaLnBrk="0" hangingPunct="0">
              <a:defRPr sz="1300">
                <a:ea typeface="ＭＳ Ｐゴシック" charset="0"/>
                <a:cs typeface="Arial" charset="0"/>
              </a:defRPr>
            </a:lvl1pPr>
          </a:lstStyle>
          <a:p>
            <a:pPr>
              <a:defRPr/>
            </a:pPr>
            <a:endParaRPr lang="en-US"/>
          </a:p>
        </p:txBody>
      </p:sp>
      <p:sp>
        <p:nvSpPr>
          <p:cNvPr id="53252" name="Rectangle 4"/>
          <p:cNvSpPr>
            <a:spLocks noGrp="1" noChangeArrowheads="1"/>
          </p:cNvSpPr>
          <p:nvPr>
            <p:ph type="ftr" sz="quarter" idx="2"/>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53253" name="Rectangle 5"/>
          <p:cNvSpPr>
            <a:spLocks noGrp="1" noChangeArrowheads="1"/>
          </p:cNvSpPr>
          <p:nvPr>
            <p:ph type="sldNum" sz="quarter" idx="3"/>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algn="r" defTabSz="955675" eaLnBrk="0" hangingPunct="0">
              <a:defRPr sz="1300"/>
            </a:lvl1pPr>
          </a:lstStyle>
          <a:p>
            <a:fld id="{76255C8E-B57E-ED42-99BC-62A6451A7DA1}" type="slidenum">
              <a:rPr lang="en-US" altLang="x-none"/>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algn="r" defTabSz="955675" eaLnBrk="0" hangingPunct="0">
              <a:defRPr sz="1300">
                <a:ea typeface="ＭＳ Ｐゴシック" charset="0"/>
                <a:cs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algn="r" defTabSz="955675" eaLnBrk="0" hangingPunct="0">
              <a:defRPr sz="1300"/>
            </a:lvl1pPr>
          </a:lstStyle>
          <a:p>
            <a:fld id="{6A390671-87C6-9140-8669-A8E385457C36}"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EC989FAB-571C-0141-866D-24537013E1F4}" type="slidenum">
              <a:rPr lang="en-US" altLang="x-none" sz="1300"/>
              <a:pPr/>
              <a:t>1</a:t>
            </a:fld>
            <a:endParaRPr lang="en-US" altLang="x-none"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之前</a:t>
            </a:r>
            <a:r>
              <a:rPr lang="zh-CN" altLang="en-US" dirty="0"/>
              <a:t>： </a:t>
            </a:r>
            <a:r>
              <a:rPr lang="en-US" altLang="zh-CN" dirty="0"/>
              <a:t>s</a:t>
            </a:r>
            <a:r>
              <a:rPr lang="zh-CN" altLang="en-US" dirty="0"/>
              <a:t> 是</a:t>
            </a:r>
            <a:r>
              <a:rPr lang="en-US" altLang="zh-CN" dirty="0" err="1"/>
              <a:t>System.in</a:t>
            </a:r>
            <a:br>
              <a:rPr lang="en-US" altLang="zh-CN" dirty="0"/>
            </a:br>
            <a:br>
              <a:rPr lang="en-US" altLang="zh-CN" dirty="0"/>
            </a:br>
            <a:r>
              <a:rPr lang="zh-CN" altLang="en-US" dirty="0"/>
              <a:t>好，我们发现</a:t>
            </a:r>
            <a:r>
              <a:rPr lang="en-US" altLang="zh-CN" dirty="0"/>
              <a:t>scanner</a:t>
            </a:r>
            <a:r>
              <a:rPr lang="zh-CN" altLang="en-US" dirty="0"/>
              <a:t> 方法没法直接输入</a:t>
            </a:r>
            <a:r>
              <a:rPr lang="en-US" altLang="zh-CN" dirty="0"/>
              <a:t>string</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12</a:t>
            </a:fld>
            <a:endParaRPr lang="en-US" altLang="x-none"/>
          </a:p>
        </p:txBody>
      </p:sp>
    </p:spTree>
    <p:extLst>
      <p:ext uri="{BB962C8B-B14F-4D97-AF65-F5344CB8AC3E}">
        <p14:creationId xmlns:p14="http://schemas.microsoft.com/office/powerpoint/2010/main" val="362446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latin typeface="Arial" charset="0"/>
                <a:ea typeface="ＭＳ Ｐゴシック" charset="-128"/>
              </a:rPr>
              <a:t>用我们学过的知识</a:t>
            </a:r>
            <a:endParaRPr lang="en-US" altLang="x-none" dirty="0">
              <a:latin typeface="Arial" charset="0"/>
              <a:ea typeface="ＭＳ Ｐゴシック" charset="-128"/>
            </a:endParaRPr>
          </a:p>
          <a:p>
            <a:endParaRPr lang="en-US" altLang="x-none" dirty="0">
              <a:latin typeface="Arial" charset="0"/>
              <a:ea typeface="ＭＳ Ｐゴシック" charset="-128"/>
            </a:endParaRPr>
          </a:p>
          <a:p>
            <a:r>
              <a:rPr lang="en-CN" altLang="x-none" dirty="0">
                <a:latin typeface="Arial" charset="0"/>
                <a:ea typeface="ＭＳ Ｐゴシック" charset="-128"/>
              </a:rPr>
              <a:t>其他自己查文档</a:t>
            </a:r>
            <a:r>
              <a:rPr lang="zh-CN" altLang="en-US" dirty="0">
                <a:latin typeface="Arial" charset="0"/>
                <a:ea typeface="ＭＳ Ｐゴシック" charset="-128"/>
              </a:rPr>
              <a:t>，探索一下</a:t>
            </a:r>
            <a:endParaRPr lang="x-none" altLang="x-none">
              <a:latin typeface="Arial" charset="0"/>
              <a:ea typeface="ＭＳ Ｐゴシック" charset="-128"/>
            </a:endParaRPr>
          </a:p>
        </p:txBody>
      </p:sp>
    </p:spTree>
    <p:extLst>
      <p:ext uri="{BB962C8B-B14F-4D97-AF65-F5344CB8AC3E}">
        <p14:creationId xmlns:p14="http://schemas.microsoft.com/office/powerpoint/2010/main" val="136235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那么实现这样一个流程</a:t>
            </a:r>
            <a:r>
              <a:rPr lang="zh-CN" altLang="en-US" dirty="0"/>
              <a:t>所需要的知识呢就是字符串分割</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14</a:t>
            </a:fld>
            <a:endParaRPr lang="en-US" altLang="x-none"/>
          </a:p>
        </p:txBody>
      </p:sp>
    </p:spTree>
    <p:extLst>
      <p:ext uri="{BB962C8B-B14F-4D97-AF65-F5344CB8AC3E}">
        <p14:creationId xmlns:p14="http://schemas.microsoft.com/office/powerpoint/2010/main" val="417105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Gangsta</a:t>
            </a:r>
            <a:r>
              <a:rPr lang="zh-CN" altLang="en-US" dirty="0"/>
              <a:t>：黑帮</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15</a:t>
            </a:fld>
            <a:endParaRPr lang="en-US" altLang="x-none"/>
          </a:p>
        </p:txBody>
      </p:sp>
    </p:spTree>
    <p:extLst>
      <p:ext uri="{BB962C8B-B14F-4D97-AF65-F5344CB8AC3E}">
        <p14:creationId xmlns:p14="http://schemas.microsoft.com/office/powerpoint/2010/main" val="418345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97040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Rhyme</a:t>
            </a:r>
            <a:r>
              <a:rPr lang="zh-CN" altLang="en-US" dirty="0"/>
              <a:t> 押韵词</a:t>
            </a:r>
            <a:br>
              <a:rPr lang="en-US" altLang="zh-CN" dirty="0"/>
            </a:b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18</a:t>
            </a:fld>
            <a:endParaRPr lang="en-US" altLang="x-none"/>
          </a:p>
        </p:txBody>
      </p:sp>
    </p:spTree>
    <p:extLst>
      <p:ext uri="{BB962C8B-B14F-4D97-AF65-F5344CB8AC3E}">
        <p14:creationId xmlns:p14="http://schemas.microsoft.com/office/powerpoint/2010/main" val="292321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
        <p:nvSpPr>
          <p:cNvPr id="2355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645467AD-CF7E-E545-B520-7DB590F03A6C}" type="slidenum">
              <a:rPr lang="en-US" altLang="x-none" sz="1300">
                <a:solidFill>
                  <a:srgbClr val="000000"/>
                </a:solidFill>
              </a:rPr>
              <a:pPr/>
              <a:t>19</a:t>
            </a:fld>
            <a:endParaRPr lang="en-US" altLang="x-none" sz="1300">
              <a:solidFill>
                <a:srgbClr val="000000"/>
              </a:solidFill>
            </a:endParaRPr>
          </a:p>
        </p:txBody>
      </p:sp>
    </p:spTree>
    <p:extLst>
      <p:ext uri="{BB962C8B-B14F-4D97-AF65-F5344CB8AC3E}">
        <p14:creationId xmlns:p14="http://schemas.microsoft.com/office/powerpoint/2010/main" val="50485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581742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7" tIns="48328" rIns="96657" bIns="48328" anchor="b"/>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74AD1B8-2ABB-7945-9788-08D2C1BB81AF}" type="slidenum">
              <a:rPr lang="en-US" altLang="x-none" sz="1300" smtClean="0">
                <a:solidFill>
                  <a:srgbClr val="000000"/>
                </a:solidFill>
              </a:rPr>
              <a:pPr algn="r"/>
              <a:t>24</a:t>
            </a:fld>
            <a:endParaRPr lang="en-US" altLang="x-none" sz="1300">
              <a:solidFill>
                <a:srgbClr val="000000"/>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757355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7331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处理文本（字符串）可能需要哪些函数（方法）？</a:t>
            </a:r>
            <a:endParaRPr lang="en-US" altLang="zh-CN" dirty="0"/>
          </a:p>
          <a:p>
            <a:endParaRPr lang="en-US" dirty="0"/>
          </a:p>
          <a:p>
            <a:r>
              <a:rPr lang="en-CN" dirty="0"/>
              <a:t>列子</a:t>
            </a:r>
            <a:r>
              <a:rPr lang="zh-CN" altLang="en-US" dirty="0"/>
              <a:t>：</a:t>
            </a:r>
            <a:endParaRPr lang="en-US" altLang="zh-CN" dirty="0"/>
          </a:p>
          <a:p>
            <a:r>
              <a:rPr lang="en-US" dirty="0" err="1"/>
              <a:t>数一下有多少个字符</a:t>
            </a:r>
            <a:r>
              <a:rPr lang="zh-CN" altLang="en-US" dirty="0"/>
              <a:t>？</a:t>
            </a:r>
            <a:endParaRPr lang="en-US" altLang="zh-CN" dirty="0"/>
          </a:p>
          <a:p>
            <a:endParaRPr lang="en-US" altLang="zh-CN" dirty="0"/>
          </a:p>
          <a:p>
            <a:r>
              <a:rPr lang="zh-CN" altLang="en-US" dirty="0"/>
              <a:t>刚刚学过的：</a:t>
            </a:r>
            <a:endParaRPr lang="en-US" altLang="zh-CN" dirty="0"/>
          </a:p>
          <a:p>
            <a:r>
              <a:rPr lang="en-US" dirty="0" err="1"/>
              <a:t>输出特定格式</a:t>
            </a:r>
            <a:r>
              <a:rPr lang="zh-CN" altLang="en-US" dirty="0"/>
              <a:t>？</a:t>
            </a:r>
            <a:endParaRPr lang="en-US" dirty="0"/>
          </a:p>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3</a:t>
            </a:fld>
            <a:endParaRPr lang="en-US" altLang="x-none"/>
          </a:p>
        </p:txBody>
      </p:sp>
    </p:spTree>
    <p:extLst>
      <p:ext uri="{BB962C8B-B14F-4D97-AF65-F5344CB8AC3E}">
        <p14:creationId xmlns:p14="http://schemas.microsoft.com/office/powerpoint/2010/main" val="3149486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566821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a:ea typeface="ＭＳ Ｐゴシック" charset="-128"/>
              </a:rPr>
              <a:t>Lexicographic</a:t>
            </a:r>
            <a:r>
              <a:rPr lang="en-US" altLang="zh-CN" dirty="0">
                <a:ea typeface="ＭＳ Ｐゴシック" charset="-128"/>
              </a:rPr>
              <a:t>:</a:t>
            </a:r>
            <a:r>
              <a:rPr lang="zh-CN" altLang="en-US" dirty="0">
                <a:ea typeface="ＭＳ Ｐゴシック" charset="-128"/>
              </a:rPr>
              <a:t> 字典顺序</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27</a:t>
            </a:fld>
            <a:endParaRPr lang="en-US" altLang="x-none"/>
          </a:p>
        </p:txBody>
      </p:sp>
    </p:spTree>
    <p:extLst>
      <p:ext uri="{BB962C8B-B14F-4D97-AF65-F5344CB8AC3E}">
        <p14:creationId xmlns:p14="http://schemas.microsoft.com/office/powerpoint/2010/main" val="28072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7" tIns="48328" rIns="96657" bIns="48328" anchor="b"/>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CAF5AA67-7901-9845-96DF-2CC9F2E43511}" type="slidenum">
              <a:rPr lang="en-US" altLang="x-none" sz="1300" smtClean="0">
                <a:solidFill>
                  <a:srgbClr val="000000"/>
                </a:solidFill>
              </a:rPr>
              <a:pPr algn="r"/>
              <a:t>28</a:t>
            </a:fld>
            <a:endParaRPr lang="en-US" altLang="x-none" sz="1300">
              <a:solidFill>
                <a:srgbClr val="000000"/>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a:latin typeface="Times New Roman" charset="0"/>
                <a:ea typeface="ＭＳ Ｐゴシック" charset="-128"/>
              </a:rPr>
              <a:t>Lexicographic</a:t>
            </a:r>
            <a:r>
              <a:rPr lang="zh-CN" altLang="en-US" dirty="0">
                <a:latin typeface="Times New Roman" charset="0"/>
                <a:ea typeface="ＭＳ Ｐゴシック" charset="-128"/>
              </a:rPr>
              <a:t>：词典</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61218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a:t>
            </a:r>
            <a:r>
              <a:rPr lang="zh-CN" altLang="en-US" dirty="0"/>
              <a:t>：机密的</a:t>
            </a:r>
            <a:br>
              <a:rPr lang="en-US" altLang="zh-CN" dirty="0"/>
            </a:br>
            <a:br>
              <a:rPr lang="en-US" altLang="zh-CN" dirty="0"/>
            </a:br>
            <a:r>
              <a:rPr lang="en-US" altLang="zh-CN" dirty="0"/>
              <a:t>cipher</a:t>
            </a:r>
            <a:r>
              <a:rPr lang="zh-CN" altLang="en-US" dirty="0"/>
              <a:t>：密码</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29</a:t>
            </a:fld>
            <a:endParaRPr lang="en-US" altLang="x-none"/>
          </a:p>
        </p:txBody>
      </p:sp>
    </p:spTree>
    <p:extLst>
      <p:ext uri="{BB962C8B-B14F-4D97-AF65-F5344CB8AC3E}">
        <p14:creationId xmlns:p14="http://schemas.microsoft.com/office/powerpoint/2010/main" val="2872711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610553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39</a:t>
            </a:fld>
            <a:endParaRPr lang="en-US" altLang="x-none"/>
          </a:p>
        </p:txBody>
      </p:sp>
    </p:spTree>
    <p:extLst>
      <p:ext uri="{BB962C8B-B14F-4D97-AF65-F5344CB8AC3E}">
        <p14:creationId xmlns:p14="http://schemas.microsoft.com/office/powerpoint/2010/main" val="3611039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838763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122571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49</a:t>
            </a:fld>
            <a:endParaRPr lang="en-US" altLang="x-none"/>
          </a:p>
        </p:txBody>
      </p:sp>
    </p:spTree>
    <p:extLst>
      <p:ext uri="{BB962C8B-B14F-4D97-AF65-F5344CB8AC3E}">
        <p14:creationId xmlns:p14="http://schemas.microsoft.com/office/powerpoint/2010/main" val="3818167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4452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4</a:t>
            </a:fld>
            <a:endParaRPr lang="en-US" altLang="x-none"/>
          </a:p>
        </p:txBody>
      </p:sp>
    </p:spTree>
    <p:extLst>
      <p:ext uri="{BB962C8B-B14F-4D97-AF65-F5344CB8AC3E}">
        <p14:creationId xmlns:p14="http://schemas.microsoft.com/office/powerpoint/2010/main" val="60409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4740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1484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20667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CN" altLang="x-none" dirty="0">
                <a:latin typeface="Arial" charset="0"/>
                <a:ea typeface="ＭＳ Ｐゴシック" charset="-128"/>
              </a:rPr>
              <a:t>这里为了对齐</a:t>
            </a:r>
            <a:r>
              <a:rPr lang="zh-CN" altLang="en-US" dirty="0">
                <a:latin typeface="Arial" charset="0"/>
                <a:ea typeface="ＭＳ Ｐゴシック" charset="-128"/>
              </a:rPr>
              <a:t>，省略了</a:t>
            </a:r>
            <a:r>
              <a:rPr lang="en-US" altLang="zh-CN" dirty="0">
                <a:latin typeface="Arial" charset="0"/>
                <a:ea typeface="ＭＳ Ｐゴシック" charset="-128"/>
              </a:rPr>
              <a:t>1</a:t>
            </a:r>
            <a:r>
              <a:rPr lang="zh-CN" altLang="en-US" dirty="0">
                <a:latin typeface="Arial" charset="0"/>
                <a:ea typeface="ＭＳ Ｐゴシック" charset="-128"/>
              </a:rPr>
              <a:t>，后面的</a:t>
            </a:r>
            <a:r>
              <a:rPr lang="en-US" altLang="zh-CN" dirty="0">
                <a:latin typeface="Arial" charset="0"/>
                <a:ea typeface="ＭＳ Ｐゴシック" charset="-128"/>
              </a:rPr>
              <a:t>0</a:t>
            </a:r>
            <a:r>
              <a:rPr lang="zh-CN" altLang="en-US" dirty="0">
                <a:latin typeface="Arial" charset="0"/>
                <a:ea typeface="ＭＳ Ｐゴシック" charset="-128"/>
              </a:rPr>
              <a:t>代表</a:t>
            </a:r>
            <a:r>
              <a:rPr lang="en-US" altLang="zh-CN" dirty="0">
                <a:latin typeface="Arial" charset="0"/>
                <a:ea typeface="ＭＳ Ｐゴシック" charset="-128"/>
              </a:rPr>
              <a:t>10,11,12…</a:t>
            </a:r>
            <a:endParaRPr lang="x-none" altLang="x-none">
              <a:latin typeface="Arial" charset="0"/>
              <a:ea typeface="ＭＳ Ｐゴシック" charset="-128"/>
            </a:endParaRPr>
          </a:p>
        </p:txBody>
      </p:sp>
    </p:spTree>
    <p:extLst>
      <p:ext uri="{BB962C8B-B14F-4D97-AF65-F5344CB8AC3E}">
        <p14:creationId xmlns:p14="http://schemas.microsoft.com/office/powerpoint/2010/main" val="106928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kumimoji="0" lang="en-US" sz="1200" b="0" i="0" u="sng" strike="noStrike" cap="none" normalizeH="0" baseline="0" dirty="0">
                <a:ln>
                  <a:noFill/>
                </a:ln>
                <a:solidFill>
                  <a:srgbClr val="C00000"/>
                </a:solidFill>
                <a:effectLst/>
                <a:latin typeface="Verdana" pitchFamily="34" charset="0"/>
                <a:cs typeface="Times New Roman" pitchFamily="18" charset="0"/>
              </a:rPr>
              <a:t>Exclusive</a:t>
            </a:r>
            <a:r>
              <a:rPr kumimoji="0" lang="en-US" altLang="zh-CN" sz="1200" b="0" i="0" u="sng" strike="noStrike" cap="none" normalizeH="0" baseline="0" dirty="0">
                <a:ln>
                  <a:noFill/>
                </a:ln>
                <a:solidFill>
                  <a:srgbClr val="C00000"/>
                </a:solidFill>
                <a:effectLst/>
                <a:latin typeface="Verdana" pitchFamily="34" charset="0"/>
                <a:cs typeface="Times New Roman" pitchFamily="18" charset="0"/>
              </a:rPr>
              <a:t>:</a:t>
            </a:r>
            <a:r>
              <a:rPr kumimoji="0" lang="zh-CN" altLang="en-US" sz="1200" b="0" i="0" u="sng" strike="noStrike" cap="none" normalizeH="0" baseline="0" dirty="0">
                <a:ln>
                  <a:noFill/>
                </a:ln>
                <a:solidFill>
                  <a:srgbClr val="C00000"/>
                </a:solidFill>
                <a:effectLst/>
                <a:latin typeface="Verdana" pitchFamily="34" charset="0"/>
                <a:cs typeface="Times New Roman" pitchFamily="18" charset="0"/>
              </a:rPr>
              <a:t> 不包括最后一个</a:t>
            </a:r>
            <a:r>
              <a:rPr kumimoji="0" lang="en-US" altLang="zh-CN" sz="1200" b="0" i="0" u="sng" strike="noStrike" cap="none" normalizeH="0" baseline="0" dirty="0">
                <a:ln>
                  <a:noFill/>
                </a:ln>
                <a:solidFill>
                  <a:srgbClr val="C00000"/>
                </a:solidFill>
                <a:effectLst/>
                <a:latin typeface="Verdana" pitchFamily="34" charset="0"/>
                <a:cs typeface="Times New Roman" pitchFamily="18" charset="0"/>
              </a:rPr>
              <a:t>index2</a:t>
            </a:r>
            <a:r>
              <a:rPr kumimoji="0" lang="zh-CN" altLang="en-US" sz="1200" b="0" i="0" u="sng" strike="noStrike" cap="none" normalizeH="0" baseline="0" dirty="0">
                <a:ln>
                  <a:noFill/>
                </a:ln>
                <a:solidFill>
                  <a:srgbClr val="C00000"/>
                </a:solidFill>
                <a:effectLst/>
                <a:latin typeface="Verdana" pitchFamily="34" charset="0"/>
                <a:cs typeface="Times New Roman" pitchFamily="18" charset="0"/>
              </a:rPr>
              <a:t>位置的字符</a:t>
            </a:r>
            <a:endParaRPr lang="en-US" altLang="x-none" dirty="0">
              <a:latin typeface="Arial" charset="0"/>
              <a:ea typeface="ＭＳ Ｐゴシック" charset="-128"/>
            </a:endParaRPr>
          </a:p>
          <a:p>
            <a:endParaRPr lang="en-US" altLang="x-none" dirty="0">
              <a:latin typeface="Arial" charset="0"/>
              <a:ea typeface="ＭＳ Ｐゴシック" charset="-128"/>
            </a:endParaRPr>
          </a:p>
          <a:p>
            <a:r>
              <a:rPr lang="en-US" altLang="x-none" dirty="0">
                <a:latin typeface="Arial" charset="0"/>
                <a:ea typeface="ＭＳ Ｐゴシック" charset="-128"/>
              </a:rPr>
              <a:t>Grab</a:t>
            </a:r>
            <a:r>
              <a:rPr lang="zh-CN" altLang="en-US" dirty="0">
                <a:latin typeface="Arial" charset="0"/>
                <a:ea typeface="ＭＳ Ｐゴシック" charset="-128"/>
              </a:rPr>
              <a:t>：抓</a:t>
            </a:r>
            <a:endParaRPr lang="en-US" altLang="zh-CN" dirty="0">
              <a:latin typeface="Arial" charset="0"/>
              <a:ea typeface="ＭＳ Ｐゴシック" charset="-128"/>
            </a:endParaRPr>
          </a:p>
          <a:p>
            <a:endParaRPr lang="en-US" altLang="x-none" dirty="0">
              <a:latin typeface="Arial" charset="0"/>
              <a:ea typeface="ＭＳ Ｐゴシック" charset="-128"/>
            </a:endParaRPr>
          </a:p>
          <a:p>
            <a:r>
              <a:rPr lang="en-US" altLang="x-none" dirty="0">
                <a:latin typeface="Arial" charset="0"/>
                <a:ea typeface="ＭＳ Ｐゴシック" charset="-128"/>
              </a:rPr>
              <a:t>Immutable</a:t>
            </a:r>
            <a:r>
              <a:rPr lang="zh-CN" altLang="en-US" dirty="0">
                <a:latin typeface="Arial" charset="0"/>
                <a:ea typeface="ＭＳ Ｐゴシック" charset="-128"/>
              </a:rPr>
              <a:t>：不可更改的</a:t>
            </a:r>
            <a:endParaRPr lang="x-none" altLang="x-none">
              <a:latin typeface="Arial" charset="0"/>
              <a:ea typeface="ＭＳ Ｐゴシック" charset="-128"/>
            </a:endParaRPr>
          </a:p>
        </p:txBody>
      </p:sp>
    </p:spTree>
    <p:extLst>
      <p:ext uri="{BB962C8B-B14F-4D97-AF65-F5344CB8AC3E}">
        <p14:creationId xmlns:p14="http://schemas.microsoft.com/office/powerpoint/2010/main" val="22060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97975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5170B44-A5D0-3644-881F-2971C90A7444}" type="slidenum">
              <a:rPr lang="en-US" altLang="x-none"/>
              <a:pPr/>
              <a:t>‹#›</a:t>
            </a:fld>
            <a:endParaRPr lang="en-US" altLang="x-none"/>
          </a:p>
        </p:txBody>
      </p:sp>
    </p:spTree>
    <p:extLst>
      <p:ext uri="{BB962C8B-B14F-4D97-AF65-F5344CB8AC3E}">
        <p14:creationId xmlns:p14="http://schemas.microsoft.com/office/powerpoint/2010/main" val="68500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7FAD42E-06EB-4B40-97DA-7FCB33423B2F}" type="slidenum">
              <a:rPr lang="en-US" altLang="x-none"/>
              <a:pPr/>
              <a:t>‹#›</a:t>
            </a:fld>
            <a:endParaRPr lang="en-US" altLang="x-none"/>
          </a:p>
        </p:txBody>
      </p:sp>
    </p:spTree>
    <p:extLst>
      <p:ext uri="{BB962C8B-B14F-4D97-AF65-F5344CB8AC3E}">
        <p14:creationId xmlns:p14="http://schemas.microsoft.com/office/powerpoint/2010/main" val="177725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B8F55A55-B0A1-9D4C-A554-C21209A33D95}" type="slidenum">
              <a:rPr lang="en-US" altLang="x-none"/>
              <a:pPr/>
              <a:t>‹#›</a:t>
            </a:fld>
            <a:endParaRPr lang="en-US" altLang="x-none"/>
          </a:p>
        </p:txBody>
      </p:sp>
    </p:spTree>
    <p:extLst>
      <p:ext uri="{BB962C8B-B14F-4D97-AF65-F5344CB8AC3E}">
        <p14:creationId xmlns:p14="http://schemas.microsoft.com/office/powerpoint/2010/main" val="100961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6B08782E-FAEF-6145-B29D-9451B65FCD0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62EAB7D-6101-0840-84BE-85AC4AC1DE5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BD150A4-F5F1-9A45-B531-476DF0374B6A}"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2483F6B0-43C7-794B-9CA3-EC50C56055A3}"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71A6E0E5-D1CC-1048-B4C2-9D4F78E41621}"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2F32FC67-18F8-8749-A261-C05A9DA2B1A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5E6F6D3F-5A6B-7849-AA67-826A20437010}"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7912BB2D-FE3E-2B44-B520-11ABC7E5D1D1}"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BB42C5DE-3AA9-1B4E-99DA-8E0FA69886BF}" type="slidenum">
              <a:rPr lang="en-US" altLang="x-none"/>
              <a:pPr/>
              <a:t>‹#›</a:t>
            </a:fld>
            <a:endParaRPr lang="en-US" altLang="x-none"/>
          </a:p>
        </p:txBody>
      </p:sp>
    </p:spTree>
    <p:extLst>
      <p:ext uri="{BB962C8B-B14F-4D97-AF65-F5344CB8AC3E}">
        <p14:creationId xmlns:p14="http://schemas.microsoft.com/office/powerpoint/2010/main" val="141151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ED6F8BE5-11E9-B94A-8256-E81098BD3C4E}"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92F74041-493A-2F42-9800-2DE6E01ABE66}"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D5E45ED-9F77-1945-8FF0-03C33CFF068C}"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481F3733-D272-EF4D-B942-62C6A299E0E2}" type="slidenum">
              <a:rPr lang="en-US" altLang="x-none"/>
              <a:pPr/>
              <a:t>‹#›</a:t>
            </a:fld>
            <a:endParaRPr lang="en-US" altLang="x-none"/>
          </a:p>
        </p:txBody>
      </p:sp>
    </p:spTree>
    <p:extLst>
      <p:ext uri="{BB962C8B-B14F-4D97-AF65-F5344CB8AC3E}">
        <p14:creationId xmlns:p14="http://schemas.microsoft.com/office/powerpoint/2010/main" val="151509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EF4D07DB-B782-5A46-9A2D-ED4519CB7AD9}" type="slidenum">
              <a:rPr lang="en-US" altLang="x-none"/>
              <a:pPr/>
              <a:t>‹#›</a:t>
            </a:fld>
            <a:endParaRPr lang="en-US" altLang="x-none"/>
          </a:p>
        </p:txBody>
      </p:sp>
    </p:spTree>
    <p:extLst>
      <p:ext uri="{BB962C8B-B14F-4D97-AF65-F5344CB8AC3E}">
        <p14:creationId xmlns:p14="http://schemas.microsoft.com/office/powerpoint/2010/main" val="150128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1EC89392-FF23-CB4F-89BB-860516C6D346}" type="slidenum">
              <a:rPr lang="en-US" altLang="x-none"/>
              <a:pPr/>
              <a:t>‹#›</a:t>
            </a:fld>
            <a:endParaRPr lang="en-US" altLang="x-none"/>
          </a:p>
        </p:txBody>
      </p:sp>
    </p:spTree>
    <p:extLst>
      <p:ext uri="{BB962C8B-B14F-4D97-AF65-F5344CB8AC3E}">
        <p14:creationId xmlns:p14="http://schemas.microsoft.com/office/powerpoint/2010/main" val="138944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34034408-1F57-2C4F-8A25-750C74953ED7}" type="slidenum">
              <a:rPr lang="en-US" altLang="x-none"/>
              <a:pPr/>
              <a:t>‹#›</a:t>
            </a:fld>
            <a:endParaRPr lang="en-US" altLang="x-none"/>
          </a:p>
        </p:txBody>
      </p:sp>
    </p:spTree>
    <p:extLst>
      <p:ext uri="{BB962C8B-B14F-4D97-AF65-F5344CB8AC3E}">
        <p14:creationId xmlns:p14="http://schemas.microsoft.com/office/powerpoint/2010/main" val="62807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70CF9788-AF78-FE4C-9479-B541A7F980F8}" type="slidenum">
              <a:rPr lang="en-US" altLang="x-none"/>
              <a:pPr/>
              <a:t>‹#›</a:t>
            </a:fld>
            <a:endParaRPr lang="en-US" altLang="x-none"/>
          </a:p>
        </p:txBody>
      </p:sp>
    </p:spTree>
    <p:extLst>
      <p:ext uri="{BB962C8B-B14F-4D97-AF65-F5344CB8AC3E}">
        <p14:creationId xmlns:p14="http://schemas.microsoft.com/office/powerpoint/2010/main" val="125458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F02F0014-8CDF-DB41-8ECF-2246FB190055}" type="slidenum">
              <a:rPr lang="en-US" altLang="x-none"/>
              <a:pPr/>
              <a:t>‹#›</a:t>
            </a:fld>
            <a:endParaRPr lang="en-US" altLang="x-none"/>
          </a:p>
        </p:txBody>
      </p:sp>
    </p:spTree>
    <p:extLst>
      <p:ext uri="{BB962C8B-B14F-4D97-AF65-F5344CB8AC3E}">
        <p14:creationId xmlns:p14="http://schemas.microsoft.com/office/powerpoint/2010/main" val="183568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A755846C-83B2-364F-9112-AA4C0D63C4CB}" type="slidenum">
              <a:rPr lang="en-US" altLang="x-none"/>
              <a:pPr/>
              <a:t>‹#›</a:t>
            </a:fld>
            <a:endParaRPr lang="en-US" altLang="x-none"/>
          </a:p>
        </p:txBody>
      </p:sp>
    </p:spTree>
    <p:extLst>
      <p:ext uri="{BB962C8B-B14F-4D97-AF65-F5344CB8AC3E}">
        <p14:creationId xmlns:p14="http://schemas.microsoft.com/office/powerpoint/2010/main" val="156903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defRPr sz="1200">
                <a:latin typeface="Tahoma" charset="0"/>
                <a:ea typeface="ＭＳ Ｐゴシック" charset="0"/>
                <a:cs typeface="Arial" charset="0"/>
              </a:defRPr>
            </a:lvl1pPr>
          </a:lstStyle>
          <a:p>
            <a:pPr>
              <a:defRPr/>
            </a:pPr>
            <a:endParaRPr lang="en-US"/>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defRPr sz="1200">
                <a:latin typeface="Tahoma" charset="0"/>
                <a:ea typeface="ＭＳ Ｐゴシック" charset="0"/>
                <a:cs typeface="Arial" charset="0"/>
              </a:defRPr>
            </a:lvl1pPr>
          </a:lstStyle>
          <a:p>
            <a:pPr>
              <a:defRPr/>
            </a:pPr>
            <a:endParaRPr lang="en-US"/>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sz="1200">
                <a:latin typeface="Tahoma" charset="0"/>
              </a:defRPr>
            </a:lvl1pPr>
          </a:lstStyle>
          <a:p>
            <a:fld id="{0D024D0C-5D26-F24B-82D1-3B1E5AF212ED}"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solidFill>
                <a:srgbClr val="000000"/>
              </a:solidFill>
            </a:endParaRPr>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sz="1200">
                <a:latin typeface="Tahoma" charset="0"/>
              </a:defRPr>
            </a:lvl1pPr>
          </a:lstStyle>
          <a:p>
            <a:fld id="{42839E6B-7606-5C46-A4F8-D2F08915D825}" type="slidenum">
              <a:rPr lang="en-US" altLang="x-none" smtClean="0">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8858214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1447800"/>
            <a:ext cx="7772400" cy="1470025"/>
          </a:xfrm>
        </p:spPr>
        <p:txBody>
          <a:bodyPr/>
          <a:lstStyle/>
          <a:p>
            <a:pPr algn="ctr"/>
            <a:r>
              <a:rPr lang="en-US" altLang="x-none" dirty="0">
                <a:ea typeface="ＭＳ Ｐゴシック" charset="-128"/>
              </a:rPr>
              <a:t>Introduction</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br>
              <a:rPr lang="en-US" altLang="zh-CN" dirty="0">
                <a:ea typeface="ＭＳ Ｐゴシック" charset="-128"/>
              </a:rPr>
            </a:br>
            <a:r>
              <a:rPr lang="en-US" altLang="zh-CN" dirty="0">
                <a:ea typeface="ＭＳ Ｐゴシック" charset="-128"/>
              </a:rPr>
              <a:t>Computational</a:t>
            </a:r>
            <a:r>
              <a:rPr lang="zh-CN" altLang="en-US" dirty="0">
                <a:ea typeface="ＭＳ Ｐゴシック" charset="-128"/>
              </a:rPr>
              <a:t> </a:t>
            </a:r>
            <a:r>
              <a:rPr lang="en-US" altLang="zh-CN" dirty="0">
                <a:ea typeface="ＭＳ Ｐゴシック" charset="-128"/>
              </a:rPr>
              <a:t>Thinking</a:t>
            </a:r>
            <a:endParaRPr lang="en-US" altLang="x-none" dirty="0">
              <a:ea typeface="ＭＳ Ｐゴシック" charset="-128"/>
            </a:endParaRPr>
          </a:p>
        </p:txBody>
      </p:sp>
      <p:sp>
        <p:nvSpPr>
          <p:cNvPr id="2" name="Rectangle 3">
            <a:extLst>
              <a:ext uri="{FF2B5EF4-FFF2-40B4-BE49-F238E27FC236}">
                <a16:creationId xmlns:a16="http://schemas.microsoft.com/office/drawing/2014/main" id="{AB55423B-C780-96AF-67EB-CD2A702CA0A0}"/>
              </a:ext>
            </a:extLst>
          </p:cNvPr>
          <p:cNvSpPr txBox="1">
            <a:spLocks noChangeArrowheads="1"/>
          </p:cNvSpPr>
          <p:nvPr/>
        </p:nvSpPr>
        <p:spPr bwMode="auto">
          <a:xfrm>
            <a:off x="533400" y="3048000"/>
            <a:ext cx="815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5000"/>
              <a:buFont typeface="Wingdings" charset="2"/>
              <a:buNone/>
              <a:defRPr sz="28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Clr>
                <a:schemeClr val="accent2"/>
              </a:buClr>
              <a:buSzPct val="75000"/>
              <a:buFont typeface="ZapfDingbats" charset="0"/>
              <a:buNone/>
              <a:defRPr sz="24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Times New Roman" pitchFamily="18" charset="0"/>
              </a:defRPr>
            </a:lvl6pPr>
            <a:lvl7pPr marL="2743200" indent="0" algn="ctr" rtl="0" eaLnBrk="0" fontAlgn="base" hangingPunct="0">
              <a:spcBef>
                <a:spcPct val="20000"/>
              </a:spcBef>
              <a:spcAft>
                <a:spcPct val="0"/>
              </a:spcAft>
              <a:buNone/>
              <a:defRPr sz="2000">
                <a:solidFill>
                  <a:schemeClr val="tx1"/>
                </a:solidFill>
                <a:latin typeface="Times New Roman" pitchFamily="18" charset="0"/>
              </a:defRPr>
            </a:lvl7pPr>
            <a:lvl8pPr marL="3200400" indent="0" algn="ctr" rtl="0" eaLnBrk="0" fontAlgn="base" hangingPunct="0">
              <a:spcBef>
                <a:spcPct val="20000"/>
              </a:spcBef>
              <a:spcAft>
                <a:spcPct val="0"/>
              </a:spcAft>
              <a:buNone/>
              <a:defRPr sz="2000">
                <a:solidFill>
                  <a:schemeClr val="tx1"/>
                </a:solidFill>
                <a:latin typeface="Times New Roman" pitchFamily="18" charset="0"/>
              </a:defRPr>
            </a:lvl8pPr>
            <a:lvl9pPr marL="3657600" indent="0" algn="ctr" rtl="0" eaLnBrk="0" fontAlgn="base" hangingPunct="0">
              <a:spcBef>
                <a:spcPct val="20000"/>
              </a:spcBef>
              <a:spcAft>
                <a:spcPct val="0"/>
              </a:spcAft>
              <a:buNone/>
              <a:defRPr sz="2000">
                <a:solidFill>
                  <a:schemeClr val="tx1"/>
                </a:solidFill>
                <a:latin typeface="Times New Roman" pitchFamily="18" charset="0"/>
              </a:defRPr>
            </a:lvl9pPr>
          </a:lstStyle>
          <a:p>
            <a:r>
              <a:rPr lang="en-US" altLang="x-none" i="1" kern="0" dirty="0">
                <a:ea typeface="ＭＳ Ｐゴシック" charset="-128"/>
              </a:rPr>
              <a:t>Lecture #</a:t>
            </a:r>
            <a:r>
              <a:rPr lang="en-US" altLang="zh-CN" i="1" kern="0" dirty="0">
                <a:ea typeface="ＭＳ Ｐゴシック" charset="-128"/>
              </a:rPr>
              <a:t>7</a:t>
            </a:r>
            <a:r>
              <a:rPr lang="zh-CN" altLang="en-US" i="1" kern="0" dirty="0">
                <a:ea typeface="ＭＳ Ｐゴシック" charset="-128"/>
              </a:rPr>
              <a:t> </a:t>
            </a:r>
            <a:r>
              <a:rPr lang="en-US" altLang="zh-CN" i="1" kern="0" dirty="0">
                <a:ea typeface="ＭＳ Ｐゴシック" charset="-128"/>
              </a:rPr>
              <a:t>Offline</a:t>
            </a:r>
            <a:r>
              <a:rPr lang="en-US" altLang="x-none" i="1" kern="0" dirty="0">
                <a:ea typeface="ＭＳ Ｐゴシック" charset="-128"/>
              </a:rPr>
              <a:t>: </a:t>
            </a:r>
          </a:p>
          <a:p>
            <a:br>
              <a:rPr lang="en-US" altLang="x-none" sz="2400" i="1" dirty="0">
                <a:ea typeface="ＭＳ Ｐゴシック" charset="-128"/>
              </a:rPr>
            </a:br>
            <a:r>
              <a:rPr lang="en-US" altLang="x-none" sz="2400" i="1" dirty="0">
                <a:ea typeface="ＭＳ Ｐゴシック" charset="-128"/>
              </a:rPr>
              <a:t>Strings Processing</a:t>
            </a:r>
            <a:endParaRPr lang="en-US" altLang="x-none" sz="1800" i="1" dirty="0">
              <a:ea typeface="ＭＳ Ｐゴシック" charset="-128"/>
            </a:endParaRPr>
          </a:p>
          <a:p>
            <a:endParaRPr lang="en-US" altLang="zh-CN" sz="1600" b="1" kern="0" dirty="0">
              <a:ea typeface="ＭＳ Ｐゴシック" charset="-128"/>
            </a:endParaRPr>
          </a:p>
          <a:p>
            <a:r>
              <a:rPr lang="en-US" altLang="zh-CN" sz="1400" b="1" kern="0" dirty="0" err="1">
                <a:ea typeface="ＭＳ Ｐゴシック" charset="-128"/>
              </a:rPr>
              <a:t>Qiao</a:t>
            </a:r>
            <a:r>
              <a:rPr lang="zh-CN" altLang="en-US" sz="1400" b="1" kern="0" dirty="0">
                <a:ea typeface="ＭＳ Ｐゴシック" charset="-128"/>
              </a:rPr>
              <a:t> </a:t>
            </a:r>
            <a:r>
              <a:rPr lang="en-US" altLang="zh-CN" sz="1400" b="1" kern="0" dirty="0">
                <a:ea typeface="ＭＳ Ｐゴシック" charset="-128"/>
              </a:rPr>
              <a:t>Xiang</a:t>
            </a:r>
            <a:r>
              <a:rPr lang="en-US" altLang="zh-CN" sz="1400" kern="0" dirty="0">
                <a:ea typeface="ＭＳ Ｐゴシック" charset="-128"/>
              </a:rPr>
              <a:t>,</a:t>
            </a:r>
            <a:r>
              <a:rPr lang="zh-CN" altLang="en-US" sz="1400" kern="0" dirty="0">
                <a:ea typeface="ＭＳ Ｐゴシック" charset="-128"/>
              </a:rPr>
              <a:t> </a:t>
            </a:r>
            <a:r>
              <a:rPr lang="en-US" altLang="zh-CN" sz="1400" kern="0" dirty="0">
                <a:ea typeface="ＭＳ Ｐゴシック" charset="-128"/>
              </a:rPr>
              <a:t>Qingyu</a:t>
            </a:r>
            <a:r>
              <a:rPr lang="zh-CN" altLang="en-US" sz="1400" kern="0" dirty="0">
                <a:ea typeface="ＭＳ Ｐゴシック" charset="-128"/>
              </a:rPr>
              <a:t> </a:t>
            </a:r>
            <a:r>
              <a:rPr lang="en-US" altLang="zh-CN" sz="1400" kern="0" dirty="0">
                <a:ea typeface="ＭＳ Ｐゴシック" charset="-128"/>
              </a:rPr>
              <a:t>Song</a:t>
            </a:r>
            <a:endParaRPr lang="en-US" altLang="x-none" sz="1400" kern="0" dirty="0">
              <a:ea typeface="ＭＳ Ｐゴシック" charset="-128"/>
            </a:endParaRPr>
          </a:p>
          <a:p>
            <a:r>
              <a:rPr lang="en-US" altLang="x-none" sz="1400" kern="0" dirty="0">
                <a:ea typeface="ＭＳ Ｐゴシック" charset="-128"/>
              </a:rPr>
              <a:t>https://</a:t>
            </a:r>
            <a:r>
              <a:rPr lang="en-US" altLang="x-none" sz="1400" kern="0" dirty="0" err="1">
                <a:ea typeface="ＭＳ Ｐゴシック" charset="-128"/>
              </a:rPr>
              <a:t>sngroup.org.cn</a:t>
            </a:r>
            <a:r>
              <a:rPr lang="en-US" altLang="x-none" sz="1400" kern="0" dirty="0">
                <a:ea typeface="ＭＳ Ｐゴシック" charset="-128"/>
              </a:rPr>
              <a:t>/courses/</a:t>
            </a:r>
            <a:r>
              <a:rPr lang="en-US" altLang="zh-CN" sz="1400" kern="0" dirty="0">
                <a:ea typeface="ＭＳ Ｐゴシック" charset="-128"/>
              </a:rPr>
              <a:t>ct</a:t>
            </a:r>
            <a:r>
              <a:rPr lang="en-US" altLang="x-none" sz="1400" kern="0" dirty="0">
                <a:ea typeface="ＭＳ Ｐゴシック" charset="-128"/>
              </a:rPr>
              <a:t>-xmuf25/</a:t>
            </a:r>
            <a:r>
              <a:rPr lang="en-US" altLang="x-none" sz="1400" kern="0" dirty="0" err="1">
                <a:ea typeface="ＭＳ Ｐゴシック" charset="-128"/>
              </a:rPr>
              <a:t>index.shtml</a:t>
            </a:r>
            <a:endParaRPr lang="en-US" altLang="zh-CN" sz="1400" kern="0" dirty="0">
              <a:ea typeface="ＭＳ Ｐゴシック" charset="-128"/>
            </a:endParaRPr>
          </a:p>
          <a:p>
            <a:r>
              <a:rPr lang="en-US" altLang="zh-CN" sz="1400" kern="0" dirty="0">
                <a:ea typeface="ＭＳ Ｐゴシック" charset="-128"/>
              </a:rPr>
              <a:t>11/16/2025</a:t>
            </a:r>
            <a:endParaRPr lang="en-US" altLang="x-none" sz="1800" kern="0" dirty="0">
              <a:ea typeface="ＭＳ Ｐゴシック" charset="-128"/>
            </a:endParaRPr>
          </a:p>
        </p:txBody>
      </p:sp>
      <p:sp>
        <p:nvSpPr>
          <p:cNvPr id="3" name="TextBox 2">
            <a:extLst>
              <a:ext uri="{FF2B5EF4-FFF2-40B4-BE49-F238E27FC236}">
                <a16:creationId xmlns:a16="http://schemas.microsoft.com/office/drawing/2014/main" id="{D9106892-F5E0-492C-6217-1F751F1DA618}"/>
              </a:ext>
            </a:extLst>
          </p:cNvPr>
          <p:cNvSpPr txBox="1">
            <a:spLocks noChangeArrowheads="1"/>
          </p:cNvSpPr>
          <p:nvPr/>
        </p:nvSpPr>
        <p:spPr bwMode="auto">
          <a:xfrm>
            <a:off x="532707" y="6358928"/>
            <a:ext cx="811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None/>
            </a:pPr>
            <a:r>
              <a:rPr kumimoji="1" lang="en-US" altLang="zh-CN" sz="1200" dirty="0">
                <a:latin typeface="Arial" charset="0"/>
              </a:rPr>
              <a:t>This deck of slides are heavily based on cs112 at Yale University</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cs101</a:t>
            </a:r>
            <a:r>
              <a:rPr kumimoji="1" lang="zh-CN" altLang="en-US" sz="1200" dirty="0">
                <a:latin typeface="Arial" charset="0"/>
              </a:rPr>
              <a:t> </a:t>
            </a:r>
            <a:r>
              <a:rPr kumimoji="1" lang="en-US" altLang="zh-CN" sz="1200" dirty="0">
                <a:latin typeface="Arial" charset="0"/>
              </a:rPr>
              <a:t>at</a:t>
            </a:r>
            <a:r>
              <a:rPr kumimoji="1" lang="zh-CN" altLang="en-US" sz="1200" dirty="0">
                <a:latin typeface="Arial" charset="0"/>
              </a:rPr>
              <a:t> </a:t>
            </a:r>
            <a:r>
              <a:rPr kumimoji="1" lang="en-US" altLang="zh-CN" sz="1200" dirty="0">
                <a:latin typeface="Arial" charset="0"/>
              </a:rPr>
              <a:t>UCAS, respectively,</a:t>
            </a:r>
            <a:r>
              <a:rPr kumimoji="1" lang="zh-CN" altLang="en-US" sz="1200" dirty="0">
                <a:latin typeface="Arial" charset="0"/>
              </a:rPr>
              <a:t> </a:t>
            </a:r>
            <a:endParaRPr kumimoji="1" lang="en-US" altLang="zh-CN" sz="1200" dirty="0">
              <a:latin typeface="Arial" charset="0"/>
            </a:endParaRPr>
          </a:p>
          <a:p>
            <a:pPr algn="ctr">
              <a:spcBef>
                <a:spcPct val="0"/>
              </a:spcBef>
              <a:buClrTx/>
              <a:buSzTx/>
              <a:buNone/>
            </a:pPr>
            <a:r>
              <a:rPr kumimoji="1" lang="en-US" altLang="zh-CN" sz="1200" dirty="0">
                <a:latin typeface="Arial" charset="0"/>
              </a:rPr>
              <a:t>by courtesy of Dr. Y. Richard Yang</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Dr. Zhiwei</a:t>
            </a:r>
            <a:r>
              <a:rPr kumimoji="1" lang="zh-CN" altLang="en-US" sz="1200" dirty="0">
                <a:latin typeface="Arial" charset="0"/>
              </a:rPr>
              <a:t> </a:t>
            </a:r>
            <a:r>
              <a:rPr kumimoji="1" lang="en-US" altLang="zh-CN" sz="1200" dirty="0">
                <a:latin typeface="Arial" charset="0"/>
              </a:rPr>
              <a:t>Xu.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String</a:t>
            </a:r>
            <a:r>
              <a:rPr lang="en-US" altLang="x-none">
                <a:ea typeface="ＭＳ Ｐゴシック" charset="-128"/>
              </a:rPr>
              <a:t> Method Examples</a:t>
            </a:r>
          </a:p>
        </p:txBody>
      </p:sp>
      <p:sp>
        <p:nvSpPr>
          <p:cNvPr id="369667" name="Rectangle 3"/>
          <p:cNvSpPr>
            <a:spLocks noGrp="1"/>
          </p:cNvSpPr>
          <p:nvPr>
            <p:ph type="body" idx="4294967295"/>
          </p:nvPr>
        </p:nvSpPr>
        <p:spPr>
          <a:xfrm>
            <a:off x="533400" y="1600200"/>
            <a:ext cx="8153400" cy="4648200"/>
          </a:xfrm>
        </p:spPr>
        <p:txBody>
          <a:bodyPr/>
          <a:lstStyle/>
          <a:p>
            <a:pPr lvl="1" eaLnBrk="1" hangingPunct="1">
              <a:lnSpc>
                <a:spcPct val="90000"/>
              </a:lnSpc>
              <a:buFont typeface="Wingdings 2" charset="2"/>
              <a:buNone/>
            </a:pPr>
            <a:r>
              <a:rPr lang="en-US" altLang="x-none" sz="1800" b="1" dirty="0">
                <a:solidFill>
                  <a:srgbClr val="008080"/>
                </a:solidFill>
                <a:latin typeface="Courier New" charset="0"/>
                <a:ea typeface="ＭＳ Ｐゴシック" charset="-128"/>
              </a:rPr>
              <a:t>	// index     012345678901234</a:t>
            </a:r>
            <a:r>
              <a:rPr lang="en-US" altLang="zh-CN" sz="1800" b="1" dirty="0">
                <a:solidFill>
                  <a:srgbClr val="008080"/>
                </a:solidFill>
                <a:latin typeface="Courier New" charset="0"/>
                <a:ea typeface="ＭＳ Ｐゴシック" charset="-128"/>
              </a:rPr>
              <a:t>56</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s1 = </a:t>
            </a:r>
            <a:r>
              <a:rPr lang="ja-JP" altLang="en-US" sz="1800">
                <a:latin typeface="Courier New" charset="0"/>
                <a:ea typeface="ＭＳ Ｐゴシック" charset="-128"/>
              </a:rPr>
              <a:t>“</a:t>
            </a:r>
            <a:r>
              <a:rPr lang="en-US" altLang="zh-CN" sz="1800" dirty="0">
                <a:latin typeface="Courier New" charset="0"/>
                <a:ea typeface="ＭＳ Ｐゴシック" charset="-128"/>
              </a:rPr>
              <a:t>Xiamen</a:t>
            </a:r>
            <a:r>
              <a:rPr lang="en-US" altLang="ja-JP" sz="1800" dirty="0">
                <a:latin typeface="Courier New" charset="0"/>
                <a:ea typeface="ＭＳ Ｐゴシック" charset="-128"/>
              </a:rPr>
              <a:t> University";</a:t>
            </a:r>
          </a:p>
          <a:p>
            <a:pPr lvl="1" eaLnBrk="1" hangingPunct="1">
              <a:lnSpc>
                <a:spcPct val="70000"/>
              </a:lnSpc>
              <a:buFont typeface="Wingdings 2" charset="2"/>
              <a:buNone/>
            </a:pPr>
            <a:r>
              <a:rPr lang="en-US" altLang="x-none" sz="1800" dirty="0">
                <a:latin typeface="Courier New" charset="0"/>
                <a:ea typeface="ＭＳ Ｐゴシック" charset="-128"/>
              </a:rPr>
              <a:t>	String s2 = </a:t>
            </a:r>
            <a:r>
              <a:rPr lang="ja-JP" altLang="en-US" sz="1800">
                <a:latin typeface="Courier New" charset="0"/>
                <a:ea typeface="ＭＳ Ｐゴシック" charset="-128"/>
              </a:rPr>
              <a:t>“</a:t>
            </a:r>
            <a:r>
              <a:rPr lang="en-US" altLang="zh-CN" sz="1800" dirty="0">
                <a:latin typeface="Courier New" charset="0"/>
                <a:ea typeface="ＭＳ Ｐゴシック" charset="-128"/>
              </a:rPr>
              <a:t>CT</a:t>
            </a:r>
            <a:r>
              <a:rPr lang="zh-CN" altLang="en-US" sz="1800" dirty="0">
                <a:latin typeface="Courier New" charset="0"/>
                <a:ea typeface="ＭＳ Ｐゴシック" charset="-128"/>
              </a:rPr>
              <a:t> </a:t>
            </a:r>
            <a:r>
              <a:rPr lang="en-US" altLang="zh-CN" sz="1800" dirty="0">
                <a:latin typeface="Courier New" charset="0"/>
                <a:ea typeface="ＭＳ Ｐゴシック" charset="-128"/>
              </a:rPr>
              <a:t>2025</a:t>
            </a:r>
            <a:r>
              <a:rPr lang="en-US" altLang="ja-JP" sz="1800" dirty="0">
                <a:latin typeface="Courier New" charset="0"/>
                <a:ea typeface="ＭＳ Ｐゴシック" charset="-128"/>
              </a:rPr>
              <a:t>,</a:t>
            </a:r>
            <a:r>
              <a:rPr lang="zh-CN" altLang="en-US" sz="1800" dirty="0">
                <a:latin typeface="Courier New" charset="0"/>
                <a:ea typeface="ＭＳ Ｐゴシック" charset="-128"/>
              </a:rPr>
              <a:t> </a:t>
            </a:r>
            <a:r>
              <a:rPr lang="en-US" altLang="zh-CN" sz="1800" dirty="0">
                <a:latin typeface="Courier New" charset="0"/>
                <a:ea typeface="ＭＳ Ｐゴシック" charset="-128"/>
              </a:rPr>
              <a:t>Fall</a:t>
            </a:r>
            <a:r>
              <a:rPr lang="en-US" altLang="ja-JP" sz="1800" dirty="0">
                <a:latin typeface="Courier New" charset="0"/>
                <a:ea typeface="ＭＳ Ｐゴシック" charset="-128"/>
              </a:rPr>
              <a:t>";</a:t>
            </a:r>
          </a:p>
          <a:p>
            <a:pPr lvl="1" eaLnBrk="1" hangingPunct="1">
              <a:lnSpc>
                <a:spcPct val="70000"/>
              </a:lnSpc>
              <a:buFont typeface="Wingdings 2" charset="2"/>
              <a:buNone/>
            </a:pPr>
            <a:endParaRPr lang="en-US" altLang="x-none" sz="600"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s1.length()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s1.indexOf("e")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s1.substring(</a:t>
            </a:r>
            <a:r>
              <a:rPr lang="en-US" altLang="zh-CN" sz="1800" b="1" dirty="0">
                <a:latin typeface="Courier New" charset="0"/>
                <a:ea typeface="ＭＳ Ｐゴシック" charset="-128"/>
              </a:rPr>
              <a:t>7</a:t>
            </a:r>
            <a:r>
              <a:rPr lang="en-US" altLang="x-none" sz="1800" b="1" dirty="0">
                <a:latin typeface="Courier New" charset="0"/>
                <a:ea typeface="ＭＳ Ｐゴシック" charset="-128"/>
              </a:rPr>
              <a:t>, 1</a:t>
            </a:r>
            <a:r>
              <a:rPr lang="en-US" altLang="zh-CN" sz="1800" b="1" dirty="0">
                <a:latin typeface="Courier New" charset="0"/>
                <a:ea typeface="ＭＳ Ｐゴシック" charset="-128"/>
              </a:rPr>
              <a:t>7</a:t>
            </a:r>
            <a:r>
              <a:rPr lang="en-US" altLang="x-none" sz="1800" b="1" dirty="0">
                <a:latin typeface="Courier New" charset="0"/>
                <a:ea typeface="ＭＳ Ｐゴシック" charset="-128"/>
              </a:rPr>
              <a:t>)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endParaRPr lang="en-US" altLang="x-none" sz="7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s3 = </a:t>
            </a:r>
            <a:r>
              <a:rPr lang="en-US" altLang="x-none" sz="1800" b="1" dirty="0">
                <a:latin typeface="Courier New" charset="0"/>
                <a:ea typeface="ＭＳ Ｐゴシック" charset="-128"/>
              </a:rPr>
              <a:t>s2.substring(9, 1</a:t>
            </a:r>
            <a:r>
              <a:rPr lang="en-US" altLang="zh-CN" sz="1800" b="1" dirty="0">
                <a:latin typeface="Courier New" charset="0"/>
                <a:ea typeface="ＭＳ Ｐゴシック" charset="-128"/>
              </a:rPr>
              <a:t>3</a:t>
            </a:r>
            <a:r>
              <a:rPr lang="en-US" altLang="x-none" sz="1800" b="1" dirty="0">
                <a:latin typeface="Courier New" charset="0"/>
                <a:ea typeface="ＭＳ Ｐゴシック" charset="-128"/>
              </a:rPr>
              <a:t>);</a:t>
            </a: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s3.toLowerCase() </a:t>
            </a:r>
            <a:r>
              <a:rPr lang="en-US" altLang="x-none" sz="1800" dirty="0">
                <a:latin typeface="Courier New" charset="0"/>
                <a:ea typeface="ＭＳ Ｐゴシック" charset="-128"/>
              </a:rPr>
              <a:t>);    </a:t>
            </a:r>
            <a:endParaRPr lang="en-US" altLang="x-none" sz="1800" b="1" dirty="0">
              <a:solidFill>
                <a:srgbClr val="008080"/>
              </a:solidFill>
              <a:latin typeface="Courier New" charset="0"/>
              <a:ea typeface="ＭＳ Ｐゴシック" charset="-128"/>
            </a:endParaRPr>
          </a:p>
        </p:txBody>
      </p:sp>
      <p:sp>
        <p:nvSpPr>
          <p:cNvPr id="67587" name="Rectangle 3"/>
          <p:cNvSpPr>
            <a:spLocks noChangeArrowheads="1"/>
          </p:cNvSpPr>
          <p:nvPr/>
        </p:nvSpPr>
        <p:spPr bwMode="auto">
          <a:xfrm>
            <a:off x="7083425" y="2362200"/>
            <a:ext cx="874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1</a:t>
            </a:r>
            <a:r>
              <a:rPr lang="en-US" altLang="zh-CN" sz="1800" b="1" dirty="0">
                <a:solidFill>
                  <a:srgbClr val="008080"/>
                </a:solidFill>
                <a:latin typeface="Courier New" charset="0"/>
              </a:rPr>
              <a:t>7</a:t>
            </a:r>
            <a:endParaRPr lang="en-US" altLang="x-none" dirty="0">
              <a:solidFill>
                <a:srgbClr val="000000"/>
              </a:solidFill>
            </a:endParaRPr>
          </a:p>
        </p:txBody>
      </p:sp>
      <p:sp>
        <p:nvSpPr>
          <p:cNvPr id="67588" name="Rectangle 4"/>
          <p:cNvSpPr>
            <a:spLocks noChangeArrowheads="1"/>
          </p:cNvSpPr>
          <p:nvPr/>
        </p:nvSpPr>
        <p:spPr bwMode="auto">
          <a:xfrm>
            <a:off x="7069138" y="2667000"/>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4</a:t>
            </a:r>
            <a:endParaRPr lang="en-US" altLang="x-none" dirty="0">
              <a:solidFill>
                <a:srgbClr val="000000"/>
              </a:solidFill>
            </a:endParaRPr>
          </a:p>
        </p:txBody>
      </p:sp>
      <p:sp>
        <p:nvSpPr>
          <p:cNvPr id="6" name="Rectangle 5"/>
          <p:cNvSpPr>
            <a:spLocks noChangeArrowheads="1"/>
          </p:cNvSpPr>
          <p:nvPr/>
        </p:nvSpPr>
        <p:spPr bwMode="auto">
          <a:xfrm>
            <a:off x="7043738" y="2895600"/>
            <a:ext cx="225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ja-JP" altLang="en-US" sz="1800" b="1">
                <a:solidFill>
                  <a:srgbClr val="008080"/>
                </a:solidFill>
                <a:latin typeface="Courier New" charset="0"/>
              </a:rPr>
              <a:t>“</a:t>
            </a:r>
            <a:r>
              <a:rPr lang="en-US" altLang="ja-JP" sz="1800" b="1" dirty="0">
                <a:solidFill>
                  <a:srgbClr val="008080"/>
                </a:solidFill>
                <a:latin typeface="Courier New" charset="0"/>
              </a:rPr>
              <a:t>University"</a:t>
            </a:r>
            <a:endParaRPr lang="en-US" altLang="x-none" dirty="0">
              <a:solidFill>
                <a:srgbClr val="000000"/>
              </a:solidFill>
            </a:endParaRPr>
          </a:p>
        </p:txBody>
      </p:sp>
      <p:sp>
        <p:nvSpPr>
          <p:cNvPr id="7" name="Rectangle 6"/>
          <p:cNvSpPr>
            <a:spLocks noChangeArrowheads="1"/>
          </p:cNvSpPr>
          <p:nvPr/>
        </p:nvSpPr>
        <p:spPr bwMode="auto">
          <a:xfrm>
            <a:off x="7018338" y="3516313"/>
            <a:ext cx="1407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ja-JP" altLang="en-US" sz="1800" b="1">
                <a:solidFill>
                  <a:srgbClr val="008080"/>
                </a:solidFill>
                <a:latin typeface="Courier New" charset="0"/>
              </a:rPr>
              <a:t>“</a:t>
            </a:r>
            <a:r>
              <a:rPr lang="en-US" altLang="zh-CN" sz="1800" b="1" dirty="0">
                <a:solidFill>
                  <a:srgbClr val="008080"/>
                </a:solidFill>
                <a:latin typeface="Courier New" charset="0"/>
              </a:rPr>
              <a:t>fall</a:t>
            </a:r>
            <a:r>
              <a:rPr lang="en-US" altLang="ja-JP" sz="1800" b="1" dirty="0">
                <a:solidFill>
                  <a:srgbClr val="008080"/>
                </a:solidFill>
                <a:latin typeface="Courier New" charset="0"/>
              </a:rPr>
              <a:t>"</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9162BD95-8EC9-51F1-607D-6FEEC2E59CA7}"/>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10</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718791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2"/>
          <p:cNvSpPr>
            <a:spLocks noGrp="1"/>
          </p:cNvSpPr>
          <p:nvPr>
            <p:ph type="title" idx="4294967295"/>
          </p:nvPr>
        </p:nvSpPr>
        <p:spPr/>
        <p:txBody>
          <a:bodyPr/>
          <a:lstStyle/>
          <a:p>
            <a:pPr eaLnBrk="1" hangingPunct="1"/>
            <a:r>
              <a:rPr lang="en-US" altLang="x-none" dirty="0">
                <a:ea typeface="ＭＳ Ｐゴシック" charset="-128"/>
              </a:rPr>
              <a:t>String as Immutable Data Type</a:t>
            </a:r>
          </a:p>
        </p:txBody>
      </p:sp>
      <p:sp>
        <p:nvSpPr>
          <p:cNvPr id="69634" name="Rectangle 3"/>
          <p:cNvSpPr>
            <a:spLocks noGrp="1"/>
          </p:cNvSpPr>
          <p:nvPr>
            <p:ph type="body" idx="4294967295"/>
          </p:nvPr>
        </p:nvSpPr>
        <p:spPr/>
        <p:txBody>
          <a:bodyPr/>
          <a:lstStyle/>
          <a:p>
            <a:pPr eaLnBrk="1" hangingPunct="1"/>
            <a:r>
              <a:rPr lang="en-US" altLang="x-none" sz="2400">
                <a:ea typeface="ＭＳ Ｐゴシック" charset="-128"/>
              </a:rPr>
              <a:t>Methods like </a:t>
            </a:r>
            <a:r>
              <a:rPr lang="en-US" altLang="x-none" sz="2400">
                <a:latin typeface="Courier New" charset="0"/>
                <a:ea typeface="ＭＳ Ｐゴシック" charset="-128"/>
              </a:rPr>
              <a:t>substring</a:t>
            </a:r>
            <a:r>
              <a:rPr lang="en-US" altLang="x-none" sz="2400">
                <a:ea typeface="ＭＳ Ｐゴシック" charset="-128"/>
              </a:rPr>
              <a:t> and </a:t>
            </a:r>
            <a:r>
              <a:rPr lang="en-US" altLang="x-none" sz="2400">
                <a:latin typeface="Courier New" charset="0"/>
                <a:ea typeface="ＭＳ Ｐゴシック" charset="-128"/>
              </a:rPr>
              <a:t>toLowerCase</a:t>
            </a:r>
            <a:r>
              <a:rPr lang="en-US" altLang="x-none" sz="2400">
                <a:ea typeface="ＭＳ Ｐゴシック" charset="-128"/>
              </a:rPr>
              <a:t> build and return a new string, rather than modifying the current string.</a:t>
            </a:r>
          </a:p>
          <a:p>
            <a:pPr lvl="1" eaLnBrk="1" hangingPunct="1">
              <a:buFont typeface="Wingdings 2" charset="2"/>
              <a:buNone/>
            </a:pPr>
            <a:endParaRPr lang="en-US" altLang="x-none" sz="7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	String s = "lil bow wow";</a:t>
            </a:r>
          </a:p>
          <a:p>
            <a:pPr lvl="1" eaLnBrk="1" hangingPunct="1">
              <a:lnSpc>
                <a:spcPct val="80000"/>
              </a:lnSpc>
              <a:buFont typeface="Wingdings 2" charset="2"/>
              <a:buNone/>
            </a:pPr>
            <a:r>
              <a:rPr lang="en-US" altLang="x-none" sz="2000">
                <a:solidFill>
                  <a:srgbClr val="A50021"/>
                </a:solidFill>
                <a:latin typeface="Courier New" charset="0"/>
                <a:ea typeface="ＭＳ Ｐゴシック" charset="-128"/>
              </a:rPr>
              <a:t>	s.toUpperCase();</a:t>
            </a:r>
          </a:p>
          <a:p>
            <a:pPr lvl="1" eaLnBrk="1" hangingPunct="1">
              <a:lnSpc>
                <a:spcPct val="80000"/>
              </a:lnSpc>
              <a:buFont typeface="Wingdings 2" charset="2"/>
              <a:buNone/>
            </a:pPr>
            <a:r>
              <a:rPr lang="en-US" altLang="x-none" sz="2000">
                <a:latin typeface="Courier New" charset="0"/>
                <a:ea typeface="ＭＳ Ｐゴシック" charset="-128"/>
              </a:rPr>
              <a:t>	System.out.println(s);   </a:t>
            </a:r>
            <a:r>
              <a:rPr lang="en-US" altLang="x-none" sz="2000" b="1">
                <a:solidFill>
                  <a:srgbClr val="008080"/>
                </a:solidFill>
                <a:latin typeface="Courier New" charset="0"/>
                <a:ea typeface="ＭＳ Ｐゴシック" charset="-128"/>
              </a:rPr>
              <a:t>// lil bow wow</a:t>
            </a:r>
          </a:p>
          <a:p>
            <a:pPr lvl="1" eaLnBrk="1" hangingPunct="1">
              <a:buFont typeface="Wingdings 2" charset="2"/>
              <a:buNone/>
            </a:pPr>
            <a:endParaRPr lang="en-US" altLang="x-none" sz="2000" b="1">
              <a:solidFill>
                <a:srgbClr val="008080"/>
              </a:solidFill>
              <a:latin typeface="Courier New" charset="0"/>
              <a:ea typeface="ＭＳ Ｐゴシック" charset="-128"/>
            </a:endParaRPr>
          </a:p>
          <a:p>
            <a:pPr lvl="1" eaLnBrk="1" hangingPunct="1">
              <a:buFont typeface="Wingdings 2" charset="2"/>
              <a:buNone/>
            </a:pPr>
            <a:endParaRPr lang="en-US" altLang="x-none" sz="2000" b="1">
              <a:solidFill>
                <a:srgbClr val="008080"/>
              </a:solidFill>
              <a:latin typeface="Courier New" charset="0"/>
              <a:ea typeface="ＭＳ Ｐゴシック" charset="-128"/>
            </a:endParaRPr>
          </a:p>
          <a:p>
            <a:pPr eaLnBrk="1" hangingPunct="1"/>
            <a:r>
              <a:rPr lang="en-US" altLang="x-none" sz="2400">
                <a:ea typeface="ＭＳ Ｐゴシック" charset="-128"/>
              </a:rPr>
              <a:t>To modify a variable's value, you must reassign it:</a:t>
            </a:r>
          </a:p>
          <a:p>
            <a:pPr lvl="1" eaLnBrk="1" hangingPunct="1">
              <a:buFont typeface="Wingdings 2" charset="2"/>
              <a:buNone/>
            </a:pPr>
            <a:endParaRPr lang="en-US" altLang="x-none" sz="7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	String s = "lil bow wow";</a:t>
            </a:r>
          </a:p>
          <a:p>
            <a:pPr lvl="1" eaLnBrk="1" hangingPunct="1">
              <a:lnSpc>
                <a:spcPct val="80000"/>
              </a:lnSpc>
              <a:buFont typeface="Wingdings 2" charset="2"/>
              <a:buNone/>
            </a:pPr>
            <a:r>
              <a:rPr lang="en-US" altLang="x-none" sz="2000" b="1">
                <a:solidFill>
                  <a:srgbClr val="003399"/>
                </a:solidFill>
                <a:latin typeface="Courier New" charset="0"/>
                <a:ea typeface="ＭＳ Ｐゴシック" charset="-128"/>
              </a:rPr>
              <a:t>	s = </a:t>
            </a:r>
            <a:r>
              <a:rPr lang="en-US" altLang="x-none" sz="2000">
                <a:solidFill>
                  <a:srgbClr val="003399"/>
                </a:solidFill>
                <a:latin typeface="Courier New" charset="0"/>
                <a:ea typeface="ＭＳ Ｐゴシック" charset="-128"/>
              </a:rPr>
              <a:t>s.toUpperCase();</a:t>
            </a:r>
          </a:p>
          <a:p>
            <a:pPr lvl="1" eaLnBrk="1" hangingPunct="1">
              <a:lnSpc>
                <a:spcPct val="80000"/>
              </a:lnSpc>
              <a:buFont typeface="Wingdings 2" charset="2"/>
              <a:buNone/>
            </a:pPr>
            <a:r>
              <a:rPr lang="en-US" altLang="x-none" sz="2000">
                <a:latin typeface="Courier New" charset="0"/>
                <a:ea typeface="ＭＳ Ｐゴシック" charset="-128"/>
              </a:rPr>
              <a:t>	System.out.println(s);   </a:t>
            </a:r>
            <a:r>
              <a:rPr lang="en-US" altLang="x-none" sz="2000" b="1">
                <a:solidFill>
                  <a:srgbClr val="008080"/>
                </a:solidFill>
                <a:latin typeface="Courier New" charset="0"/>
                <a:ea typeface="ＭＳ Ｐゴシック" charset="-128"/>
              </a:rPr>
              <a:t>// LIL BOW WOW</a:t>
            </a:r>
          </a:p>
        </p:txBody>
      </p:sp>
      <p:sp>
        <p:nvSpPr>
          <p:cNvPr id="2" name="Slide Number Placeholder 3">
            <a:extLst>
              <a:ext uri="{FF2B5EF4-FFF2-40B4-BE49-F238E27FC236}">
                <a16:creationId xmlns:a16="http://schemas.microsoft.com/office/drawing/2014/main" id="{E7E0F928-688F-03F2-5425-96EC5F419A9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11</a:t>
            </a:fld>
            <a:endParaRPr lang="en-US" altLang="x-none" sz="1200">
              <a:solidFill>
                <a:srgbClr val="000000"/>
              </a:solidFill>
              <a:latin typeface="Tahoma" charset="0"/>
            </a:endParaRPr>
          </a:p>
        </p:txBody>
      </p:sp>
    </p:spTree>
    <p:extLst>
      <p:ext uri="{BB962C8B-B14F-4D97-AF65-F5344CB8AC3E}">
        <p14:creationId xmlns:p14="http://schemas.microsoft.com/office/powerpoint/2010/main" val="6692304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p:txBody>
          <a:bodyPr/>
          <a:lstStyle/>
          <a:p>
            <a:pPr eaLnBrk="1" hangingPunct="1"/>
            <a:r>
              <a:rPr lang="en-US" altLang="x-none" sz="3200">
                <a:ea typeface="ＭＳ Ｐゴシック" charset="-128"/>
              </a:rPr>
              <a:t>Parsing a String</a:t>
            </a:r>
          </a:p>
        </p:txBody>
      </p:sp>
      <p:sp>
        <p:nvSpPr>
          <p:cNvPr id="46082" name="Rectangle 3"/>
          <p:cNvSpPr>
            <a:spLocks noGrp="1"/>
          </p:cNvSpPr>
          <p:nvPr>
            <p:ph type="body" idx="4294967295"/>
          </p:nvPr>
        </p:nvSpPr>
        <p:spPr/>
        <p:txBody>
          <a:bodyPr/>
          <a:lstStyle/>
          <a:p>
            <a:pPr eaLnBrk="1" hangingPunct="1">
              <a:lnSpc>
                <a:spcPct val="110000"/>
              </a:lnSpc>
            </a:pPr>
            <a:r>
              <a:rPr lang="en-US" altLang="x-none" dirty="0">
                <a:ea typeface="ＭＳ Ｐゴシック" charset="-128"/>
              </a:rPr>
              <a:t>Instead of substring, </a:t>
            </a:r>
            <a:r>
              <a:rPr lang="en-US" altLang="x-none" dirty="0" err="1">
                <a:ea typeface="ＭＳ Ｐゴシック" charset="-128"/>
              </a:rPr>
              <a:t>indexOf</a:t>
            </a:r>
            <a:r>
              <a:rPr lang="en-US" altLang="x-none" dirty="0">
                <a:ea typeface="ＭＳ Ｐゴシック" charset="-128"/>
              </a:rPr>
              <a:t>, you can also use scanner to parse a string (in units of tokens only).</a:t>
            </a:r>
            <a:endParaRPr lang="en-US" altLang="x-none" sz="2000" dirty="0">
              <a:ea typeface="ＭＳ Ｐゴシック" charset="-128"/>
            </a:endParaRPr>
          </a:p>
          <a:p>
            <a:pPr lvl="1" eaLnBrk="1" hangingPunct="1">
              <a:lnSpc>
                <a:spcPct val="70000"/>
              </a:lnSpc>
              <a:buFont typeface="Wingdings 2" charset="2"/>
              <a:buNone/>
            </a:pPr>
            <a:endParaRPr lang="en-US" altLang="x-none" sz="8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	String s = </a:t>
            </a:r>
            <a:r>
              <a:rPr lang="en-US" altLang="en-US" sz="2000" dirty="0">
                <a:latin typeface="Courier New" charset="0"/>
                <a:ea typeface="ＭＳ Ｐゴシック" charset="-128"/>
              </a:rPr>
              <a:t>“</a:t>
            </a:r>
            <a:r>
              <a:rPr lang="en-US" altLang="x-none" sz="2000" dirty="0">
                <a:latin typeface="Courier New" charset="0"/>
                <a:ea typeface="ＭＳ Ｐゴシック" charset="-128"/>
              </a:rPr>
              <a:t>Year </a:t>
            </a:r>
            <a:r>
              <a:rPr lang="en-US" altLang="zh-CN" sz="2000" dirty="0">
                <a:latin typeface="Courier New" charset="0"/>
                <a:ea typeface="ＭＳ Ｐゴシック" charset="-128"/>
              </a:rPr>
              <a:t>2025</a:t>
            </a:r>
            <a:r>
              <a:rPr lang="en-US" altLang="x-none" sz="2000" dirty="0">
                <a:latin typeface="Courier New" charset="0"/>
                <a:ea typeface="ＭＳ Ｐゴシック" charset="-128"/>
              </a:rPr>
              <a:t> is great!</a:t>
            </a:r>
            <a:r>
              <a:rPr lang="en-US" altLang="en-US" sz="2000" dirty="0">
                <a:latin typeface="Courier New" charset="0"/>
                <a:ea typeface="ＭＳ Ｐゴシック" charset="-128"/>
              </a:rPr>
              <a:t>”</a:t>
            </a:r>
            <a:r>
              <a:rPr lang="en-US" altLang="x-none" sz="2000" dirty="0">
                <a:latin typeface="Courier New" charset="0"/>
                <a:ea typeface="ＭＳ Ｐゴシック" charset="-128"/>
              </a:rPr>
              <a:t>;</a:t>
            </a:r>
          </a:p>
          <a:p>
            <a:pPr lvl="1" eaLnBrk="1" hangingPunct="1">
              <a:lnSpc>
                <a:spcPct val="70000"/>
              </a:lnSpc>
              <a:buFont typeface="Wingdings 2" charset="2"/>
              <a:buNone/>
            </a:pPr>
            <a:r>
              <a:rPr lang="en-US" altLang="x-none" sz="2000" dirty="0">
                <a:latin typeface="Courier New" charset="0"/>
                <a:ea typeface="ＭＳ Ｐゴシック" charset="-128"/>
              </a:rPr>
              <a:t>  Scanner scan = new Scanner( </a:t>
            </a:r>
            <a:r>
              <a:rPr lang="en-US" altLang="x-none" sz="2000" b="1" dirty="0">
                <a:solidFill>
                  <a:srgbClr val="FF0000"/>
                </a:solidFill>
                <a:latin typeface="Courier New" charset="0"/>
                <a:ea typeface="ＭＳ Ｐゴシック" charset="-128"/>
              </a:rPr>
              <a:t>s</a:t>
            </a:r>
            <a:r>
              <a:rPr lang="en-US" altLang="x-none" sz="2000" dirty="0">
                <a:latin typeface="Courier New" charset="0"/>
                <a:ea typeface="ＭＳ Ｐゴシック" charset="-128"/>
              </a:rPr>
              <a:t> );</a:t>
            </a:r>
          </a:p>
          <a:p>
            <a:pPr lvl="1" eaLnBrk="1" hangingPunct="1">
              <a:lnSpc>
                <a:spcPct val="70000"/>
              </a:lnSpc>
              <a:buFont typeface="Wingdings 2" charset="2"/>
              <a:buNone/>
            </a:pPr>
            <a:r>
              <a:rPr lang="en-US" altLang="x-none" sz="2000" b="1" dirty="0">
                <a:ea typeface="ＭＳ Ｐゴシック" charset="-128"/>
              </a:rPr>
              <a:t>	</a:t>
            </a:r>
            <a:r>
              <a:rPr lang="en-US" altLang="x-none" sz="2000" b="1" dirty="0">
                <a:solidFill>
                  <a:srgbClr val="003399"/>
                </a:solidFill>
                <a:latin typeface="Courier New" charset="0"/>
                <a:ea typeface="ＭＳ Ｐゴシック" charset="-128"/>
              </a:rPr>
              <a:t>String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skip Year</a:t>
            </a:r>
          </a:p>
          <a:p>
            <a:pPr lvl="1" eaLnBrk="1" hangingPunct="1">
              <a:lnSpc>
                <a:spcPct val="70000"/>
              </a:lnSpc>
              <a:buFont typeface="ZapfDingbats" charset="0"/>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 = </a:t>
            </a:r>
            <a:r>
              <a:rPr lang="en-US" altLang="x-none" sz="2000" b="1" dirty="0" err="1">
                <a:solidFill>
                  <a:srgbClr val="003399"/>
                </a:solidFill>
                <a:latin typeface="Courier New" charset="0"/>
                <a:ea typeface="ＭＳ Ｐゴシック" charset="-128"/>
              </a:rPr>
              <a:t>scan.nextInt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a:t>
            </a:r>
          </a:p>
        </p:txBody>
      </p:sp>
      <p:sp>
        <p:nvSpPr>
          <p:cNvPr id="2" name="Slide Number Placeholder 3">
            <a:extLst>
              <a:ext uri="{FF2B5EF4-FFF2-40B4-BE49-F238E27FC236}">
                <a16:creationId xmlns:a16="http://schemas.microsoft.com/office/drawing/2014/main" id="{E470CE8F-4744-1B3E-921A-AE1171453DC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12</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937877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lstStyle/>
          <a:p>
            <a:pPr eaLnBrk="1" hangingPunct="1"/>
            <a:r>
              <a:rPr lang="en-US" altLang="x-none">
                <a:ea typeface="ＭＳ Ｐゴシック" charset="-128"/>
              </a:rPr>
              <a:t>Exercise</a:t>
            </a:r>
            <a:endParaRPr lang="en-US" altLang="x-none" dirty="0">
              <a:ea typeface="ＭＳ Ｐゴシック" charset="-128"/>
            </a:endParaRPr>
          </a:p>
        </p:txBody>
      </p:sp>
      <p:sp>
        <p:nvSpPr>
          <p:cNvPr id="369667" name="Rectangle 3"/>
          <p:cNvSpPr>
            <a:spLocks noGrp="1"/>
          </p:cNvSpPr>
          <p:nvPr>
            <p:ph type="body" idx="4294967295"/>
          </p:nvPr>
        </p:nvSpPr>
        <p:spPr>
          <a:xfrm>
            <a:off x="533400" y="1600200"/>
            <a:ext cx="8153400" cy="4648200"/>
          </a:xfrm>
        </p:spPr>
        <p:txBody>
          <a:bodyPr/>
          <a:lstStyle/>
          <a:p>
            <a:pPr lvl="1" eaLnBrk="1" hangingPunct="1">
              <a:lnSpc>
                <a:spcPct val="70000"/>
              </a:lnSpc>
              <a:buFont typeface="Wingdings 2" charset="2"/>
              <a:buNone/>
            </a:pPr>
            <a:endParaRPr lang="en-US" altLang="x-none" sz="1800" b="1" dirty="0">
              <a:solidFill>
                <a:srgbClr val="008080"/>
              </a:solidFill>
              <a:latin typeface="Courier New" charset="0"/>
              <a:ea typeface="ＭＳ Ｐゴシック" charset="-128"/>
            </a:endParaRPr>
          </a:p>
          <a:p>
            <a:pPr eaLnBrk="1" hangingPunct="1">
              <a:lnSpc>
                <a:spcPct val="90000"/>
              </a:lnSpc>
            </a:pPr>
            <a:r>
              <a:rPr lang="en-US" altLang="x-none" sz="2000" dirty="0">
                <a:ea typeface="ＭＳ Ｐゴシック" charset="-128"/>
              </a:rPr>
              <a:t>Given the following string:</a:t>
            </a:r>
          </a:p>
          <a:p>
            <a:pPr lvl="1" eaLnBrk="1" hangingPunct="1">
              <a:lnSpc>
                <a:spcPct val="80000"/>
              </a:lnSpc>
              <a:buFont typeface="Wingdings 2" charset="2"/>
              <a:buNone/>
            </a:pPr>
            <a:endParaRPr lang="en-US" altLang="x-none" sz="600" b="1" dirty="0">
              <a:solidFill>
                <a:srgbClr val="008080"/>
              </a:solidFill>
              <a:latin typeface="Courier New" charset="0"/>
              <a:ea typeface="ＭＳ Ｐゴシック" charset="-128"/>
            </a:endParaRPr>
          </a:p>
          <a:p>
            <a:pPr lvl="1" eaLnBrk="1" hangingPunct="1">
              <a:lnSpc>
                <a:spcPct val="80000"/>
              </a:lnSpc>
              <a:buFont typeface="Wingdings 2" charset="2"/>
              <a:buNone/>
            </a:pPr>
            <a:r>
              <a:rPr lang="en-US" altLang="x-none" sz="1800" b="1" dirty="0">
                <a:solidFill>
                  <a:srgbClr val="008080"/>
                </a:solidFill>
                <a:latin typeface="Courier New" charset="0"/>
                <a:ea typeface="ＭＳ Ｐゴシック" charset="-128"/>
              </a:rPr>
              <a:t>	// index       0123456789012345678901</a:t>
            </a:r>
          </a:p>
          <a:p>
            <a:pPr lvl="1" eaLnBrk="1" hangingPunct="1">
              <a:lnSpc>
                <a:spcPct val="80000"/>
              </a:lnSpc>
              <a:buFont typeface="Wingdings 2" charset="2"/>
              <a:buNone/>
            </a:pPr>
            <a:r>
              <a:rPr lang="en-US" altLang="x-none" sz="1800" dirty="0">
                <a:latin typeface="Courier New" charset="0"/>
                <a:ea typeface="ＭＳ Ｐゴシック" charset="-128"/>
              </a:rPr>
              <a:t>	String book = "Building Java Programs";</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r>
              <a:rPr lang="en-US" altLang="x-none" sz="1800" dirty="0">
                <a:ea typeface="ＭＳ Ｐゴシック" charset="-128"/>
              </a:rPr>
              <a:t>How would you extract the word </a:t>
            </a:r>
            <a:r>
              <a:rPr lang="en-US" altLang="x-none" sz="1800" dirty="0">
                <a:latin typeface="Courier New" charset="0"/>
                <a:ea typeface="ＭＳ Ｐゴシック" charset="-128"/>
              </a:rPr>
              <a:t>"Building"</a:t>
            </a:r>
            <a:r>
              <a:rPr lang="en-US" altLang="x-none" sz="1800" dirty="0">
                <a:ea typeface="ＭＳ Ｐゴシック" charset="-128"/>
              </a:rPr>
              <a:t> from </a:t>
            </a:r>
            <a:r>
              <a:rPr lang="en-US" altLang="x-none" sz="1800" dirty="0">
                <a:latin typeface="Courier New" charset="0"/>
                <a:ea typeface="ＭＳ Ｐゴシック" charset="-128"/>
              </a:rPr>
              <a:t>book</a:t>
            </a:r>
            <a:r>
              <a:rPr lang="en-US" altLang="x-none" sz="1800" dirty="0">
                <a:ea typeface="ＭＳ Ｐゴシック" charset="-128"/>
              </a:rPr>
              <a:t>?</a:t>
            </a:r>
          </a:p>
          <a:p>
            <a:pPr lvl="1" eaLnBrk="1" hangingPunct="1"/>
            <a:r>
              <a:rPr lang="en-US" altLang="x-none" sz="1800" dirty="0">
                <a:ea typeface="ＭＳ Ｐゴシック" charset="-128"/>
              </a:rPr>
              <a:t>More generally, how to extract the first word of a string?</a:t>
            </a:r>
          </a:p>
        </p:txBody>
      </p:sp>
      <p:sp>
        <p:nvSpPr>
          <p:cNvPr id="2" name="Slide Number Placeholder 3">
            <a:extLst>
              <a:ext uri="{FF2B5EF4-FFF2-40B4-BE49-F238E27FC236}">
                <a16:creationId xmlns:a16="http://schemas.microsoft.com/office/drawing/2014/main" id="{8D410ECC-F6BC-674C-A5A3-185BCE1B168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13</a:t>
            </a:fld>
            <a:endParaRPr lang="en-US" altLang="x-none" sz="1200">
              <a:solidFill>
                <a:srgbClr val="000000"/>
              </a:solidFill>
              <a:latin typeface="Tahoma" charset="0"/>
            </a:endParaRPr>
          </a:p>
        </p:txBody>
      </p:sp>
      <p:sp>
        <p:nvSpPr>
          <p:cNvPr id="6" name="TextBox 5">
            <a:extLst>
              <a:ext uri="{FF2B5EF4-FFF2-40B4-BE49-F238E27FC236}">
                <a16:creationId xmlns:a16="http://schemas.microsoft.com/office/drawing/2014/main" id="{A86AF542-409D-6577-B11C-BB7116E1B4CD}"/>
              </a:ext>
            </a:extLst>
          </p:cNvPr>
          <p:cNvSpPr txBox="1"/>
          <p:nvPr/>
        </p:nvSpPr>
        <p:spPr>
          <a:xfrm>
            <a:off x="2318085" y="4648200"/>
            <a:ext cx="4584030" cy="369332"/>
          </a:xfrm>
          <a:prstGeom prst="rect">
            <a:avLst/>
          </a:prstGeom>
          <a:noFill/>
        </p:spPr>
        <p:txBody>
          <a:bodyPr wrap="square">
            <a:spAutoFit/>
          </a:bodyPr>
          <a:lstStyle/>
          <a:p>
            <a:r>
              <a:rPr lang="en-US" altLang="zh-CN" sz="1800" kern="0" dirty="0">
                <a:solidFill>
                  <a:schemeClr val="bg2"/>
                </a:solidFill>
                <a:latin typeface="Comic Sans MS"/>
              </a:rPr>
              <a:t>One</a:t>
            </a:r>
            <a:r>
              <a:rPr lang="zh-CN" altLang="en-US" sz="1800" kern="0" dirty="0">
                <a:solidFill>
                  <a:schemeClr val="bg2"/>
                </a:solidFill>
                <a:latin typeface="Comic Sans MS"/>
              </a:rPr>
              <a:t> </a:t>
            </a:r>
            <a:r>
              <a:rPr lang="en-US" altLang="zh-CN" sz="1800" kern="0" dirty="0">
                <a:solidFill>
                  <a:schemeClr val="bg2"/>
                </a:solidFill>
                <a:latin typeface="Comic Sans MS"/>
              </a:rPr>
              <a:t>solution:</a:t>
            </a:r>
            <a:r>
              <a:rPr lang="zh-CN" altLang="en-US" sz="1800" kern="0" dirty="0">
                <a:solidFill>
                  <a:schemeClr val="bg2"/>
                </a:solidFill>
                <a:latin typeface="Comic Sans MS"/>
              </a:rPr>
              <a:t> </a:t>
            </a:r>
            <a:r>
              <a:rPr lang="en-US" altLang="zh-CN" sz="1800" kern="0" dirty="0">
                <a:solidFill>
                  <a:schemeClr val="bg2"/>
                </a:solidFill>
                <a:latin typeface="Comic Sans MS"/>
              </a:rPr>
              <a:t>substring(0,</a:t>
            </a:r>
            <a:r>
              <a:rPr lang="zh-CN" altLang="en-US" sz="1800" kern="0" dirty="0">
                <a:solidFill>
                  <a:schemeClr val="bg2"/>
                </a:solidFill>
                <a:latin typeface="Comic Sans MS"/>
              </a:rPr>
              <a:t> </a:t>
            </a:r>
            <a:r>
              <a:rPr lang="en-US" altLang="zh-CN" sz="1800" kern="0" dirty="0" err="1">
                <a:solidFill>
                  <a:schemeClr val="bg2"/>
                </a:solidFill>
                <a:latin typeface="Comic Sans MS"/>
              </a:rPr>
              <a:t>indexOf</a:t>
            </a:r>
            <a:r>
              <a:rPr lang="en-US" altLang="zh-CN" sz="1800" kern="0" dirty="0">
                <a:solidFill>
                  <a:schemeClr val="bg2"/>
                </a:solidFill>
                <a:latin typeface="Comic Sans MS"/>
              </a:rPr>
              <a:t>(“</a:t>
            </a:r>
            <a:r>
              <a:rPr lang="zh-CN" altLang="en-US" sz="1800" kern="0" dirty="0">
                <a:solidFill>
                  <a:schemeClr val="bg2"/>
                </a:solidFill>
                <a:latin typeface="Comic Sans MS"/>
              </a:rPr>
              <a:t> </a:t>
            </a:r>
            <a:r>
              <a:rPr lang="en-US" altLang="zh-CN" sz="1800" kern="0" dirty="0">
                <a:solidFill>
                  <a:schemeClr val="bg2"/>
                </a:solidFill>
                <a:latin typeface="Comic Sans MS"/>
              </a:rPr>
              <a:t>”))</a:t>
            </a:r>
            <a:endParaRPr lang="en-CN" dirty="0">
              <a:solidFill>
                <a:schemeClr val="bg2"/>
              </a:solidFill>
            </a:endParaRPr>
          </a:p>
        </p:txBody>
      </p:sp>
    </p:spTree>
    <p:extLst>
      <p:ext uri="{BB962C8B-B14F-4D97-AF65-F5344CB8AC3E}">
        <p14:creationId xmlns:p14="http://schemas.microsoft.com/office/powerpoint/2010/main" val="17745948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667">
                                            <p:txEl>
                                              <p:pRg st="1" end="1"/>
                                            </p:txEl>
                                          </p:spTgt>
                                        </p:tgtEl>
                                        <p:attrNameLst>
                                          <p:attrName>style.visibility</p:attrName>
                                        </p:attrNameLst>
                                      </p:cBhvr>
                                      <p:to>
                                        <p:strVal val="visible"/>
                                      </p:to>
                                    </p:set>
                                    <p:animEffect transition="in" filter="fade">
                                      <p:cBhvr>
                                        <p:cTn id="7" dur="1000"/>
                                        <p:tgtEl>
                                          <p:spTgt spid="36966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9667">
                                            <p:txEl>
                                              <p:pRg st="3" end="3"/>
                                            </p:txEl>
                                          </p:spTgt>
                                        </p:tgtEl>
                                        <p:attrNameLst>
                                          <p:attrName>style.visibility</p:attrName>
                                        </p:attrNameLst>
                                      </p:cBhvr>
                                      <p:to>
                                        <p:strVal val="visible"/>
                                      </p:to>
                                    </p:set>
                                    <p:animEffect transition="in" filter="fade">
                                      <p:cBhvr>
                                        <p:cTn id="10" dur="1000"/>
                                        <p:tgtEl>
                                          <p:spTgt spid="36966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9667">
                                            <p:txEl>
                                              <p:pRg st="4" end="4"/>
                                            </p:txEl>
                                          </p:spTgt>
                                        </p:tgtEl>
                                        <p:attrNameLst>
                                          <p:attrName>style.visibility</p:attrName>
                                        </p:attrNameLst>
                                      </p:cBhvr>
                                      <p:to>
                                        <p:strVal val="visible"/>
                                      </p:to>
                                    </p:set>
                                    <p:animEffect transition="in" filter="fade">
                                      <p:cBhvr>
                                        <p:cTn id="13" dur="1000"/>
                                        <p:tgtEl>
                                          <p:spTgt spid="36966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667">
                                            <p:txEl>
                                              <p:pRg st="6" end="6"/>
                                            </p:txEl>
                                          </p:spTgt>
                                        </p:tgtEl>
                                        <p:attrNameLst>
                                          <p:attrName>style.visibility</p:attrName>
                                        </p:attrNameLst>
                                      </p:cBhvr>
                                      <p:to>
                                        <p:strVal val="visible"/>
                                      </p:to>
                                    </p:set>
                                    <p:animEffect transition="in" filter="fade">
                                      <p:cBhvr>
                                        <p:cTn id="16" dur="1000"/>
                                        <p:tgtEl>
                                          <p:spTgt spid="369667">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9667">
                                            <p:txEl>
                                              <p:pRg st="7" end="7"/>
                                            </p:txEl>
                                          </p:spTgt>
                                        </p:tgtEl>
                                        <p:attrNameLst>
                                          <p:attrName>style.visibility</p:attrName>
                                        </p:attrNameLst>
                                      </p:cBhvr>
                                      <p:to>
                                        <p:strVal val="visible"/>
                                      </p:to>
                                    </p:set>
                                    <p:animEffect transition="in" filter="fade">
                                      <p:cBhvr>
                                        <p:cTn id="19" dur="1000"/>
                                        <p:tgtEl>
                                          <p:spTgt spid="36966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p:txBody>
          <a:bodyPr/>
          <a:lstStyle/>
          <a:p>
            <a:pPr eaLnBrk="1" hangingPunct="1"/>
            <a:r>
              <a:rPr lang="en-US" altLang="x-none" sz="3200" dirty="0">
                <a:ea typeface="ＭＳ Ｐゴシック" charset="-128"/>
              </a:rPr>
              <a:t>Split a String</a:t>
            </a:r>
          </a:p>
        </p:txBody>
      </p:sp>
      <p:sp>
        <p:nvSpPr>
          <p:cNvPr id="46082" name="Rectangle 3"/>
          <p:cNvSpPr>
            <a:spLocks noGrp="1"/>
          </p:cNvSpPr>
          <p:nvPr>
            <p:ph type="body" idx="4294967295"/>
          </p:nvPr>
        </p:nvSpPr>
        <p:spPr>
          <a:xfrm>
            <a:off x="533400" y="1600200"/>
            <a:ext cx="8153400" cy="4648200"/>
          </a:xfrm>
        </p:spPr>
        <p:txBody>
          <a:bodyPr/>
          <a:lstStyle/>
          <a:p>
            <a:pPr eaLnBrk="1" hangingPunct="1">
              <a:lnSpc>
                <a:spcPct val="110000"/>
              </a:lnSpc>
            </a:pPr>
            <a:r>
              <a:rPr lang="en-US" altLang="x-none" dirty="0">
                <a:ea typeface="ＭＳ Ｐゴシック" charset="-128"/>
              </a:rPr>
              <a:t>Some common approaches</a:t>
            </a:r>
          </a:p>
          <a:p>
            <a:pPr lvl="1" eaLnBrk="1" hangingPunct="1">
              <a:lnSpc>
                <a:spcPct val="110000"/>
              </a:lnSpc>
            </a:pPr>
            <a:r>
              <a:rPr lang="en-US" altLang="x-none" dirty="0">
                <a:ea typeface="ＭＳ Ｐゴシック" charset="-128"/>
              </a:rPr>
              <a:t>Use </a:t>
            </a:r>
            <a:r>
              <a:rPr lang="en-US" altLang="x-none" dirty="0" err="1">
                <a:ea typeface="ＭＳ Ｐゴシック" charset="-128"/>
              </a:rPr>
              <a:t>indexOf</a:t>
            </a:r>
            <a:r>
              <a:rPr lang="en-US" altLang="x-none" dirty="0">
                <a:ea typeface="ＭＳ Ｐゴシック" charset="-128"/>
              </a:rPr>
              <a:t> to find the location and then substring to extract a sub string</a:t>
            </a:r>
          </a:p>
          <a:p>
            <a:pPr lvl="1" eaLnBrk="1" hangingPunct="1">
              <a:lnSpc>
                <a:spcPct val="110000"/>
              </a:lnSpc>
            </a:pPr>
            <a:r>
              <a:rPr lang="en-US" altLang="x-none" dirty="0">
                <a:ea typeface="ＭＳ Ｐゴシック" charset="-128"/>
              </a:rPr>
              <a:t>Use scanner to extract tokens</a:t>
            </a:r>
            <a:endParaRPr lang="en-US" altLang="x-none" sz="1600" dirty="0">
              <a:ea typeface="ＭＳ Ｐゴシック" charset="-128"/>
            </a:endParaRPr>
          </a:p>
          <a:p>
            <a:pPr lvl="1" eaLnBrk="1" hangingPunct="1">
              <a:lnSpc>
                <a:spcPct val="70000"/>
              </a:lnSpc>
              <a:buFont typeface="Wingdings 2" charset="2"/>
              <a:buNone/>
            </a:pPr>
            <a:endParaRPr lang="en-US" altLang="x-none" sz="8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	String s = </a:t>
            </a:r>
            <a:r>
              <a:rPr lang="en-US" altLang="en-US" sz="2000" dirty="0">
                <a:latin typeface="Courier New" charset="0"/>
                <a:ea typeface="ＭＳ Ｐゴシック" charset="-128"/>
              </a:rPr>
              <a:t>“Years </a:t>
            </a:r>
            <a:r>
              <a:rPr lang="en-US" altLang="x-none" sz="2000" dirty="0">
                <a:latin typeface="Courier New" charset="0"/>
                <a:ea typeface="ＭＳ Ｐゴシック" charset="-128"/>
              </a:rPr>
              <a:t>2017 2018 will be great!</a:t>
            </a:r>
            <a:r>
              <a:rPr lang="en-US" altLang="en-US" sz="2000" dirty="0">
                <a:latin typeface="Courier New" charset="0"/>
                <a:ea typeface="ＭＳ Ｐゴシック" charset="-128"/>
              </a:rPr>
              <a:t>”</a:t>
            </a:r>
            <a:r>
              <a:rPr lang="en-US" altLang="x-none" sz="2000" dirty="0">
                <a:latin typeface="Courier New" charset="0"/>
                <a:ea typeface="ＭＳ Ｐゴシック" charset="-128"/>
              </a:rPr>
              <a:t>;</a:t>
            </a:r>
          </a:p>
          <a:p>
            <a:pPr lvl="1" eaLnBrk="1" hangingPunct="1">
              <a:lnSpc>
                <a:spcPct val="70000"/>
              </a:lnSpc>
              <a:buFont typeface="Wingdings 2" charset="2"/>
              <a:buNone/>
            </a:pPr>
            <a:r>
              <a:rPr lang="en-US" altLang="x-none" sz="2000" dirty="0">
                <a:latin typeface="Courier New" charset="0"/>
                <a:ea typeface="ＭＳ Ｐゴシック" charset="-128"/>
              </a:rPr>
              <a:t>  Scanner scan = new Scanner( </a:t>
            </a:r>
            <a:r>
              <a:rPr lang="en-US" altLang="x-none" sz="2000" b="1" dirty="0">
                <a:solidFill>
                  <a:srgbClr val="FF0000"/>
                </a:solidFill>
                <a:latin typeface="Courier New" charset="0"/>
                <a:ea typeface="ＭＳ Ｐゴシック" charset="-128"/>
              </a:rPr>
              <a:t>s</a:t>
            </a:r>
            <a:r>
              <a:rPr lang="en-US" altLang="x-none" sz="2000" dirty="0">
                <a:latin typeface="Courier New" charset="0"/>
                <a:ea typeface="ＭＳ Ｐゴシック" charset="-128"/>
              </a:rPr>
              <a:t> );</a:t>
            </a:r>
          </a:p>
          <a:p>
            <a:pPr lvl="1" eaLnBrk="1" hangingPunct="1">
              <a:lnSpc>
                <a:spcPct val="70000"/>
              </a:lnSpc>
              <a:buFont typeface="Wingdings 2" charset="2"/>
              <a:buNone/>
            </a:pPr>
            <a:r>
              <a:rPr lang="en-US" altLang="x-none" sz="2000" b="1" dirty="0">
                <a:ea typeface="ＭＳ Ｐゴシック" charset="-128"/>
              </a:rPr>
              <a:t>	</a:t>
            </a:r>
            <a:r>
              <a:rPr lang="en-US" altLang="x-none" sz="2000" b="1" dirty="0">
                <a:solidFill>
                  <a:srgbClr val="003399"/>
                </a:solidFill>
                <a:latin typeface="Courier New" charset="0"/>
                <a:ea typeface="ＭＳ Ｐゴシック" charset="-128"/>
              </a:rPr>
              <a:t>String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skip Year</a:t>
            </a:r>
          </a:p>
          <a:p>
            <a:pPr lvl="1" eaLnBrk="1" hangingPunct="1">
              <a:lnSpc>
                <a:spcPct val="70000"/>
              </a:lnSpc>
              <a:buFont typeface="ZapfDingbats" charset="0"/>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year1 = </a:t>
            </a:r>
            <a:r>
              <a:rPr lang="en-US" altLang="x-none" sz="2000" b="1" dirty="0" err="1">
                <a:solidFill>
                  <a:srgbClr val="003399"/>
                </a:solidFill>
                <a:latin typeface="Courier New" charset="0"/>
                <a:ea typeface="ＭＳ Ｐゴシック" charset="-128"/>
              </a:rPr>
              <a:t>scan.nextInt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2017</a:t>
            </a:r>
            <a:br>
              <a:rPr lang="en-US" altLang="x-none" sz="2000" b="1" dirty="0">
                <a:latin typeface="Courier New" charset="0"/>
                <a:ea typeface="ＭＳ Ｐゴシック" charset="-128"/>
              </a:rPr>
            </a:br>
            <a:endParaRPr lang="en-US" altLang="x-none" sz="2000" b="1" dirty="0">
              <a:latin typeface="Courier New" charset="0"/>
              <a:ea typeface="ＭＳ Ｐゴシック" charset="-128"/>
            </a:endParaRPr>
          </a:p>
          <a:p>
            <a:pPr lvl="1" eaLnBrk="1" hangingPunct="1">
              <a:lnSpc>
                <a:spcPct val="70000"/>
              </a:lnSpc>
              <a:buNone/>
            </a:pPr>
            <a:r>
              <a:rPr lang="en-US" altLang="x-none" sz="2000" b="1" dirty="0">
                <a:solidFill>
                  <a:srgbClr val="003399"/>
                </a:solidFill>
                <a:latin typeface="Courier New" charset="0"/>
                <a:ea typeface="ＭＳ Ｐゴシック" charset="-128"/>
              </a:rPr>
              <a:t>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a:t>
            </a:r>
          </a:p>
          <a:p>
            <a:pPr lvl="1" eaLnBrk="1" hangingPunct="1">
              <a:lnSpc>
                <a:spcPct val="70000"/>
              </a:lnSpc>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year2 = </a:t>
            </a:r>
            <a:r>
              <a:rPr lang="en-US" altLang="x-none" sz="2000" b="1" dirty="0" err="1">
                <a:solidFill>
                  <a:srgbClr val="003399"/>
                </a:solidFill>
                <a:latin typeface="Courier New" charset="0"/>
                <a:ea typeface="ＭＳ Ｐゴシック" charset="-128"/>
              </a:rPr>
              <a:t>Integer.parseInt</a:t>
            </a:r>
            <a:r>
              <a:rPr lang="en-US" altLang="x-none" sz="2000" b="1" dirty="0">
                <a:solidFill>
                  <a:srgbClr val="003399"/>
                </a:solidFill>
                <a:latin typeface="Courier New" charset="0"/>
                <a:ea typeface="ＭＳ Ｐゴシック" charset="-128"/>
              </a:rPr>
              <a:t>( word )</a:t>
            </a:r>
            <a:r>
              <a:rPr lang="en-US" altLang="x-none" sz="2000" b="1" dirty="0">
                <a:latin typeface="Courier New" charset="0"/>
                <a:ea typeface="ＭＳ Ｐゴシック" charset="-128"/>
              </a:rPr>
              <a:t>; // 2018</a:t>
            </a:r>
          </a:p>
          <a:p>
            <a:pPr lvl="1" eaLnBrk="1" hangingPunct="1">
              <a:lnSpc>
                <a:spcPct val="70000"/>
              </a:lnSpc>
              <a:buFont typeface="ZapfDingbats" charset="0"/>
              <a:buNone/>
            </a:pPr>
            <a:endParaRPr lang="en-US" altLang="x-none" sz="2000" b="1" dirty="0">
              <a:latin typeface="Courier New" charset="0"/>
              <a:ea typeface="ＭＳ Ｐゴシック" charset="-128"/>
            </a:endParaRPr>
          </a:p>
          <a:p>
            <a:pPr lvl="1" eaLnBrk="1" hangingPunct="1">
              <a:lnSpc>
                <a:spcPct val="110000"/>
              </a:lnSpc>
              <a:buClr>
                <a:srgbClr val="3333CC"/>
              </a:buClr>
            </a:pPr>
            <a:r>
              <a:rPr lang="en-US" altLang="x-none" dirty="0">
                <a:solidFill>
                  <a:srgbClr val="000000"/>
                </a:solidFill>
                <a:ea typeface="ＭＳ Ｐゴシック" charset="-128"/>
              </a:rPr>
              <a:t>Use split to split a string into multiple strings (more later)</a:t>
            </a:r>
            <a:endParaRPr lang="en-US" altLang="x-none" sz="1600" dirty="0">
              <a:solidFill>
                <a:srgbClr val="000000"/>
              </a:solidFill>
              <a:ea typeface="ＭＳ Ｐゴシック" charset="-128"/>
            </a:endParaRPr>
          </a:p>
          <a:p>
            <a:pPr lvl="1" eaLnBrk="1" hangingPunct="1">
              <a:lnSpc>
                <a:spcPct val="70000"/>
              </a:lnSpc>
              <a:buFont typeface="ZapfDingbats" charset="0"/>
              <a:buNone/>
            </a:pPr>
            <a:endParaRPr lang="en-US" altLang="x-none" sz="1800" b="1" dirty="0">
              <a:latin typeface="Courier New" charset="0"/>
              <a:ea typeface="ＭＳ Ｐゴシック" charset="-128"/>
            </a:endParaRPr>
          </a:p>
          <a:p>
            <a:pPr lvl="1" eaLnBrk="1" hangingPunct="1">
              <a:lnSpc>
                <a:spcPct val="70000"/>
              </a:lnSpc>
              <a:buFont typeface="ZapfDingbats" charset="0"/>
              <a:buNone/>
            </a:pPr>
            <a:endParaRPr lang="en-US" altLang="x-none" sz="2000" b="1" dirty="0">
              <a:latin typeface="Courier New" charset="0"/>
              <a:ea typeface="ＭＳ Ｐゴシック" charset="-128"/>
            </a:endParaRPr>
          </a:p>
        </p:txBody>
      </p:sp>
      <p:sp>
        <p:nvSpPr>
          <p:cNvPr id="2" name="Slide Number Placeholder 3">
            <a:extLst>
              <a:ext uri="{FF2B5EF4-FFF2-40B4-BE49-F238E27FC236}">
                <a16:creationId xmlns:a16="http://schemas.microsoft.com/office/drawing/2014/main" id="{DA03CFD8-60C1-CFA3-BB3F-C5537E09657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14</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894911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p:txBody>
          <a:bodyPr/>
          <a:lstStyle/>
          <a:p>
            <a:pPr eaLnBrk="1" hangingPunct="1"/>
            <a:r>
              <a:rPr lang="en-US" altLang="x-none" dirty="0">
                <a:ea typeface="ＭＳ Ｐゴシック" charset="-128"/>
              </a:rPr>
              <a:t>Exercise</a:t>
            </a:r>
          </a:p>
        </p:txBody>
      </p:sp>
      <p:sp>
        <p:nvSpPr>
          <p:cNvPr id="70658" name="Rectangle 3"/>
          <p:cNvSpPr>
            <a:spLocks noGrp="1"/>
          </p:cNvSpPr>
          <p:nvPr>
            <p:ph type="body" idx="1"/>
          </p:nvPr>
        </p:nvSpPr>
        <p:spPr/>
        <p:txBody>
          <a:bodyPr/>
          <a:lstStyle/>
          <a:p>
            <a:pPr eaLnBrk="1" hangingPunct="1"/>
            <a:r>
              <a:rPr lang="en-US" altLang="x-none" sz="2400" dirty="0">
                <a:ea typeface="ＭＳ Ｐゴシック" charset="-128"/>
              </a:rPr>
              <a:t>Write a program to convert your </a:t>
            </a:r>
            <a:r>
              <a:rPr lang="ja-JP" altLang="en-US" sz="2400" dirty="0">
                <a:ea typeface="ＭＳ Ｐゴシック" charset="-128"/>
              </a:rPr>
              <a:t>“</a:t>
            </a:r>
            <a:r>
              <a:rPr lang="en-US" altLang="ja-JP" sz="2400" dirty="0">
                <a:ea typeface="ＭＳ Ｐゴシック" charset="-128"/>
              </a:rPr>
              <a:t>boring</a:t>
            </a:r>
            <a:r>
              <a:rPr lang="ja-JP" altLang="en-US" sz="2400" dirty="0">
                <a:ea typeface="ＭＳ Ｐゴシック" charset="-128"/>
              </a:rPr>
              <a:t>”</a:t>
            </a:r>
            <a:r>
              <a:rPr lang="en-US" altLang="ja-JP" sz="2400" dirty="0">
                <a:ea typeface="ＭＳ Ｐゴシック" charset="-128"/>
              </a:rPr>
              <a:t> </a:t>
            </a:r>
            <a:br>
              <a:rPr lang="en-US" altLang="ja-JP" sz="2400" dirty="0">
                <a:ea typeface="ＭＳ Ｐゴシック" charset="-128"/>
              </a:rPr>
            </a:br>
            <a:r>
              <a:rPr lang="en-US" altLang="ja-JP" sz="2400" dirty="0">
                <a:ea typeface="ＭＳ Ｐゴシック" charset="-128"/>
              </a:rPr>
              <a:t>name to a more exciting "</a:t>
            </a:r>
            <a:r>
              <a:rPr lang="en-US" altLang="ja-JP" sz="2400" dirty="0" err="1">
                <a:ea typeface="ＭＳ Ｐゴシック" charset="-128"/>
              </a:rPr>
              <a:t>gangsta</a:t>
            </a:r>
            <a:r>
              <a:rPr lang="en-US" altLang="ja-JP" sz="2400" dirty="0">
                <a:ea typeface="ＭＳ Ｐゴシック" charset="-128"/>
              </a:rPr>
              <a:t> name."</a:t>
            </a:r>
          </a:p>
          <a:p>
            <a:pPr lvl="1" eaLnBrk="1" hangingPunct="1"/>
            <a:r>
              <a:rPr lang="en-US" altLang="x-none" sz="2000" dirty="0">
                <a:ea typeface="ＭＳ Ｐゴシック" charset="-128"/>
              </a:rPr>
              <a:t>last initial</a:t>
            </a:r>
          </a:p>
          <a:p>
            <a:pPr lvl="1" eaLnBrk="1" hangingPunct="1"/>
            <a:r>
              <a:rPr lang="en-US" altLang="x-none" sz="2000" i="1" dirty="0">
                <a:ea typeface="ＭＳ Ｐゴシック" charset="-128"/>
              </a:rPr>
              <a:t>Diddy</a:t>
            </a:r>
            <a:endParaRPr lang="en-US" altLang="x-none" sz="2000" dirty="0">
              <a:ea typeface="ＭＳ Ｐゴシック" charset="-128"/>
            </a:endParaRPr>
          </a:p>
          <a:p>
            <a:pPr lvl="1" eaLnBrk="1" hangingPunct="1"/>
            <a:r>
              <a:rPr lang="en-US" altLang="x-none" sz="2000" dirty="0">
                <a:ea typeface="ＭＳ Ｐゴシック" charset="-128"/>
              </a:rPr>
              <a:t>first name (all caps)</a:t>
            </a:r>
          </a:p>
          <a:p>
            <a:pPr lvl="1" eaLnBrk="1" hangingPunct="1"/>
            <a:r>
              <a:rPr lang="en-US" altLang="x-none" sz="2000" i="1" dirty="0">
                <a:ea typeface="ＭＳ Ｐゴシック" charset="-128"/>
              </a:rPr>
              <a:t>-</a:t>
            </a:r>
            <a:r>
              <a:rPr lang="en-US" altLang="x-none" sz="2000" i="1" dirty="0" err="1">
                <a:ea typeface="ＭＳ Ｐゴシック" charset="-128"/>
              </a:rPr>
              <a:t>izzle</a:t>
            </a:r>
            <a:endParaRPr lang="en-US" altLang="x-none" sz="2000" i="1" dirty="0">
              <a:ea typeface="ＭＳ Ｐゴシック" charset="-128"/>
            </a:endParaRPr>
          </a:p>
          <a:p>
            <a:pPr lvl="1" eaLnBrk="1" hangingPunct="1">
              <a:buFont typeface="Wingdings 2" charset="2"/>
              <a:buNone/>
            </a:pPr>
            <a:endParaRPr lang="en-US" altLang="x-none" sz="2000" dirty="0">
              <a:ea typeface="ＭＳ Ｐゴシック" charset="-128"/>
            </a:endParaRPr>
          </a:p>
          <a:p>
            <a:pPr lvl="1" eaLnBrk="1" hangingPunct="1">
              <a:buFont typeface="Wingdings 2" charset="2"/>
              <a:buNone/>
            </a:pPr>
            <a:r>
              <a:rPr lang="en-US" altLang="x-none" sz="2000" dirty="0">
                <a:ea typeface="ＭＳ Ｐゴシック" charset="-128"/>
              </a:rPr>
              <a:t>Example Output:</a:t>
            </a:r>
          </a:p>
          <a:p>
            <a:pPr lvl="1" eaLnBrk="1" hangingPunct="1">
              <a:buFont typeface="Wingdings 2" charset="2"/>
              <a:buNone/>
            </a:pPr>
            <a:r>
              <a:rPr lang="en-US" altLang="x-none" sz="2000" dirty="0">
                <a:latin typeface="Courier New" charset="0"/>
                <a:ea typeface="ＭＳ Ｐゴシック" charset="-128"/>
              </a:rPr>
              <a:t>Type your name, playa: </a:t>
            </a:r>
            <a:r>
              <a:rPr lang="en-US" altLang="x-none" sz="2000" b="1" u="sng" dirty="0">
                <a:latin typeface="Courier New" charset="0"/>
                <a:ea typeface="ＭＳ Ｐゴシック" charset="-128"/>
              </a:rPr>
              <a:t>Marge Simpson</a:t>
            </a:r>
          </a:p>
          <a:p>
            <a:pPr lvl="1" eaLnBrk="1" hangingPunct="1">
              <a:buFont typeface="Wingdings 2" charset="2"/>
              <a:buNone/>
            </a:pPr>
            <a:r>
              <a:rPr lang="en-US" altLang="x-none" sz="2000" dirty="0">
                <a:latin typeface="Courier New" charset="0"/>
                <a:ea typeface="ＭＳ Ｐゴシック" charset="-128"/>
              </a:rPr>
              <a:t>Your </a:t>
            </a:r>
            <a:r>
              <a:rPr lang="en-US" altLang="x-none" sz="2000" dirty="0" err="1">
                <a:latin typeface="Courier New" charset="0"/>
                <a:ea typeface="ＭＳ Ｐゴシック" charset="-128"/>
              </a:rPr>
              <a:t>gangsta</a:t>
            </a:r>
            <a:r>
              <a:rPr lang="en-US" altLang="x-none" sz="2000" dirty="0">
                <a:latin typeface="Courier New" charset="0"/>
                <a:ea typeface="ＭＳ Ｐゴシック" charset="-128"/>
              </a:rPr>
              <a:t> name is "S. Diddy MARGE-</a:t>
            </a:r>
            <a:r>
              <a:rPr lang="en-US" altLang="x-none" sz="2000" dirty="0" err="1">
                <a:latin typeface="Courier New" charset="0"/>
                <a:ea typeface="ＭＳ Ｐゴシック" charset="-128"/>
              </a:rPr>
              <a:t>izzle</a:t>
            </a:r>
            <a:r>
              <a:rPr lang="en-US" altLang="x-none" sz="2000" dirty="0">
                <a:latin typeface="Courier New" charset="0"/>
                <a:ea typeface="ＭＳ Ｐゴシック" charset="-128"/>
              </a:rPr>
              <a:t>"</a:t>
            </a:r>
          </a:p>
        </p:txBody>
      </p:sp>
      <p:pic>
        <p:nvPicPr>
          <p:cNvPr id="70659" name="Picture 6" descr="http://media.urbandictionary.com/image/page/gangsta-503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8600"/>
            <a:ext cx="1714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10F95682-59CD-0B40-FBB1-F696378776C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15</a:t>
            </a:fld>
            <a:endParaRPr lang="en-US" altLang="x-none" sz="1200">
              <a:solidFill>
                <a:srgbClr val="000000"/>
              </a:solidFill>
              <a:latin typeface="Tahoma" charset="0"/>
            </a:endParaRPr>
          </a:p>
        </p:txBody>
      </p:sp>
      <p:sp>
        <p:nvSpPr>
          <p:cNvPr id="4" name="TextBox 3">
            <a:extLst>
              <a:ext uri="{FF2B5EF4-FFF2-40B4-BE49-F238E27FC236}">
                <a16:creationId xmlns:a16="http://schemas.microsoft.com/office/drawing/2014/main" id="{8184B992-6AB8-59BC-B5EE-CF6027757693}"/>
              </a:ext>
            </a:extLst>
          </p:cNvPr>
          <p:cNvSpPr txBox="1"/>
          <p:nvPr/>
        </p:nvSpPr>
        <p:spPr>
          <a:xfrm>
            <a:off x="2022474" y="2743200"/>
            <a:ext cx="6588125" cy="400110"/>
          </a:xfrm>
          <a:prstGeom prst="rect">
            <a:avLst/>
          </a:prstGeom>
          <a:noFill/>
        </p:spPr>
        <p:txBody>
          <a:bodyPr wrap="square">
            <a:spAutoFit/>
          </a:bodyPr>
          <a:lstStyle/>
          <a:p>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(stage name</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of</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Sean Combs[</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吹牛老爹</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r>
              <a:rPr lang="zh-CN" altLang="en-US" sz="2000" i="1" kern="0" dirty="0">
                <a:solidFill>
                  <a:srgbClr val="000000"/>
                </a:solidFill>
                <a:latin typeface="Comic Sans MS"/>
              </a:rPr>
              <a:t> 美国说唱歌手</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endParaRPr lang="en-CN" dirty="0"/>
          </a:p>
        </p:txBody>
      </p:sp>
      <p:sp>
        <p:nvSpPr>
          <p:cNvPr id="6" name="TextBox 5">
            <a:extLst>
              <a:ext uri="{FF2B5EF4-FFF2-40B4-BE49-F238E27FC236}">
                <a16:creationId xmlns:a16="http://schemas.microsoft.com/office/drawing/2014/main" id="{48E0F08B-EF87-E2A3-ED3A-BCBAAAB0F4C6}"/>
              </a:ext>
            </a:extLst>
          </p:cNvPr>
          <p:cNvSpPr txBox="1"/>
          <p:nvPr/>
        </p:nvSpPr>
        <p:spPr>
          <a:xfrm>
            <a:off x="2002422" y="3499184"/>
            <a:ext cx="4584030" cy="400110"/>
          </a:xfrm>
          <a:prstGeom prst="rect">
            <a:avLst/>
          </a:prstGeom>
          <a:noFill/>
        </p:spPr>
        <p:txBody>
          <a:bodyPr wrap="square">
            <a:spAutoFit/>
          </a:bodyPr>
          <a:lstStyle/>
          <a:p>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(Hip-Pop</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Ending</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押韵的韵脚</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endParaRPr lang="en-CN" dirty="0"/>
          </a:p>
        </p:txBody>
      </p:sp>
    </p:spTree>
    <p:extLst>
      <p:ext uri="{BB962C8B-B14F-4D97-AF65-F5344CB8AC3E}">
        <p14:creationId xmlns:p14="http://schemas.microsoft.com/office/powerpoint/2010/main" val="21205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pPr eaLnBrk="1" hangingPunct="1"/>
            <a:r>
              <a:rPr lang="en-US" altLang="x-none">
                <a:ea typeface="ＭＳ Ｐゴシック" charset="-128"/>
              </a:rPr>
              <a:t>Strings Answer</a:t>
            </a:r>
          </a:p>
        </p:txBody>
      </p:sp>
      <p:sp>
        <p:nvSpPr>
          <p:cNvPr id="71682" name="Rectangle 3"/>
          <p:cNvSpPr>
            <a:spLocks noGrp="1"/>
          </p:cNvSpPr>
          <p:nvPr>
            <p:ph type="body" idx="1"/>
          </p:nvPr>
        </p:nvSpPr>
        <p:spPr>
          <a:xfrm>
            <a:off x="533400" y="1600200"/>
            <a:ext cx="8229600" cy="4648200"/>
          </a:xfrm>
        </p:spPr>
        <p:txBody>
          <a:bodyPr/>
          <a:lstStyle/>
          <a:p>
            <a:pPr eaLnBrk="1" hangingPunct="1">
              <a:lnSpc>
                <a:spcPct val="70000"/>
              </a:lnSpc>
              <a:buFont typeface="Wingdings 2" charset="2"/>
              <a:buNone/>
            </a:pPr>
            <a:r>
              <a:rPr lang="en-US" altLang="x-none" sz="1600" b="1">
                <a:solidFill>
                  <a:srgbClr val="008080"/>
                </a:solidFill>
                <a:latin typeface="Courier New" charset="0"/>
                <a:ea typeface="ＭＳ Ｐゴシック" charset="-128"/>
              </a:rPr>
              <a:t>// This program prints your "gangsta" name.</a:t>
            </a:r>
          </a:p>
          <a:p>
            <a:pPr eaLnBrk="1" hangingPunct="1">
              <a:lnSpc>
                <a:spcPct val="70000"/>
              </a:lnSpc>
              <a:buFont typeface="Wingdings 2" charset="2"/>
              <a:buNone/>
            </a:pPr>
            <a:r>
              <a:rPr lang="en-US" altLang="x-none" sz="1600">
                <a:latin typeface="Courier New" charset="0"/>
                <a:ea typeface="ＭＳ Ｐゴシック" charset="-128"/>
              </a:rPr>
              <a:t>import java.util.*;</a:t>
            </a:r>
          </a:p>
          <a:p>
            <a:pPr eaLnBrk="1" hangingPunct="1">
              <a:lnSpc>
                <a:spcPct val="70000"/>
              </a:lnSpc>
              <a:buFont typeface="Wingdings 2" charset="2"/>
              <a:buNone/>
            </a:pPr>
            <a:endParaRPr lang="en-US" altLang="x-none" sz="800">
              <a:latin typeface="Courier New" charset="0"/>
              <a:ea typeface="ＭＳ Ｐゴシック" charset="-128"/>
            </a:endParaRPr>
          </a:p>
          <a:p>
            <a:pPr eaLnBrk="1" hangingPunct="1">
              <a:lnSpc>
                <a:spcPct val="70000"/>
              </a:lnSpc>
              <a:buFont typeface="Wingdings 2" charset="2"/>
              <a:buNone/>
            </a:pPr>
            <a:r>
              <a:rPr lang="en-US" altLang="x-none" sz="1600">
                <a:latin typeface="Courier New" charset="0"/>
                <a:ea typeface="ＭＳ Ｐゴシック" charset="-128"/>
              </a:rPr>
              <a:t>public class GangstaName {</a:t>
            </a:r>
          </a:p>
          <a:p>
            <a:pPr eaLnBrk="1" hangingPunct="1">
              <a:lnSpc>
                <a:spcPct val="70000"/>
              </a:lnSpc>
              <a:buFont typeface="Wingdings 2" charset="2"/>
              <a:buNone/>
            </a:pPr>
            <a:r>
              <a:rPr lang="en-US" altLang="x-none" sz="1600">
                <a:latin typeface="Courier New" charset="0"/>
                <a:ea typeface="ＭＳ Ｐゴシック" charset="-128"/>
              </a:rPr>
              <a:t>    public static void main(String[] args) {</a:t>
            </a:r>
          </a:p>
          <a:p>
            <a:pPr eaLnBrk="1" hangingPunct="1">
              <a:lnSpc>
                <a:spcPct val="70000"/>
              </a:lnSpc>
              <a:buFont typeface="Wingdings 2" charset="2"/>
              <a:buNone/>
            </a:pPr>
            <a:r>
              <a:rPr lang="en-US" altLang="x-none" sz="1600">
                <a:latin typeface="Courier New" charset="0"/>
                <a:ea typeface="ＭＳ Ｐゴシック" charset="-128"/>
              </a:rPr>
              <a:t>        Scanner console = new Scanner(System.in);</a:t>
            </a:r>
          </a:p>
          <a:p>
            <a:pPr eaLnBrk="1" hangingPunct="1">
              <a:lnSpc>
                <a:spcPct val="70000"/>
              </a:lnSpc>
              <a:buFont typeface="Wingdings 2" charset="2"/>
              <a:buNone/>
            </a:pPr>
            <a:r>
              <a:rPr lang="en-US" altLang="x-none" sz="1600">
                <a:latin typeface="Courier New" charset="0"/>
                <a:ea typeface="ＭＳ Ｐゴシック" charset="-128"/>
              </a:rPr>
              <a:t>        System.out.print("Type your name, playa: ");</a:t>
            </a:r>
          </a:p>
          <a:p>
            <a:pPr eaLnBrk="1" hangingPunct="1">
              <a:lnSpc>
                <a:spcPct val="70000"/>
              </a:lnSpc>
              <a:buFont typeface="Wingdings 2" charset="2"/>
              <a:buNone/>
            </a:pPr>
            <a:r>
              <a:rPr lang="en-US" altLang="x-none" sz="1600">
                <a:latin typeface="Courier New" charset="0"/>
                <a:ea typeface="ＭＳ Ｐゴシック" charset="-128"/>
              </a:rPr>
              <a:t>        String name = </a:t>
            </a:r>
            <a:r>
              <a:rPr lang="en-US" altLang="x-none" sz="1600" b="1">
                <a:latin typeface="Courier New" charset="0"/>
                <a:ea typeface="ＭＳ Ｐゴシック" charset="-128"/>
              </a:rPr>
              <a:t>console.nextLine()</a:t>
            </a:r>
            <a:r>
              <a:rPr lang="en-US" altLang="x-none" sz="1600">
                <a:latin typeface="Courier New" charset="0"/>
                <a:ea typeface="ＭＳ Ｐゴシック" charset="-128"/>
              </a:rPr>
              <a:t>;</a:t>
            </a:r>
          </a:p>
          <a:p>
            <a:pPr eaLnBrk="1" hangingPunct="1">
              <a:lnSpc>
                <a:spcPct val="70000"/>
              </a:lnSpc>
              <a:buFont typeface="Wingdings 2" charset="2"/>
              <a:buNone/>
            </a:pPr>
            <a:endParaRPr lang="en-US" altLang="x-none" sz="800">
              <a:latin typeface="Courier New" charset="0"/>
              <a:ea typeface="ＭＳ Ｐゴシック" charset="-128"/>
            </a:endParaRPr>
          </a:p>
          <a:p>
            <a:pPr eaLnBrk="1" hangingPunct="1">
              <a:lnSpc>
                <a:spcPct val="70000"/>
              </a:lnSpc>
              <a:buFont typeface="Wingdings 2" charset="2"/>
              <a:buNone/>
            </a:pPr>
            <a:r>
              <a:rPr lang="en-US" altLang="x-none" sz="1600" b="1">
                <a:solidFill>
                  <a:srgbClr val="008080"/>
                </a:solidFill>
                <a:latin typeface="Courier New" charset="0"/>
                <a:ea typeface="ＭＳ Ｐゴシック" charset="-128"/>
              </a:rPr>
              <a:t>        // split name into first/last name and initials</a:t>
            </a:r>
          </a:p>
          <a:p>
            <a:pPr eaLnBrk="1" hangingPunct="1">
              <a:lnSpc>
                <a:spcPct val="70000"/>
              </a:lnSpc>
              <a:buFont typeface="Wingdings 2" charset="2"/>
              <a:buNone/>
            </a:pPr>
            <a:r>
              <a:rPr lang="en-US" altLang="x-none" sz="1600">
                <a:latin typeface="Courier New" charset="0"/>
                <a:ea typeface="ＭＳ Ｐゴシック" charset="-128"/>
              </a:rPr>
              <a:t>        String first = </a:t>
            </a:r>
            <a:r>
              <a:rPr lang="en-US" altLang="x-none" sz="1600" b="1">
                <a:latin typeface="Courier New" charset="0"/>
                <a:ea typeface="ＭＳ Ｐゴシック" charset="-128"/>
              </a:rPr>
              <a:t>name.substring(0, name.indexOf(" "))</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first = </a:t>
            </a:r>
            <a:r>
              <a:rPr lang="en-US" altLang="x-none" sz="1600" b="1">
                <a:latin typeface="Courier New" charset="0"/>
                <a:ea typeface="ＭＳ Ｐゴシック" charset="-128"/>
              </a:rPr>
              <a:t>first.toUpperCase()</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String last = </a:t>
            </a:r>
            <a:r>
              <a:rPr lang="en-US" altLang="x-none" sz="1600" b="1">
                <a:latin typeface="Courier New" charset="0"/>
                <a:ea typeface="ＭＳ Ｐゴシック" charset="-128"/>
              </a:rPr>
              <a:t>name.substring(name.indexOf(" ") + 1)</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String lInitial = </a:t>
            </a:r>
            <a:r>
              <a:rPr lang="en-US" altLang="x-none" sz="1600" b="1">
                <a:latin typeface="Courier New" charset="0"/>
                <a:ea typeface="ＭＳ Ｐゴシック" charset="-128"/>
              </a:rPr>
              <a:t>last.substring(0, 1)</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800">
                <a:latin typeface="Courier New" charset="0"/>
                <a:ea typeface="ＭＳ Ｐゴシック" charset="-128"/>
              </a:rPr>
              <a:t>        </a:t>
            </a:r>
          </a:p>
          <a:p>
            <a:pPr eaLnBrk="1" hangingPunct="1">
              <a:lnSpc>
                <a:spcPct val="70000"/>
              </a:lnSpc>
              <a:buFont typeface="Wingdings 2" charset="2"/>
              <a:buNone/>
            </a:pPr>
            <a:r>
              <a:rPr lang="en-US" altLang="x-none" sz="1600">
                <a:latin typeface="Courier New" charset="0"/>
                <a:ea typeface="ＭＳ Ｐゴシック" charset="-128"/>
              </a:rPr>
              <a:t>        System.out.println("Your gangsta name is \"" </a:t>
            </a:r>
            <a:br>
              <a:rPr lang="en-US" altLang="x-none" sz="1600">
                <a:latin typeface="Courier New" charset="0"/>
                <a:ea typeface="ＭＳ Ｐゴシック" charset="-128"/>
              </a:rPr>
            </a:br>
            <a:r>
              <a:rPr lang="en-US" altLang="x-none" sz="1600">
                <a:latin typeface="Courier New" charset="0"/>
                <a:ea typeface="ＭＳ Ｐゴシック" charset="-128"/>
              </a:rPr>
              <a:t>                         + lInitial </a:t>
            </a:r>
            <a:br>
              <a:rPr lang="en-US" altLang="x-none" sz="1600">
                <a:latin typeface="Courier New" charset="0"/>
                <a:ea typeface="ＭＳ Ｐゴシック" charset="-128"/>
              </a:rPr>
            </a:br>
            <a:r>
              <a:rPr lang="en-US" altLang="x-none" sz="1600">
                <a:latin typeface="Courier New" charset="0"/>
                <a:ea typeface="ＭＳ Ｐゴシック" charset="-128"/>
              </a:rPr>
              <a:t>                         + ". Diddy " </a:t>
            </a:r>
            <a:br>
              <a:rPr lang="en-US" altLang="x-none" sz="1600">
                <a:latin typeface="Courier New" charset="0"/>
                <a:ea typeface="ＭＳ Ｐゴシック" charset="-128"/>
              </a:rPr>
            </a:br>
            <a:r>
              <a:rPr lang="en-US" altLang="x-none" sz="1600">
                <a:latin typeface="Courier New" charset="0"/>
                <a:ea typeface="ＭＳ Ｐゴシック" charset="-128"/>
              </a:rPr>
              <a:t>                         + first + "-izzle\"");</a:t>
            </a:r>
          </a:p>
          <a:p>
            <a:pPr eaLnBrk="1" hangingPunct="1">
              <a:lnSpc>
                <a:spcPct val="70000"/>
              </a:lnSpc>
              <a:buFont typeface="Wingdings 2" charset="2"/>
              <a:buNone/>
            </a:pPr>
            <a:r>
              <a:rPr lang="en-US" altLang="x-none" sz="1600">
                <a:latin typeface="Courier New" charset="0"/>
                <a:ea typeface="ＭＳ Ｐゴシック" charset="-128"/>
              </a:rPr>
              <a:t>    }</a:t>
            </a:r>
          </a:p>
          <a:p>
            <a:pPr eaLnBrk="1" hangingPunct="1">
              <a:lnSpc>
                <a:spcPct val="70000"/>
              </a:lnSpc>
              <a:buFont typeface="Wingdings 2" charset="2"/>
              <a:buNone/>
            </a:pPr>
            <a:r>
              <a:rPr lang="en-US" altLang="x-none" sz="1600">
                <a:latin typeface="Courier New" charset="0"/>
                <a:ea typeface="ＭＳ Ｐゴシック" charset="-128"/>
              </a:rPr>
              <a:t>}</a:t>
            </a:r>
          </a:p>
        </p:txBody>
      </p:sp>
      <p:sp>
        <p:nvSpPr>
          <p:cNvPr id="2" name="Slide Number Placeholder 3">
            <a:extLst>
              <a:ext uri="{FF2B5EF4-FFF2-40B4-BE49-F238E27FC236}">
                <a16:creationId xmlns:a16="http://schemas.microsoft.com/office/drawing/2014/main" id="{FD3332B2-07D3-DC00-0E75-61BD15F54A7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16</a:t>
            </a:fld>
            <a:endParaRPr lang="en-US" altLang="x-none" sz="1200">
              <a:solidFill>
                <a:srgbClr val="000000"/>
              </a:solidFill>
              <a:latin typeface="Tahoma" charset="0"/>
            </a:endParaRPr>
          </a:p>
        </p:txBody>
      </p:sp>
    </p:spTree>
    <p:extLst>
      <p:ext uri="{BB962C8B-B14F-4D97-AF65-F5344CB8AC3E}">
        <p14:creationId xmlns:p14="http://schemas.microsoft.com/office/powerpoint/2010/main" val="55986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533400" y="228600"/>
            <a:ext cx="8153400" cy="1143000"/>
          </a:xfrm>
        </p:spPr>
        <p:txBody>
          <a:bodyPr/>
          <a:lstStyle/>
          <a:p>
            <a:pPr eaLnBrk="1" hangingPunct="1"/>
            <a:r>
              <a:rPr lang="en-US" altLang="x-none" sz="2800">
                <a:latin typeface="Courier New" charset="0"/>
                <a:ea typeface="ＭＳ Ｐゴシック" charset="-128"/>
              </a:rPr>
              <a:t>String</a:t>
            </a:r>
            <a:r>
              <a:rPr lang="en-US" altLang="x-none" sz="2800">
                <a:ea typeface="ＭＳ Ｐゴシック" charset="-128"/>
              </a:rPr>
              <a:t> Boolean (Pattern-Matching) Methods</a:t>
            </a:r>
          </a:p>
        </p:txBody>
      </p:sp>
      <p:graphicFrame>
        <p:nvGraphicFramePr>
          <p:cNvPr id="758788" name="Group 4"/>
          <p:cNvGraphicFramePr>
            <a:graphicFrameLocks noGrp="1"/>
          </p:cNvGraphicFramePr>
          <p:nvPr/>
        </p:nvGraphicFramePr>
        <p:xfrm>
          <a:off x="38100" y="1371600"/>
          <a:ext cx="9067800" cy="3100387"/>
        </p:xfrm>
        <a:graphic>
          <a:graphicData uri="http://schemas.openxmlformats.org/drawingml/2006/table">
            <a:tbl>
              <a:tblPr/>
              <a:tblGrid>
                <a:gridCol w="3038475">
                  <a:extLst>
                    <a:ext uri="{9D8B030D-6E8A-4147-A177-3AD203B41FA5}">
                      <a16:colId xmlns:a16="http://schemas.microsoft.com/office/drawing/2014/main" val="20000"/>
                    </a:ext>
                  </a:extLst>
                </a:gridCol>
                <a:gridCol w="6029325">
                  <a:extLst>
                    <a:ext uri="{9D8B030D-6E8A-4147-A177-3AD203B41FA5}">
                      <a16:colId xmlns:a16="http://schemas.microsoft.com/office/drawing/2014/main" val="20001"/>
                    </a:ext>
                  </a:extLst>
                </a:gridCol>
              </a:tblGrid>
              <a:tr h="411109">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2000" b="1" i="0" u="none" strike="noStrike" cap="none" normalizeH="0" baseline="0" dirty="0">
                          <a:ln>
                            <a:noFill/>
                          </a:ln>
                          <a:solidFill>
                            <a:schemeClr val="tx1"/>
                          </a:solidFill>
                          <a:effectLst/>
                          <a:latin typeface="Verdana" pitchFamily="34" charset="0"/>
                          <a:cs typeface="Times New Roman" pitchFamily="18" charset="0"/>
                        </a:rPr>
                        <a:t>Method</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2000" b="1" i="0" u="none" strike="noStrike" cap="none" normalizeH="0" baseline="0">
                          <a:ln>
                            <a:noFill/>
                          </a:ln>
                          <a:solidFill>
                            <a:schemeClr val="tx1"/>
                          </a:solidFill>
                          <a:effectLst/>
                          <a:latin typeface="Verdana" pitchFamily="34" charset="0"/>
                          <a:cs typeface="Times New Roman" pitchFamily="18" charset="0"/>
                        </a:rPr>
                        <a:t>Description</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09">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equals(</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two strings contain the same characters</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81">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equalsIgnoreCase(</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two strings contain the same characters, ignoring upper vs. lower case</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startsWith(</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one contains other's characters at start</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endsWith(</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one contains other's characters at end</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contains(</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the given string is found within this one</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Courier New" pitchFamily="49" charset="0"/>
                          <a:cs typeface="Times New Roman" pitchFamily="18" charset="0"/>
                        </a:rPr>
                        <a:t>matches(</a:t>
                      </a:r>
                      <a:r>
                        <a:rPr kumimoji="0" lang="en-US" sz="1800" b="1" i="0" u="none" strike="noStrike" cap="none" normalizeH="0" baseline="0" dirty="0" err="1">
                          <a:ln>
                            <a:noFill/>
                          </a:ln>
                          <a:solidFill>
                            <a:schemeClr val="tx1"/>
                          </a:solidFill>
                          <a:effectLst/>
                          <a:latin typeface="Courier New" pitchFamily="49" charset="0"/>
                          <a:cs typeface="Times New Roman" pitchFamily="18" charset="0"/>
                        </a:rPr>
                        <a:t>regExp</a:t>
                      </a:r>
                      <a:r>
                        <a:rPr kumimoji="0" lang="en-US" sz="1800" b="0" i="0" u="none" strike="noStrike" cap="none" normalizeH="0" baseline="0" dirty="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the string matches a </a:t>
                      </a:r>
                      <a:r>
                        <a:rPr kumimoji="0" lang="en-US" sz="1800" b="0" i="0" u="none" strike="noStrike" cap="none" normalizeH="0" baseline="0" dirty="0">
                          <a:ln>
                            <a:noFill/>
                          </a:ln>
                          <a:solidFill>
                            <a:srgbClr val="FF0000"/>
                          </a:solidFill>
                          <a:effectLst/>
                          <a:latin typeface="Verdana" pitchFamily="34" charset="0"/>
                          <a:cs typeface="Times New Roman" pitchFamily="18" charset="0"/>
                        </a:rPr>
                        <a:t>regular</a:t>
                      </a:r>
                      <a:r>
                        <a:rPr kumimoji="0" lang="en-US" sz="1800" b="0" i="0" u="none" strike="noStrike" cap="none" normalizeH="0" baseline="0" dirty="0">
                          <a:ln>
                            <a:noFill/>
                          </a:ln>
                          <a:solidFill>
                            <a:schemeClr val="tx1"/>
                          </a:solidFill>
                          <a:effectLst/>
                          <a:latin typeface="Verdana" pitchFamily="34" charset="0"/>
                          <a:cs typeface="Times New Roman" pitchFamily="18" charset="0"/>
                        </a:rPr>
                        <a:t> expression</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9484" name="Rectangle 4"/>
          <p:cNvSpPr>
            <a:spLocks noChangeArrowheads="1"/>
          </p:cNvSpPr>
          <p:nvPr/>
        </p:nvSpPr>
        <p:spPr bwMode="auto">
          <a:xfrm>
            <a:off x="228600" y="4597400"/>
            <a:ext cx="85344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dirty="0">
                <a:solidFill>
                  <a:srgbClr val="000000"/>
                </a:solidFill>
                <a:latin typeface="Courier New" charset="0"/>
              </a:rPr>
              <a:t>Scanner console = new Scanner(</a:t>
            </a:r>
            <a:r>
              <a:rPr lang="en-US" altLang="x-none" sz="1800" dirty="0" err="1">
                <a:solidFill>
                  <a:srgbClr val="000000"/>
                </a:solidFill>
                <a:latin typeface="Courier New" charset="0"/>
              </a:rPr>
              <a:t>System.in</a:t>
            </a:r>
            <a:r>
              <a:rPr lang="en-US" altLang="x-none" sz="1800" dirty="0">
                <a:solidFill>
                  <a:srgbClr val="000000"/>
                </a:solidFill>
                <a:latin typeface="Courier New" charset="0"/>
              </a:rPr>
              <a:t>);</a:t>
            </a:r>
          </a:p>
          <a:p>
            <a:pPr lvl="1" eaLnBrk="1" hangingPunct="1">
              <a:lnSpc>
                <a:spcPct val="90000"/>
              </a:lnSpc>
              <a:buFont typeface="Wingdings 2" charset="2"/>
              <a:buNone/>
            </a:pPr>
            <a:r>
              <a:rPr lang="en-US" altLang="x-none" sz="1800" dirty="0" err="1">
                <a:solidFill>
                  <a:srgbClr val="000000"/>
                </a:solidFill>
                <a:latin typeface="Courier New" charset="0"/>
              </a:rPr>
              <a:t>System.out.print</a:t>
            </a:r>
            <a:r>
              <a:rPr lang="en-US" altLang="x-none" sz="1800" dirty="0">
                <a:solidFill>
                  <a:srgbClr val="000000"/>
                </a:solidFill>
                <a:latin typeface="Courier New" charset="0"/>
              </a:rPr>
              <a:t>("Type your name: ");</a:t>
            </a:r>
          </a:p>
          <a:p>
            <a:pPr lvl="1" eaLnBrk="1" hangingPunct="1">
              <a:lnSpc>
                <a:spcPct val="90000"/>
              </a:lnSpc>
              <a:buFont typeface="Wingdings 2" charset="2"/>
              <a:buNone/>
            </a:pPr>
            <a:r>
              <a:rPr lang="en-US" altLang="x-none" sz="1800" dirty="0">
                <a:solidFill>
                  <a:srgbClr val="000000"/>
                </a:solidFill>
                <a:latin typeface="Courier New" charset="0"/>
              </a:rPr>
              <a:t>String name = </a:t>
            </a:r>
            <a:r>
              <a:rPr lang="en-US" altLang="x-none" sz="1800" dirty="0" err="1">
                <a:solidFill>
                  <a:srgbClr val="000000"/>
                </a:solidFill>
                <a:latin typeface="Courier New" charset="0"/>
              </a:rPr>
              <a:t>console.nextLine</a:t>
            </a:r>
            <a:r>
              <a:rPr lang="en-US" altLang="x-none" sz="1800" dirty="0">
                <a:solidFill>
                  <a:srgbClr val="000000"/>
                </a:solidFill>
                <a:latin typeface="Courier New" charset="0"/>
              </a:rPr>
              <a:t>();</a:t>
            </a:r>
            <a:endParaRPr lang="en-US" altLang="x-none" sz="1800" b="1" i="1" dirty="0">
              <a:solidFill>
                <a:srgbClr val="000000"/>
              </a:solidFill>
              <a:latin typeface="Courier New" charset="0"/>
            </a:endParaRPr>
          </a:p>
          <a:p>
            <a:pPr lvl="1" eaLnBrk="1" hangingPunct="1">
              <a:lnSpc>
                <a:spcPct val="90000"/>
              </a:lnSpc>
              <a:buFont typeface="Wingdings 2" charset="2"/>
              <a:buNone/>
            </a:pPr>
            <a:endParaRPr lang="en-US" altLang="x-none" sz="1800" b="1" i="1" dirty="0">
              <a:solidFill>
                <a:srgbClr val="000000"/>
              </a:solidFill>
              <a:latin typeface="Courier New" charset="0"/>
            </a:endParaRPr>
          </a:p>
          <a:p>
            <a:pPr lvl="1" eaLnBrk="1" hangingPunct="1">
              <a:lnSpc>
                <a:spcPct val="90000"/>
              </a:lnSpc>
              <a:buFont typeface="Wingdings 2" charset="2"/>
              <a:buNone/>
            </a:pPr>
            <a:r>
              <a:rPr lang="en-US" altLang="x-none" sz="1800" dirty="0">
                <a:solidFill>
                  <a:srgbClr val="000000"/>
                </a:solidFill>
                <a:latin typeface="Courier New" charset="0"/>
              </a:rPr>
              <a:t>if (</a:t>
            </a:r>
            <a:r>
              <a:rPr lang="en-US" altLang="x-none" sz="1800" b="1" dirty="0" err="1">
                <a:solidFill>
                  <a:srgbClr val="000000"/>
                </a:solidFill>
                <a:latin typeface="Courier New" charset="0"/>
              </a:rPr>
              <a:t>name.startsWith</a:t>
            </a:r>
            <a:r>
              <a:rPr lang="en-US" altLang="x-none" sz="1800" b="1" dirty="0">
                <a:solidFill>
                  <a:srgbClr val="000000"/>
                </a:solidFill>
                <a:latin typeface="Courier New" charset="0"/>
              </a:rPr>
              <a:t>(</a:t>
            </a:r>
            <a:r>
              <a:rPr lang="en-US" altLang="en-US" sz="1800" b="1" dirty="0">
                <a:solidFill>
                  <a:srgbClr val="000000"/>
                </a:solidFill>
                <a:latin typeface="Courier New" charset="0"/>
              </a:rPr>
              <a:t>”</a:t>
            </a:r>
            <a:r>
              <a:rPr lang="en-US" altLang="x-none" sz="1800" b="1" dirty="0">
                <a:solidFill>
                  <a:srgbClr val="000000"/>
                </a:solidFill>
                <a:latin typeface="Courier New" charset="0"/>
              </a:rPr>
              <a:t>Prof. Dr.")</a:t>
            </a:r>
            <a:r>
              <a:rPr lang="en-US" altLang="x-none" sz="1800" dirty="0">
                <a:solidFill>
                  <a:srgbClr val="000000"/>
                </a:solidFill>
                <a:latin typeface="Courier New" charset="0"/>
              </a:rPr>
              <a:t>) {</a:t>
            </a:r>
            <a:endParaRPr lang="en-US" altLang="x-none" sz="1800" b="1" i="1" dirty="0">
              <a:solidFill>
                <a:srgbClr val="000000"/>
              </a:solidFill>
              <a:latin typeface="Courier New" charset="0"/>
            </a:endParaRPr>
          </a:p>
          <a:p>
            <a:pPr lvl="1" eaLnBrk="1" hangingPunct="1">
              <a:lnSpc>
                <a:spcPct val="90000"/>
              </a:lnSpc>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a:t>
            </a:r>
            <a:r>
              <a:rPr lang="en-US" altLang="en-US" sz="1800" dirty="0">
                <a:solidFill>
                  <a:srgbClr val="000000"/>
                </a:solidFill>
                <a:latin typeface="Courier New" charset="0"/>
              </a:rPr>
              <a:t>”</a:t>
            </a:r>
            <a:r>
              <a:rPr lang="en-US" altLang="x-none" sz="1800" dirty="0">
                <a:solidFill>
                  <a:srgbClr val="000000"/>
                </a:solidFill>
                <a:latin typeface="Courier New" charset="0"/>
              </a:rPr>
              <a:t>Are you from Germany?");</a:t>
            </a:r>
          </a:p>
          <a:p>
            <a:pPr lvl="1" eaLnBrk="1" hangingPunct="1">
              <a:lnSpc>
                <a:spcPct val="90000"/>
              </a:lnSpc>
              <a:buFont typeface="Wingdings 2" charset="2"/>
              <a:buNone/>
            </a:pPr>
            <a:r>
              <a:rPr lang="en-US" altLang="x-none" sz="1800" dirty="0">
                <a:solidFill>
                  <a:srgbClr val="000000"/>
                </a:solidFill>
                <a:latin typeface="Courier New" charset="0"/>
              </a:rPr>
              <a:t>} else if (</a:t>
            </a:r>
            <a:r>
              <a:rPr lang="en-US" altLang="x-none" sz="1800" b="1" dirty="0" err="1">
                <a:solidFill>
                  <a:srgbClr val="000000"/>
                </a:solidFill>
                <a:latin typeface="Courier New" charset="0"/>
              </a:rPr>
              <a:t>name.endsWith</a:t>
            </a:r>
            <a:r>
              <a:rPr lang="en-US" altLang="x-none" sz="1800" b="1" dirty="0">
                <a:solidFill>
                  <a:srgbClr val="000000"/>
                </a:solidFill>
                <a:latin typeface="Courier New" charset="0"/>
              </a:rPr>
              <a:t>("SquarePants")</a:t>
            </a:r>
            <a:r>
              <a:rPr lang="en-US" altLang="x-none" sz="1800" dirty="0">
                <a:solidFill>
                  <a:srgbClr val="000000"/>
                </a:solidFill>
                <a:latin typeface="Courier New" charset="0"/>
              </a:rPr>
              <a:t>) {</a:t>
            </a:r>
          </a:p>
          <a:p>
            <a:pPr lvl="1" eaLnBrk="1" hangingPunct="1">
              <a:lnSpc>
                <a:spcPct val="90000"/>
              </a:lnSpc>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("And I am Patrick Star!");</a:t>
            </a:r>
          </a:p>
          <a:p>
            <a:pPr lvl="1" eaLnBrk="1" hangingPunct="1">
              <a:lnSpc>
                <a:spcPct val="90000"/>
              </a:lnSpc>
              <a:buFont typeface="Wingdings 2" charset="2"/>
              <a:buNone/>
            </a:pPr>
            <a:r>
              <a:rPr lang="en-US" altLang="x-none" sz="1800" dirty="0">
                <a:solidFill>
                  <a:srgbClr val="000000"/>
                </a:solidFill>
                <a:latin typeface="Courier New" charset="0"/>
              </a:rPr>
              <a:t>}</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B95F16A5-885D-8213-CE2E-B50E45D3545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17</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4622152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pPr eaLnBrk="1" hangingPunct="1"/>
            <a:r>
              <a:rPr lang="en-US" altLang="x-none" dirty="0">
                <a:ea typeface="ＭＳ Ｐゴシック" charset="-128"/>
              </a:rPr>
              <a:t>Exercise: Word Rhyme</a:t>
            </a:r>
          </a:p>
        </p:txBody>
      </p:sp>
      <p:sp>
        <p:nvSpPr>
          <p:cNvPr id="80898" name="Rectangle 3"/>
          <p:cNvSpPr>
            <a:spLocks noGrp="1"/>
          </p:cNvSpPr>
          <p:nvPr>
            <p:ph type="body" idx="1"/>
          </p:nvPr>
        </p:nvSpPr>
        <p:spPr/>
        <p:txBody>
          <a:bodyPr/>
          <a:lstStyle/>
          <a:p>
            <a:pPr eaLnBrk="1" hangingPunct="1"/>
            <a:r>
              <a:rPr lang="en-US" altLang="x-none" sz="2400" dirty="0">
                <a:ea typeface="ＭＳ Ｐゴシック" charset="-128"/>
              </a:rPr>
              <a:t>Prompt the user for two words and report whether they:</a:t>
            </a:r>
            <a:endParaRPr lang="en-US" altLang="x-none" sz="1400" dirty="0">
              <a:ea typeface="ＭＳ Ｐゴシック" charset="-128"/>
            </a:endParaRPr>
          </a:p>
          <a:p>
            <a:pPr lvl="1" eaLnBrk="1" hangingPunct="1"/>
            <a:r>
              <a:rPr lang="en-US" altLang="x-none" sz="1600" i="1" dirty="0">
                <a:ea typeface="ＭＳ Ｐゴシック" charset="-128"/>
              </a:rPr>
              <a:t>"rhyme"</a:t>
            </a:r>
            <a:r>
              <a:rPr lang="en-US" altLang="x-none" sz="1600" dirty="0">
                <a:ea typeface="ＭＳ Ｐゴシック" charset="-128"/>
              </a:rPr>
              <a:t>	(end with the same last two letters</a:t>
            </a:r>
            <a:r>
              <a:rPr lang="zh-CN" altLang="en-US" sz="1600" dirty="0">
                <a:ea typeface="ＭＳ Ｐゴシック" charset="-128"/>
              </a:rPr>
              <a:t>尾部押韵</a:t>
            </a:r>
            <a:r>
              <a:rPr lang="en-US" altLang="x-none" sz="1600" dirty="0">
                <a:ea typeface="ＭＳ Ｐゴシック" charset="-128"/>
              </a:rPr>
              <a:t>) </a:t>
            </a:r>
          </a:p>
          <a:p>
            <a:pPr lvl="1" eaLnBrk="1" hangingPunct="1"/>
            <a:r>
              <a:rPr lang="en-US" altLang="x-none" sz="1600" i="1" dirty="0">
                <a:ea typeface="ＭＳ Ｐゴシック" charset="-128"/>
              </a:rPr>
              <a:t>alliterate</a:t>
            </a:r>
            <a:r>
              <a:rPr lang="en-US" altLang="x-none" sz="1600" dirty="0">
                <a:ea typeface="ＭＳ Ｐゴシック" charset="-128"/>
              </a:rPr>
              <a:t>	(begin with the same letter</a:t>
            </a:r>
            <a:r>
              <a:rPr lang="zh-CN" altLang="en-US" sz="1600" dirty="0">
                <a:ea typeface="ＭＳ Ｐゴシック" charset="-128"/>
              </a:rPr>
              <a:t>头部押韵</a:t>
            </a:r>
            <a:r>
              <a:rPr lang="en-US" altLang="x-none" sz="1600" dirty="0">
                <a:ea typeface="ＭＳ Ｐゴシック" charset="-128"/>
              </a:rPr>
              <a:t>)</a:t>
            </a:r>
          </a:p>
          <a:p>
            <a:pPr lvl="1" eaLnBrk="1" hangingPunct="1"/>
            <a:endParaRPr lang="en-US" altLang="x-none" sz="1100" dirty="0">
              <a:ea typeface="ＭＳ Ｐゴシック" charset="-128"/>
            </a:endParaRPr>
          </a:p>
          <a:p>
            <a:pPr lvl="1" eaLnBrk="1" hangingPunct="1">
              <a:lnSpc>
                <a:spcPct val="70000"/>
              </a:lnSpc>
            </a:pPr>
            <a:r>
              <a:rPr lang="en-US" altLang="x-none" sz="1600" dirty="0">
                <a:ea typeface="ＭＳ Ｐゴシック" charset="-128"/>
              </a:rPr>
              <a:t>Example output: (run #1)</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car STAR</a:t>
            </a:r>
          </a:p>
          <a:p>
            <a:pPr lvl="1" eaLnBrk="1" hangingPunct="1">
              <a:lnSpc>
                <a:spcPct val="70000"/>
              </a:lnSpc>
              <a:buFont typeface="Wingdings 2" charset="2"/>
              <a:buNone/>
            </a:pPr>
            <a:r>
              <a:rPr lang="en-US" altLang="x-none" sz="1600" dirty="0">
                <a:latin typeface="Courier New" charset="0"/>
                <a:ea typeface="ＭＳ Ｐゴシック" charset="-128"/>
              </a:rPr>
              <a:t>	They rhyme!</a:t>
            </a:r>
          </a:p>
          <a:p>
            <a:pPr lvl="1" eaLnBrk="1" hangingPunct="1">
              <a:lnSpc>
                <a:spcPct val="70000"/>
              </a:lnSpc>
              <a:buFont typeface="Wingdings 2" charset="2"/>
              <a:buNone/>
            </a:pPr>
            <a:r>
              <a:rPr lang="en-US" altLang="x-none" sz="1600" dirty="0">
                <a:latin typeface="Courier New" charset="0"/>
                <a:ea typeface="ＭＳ Ｐゴシック" charset="-128"/>
              </a:rPr>
              <a:t>	</a:t>
            </a:r>
          </a:p>
          <a:p>
            <a:pPr lvl="1" eaLnBrk="1" hangingPunct="1">
              <a:lnSpc>
                <a:spcPct val="70000"/>
              </a:lnSpc>
              <a:buFont typeface="Wingdings 2" charset="2"/>
              <a:buNone/>
            </a:pPr>
            <a:r>
              <a:rPr lang="en-US" altLang="x-none" sz="1600" dirty="0">
                <a:ea typeface="ＭＳ Ｐゴシック" charset="-128"/>
              </a:rPr>
              <a:t>	(run #2)</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bare bear</a:t>
            </a:r>
          </a:p>
          <a:p>
            <a:pPr lvl="1" eaLnBrk="1" hangingPunct="1">
              <a:lnSpc>
                <a:spcPct val="70000"/>
              </a:lnSpc>
              <a:buFont typeface="Wingdings 2" charset="2"/>
              <a:buNone/>
            </a:pPr>
            <a:r>
              <a:rPr lang="en-US" altLang="x-none" sz="1600" dirty="0">
                <a:latin typeface="Courier New" charset="0"/>
                <a:ea typeface="ＭＳ Ｐゴシック" charset="-128"/>
              </a:rPr>
              <a:t>	They alliterate!</a:t>
            </a:r>
          </a:p>
          <a:p>
            <a:pPr lvl="1" eaLnBrk="1" hangingPunct="1">
              <a:lnSpc>
                <a:spcPct val="70000"/>
              </a:lnSpc>
              <a:buFont typeface="Wingdings 2" charset="2"/>
              <a:buNone/>
            </a:pPr>
            <a:r>
              <a:rPr lang="en-US" altLang="x-none" sz="1600" dirty="0">
                <a:latin typeface="Courier New" charset="0"/>
                <a:ea typeface="ＭＳ Ｐゴシック" charset="-128"/>
              </a:rPr>
              <a:t>	</a:t>
            </a:r>
          </a:p>
          <a:p>
            <a:pPr lvl="1" eaLnBrk="1" hangingPunct="1">
              <a:lnSpc>
                <a:spcPct val="70000"/>
              </a:lnSpc>
              <a:buFont typeface="Wingdings 2" charset="2"/>
              <a:buNone/>
            </a:pPr>
            <a:r>
              <a:rPr lang="en-US" altLang="x-none" sz="1600" dirty="0">
                <a:ea typeface="ＭＳ Ｐゴシック" charset="-128"/>
              </a:rPr>
              <a:t>	(run #3)</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sell shell</a:t>
            </a:r>
          </a:p>
          <a:p>
            <a:pPr lvl="1" eaLnBrk="1" hangingPunct="1">
              <a:lnSpc>
                <a:spcPct val="70000"/>
              </a:lnSpc>
              <a:buFont typeface="Wingdings 2" charset="2"/>
              <a:buNone/>
            </a:pPr>
            <a:r>
              <a:rPr lang="en-US" altLang="x-none" sz="1600" dirty="0">
                <a:latin typeface="Courier New" charset="0"/>
                <a:ea typeface="ＭＳ Ｐゴシック" charset="-128"/>
              </a:rPr>
              <a:t>	They rhyme and alliterate!</a:t>
            </a:r>
          </a:p>
          <a:p>
            <a:pPr lvl="1" eaLnBrk="1" hangingPunct="1">
              <a:lnSpc>
                <a:spcPct val="70000"/>
              </a:lnSpc>
              <a:buFont typeface="Wingdings 2" charset="2"/>
              <a:buNone/>
            </a:pPr>
            <a:endParaRPr lang="en-US" altLang="x-none" sz="1600" dirty="0">
              <a:ea typeface="ＭＳ Ｐゴシック" charset="-128"/>
            </a:endParaRPr>
          </a:p>
          <a:p>
            <a:pPr lvl="1" eaLnBrk="1" hangingPunct="1">
              <a:lnSpc>
                <a:spcPct val="70000"/>
              </a:lnSpc>
              <a:buFont typeface="Wingdings 2" charset="2"/>
              <a:buNone/>
            </a:pPr>
            <a:r>
              <a:rPr lang="en-US" altLang="x-none" sz="1600" dirty="0">
                <a:ea typeface="ＭＳ Ｐゴシック" charset="-128"/>
              </a:rPr>
              <a:t>	(run #4)</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extra strawberry</a:t>
            </a:r>
            <a:endParaRPr lang="en-US" altLang="x-none" sz="1600" dirty="0">
              <a:latin typeface="Courier New" charset="0"/>
              <a:ea typeface="ＭＳ Ｐゴシック" charset="-128"/>
            </a:endParaRPr>
          </a:p>
        </p:txBody>
      </p:sp>
      <p:sp>
        <p:nvSpPr>
          <p:cNvPr id="2" name="Slide Number Placeholder 3">
            <a:extLst>
              <a:ext uri="{FF2B5EF4-FFF2-40B4-BE49-F238E27FC236}">
                <a16:creationId xmlns:a16="http://schemas.microsoft.com/office/drawing/2014/main" id="{2D047AE7-E789-692F-D305-593FEFC8079A}"/>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18</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328751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pPr eaLnBrk="1" hangingPunct="1"/>
            <a:r>
              <a:rPr lang="en-US" altLang="x-none">
                <a:ea typeface="ＭＳ Ｐゴシック" charset="-128"/>
              </a:rPr>
              <a:t>Boolean Answer</a:t>
            </a:r>
          </a:p>
        </p:txBody>
      </p:sp>
      <p:sp>
        <p:nvSpPr>
          <p:cNvPr id="22530" name="Rectangle 3"/>
          <p:cNvSpPr>
            <a:spLocks noGrp="1"/>
          </p:cNvSpPr>
          <p:nvPr>
            <p:ph type="body" idx="4294967295"/>
          </p:nvPr>
        </p:nvSpPr>
        <p:spPr/>
        <p:txBody>
          <a:bodyPr/>
          <a:lstStyle/>
          <a:p>
            <a:pPr eaLnBrk="1" hangingPunct="1">
              <a:lnSpc>
                <a:spcPct val="60000"/>
              </a:lnSpc>
              <a:buFont typeface="Wingdings 2" charset="2"/>
              <a:buNone/>
            </a:pPr>
            <a:r>
              <a:rPr lang="en-US" altLang="x-none" sz="1500">
                <a:latin typeface="Courier New" charset="0"/>
                <a:ea typeface="ＭＳ Ｐゴシック" charset="-128"/>
              </a:rPr>
              <a:t>public static void main(String[] args) {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Scanner console = new Scanner(System.in);</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System.out.print("Type two words: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String word1 = console.next().</a:t>
            </a:r>
            <a:r>
              <a:rPr lang="en-US" altLang="x-none" sz="1500" b="1">
                <a:solidFill>
                  <a:srgbClr val="FF0000"/>
                </a:solidFill>
                <a:latin typeface="Courier New" charset="0"/>
                <a:ea typeface="ＭＳ Ｐゴシック" charset="-128"/>
              </a:rPr>
              <a:t>toLowerCase()</a:t>
            </a:r>
            <a:r>
              <a:rPr lang="en-US" altLang="x-none" sz="1500">
                <a:latin typeface="Courier New" charset="0"/>
                <a:ea typeface="ＭＳ Ｐゴシック" charset="-128"/>
              </a:rPr>
              <a:t>;</a:t>
            </a:r>
            <a:endParaRPr lang="en-US" altLang="x-none" sz="1500" b="1" u="sng">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r>
              <a:rPr lang="en-US" altLang="x-none" sz="1500">
                <a:latin typeface="Courier New" charset="0"/>
                <a:ea typeface="ＭＳ Ｐゴシック" charset="-128"/>
              </a:rPr>
              <a:t>    String word2 = console.next().</a:t>
            </a:r>
            <a:r>
              <a:rPr lang="en-US" altLang="x-none" sz="1500">
                <a:solidFill>
                  <a:srgbClr val="FF0000"/>
                </a:solidFill>
                <a:latin typeface="Courier New" charset="0"/>
                <a:ea typeface="ＭＳ Ｐゴシック" charset="-128"/>
              </a:rPr>
              <a:t>toLowerCase()</a:t>
            </a:r>
            <a:r>
              <a:rPr lang="en-US" altLang="x-none" sz="1500">
                <a:latin typeface="Courier New" charset="0"/>
                <a:ea typeface="ＭＳ Ｐゴシック" charset="-128"/>
              </a:rPr>
              <a:t>;</a:t>
            </a:r>
            <a:endParaRPr lang="en-US" altLang="x-none" sz="1500" b="1">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endParaRPr lang="en-US" altLang="x-none" sz="1500" b="1">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r>
              <a:rPr lang="en-US" altLang="x-none" sz="1500">
                <a:latin typeface="Courier New" charset="0"/>
                <a:ea typeface="ＭＳ Ｐゴシック" charset="-128"/>
              </a:rPr>
              <a:t>    boolean isR = </a:t>
            </a:r>
            <a:r>
              <a:rPr lang="en-US" altLang="x-none" sz="1500" b="1">
                <a:latin typeface="Courier New" charset="0"/>
                <a:ea typeface="ＭＳ Ｐゴシック" charset="-128"/>
              </a:rPr>
              <a:t>rhyme(word1, word2)</a:t>
            </a: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boolean isA = </a:t>
            </a:r>
            <a:r>
              <a:rPr lang="en-US" altLang="x-none" sz="1500" b="1">
                <a:latin typeface="Courier New" charset="0"/>
                <a:ea typeface="ＭＳ Ｐゴシック" charset="-128"/>
              </a:rPr>
              <a:t>alliterate(word1, word2)</a:t>
            </a: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 output</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b="1">
                <a:solidFill>
                  <a:srgbClr val="008080"/>
                </a:solidFill>
                <a:latin typeface="Courier New" charset="0"/>
                <a:ea typeface="ＭＳ Ｐゴシック" charset="-128"/>
              </a:rPr>
              <a:t>// Returns true if s1 and s2 end with the same two letters.</a:t>
            </a:r>
          </a:p>
          <a:p>
            <a:pPr eaLnBrk="1" hangingPunct="1">
              <a:lnSpc>
                <a:spcPct val="60000"/>
              </a:lnSpc>
              <a:spcBef>
                <a:spcPts val="600"/>
              </a:spcBef>
              <a:buFont typeface="Wingdings 2" charset="2"/>
              <a:buNone/>
            </a:pPr>
            <a:r>
              <a:rPr lang="en-US" altLang="x-none" sz="1500">
                <a:latin typeface="Courier New" charset="0"/>
                <a:ea typeface="ＭＳ Ｐゴシック" charset="-128"/>
              </a:rPr>
              <a:t>public static boolean rhyme(String s1, String s2) {</a:t>
            </a:r>
          </a:p>
          <a:p>
            <a:pPr eaLnBrk="1" hangingPunct="1">
              <a:lnSpc>
                <a:spcPct val="60000"/>
              </a:lnSpc>
              <a:spcBef>
                <a:spcPts val="600"/>
              </a:spcBef>
              <a:buFont typeface="Wingdings 2" charset="2"/>
              <a:buNone/>
            </a:pPr>
            <a:r>
              <a:rPr lang="en-US" altLang="x-none" sz="1500" b="1">
                <a:latin typeface="Courier New" charset="0"/>
                <a:ea typeface="ＭＳ Ｐゴシック" charset="-128"/>
              </a:rPr>
              <a:t>    return </a:t>
            </a:r>
            <a:r>
              <a:rPr lang="en-US" altLang="x-none" sz="1500" b="1">
                <a:solidFill>
                  <a:srgbClr val="FF0000"/>
                </a:solidFill>
                <a:latin typeface="Courier New" charset="0"/>
                <a:ea typeface="ＭＳ Ｐゴシック" charset="-128"/>
              </a:rPr>
              <a:t>s2.length() &gt;= 2</a:t>
            </a:r>
            <a:r>
              <a:rPr lang="en-US" altLang="x-none" sz="1500" b="1">
                <a:latin typeface="Courier New" charset="0"/>
                <a:ea typeface="ＭＳ Ｐゴシック" charset="-128"/>
              </a:rPr>
              <a:t> </a:t>
            </a:r>
            <a:br>
              <a:rPr lang="en-US" altLang="x-none" sz="1500" b="1">
                <a:latin typeface="Courier New" charset="0"/>
                <a:ea typeface="ＭＳ Ｐゴシック" charset="-128"/>
              </a:rPr>
            </a:br>
            <a:r>
              <a:rPr lang="en-US" altLang="x-none" sz="1500" b="1">
                <a:latin typeface="Courier New" charset="0"/>
                <a:ea typeface="ＭＳ Ｐゴシック" charset="-128"/>
              </a:rPr>
              <a:t>        &amp;&amp; s1.endsWith(s2.substring(s2.length() - 2));</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b="1">
                <a:solidFill>
                  <a:srgbClr val="008080"/>
                </a:solidFill>
                <a:latin typeface="Courier New" charset="0"/>
                <a:ea typeface="ＭＳ Ｐゴシック" charset="-128"/>
              </a:rPr>
              <a:t>// Returns true if s1 and s2 start with the same letter.</a:t>
            </a:r>
          </a:p>
          <a:p>
            <a:pPr eaLnBrk="1" hangingPunct="1">
              <a:lnSpc>
                <a:spcPct val="60000"/>
              </a:lnSpc>
              <a:spcBef>
                <a:spcPts val="600"/>
              </a:spcBef>
              <a:buFont typeface="Wingdings 2" charset="2"/>
              <a:buNone/>
            </a:pPr>
            <a:r>
              <a:rPr lang="en-US" altLang="x-none" sz="1500">
                <a:latin typeface="Courier New" charset="0"/>
                <a:ea typeface="ＭＳ Ｐゴシック" charset="-128"/>
              </a:rPr>
              <a:t>public static boolean alliterate(String s1, String s2) {</a:t>
            </a:r>
          </a:p>
          <a:p>
            <a:pPr eaLnBrk="1" hangingPunct="1">
              <a:lnSpc>
                <a:spcPct val="60000"/>
              </a:lnSpc>
              <a:spcBef>
                <a:spcPts val="600"/>
              </a:spcBef>
              <a:buFont typeface="Wingdings 2" charset="2"/>
              <a:buNone/>
            </a:pPr>
            <a:r>
              <a:rPr lang="en-US" altLang="x-none" sz="1500" b="1">
                <a:latin typeface="Courier New" charset="0"/>
                <a:ea typeface="ＭＳ Ｐゴシック" charset="-128"/>
              </a:rPr>
              <a:t>    return </a:t>
            </a:r>
            <a:r>
              <a:rPr lang="en-US" altLang="x-none" sz="1500" b="1">
                <a:solidFill>
                  <a:srgbClr val="FF0000"/>
                </a:solidFill>
                <a:latin typeface="Courier New" charset="0"/>
                <a:ea typeface="ＭＳ Ｐゴシック" charset="-128"/>
              </a:rPr>
              <a:t>s2.length() &gt;= 1</a:t>
            </a:r>
            <a:br>
              <a:rPr lang="en-US" altLang="x-none" sz="1500" b="1">
                <a:latin typeface="Courier New" charset="0"/>
                <a:ea typeface="ＭＳ Ｐゴシック" charset="-128"/>
              </a:rPr>
            </a:br>
            <a:r>
              <a:rPr lang="en-US" altLang="x-none" sz="1500" b="1">
                <a:latin typeface="Courier New" charset="0"/>
                <a:ea typeface="ＭＳ Ｐゴシック" charset="-128"/>
              </a:rPr>
              <a:t>        &amp;&amp; s1.startsWith(s2.substring(0, 1));</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p:txBody>
      </p:sp>
    </p:spTree>
    <p:extLst>
      <p:ext uri="{BB962C8B-B14F-4D97-AF65-F5344CB8AC3E}">
        <p14:creationId xmlns:p14="http://schemas.microsoft.com/office/powerpoint/2010/main" val="12301023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x-none">
                <a:ea typeface="ＭＳ Ｐゴシック" charset="-128"/>
              </a:rPr>
              <a:t>Outline</a:t>
            </a:r>
          </a:p>
        </p:txBody>
      </p:sp>
      <p:sp>
        <p:nvSpPr>
          <p:cNvPr id="56322"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r>
              <a:rPr lang="en-US" altLang="x-none" dirty="0">
                <a:solidFill>
                  <a:srgbClr val="FF0000"/>
                </a:solidFill>
                <a:ea typeface="ＭＳ Ｐゴシック" charset="-128"/>
              </a:rPr>
              <a:t>Strings</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2</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1333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Offline Exercise/Read: </a:t>
            </a:r>
            <a:br>
              <a:rPr lang="en-US" dirty="0"/>
            </a:br>
            <a:r>
              <a:rPr lang="en-US" dirty="0"/>
              <a:t>Regular Expression Match </a:t>
            </a:r>
            <a:br>
              <a:rPr lang="en-US" dirty="0"/>
            </a:br>
            <a:r>
              <a:rPr lang="en-US" dirty="0"/>
              <a:t>(See 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20</a:t>
            </a:fld>
            <a:endParaRPr lang="en-US" altLang="x-none"/>
          </a:p>
        </p:txBody>
      </p:sp>
    </p:spTree>
    <p:extLst>
      <p:ext uri="{BB962C8B-B14F-4D97-AF65-F5344CB8AC3E}">
        <p14:creationId xmlns:p14="http://schemas.microsoft.com/office/powerpoint/2010/main" val="171616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x-none">
                <a:ea typeface="ＭＳ Ｐゴシック" charset="-128"/>
              </a:rPr>
              <a:t>Outline</a:t>
            </a:r>
          </a:p>
        </p:txBody>
      </p:sp>
      <p:sp>
        <p:nvSpPr>
          <p:cNvPr id="24578"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Strings</a:t>
            </a:r>
          </a:p>
          <a:p>
            <a:pPr lvl="1"/>
            <a:r>
              <a:rPr lang="en-US" altLang="x-none" dirty="0">
                <a:ea typeface="ＭＳ Ｐゴシック" charset="-128"/>
              </a:rPr>
              <a:t>String access, modify, parse, format</a:t>
            </a:r>
          </a:p>
          <a:p>
            <a:pPr lvl="1"/>
            <a:r>
              <a:rPr lang="en-US" altLang="x-none" dirty="0">
                <a:ea typeface="ＭＳ Ｐゴシック" charset="-128"/>
              </a:rPr>
              <a:t>String </a:t>
            </a:r>
            <a:r>
              <a:rPr lang="en-US" altLang="x-none" dirty="0" err="1">
                <a:ea typeface="ＭＳ Ｐゴシック" charset="-128"/>
              </a:rPr>
              <a:t>boolean</a:t>
            </a:r>
            <a:r>
              <a:rPr lang="en-US" altLang="x-none" dirty="0">
                <a:ea typeface="ＭＳ Ｐゴシック" charset="-128"/>
              </a:rPr>
              <a:t> methods</a:t>
            </a:r>
          </a:p>
          <a:p>
            <a:pPr lvl="1"/>
            <a:r>
              <a:rPr lang="en-US" altLang="x-none" dirty="0">
                <a:solidFill>
                  <a:srgbClr val="C00000"/>
                </a:solidFill>
                <a:ea typeface="ＭＳ Ｐゴシック" charset="-128"/>
              </a:rPr>
              <a:t>String vs char</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21</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1882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157538" y="4519613"/>
            <a:ext cx="2062162" cy="280987"/>
          </a:xfrm>
          <a:prstGeom prst="rect">
            <a:avLst/>
          </a:prstGeom>
          <a:solidFill>
            <a:srgbClr val="FFFF99"/>
          </a:solidFill>
          <a:ln>
            <a:noFill/>
          </a:ln>
          <a:extLst>
            <a:ext uri="{91240B29-F687-4f45-9708-019B960494DF}">
              <a14:hiddenLine xmlns="" xmlns:a14="http://schemas.microsoft.com/office/drawing/2010/main" w="25400">
                <a:solidFill>
                  <a:srgbClr val="1E768C"/>
                </a:solidFill>
                <a:miter lim="800000"/>
                <a:headEnd/>
                <a:tailEnd/>
              </a14:hiddenLine>
            </a:ext>
          </a:extLst>
        </p:spPr>
        <p:txBody>
          <a:bodyPr anchor="ctr"/>
          <a:lstStyle/>
          <a:p>
            <a:pPr algn="ctr">
              <a:buFont typeface="Wingdings" pitchFamily="2" charset="2"/>
              <a:buChar char="n"/>
              <a:defRPr/>
            </a:pPr>
            <a:endParaRPr lang="en-US">
              <a:solidFill>
                <a:srgbClr val="FFFFFF"/>
              </a:solidFill>
              <a:latin typeface="Comic Sans MS"/>
              <a:ea typeface=""/>
            </a:endParaRPr>
          </a:p>
        </p:txBody>
      </p:sp>
      <p:sp>
        <p:nvSpPr>
          <p:cNvPr id="2" name="Rectangle 4"/>
          <p:cNvSpPr>
            <a:spLocks noChangeArrowheads="1"/>
          </p:cNvSpPr>
          <p:nvPr/>
        </p:nvSpPr>
        <p:spPr bwMode="auto">
          <a:xfrm>
            <a:off x="3746500" y="2306638"/>
            <a:ext cx="1892300" cy="280987"/>
          </a:xfrm>
          <a:prstGeom prst="rect">
            <a:avLst/>
          </a:prstGeom>
          <a:solidFill>
            <a:srgbClr val="FFFF99"/>
          </a:solidFill>
          <a:ln>
            <a:noFill/>
          </a:ln>
          <a:extLst>
            <a:ext uri="{91240B29-F687-4f45-9708-019B960494DF}">
              <a14:hiddenLine xmlns="" xmlns:a14="http://schemas.microsoft.com/office/drawing/2010/main" w="25400">
                <a:solidFill>
                  <a:srgbClr val="1E768C"/>
                </a:solidFill>
                <a:miter lim="800000"/>
                <a:headEnd/>
                <a:tailEnd/>
              </a14:hiddenLine>
            </a:ext>
          </a:extLst>
        </p:spPr>
        <p:txBody>
          <a:bodyPr anchor="ctr"/>
          <a:lstStyle/>
          <a:p>
            <a:pPr algn="ctr">
              <a:buFont typeface="Wingdings" pitchFamily="2" charset="2"/>
              <a:buChar char="n"/>
              <a:defRPr/>
            </a:pPr>
            <a:endParaRPr lang="en-US">
              <a:solidFill>
                <a:srgbClr val="FFFFFF"/>
              </a:solidFill>
              <a:latin typeface="Comic Sans MS"/>
              <a:ea typeface=""/>
            </a:endParaRPr>
          </a:p>
        </p:txBody>
      </p:sp>
      <p:sp>
        <p:nvSpPr>
          <p:cNvPr id="25603" name="Rectangle 2"/>
          <p:cNvSpPr>
            <a:spLocks noGrp="1"/>
          </p:cNvSpPr>
          <p:nvPr>
            <p:ph type="title"/>
          </p:nvPr>
        </p:nvSpPr>
        <p:spPr/>
        <p:txBody>
          <a:bodyPr/>
          <a:lstStyle/>
          <a:p>
            <a:r>
              <a:rPr lang="en-US" altLang="x-none">
                <a:ea typeface="ＭＳ Ｐゴシック" charset="-128"/>
              </a:rPr>
              <a:t>String </a:t>
            </a:r>
            <a:r>
              <a:rPr lang="en-US" altLang="x-none">
                <a:latin typeface="Courier New" charset="0"/>
                <a:ea typeface="ＭＳ Ｐゴシック" charset="-128"/>
              </a:rPr>
              <a:t>charAt</a:t>
            </a:r>
            <a:r>
              <a:rPr lang="en-US" altLang="x-none">
                <a:latin typeface="Verdana" charset="0"/>
                <a:ea typeface="ＭＳ Ｐゴシック" charset="-128"/>
              </a:rPr>
              <a:t> </a:t>
            </a:r>
            <a:r>
              <a:rPr lang="en-US" altLang="x-none">
                <a:ea typeface="ＭＳ Ｐゴシック" charset="-128"/>
              </a:rPr>
              <a:t>method</a:t>
            </a:r>
          </a:p>
        </p:txBody>
      </p:sp>
      <p:sp>
        <p:nvSpPr>
          <p:cNvPr id="750595" name="Rectangle 3"/>
          <p:cNvSpPr>
            <a:spLocks noGrp="1"/>
          </p:cNvSpPr>
          <p:nvPr>
            <p:ph type="body" idx="1"/>
          </p:nvPr>
        </p:nvSpPr>
        <p:spPr>
          <a:xfrm>
            <a:off x="533400" y="1600200"/>
            <a:ext cx="8229600" cy="4648200"/>
          </a:xfrm>
        </p:spPr>
        <p:txBody>
          <a:bodyPr/>
          <a:lstStyle/>
          <a:p>
            <a:r>
              <a:rPr lang="en-US" altLang="x-none" sz="2000">
                <a:ea typeface="ＭＳ Ｐゴシック" charset="-128"/>
              </a:rPr>
              <a:t>The chars in a String can be accessed using the charAt method.</a:t>
            </a:r>
          </a:p>
          <a:p>
            <a:pPr lvl="1">
              <a:lnSpc>
                <a:spcPct val="70000"/>
              </a:lnSpc>
              <a:buFont typeface="Wingdings 2" charset="2"/>
              <a:buNone/>
            </a:pPr>
            <a:endParaRPr lang="en-US" altLang="x-none" sz="800">
              <a:latin typeface="Courier New" charset="0"/>
              <a:ea typeface="ＭＳ Ｐゴシック" charset="-128"/>
            </a:endParaRPr>
          </a:p>
          <a:p>
            <a:pPr lvl="1">
              <a:lnSpc>
                <a:spcPct val="70000"/>
              </a:lnSpc>
              <a:buFont typeface="Wingdings 2" charset="2"/>
              <a:buNone/>
            </a:pPr>
            <a:r>
              <a:rPr lang="en-US" altLang="x-none" sz="1800">
                <a:latin typeface="Courier New" charset="0"/>
                <a:ea typeface="ＭＳ Ｐゴシック" charset="-128"/>
              </a:rPr>
              <a:t>String food = "cookie";</a:t>
            </a:r>
          </a:p>
          <a:p>
            <a:pPr lvl="1">
              <a:lnSpc>
                <a:spcPct val="70000"/>
              </a:lnSpc>
              <a:buFont typeface="Wingdings 2" charset="2"/>
              <a:buNone/>
            </a:pPr>
            <a:r>
              <a:rPr lang="en-US" altLang="x-none" sz="1800">
                <a:latin typeface="Courier New" charset="0"/>
                <a:ea typeface="ＭＳ Ｐゴシック" charset="-128"/>
              </a:rPr>
              <a:t>char firstLetter = </a:t>
            </a:r>
            <a:r>
              <a:rPr lang="en-US" altLang="x-none" sz="1800" b="1">
                <a:latin typeface="Courier New" charset="0"/>
                <a:ea typeface="ＭＳ Ｐゴシック" charset="-128"/>
              </a:rPr>
              <a:t>food.charAt(0)</a:t>
            </a:r>
            <a:r>
              <a:rPr lang="en-US" altLang="x-none" sz="1800">
                <a:latin typeface="Courier New" charset="0"/>
                <a:ea typeface="ＭＳ Ｐゴシック" charset="-128"/>
              </a:rPr>
              <a:t>;   </a:t>
            </a:r>
            <a:r>
              <a:rPr lang="en-US" altLang="x-none" sz="1800" b="1">
                <a:solidFill>
                  <a:srgbClr val="008080"/>
                </a:solidFill>
                <a:latin typeface="Courier New" charset="0"/>
                <a:ea typeface="ＭＳ Ｐゴシック" charset="-128"/>
              </a:rPr>
              <a:t>// 'c'</a:t>
            </a:r>
          </a:p>
          <a:p>
            <a:pPr lvl="1">
              <a:lnSpc>
                <a:spcPct val="70000"/>
              </a:lnSpc>
              <a:buFont typeface="Wingdings 2" charset="2"/>
              <a:buNone/>
            </a:pPr>
            <a:endParaRPr lang="en-US" altLang="x-none" sz="800">
              <a:latin typeface="Courier New" charset="0"/>
              <a:ea typeface="ＭＳ Ｐゴシック" charset="-128"/>
            </a:endParaRPr>
          </a:p>
          <a:p>
            <a:pPr lvl="1">
              <a:lnSpc>
                <a:spcPct val="70000"/>
              </a:lnSpc>
              <a:buFont typeface="Wingdings 2" charset="2"/>
              <a:buNone/>
            </a:pPr>
            <a:r>
              <a:rPr lang="en-US" altLang="x-none" sz="1800">
                <a:latin typeface="Courier New" charset="0"/>
                <a:ea typeface="ＭＳ Ｐゴシック" charset="-128"/>
              </a:rPr>
              <a:t>System.out.println(firstLetter + " is for " + food);</a:t>
            </a:r>
          </a:p>
          <a:p>
            <a:pPr lvl="1">
              <a:lnSpc>
                <a:spcPct val="70000"/>
              </a:lnSpc>
              <a:buFont typeface="Wingdings 2" charset="2"/>
              <a:buNone/>
            </a:pPr>
            <a:r>
              <a:rPr lang="en-US" altLang="x-none" sz="1800">
                <a:latin typeface="Courier New" charset="0"/>
                <a:ea typeface="ＭＳ Ｐゴシック" charset="-128"/>
              </a:rPr>
              <a:t>System.out.println("That's good enough for me!");</a:t>
            </a:r>
          </a:p>
          <a:p>
            <a:pPr lvl="1">
              <a:buFont typeface="Wingdings 2" charset="2"/>
              <a:buNone/>
            </a:pPr>
            <a:endParaRPr lang="en-US" altLang="x-none" sz="1800">
              <a:latin typeface="Courier New" charset="0"/>
              <a:ea typeface="ＭＳ Ｐゴシック" charset="-128"/>
            </a:endParaRPr>
          </a:p>
          <a:p>
            <a:r>
              <a:rPr lang="en-US" altLang="x-none" sz="2000">
                <a:ea typeface="ＭＳ Ｐゴシック" charset="-128"/>
              </a:rPr>
              <a:t>You can use a for loop to print or examine each character.</a:t>
            </a:r>
          </a:p>
          <a:p>
            <a:pPr lvl="1">
              <a:lnSpc>
                <a:spcPct val="70000"/>
              </a:lnSpc>
              <a:buFont typeface="Wingdings 2" charset="2"/>
              <a:buNone/>
            </a:pPr>
            <a:endParaRPr lang="en-US" altLang="x-none" sz="700">
              <a:latin typeface="Courier New" charset="0"/>
              <a:ea typeface="ＭＳ Ｐゴシック" charset="-128"/>
            </a:endParaRPr>
          </a:p>
          <a:p>
            <a:pPr lvl="1">
              <a:lnSpc>
                <a:spcPct val="80000"/>
              </a:lnSpc>
              <a:buFont typeface="Wingdings 2" charset="2"/>
              <a:buNone/>
            </a:pPr>
            <a:r>
              <a:rPr lang="en-US" altLang="x-none" sz="1800">
                <a:latin typeface="Courier New" charset="0"/>
                <a:ea typeface="ＭＳ Ｐゴシック" charset="-128"/>
              </a:rPr>
              <a:t>	String major = "CS";</a:t>
            </a:r>
          </a:p>
          <a:p>
            <a:pPr lvl="1">
              <a:lnSpc>
                <a:spcPct val="80000"/>
              </a:lnSpc>
              <a:buFont typeface="Wingdings 2" charset="2"/>
              <a:buNone/>
            </a:pPr>
            <a:r>
              <a:rPr lang="en-US" altLang="x-none" sz="1800">
                <a:latin typeface="Courier New" charset="0"/>
                <a:ea typeface="ＭＳ Ｐゴシック" charset="-128"/>
              </a:rPr>
              <a:t>	for (int i = 0; i &lt; major.length(); i++) {</a:t>
            </a:r>
          </a:p>
          <a:p>
            <a:pPr lvl="1">
              <a:lnSpc>
                <a:spcPct val="80000"/>
              </a:lnSpc>
              <a:buFont typeface="Wingdings 2" charset="2"/>
              <a:buNone/>
            </a:pPr>
            <a:r>
              <a:rPr lang="en-US" altLang="x-none" sz="1800">
                <a:latin typeface="Courier New" charset="0"/>
                <a:ea typeface="ＭＳ Ｐゴシック" charset="-128"/>
              </a:rPr>
              <a:t>	    char c = </a:t>
            </a:r>
            <a:r>
              <a:rPr lang="en-US" altLang="x-none" sz="1800" b="1">
                <a:latin typeface="Courier New" charset="0"/>
                <a:ea typeface="ＭＳ Ｐゴシック" charset="-128"/>
              </a:rPr>
              <a:t>major.charAt(i)</a:t>
            </a:r>
            <a:r>
              <a:rPr lang="en-US" altLang="x-none" sz="1800">
                <a:latin typeface="Courier New" charset="0"/>
                <a:ea typeface="ＭＳ Ｐゴシック" charset="-128"/>
              </a:rPr>
              <a:t>;</a:t>
            </a:r>
          </a:p>
          <a:p>
            <a:pPr lvl="1">
              <a:lnSpc>
                <a:spcPct val="80000"/>
              </a:lnSpc>
              <a:buFont typeface="Wingdings 2" charset="2"/>
              <a:buNone/>
            </a:pPr>
            <a:r>
              <a:rPr lang="en-US" altLang="x-none" sz="1800">
                <a:latin typeface="Courier New" charset="0"/>
                <a:ea typeface="ＭＳ Ｐゴシック" charset="-128"/>
              </a:rPr>
              <a:t>	    System.out.println(c);</a:t>
            </a:r>
          </a:p>
          <a:p>
            <a:pPr lvl="1">
              <a:lnSpc>
                <a:spcPct val="80000"/>
              </a:lnSpc>
              <a:buFont typeface="Wingdings 2" charset="2"/>
              <a:buNone/>
            </a:pPr>
            <a:r>
              <a:rPr lang="en-US" altLang="x-none" sz="1800">
                <a:latin typeface="Courier New" charset="0"/>
                <a:ea typeface="ＭＳ Ｐゴシック" charset="-128"/>
              </a:rPr>
              <a:t>	}</a:t>
            </a:r>
          </a:p>
          <a:p>
            <a:pPr lvl="1">
              <a:lnSpc>
                <a:spcPct val="80000"/>
              </a:lnSpc>
              <a:buFont typeface="Wingdings 2" charset="2"/>
              <a:buNone/>
            </a:pPr>
            <a:r>
              <a:rPr lang="en-US" altLang="x-none" sz="800">
                <a:latin typeface="Verdana" charset="0"/>
                <a:ea typeface="ＭＳ Ｐゴシック" charset="-128"/>
              </a:rPr>
              <a:t>		</a:t>
            </a:r>
          </a:p>
          <a:p>
            <a:pPr lvl="1">
              <a:lnSpc>
                <a:spcPct val="80000"/>
              </a:lnSpc>
              <a:buFont typeface="Wingdings 2" charset="2"/>
              <a:buNone/>
            </a:pPr>
            <a:r>
              <a:rPr lang="en-US" altLang="x-none" sz="1800">
                <a:latin typeface="Verdana" charset="0"/>
                <a:ea typeface="ＭＳ Ｐゴシック" charset="-128"/>
              </a:rPr>
              <a:t>	Output:</a:t>
            </a:r>
          </a:p>
          <a:p>
            <a:pPr lvl="1">
              <a:lnSpc>
                <a:spcPct val="80000"/>
              </a:lnSpc>
              <a:buFont typeface="Wingdings 2" charset="2"/>
              <a:buNone/>
            </a:pPr>
            <a:r>
              <a:rPr lang="en-US" altLang="x-none" sz="1800">
                <a:latin typeface="Courier New" charset="0"/>
                <a:ea typeface="ＭＳ Ｐゴシック" charset="-128"/>
              </a:rPr>
              <a:t>	C</a:t>
            </a:r>
          </a:p>
          <a:p>
            <a:pPr lvl="1">
              <a:lnSpc>
                <a:spcPct val="80000"/>
              </a:lnSpc>
              <a:buFont typeface="Wingdings 2" charset="2"/>
              <a:buNone/>
            </a:pPr>
            <a:r>
              <a:rPr lang="en-US" altLang="x-none" sz="1800">
                <a:latin typeface="Courier New" charset="0"/>
                <a:ea typeface="ＭＳ Ｐゴシック" charset="-128"/>
              </a:rPr>
              <a:t>	S</a:t>
            </a:r>
          </a:p>
        </p:txBody>
      </p:sp>
      <p:sp>
        <p:nvSpPr>
          <p:cNvPr id="6" name="Rectangle 3"/>
          <p:cNvSpPr>
            <a:spLocks noChangeArrowheads="1"/>
          </p:cNvSpPr>
          <p:nvPr/>
        </p:nvSpPr>
        <p:spPr bwMode="auto">
          <a:xfrm>
            <a:off x="61913" y="6319838"/>
            <a:ext cx="4232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stringChars</a:t>
            </a:r>
            <a:endParaRPr lang="en-US" altLang="x-none" sz="2400" dirty="0">
              <a:solidFill>
                <a:srgbClr val="000000"/>
              </a:solidFill>
            </a:endParaRPr>
          </a:p>
        </p:txBody>
      </p:sp>
      <p:sp>
        <p:nvSpPr>
          <p:cNvPr id="4" name="Slide Number Placeholder 3">
            <a:extLst>
              <a:ext uri="{FF2B5EF4-FFF2-40B4-BE49-F238E27FC236}">
                <a16:creationId xmlns:a16="http://schemas.microsoft.com/office/drawing/2014/main" id="{188C8E89-0C0D-B900-56AA-42A2C31D4EA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22</a:t>
            </a:fld>
            <a:endParaRPr lang="en-US" altLang="x-none" sz="1200">
              <a:solidFill>
                <a:srgbClr val="000000"/>
              </a:solidFill>
              <a:latin typeface="Tahoma" charset="0"/>
            </a:endParaRPr>
          </a:p>
        </p:txBody>
      </p:sp>
    </p:spTree>
    <p:extLst>
      <p:ext uri="{BB962C8B-B14F-4D97-AF65-F5344CB8AC3E}">
        <p14:creationId xmlns:p14="http://schemas.microsoft.com/office/powerpoint/2010/main" val="1887235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059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059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059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0595">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0595">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0595">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0595">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0595">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0595">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0595">
                                            <p:txEl>
                                              <p:pRg st="18" end="1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en-US" altLang="x-none">
                <a:latin typeface="Courier New" charset="0"/>
                <a:ea typeface="ＭＳ Ｐゴシック" charset="-128"/>
              </a:rPr>
              <a:t>char</a:t>
            </a:r>
            <a:r>
              <a:rPr lang="en-US" altLang="x-none">
                <a:latin typeface="Verdana" charset="0"/>
                <a:ea typeface="ＭＳ Ｐゴシック" charset="-128"/>
              </a:rPr>
              <a:t> vs. </a:t>
            </a:r>
            <a:r>
              <a:rPr lang="en-US" altLang="x-none">
                <a:latin typeface="Courier New" charset="0"/>
                <a:ea typeface="ＭＳ Ｐゴシック" charset="-128"/>
              </a:rPr>
              <a:t>int</a:t>
            </a:r>
          </a:p>
        </p:txBody>
      </p:sp>
      <p:sp>
        <p:nvSpPr>
          <p:cNvPr id="35842" name="Rectangle 3"/>
          <p:cNvSpPr>
            <a:spLocks noGrp="1"/>
          </p:cNvSpPr>
          <p:nvPr>
            <p:ph type="body" idx="1"/>
          </p:nvPr>
        </p:nvSpPr>
        <p:spPr>
          <a:xfrm>
            <a:off x="533400" y="1447800"/>
            <a:ext cx="8153400" cy="2438400"/>
          </a:xfrm>
        </p:spPr>
        <p:txBody>
          <a:bodyPr/>
          <a:lstStyle/>
          <a:p>
            <a:r>
              <a:rPr lang="en-US" altLang="x-none">
                <a:ea typeface="ＭＳ Ｐゴシック" charset="-128"/>
              </a:rPr>
              <a:t>Char internal stores the index of a char</a:t>
            </a:r>
          </a:p>
          <a:p>
            <a:r>
              <a:rPr lang="en-US" altLang="x-none">
                <a:ea typeface="ＭＳ Ｐゴシック" charset="-128"/>
              </a:rPr>
              <a:t>Using</a:t>
            </a:r>
            <a:r>
              <a:rPr lang="en-US" altLang="x-none">
                <a:latin typeface="Verdana" charset="0"/>
                <a:ea typeface="ＭＳ Ｐゴシック" charset="-128"/>
              </a:rPr>
              <a:t> </a:t>
            </a:r>
            <a:r>
              <a:rPr lang="en-US" altLang="x-none">
                <a:latin typeface="Courier New" charset="0"/>
                <a:ea typeface="ＭＳ Ｐゴシック" charset="-128"/>
              </a:rPr>
              <a:t>char</a:t>
            </a:r>
            <a:r>
              <a:rPr lang="en-US" altLang="x-none">
                <a:latin typeface="Verdana" charset="0"/>
                <a:ea typeface="ＭＳ Ｐゴシック" charset="-128"/>
              </a:rPr>
              <a:t> </a:t>
            </a:r>
            <a:r>
              <a:rPr lang="en-US" altLang="x-none">
                <a:ea typeface="ＭＳ Ｐゴシック" charset="-128"/>
              </a:rPr>
              <a:t>in arithmetic expressions will cause char to be converted to an int</a:t>
            </a:r>
            <a:endParaRPr lang="en-US" altLang="x-none">
              <a:latin typeface="Verdana" charset="0"/>
              <a:ea typeface="ＭＳ Ｐゴシック" charset="-128"/>
            </a:endParaRPr>
          </a:p>
          <a:p>
            <a:r>
              <a:rPr lang="en-US" altLang="x-none">
                <a:ea typeface="ＭＳ Ｐゴシック" charset="-128"/>
              </a:rPr>
              <a:t>To convert an</a:t>
            </a:r>
            <a:r>
              <a:rPr lang="en-US" altLang="x-none">
                <a:latin typeface="Verdana" charset="0"/>
                <a:ea typeface="ＭＳ Ｐゴシック" charset="-128"/>
              </a:rPr>
              <a:t> </a:t>
            </a:r>
            <a:r>
              <a:rPr lang="en-US" altLang="x-none">
                <a:latin typeface="Courier New" charset="0"/>
                <a:ea typeface="ＭＳ Ｐゴシック" charset="-128"/>
              </a:rPr>
              <a:t>int</a:t>
            </a:r>
            <a:r>
              <a:rPr lang="en-US" altLang="x-none">
                <a:latin typeface="Verdana" charset="0"/>
                <a:ea typeface="ＭＳ Ｐゴシック" charset="-128"/>
              </a:rPr>
              <a:t> </a:t>
            </a:r>
            <a:r>
              <a:rPr lang="en-US" altLang="x-none">
                <a:ea typeface="ＭＳ Ｐゴシック" charset="-128"/>
              </a:rPr>
              <a:t>into the equivalent </a:t>
            </a:r>
            <a:r>
              <a:rPr lang="en-US" altLang="x-none">
                <a:latin typeface="Courier New" charset="0"/>
                <a:ea typeface="ＭＳ Ｐゴシック" charset="-128"/>
              </a:rPr>
              <a:t>char</a:t>
            </a:r>
            <a:r>
              <a:rPr lang="en-US" altLang="x-none">
                <a:latin typeface="Verdana" charset="0"/>
                <a:ea typeface="ＭＳ Ｐゴシック" charset="-128"/>
              </a:rPr>
              <a:t>, </a:t>
            </a:r>
            <a:r>
              <a:rPr lang="en-US" altLang="x-none">
                <a:ea typeface="ＭＳ Ｐゴシック" charset="-128"/>
              </a:rPr>
              <a:t>type-cast it.</a:t>
            </a:r>
          </a:p>
          <a:p>
            <a:pPr>
              <a:buFont typeface="Wingdings 2" charset="2"/>
              <a:buNone/>
            </a:pPr>
            <a:r>
              <a:rPr lang="en-US" altLang="x-none">
                <a:latin typeface="Verdana" charset="0"/>
                <a:ea typeface="ＭＳ Ｐゴシック" charset="-128"/>
              </a:rPr>
              <a:t>	</a:t>
            </a:r>
            <a:r>
              <a:rPr lang="en-US" altLang="x-none">
                <a:latin typeface="Courier New" charset="0"/>
                <a:ea typeface="ＭＳ Ｐゴシック" charset="-128"/>
              </a:rPr>
              <a:t>(char) ('a' + 2)</a:t>
            </a:r>
            <a:r>
              <a:rPr lang="en-US" altLang="x-none">
                <a:latin typeface="Verdana" charset="0"/>
                <a:ea typeface="ＭＳ Ｐゴシック" charset="-128"/>
              </a:rPr>
              <a:t>  is  </a:t>
            </a:r>
            <a:r>
              <a:rPr lang="en-US" altLang="x-none">
                <a:latin typeface="Courier New" charset="0"/>
                <a:ea typeface="ＭＳ Ｐゴシック" charset="-128"/>
              </a:rPr>
              <a:t>'c'</a:t>
            </a:r>
          </a:p>
        </p:txBody>
      </p:sp>
      <p:sp>
        <p:nvSpPr>
          <p:cNvPr id="35843" name="Rectangle 1"/>
          <p:cNvSpPr>
            <a:spLocks noChangeArrowheads="1"/>
          </p:cNvSpPr>
          <p:nvPr/>
        </p:nvSpPr>
        <p:spPr bwMode="auto">
          <a:xfrm>
            <a:off x="838200" y="4343400"/>
            <a:ext cx="7848600" cy="841375"/>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buFont typeface="Wingdings 2" charset="2"/>
              <a:buNone/>
            </a:pPr>
            <a:r>
              <a:rPr lang="en-US" altLang="x-none" sz="2000">
                <a:solidFill>
                  <a:srgbClr val="000000"/>
                </a:solidFill>
                <a:latin typeface="Courier New" charset="0"/>
              </a:rPr>
              <a:t>for (char c = 'a'; c &lt;= 'z'; c = (char)(c+1) ) {</a:t>
            </a:r>
          </a:p>
          <a:p>
            <a:pPr eaLnBrk="1" hangingPunct="1">
              <a:lnSpc>
                <a:spcPct val="80000"/>
              </a:lnSpc>
              <a:buFont typeface="Wingdings 2" charset="2"/>
              <a:buNone/>
            </a:pPr>
            <a:r>
              <a:rPr lang="en-US" altLang="x-none" sz="2000">
                <a:solidFill>
                  <a:srgbClr val="000000"/>
                </a:solidFill>
                <a:latin typeface="Courier New" charset="0"/>
              </a:rPr>
              <a:t>    System.out.print(c);</a:t>
            </a:r>
          </a:p>
          <a:p>
            <a:pPr eaLnBrk="1" hangingPunct="1">
              <a:lnSpc>
                <a:spcPct val="80000"/>
              </a:lnSpc>
              <a:buFont typeface="Wingdings 2" charset="2"/>
              <a:buNone/>
            </a:pPr>
            <a:r>
              <a:rPr lang="en-US" altLang="x-none" sz="2000">
                <a:solidFill>
                  <a:srgbClr val="000000"/>
                </a:solidFill>
                <a:latin typeface="Courier New" charset="0"/>
              </a:rPr>
              <a:t>}</a:t>
            </a:r>
          </a:p>
        </p:txBody>
      </p:sp>
      <p:sp>
        <p:nvSpPr>
          <p:cNvPr id="35844" name="Rectangle 4"/>
          <p:cNvSpPr>
            <a:spLocks noChangeArrowheads="1"/>
          </p:cNvSpPr>
          <p:nvPr/>
        </p:nvSpPr>
        <p:spPr bwMode="auto">
          <a:xfrm>
            <a:off x="838200" y="5334000"/>
            <a:ext cx="7848600" cy="841375"/>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buFont typeface="Wingdings 2" charset="2"/>
              <a:buNone/>
            </a:pPr>
            <a:r>
              <a:rPr lang="en-US" altLang="x-none" sz="2000">
                <a:solidFill>
                  <a:srgbClr val="000000"/>
                </a:solidFill>
                <a:latin typeface="Courier New" charset="0"/>
              </a:rPr>
              <a:t>for (char c = 'a'; c &lt;= 'z'; c ++ ) {</a:t>
            </a:r>
          </a:p>
          <a:p>
            <a:pPr eaLnBrk="1" hangingPunct="1">
              <a:lnSpc>
                <a:spcPct val="80000"/>
              </a:lnSpc>
              <a:buFont typeface="Wingdings 2" charset="2"/>
              <a:buNone/>
            </a:pPr>
            <a:r>
              <a:rPr lang="en-US" altLang="x-none" sz="2000">
                <a:solidFill>
                  <a:srgbClr val="000000"/>
                </a:solidFill>
                <a:latin typeface="Courier New" charset="0"/>
              </a:rPr>
              <a:t>    System.out.print(c);</a:t>
            </a:r>
          </a:p>
          <a:p>
            <a:pPr eaLnBrk="1" hangingPunct="1">
              <a:lnSpc>
                <a:spcPct val="80000"/>
              </a:lnSpc>
              <a:buFont typeface="Wingdings 2" charset="2"/>
              <a:buNone/>
            </a:pPr>
            <a:r>
              <a:rPr lang="en-US" altLang="x-none" sz="2000">
                <a:solidFill>
                  <a:srgbClr val="000000"/>
                </a:solidFill>
                <a:latin typeface="Courier New" charset="0"/>
              </a:rPr>
              <a:t>}</a:t>
            </a:r>
          </a:p>
        </p:txBody>
      </p:sp>
      <p:sp>
        <p:nvSpPr>
          <p:cNvPr id="35845" name="Rectangle 3"/>
          <p:cNvSpPr>
            <a:spLocks noChangeArrowheads="1"/>
          </p:cNvSpPr>
          <p:nvPr/>
        </p:nvSpPr>
        <p:spPr bwMode="auto">
          <a:xfrm>
            <a:off x="61913" y="6319838"/>
            <a:ext cx="4682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charInt</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5846" name="Rectangle 2"/>
          <p:cNvSpPr>
            <a:spLocks noChangeArrowheads="1"/>
          </p:cNvSpPr>
          <p:nvPr/>
        </p:nvSpPr>
        <p:spPr bwMode="auto">
          <a:xfrm>
            <a:off x="4210050" y="228600"/>
            <a:ext cx="4933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600" dirty="0">
                <a:solidFill>
                  <a:srgbClr val="000000"/>
                </a:solidFill>
              </a:rPr>
              <a:t>https://</a:t>
            </a:r>
            <a:r>
              <a:rPr lang="en-US" altLang="x-none" sz="1600" dirty="0" err="1">
                <a:solidFill>
                  <a:srgbClr val="000000"/>
                </a:solidFill>
              </a:rPr>
              <a:t>en.wikipedia.org</a:t>
            </a:r>
            <a:r>
              <a:rPr lang="en-US" altLang="x-none" sz="1600" dirty="0">
                <a:solidFill>
                  <a:srgbClr val="000000"/>
                </a:solidFill>
              </a:rPr>
              <a:t>/wiki/</a:t>
            </a:r>
            <a:r>
              <a:rPr lang="en-US" altLang="x-none" sz="1600" dirty="0" err="1">
                <a:solidFill>
                  <a:srgbClr val="000000"/>
                </a:solidFill>
              </a:rPr>
              <a:t>List_of_Unicode_characters</a:t>
            </a:r>
            <a:endParaRPr lang="en-US" altLang="x-none" sz="1600" dirty="0">
              <a:solidFill>
                <a:srgbClr val="000000"/>
              </a:solidFill>
            </a:endParaRPr>
          </a:p>
        </p:txBody>
      </p:sp>
      <p:sp>
        <p:nvSpPr>
          <p:cNvPr id="3" name="Slide Number Placeholder 3">
            <a:extLst>
              <a:ext uri="{FF2B5EF4-FFF2-40B4-BE49-F238E27FC236}">
                <a16:creationId xmlns:a16="http://schemas.microsoft.com/office/drawing/2014/main" id="{9DC7C075-C049-B8FD-56C5-381243E90EF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23</a:t>
            </a:fld>
            <a:endParaRPr lang="en-US" altLang="x-none" sz="1200">
              <a:solidFill>
                <a:srgbClr val="000000"/>
              </a:solidFill>
              <a:latin typeface="Tahoma" charset="0"/>
            </a:endParaRPr>
          </a:p>
        </p:txBody>
      </p:sp>
    </p:spTree>
    <p:extLst>
      <p:ext uri="{BB962C8B-B14F-4D97-AF65-F5344CB8AC3E}">
        <p14:creationId xmlns:p14="http://schemas.microsoft.com/office/powerpoint/2010/main" val="8881859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a:t>
            </a:r>
          </a:p>
        </p:txBody>
      </p:sp>
      <p:sp>
        <p:nvSpPr>
          <p:cNvPr id="14339" name="Rectangle 3"/>
          <p:cNvSpPr>
            <a:spLocks noGrp="1" noChangeArrowheads="1"/>
          </p:cNvSpPr>
          <p:nvPr>
            <p:ph idx="4294967295"/>
          </p:nvPr>
        </p:nvSpPr>
        <p:spPr>
          <a:xfrm>
            <a:off x="533400" y="1447800"/>
            <a:ext cx="8305800" cy="4648200"/>
          </a:xfrm>
        </p:spPr>
        <p:txBody>
          <a:bodyPr/>
          <a:lstStyle/>
          <a:p>
            <a:pPr marL="374650" indent="-285750"/>
            <a:r>
              <a:rPr lang="en-US" altLang="x-none" sz="2400">
                <a:latin typeface="Courier New" charset="0"/>
                <a:ea typeface="ＭＳ Ｐゴシック" charset="-128"/>
              </a:rPr>
              <a:t>"h"</a:t>
            </a:r>
            <a:r>
              <a:rPr lang="en-US" altLang="x-none" sz="2400">
                <a:latin typeface="Verdana" charset="0"/>
                <a:ea typeface="ＭＳ Ｐゴシック" charset="-128"/>
              </a:rPr>
              <a:t> is a </a:t>
            </a:r>
            <a:r>
              <a:rPr lang="en-US" altLang="x-none" sz="2400">
                <a:latin typeface="Courier New" charset="0"/>
                <a:ea typeface="ＭＳ Ｐゴシック" charset="-128"/>
              </a:rPr>
              <a:t>String</a:t>
            </a:r>
            <a:br>
              <a:rPr lang="en-US" altLang="x-none" sz="2400">
                <a:latin typeface="Verdana" charset="0"/>
                <a:ea typeface="ＭＳ Ｐゴシック" charset="-128"/>
              </a:rPr>
            </a:br>
            <a:r>
              <a:rPr lang="en-US" altLang="x-none" sz="2400">
                <a:latin typeface="Courier New" charset="0"/>
                <a:ea typeface="ＭＳ Ｐゴシック" charset="-128"/>
              </a:rPr>
              <a:t>'h'</a:t>
            </a:r>
            <a:r>
              <a:rPr lang="en-US" altLang="x-none" sz="2400">
                <a:latin typeface="Verdana" charset="0"/>
                <a:ea typeface="ＭＳ Ｐゴシック" charset="-128"/>
              </a:rPr>
              <a:t> is a </a:t>
            </a:r>
            <a:r>
              <a:rPr lang="en-US" altLang="x-none" sz="2400">
                <a:latin typeface="Courier New" charset="0"/>
                <a:ea typeface="ＭＳ Ｐゴシック" charset="-128"/>
              </a:rPr>
              <a:t>char</a:t>
            </a:r>
            <a:r>
              <a:rPr lang="en-US" altLang="x-none" sz="2400">
                <a:latin typeface="Verdana" charset="0"/>
                <a:ea typeface="ＭＳ Ｐゴシック" charset="-128"/>
              </a:rPr>
              <a:t>	 </a:t>
            </a:r>
            <a:r>
              <a:rPr lang="en-US" altLang="x-none" sz="2400">
                <a:ea typeface="ＭＳ Ｐゴシック" charset="-128"/>
              </a:rPr>
              <a:t>(the two behave differently)</a:t>
            </a:r>
          </a:p>
          <a:p>
            <a:pPr lvl="1">
              <a:buFont typeface="Wingdings 2" charset="2"/>
              <a:buNone/>
            </a:pPr>
            <a:endParaRPr lang="en-US" altLang="x-none" sz="1100">
              <a:latin typeface="Verdana" charset="0"/>
              <a:ea typeface="ＭＳ Ｐゴシック" charset="-128"/>
            </a:endParaRPr>
          </a:p>
          <a:p>
            <a:pPr marL="374650" indent="-285750"/>
            <a:r>
              <a:rPr lang="en-US" altLang="x-none" sz="2400">
                <a:latin typeface="Courier New" charset="0"/>
                <a:ea typeface="ＭＳ Ｐゴシック" charset="-128"/>
              </a:rPr>
              <a:t>String</a:t>
            </a:r>
            <a:r>
              <a:rPr lang="en-US" altLang="x-none" sz="2400">
                <a:latin typeface="Verdana" charset="0"/>
                <a:ea typeface="ＭＳ Ｐゴシック" charset="-128"/>
              </a:rPr>
              <a:t> </a:t>
            </a:r>
            <a:r>
              <a:rPr lang="en-US" altLang="x-none" sz="2400">
                <a:ea typeface="ＭＳ Ｐゴシック" charset="-128"/>
              </a:rPr>
              <a:t>is an object; it contains methods</a:t>
            </a:r>
          </a:p>
          <a:p>
            <a:pPr lvl="1">
              <a:spcBef>
                <a:spcPct val="0"/>
              </a:spcBef>
              <a:buFont typeface="Wingdings 2" charset="2"/>
              <a:buNone/>
            </a:pPr>
            <a:endParaRPr lang="en-US" altLang="x-none" sz="700">
              <a:latin typeface="Courier New" charset="0"/>
              <a:ea typeface="ＭＳ Ｐゴシック" charset="-128"/>
            </a:endParaRPr>
          </a:p>
          <a:p>
            <a:pPr lvl="1">
              <a:spcBef>
                <a:spcPct val="0"/>
              </a:spcBef>
              <a:buFont typeface="Wingdings 2" charset="2"/>
              <a:buNone/>
            </a:pPr>
            <a:r>
              <a:rPr lang="en-US" altLang="x-none" sz="2000">
                <a:latin typeface="Courier New" charset="0"/>
                <a:ea typeface="ＭＳ Ｐゴシック" charset="-128"/>
              </a:rPr>
              <a:t>String s = "h";</a:t>
            </a:r>
          </a:p>
          <a:p>
            <a:pPr lvl="1">
              <a:spcBef>
                <a:spcPct val="0"/>
              </a:spcBef>
              <a:buFont typeface="Wingdings 2" charset="2"/>
              <a:buNone/>
            </a:pPr>
            <a:r>
              <a:rPr lang="en-US" altLang="x-none" sz="2000">
                <a:latin typeface="Courier New" charset="0"/>
                <a:ea typeface="ＭＳ Ｐゴシック" charset="-128"/>
              </a:rPr>
              <a:t>s = s.toUpperCase();        </a:t>
            </a:r>
            <a:r>
              <a:rPr lang="en-US" altLang="x-none" sz="2000" b="1">
                <a:solidFill>
                  <a:srgbClr val="008080"/>
                </a:solidFill>
                <a:latin typeface="Courier New" charset="0"/>
                <a:ea typeface="ＭＳ Ｐゴシック" charset="-128"/>
              </a:rPr>
              <a:t>// 'H'</a:t>
            </a:r>
          </a:p>
          <a:p>
            <a:pPr lvl="1">
              <a:spcBef>
                <a:spcPct val="0"/>
              </a:spcBef>
              <a:buFont typeface="Wingdings 2" charset="2"/>
              <a:buNone/>
            </a:pPr>
            <a:r>
              <a:rPr lang="en-US" altLang="x-none" sz="2000">
                <a:latin typeface="Courier New" charset="0"/>
                <a:ea typeface="ＭＳ Ｐゴシック" charset="-128"/>
              </a:rPr>
              <a:t>int len = s.length();       </a:t>
            </a:r>
            <a:r>
              <a:rPr lang="en-US" altLang="x-none" sz="2000" b="1">
                <a:solidFill>
                  <a:srgbClr val="008080"/>
                </a:solidFill>
                <a:latin typeface="Courier New" charset="0"/>
                <a:ea typeface="ＭＳ Ｐゴシック" charset="-128"/>
              </a:rPr>
              <a:t>//  1</a:t>
            </a:r>
          </a:p>
          <a:p>
            <a:pPr lvl="1">
              <a:spcBef>
                <a:spcPct val="0"/>
              </a:spcBef>
              <a:buFont typeface="Wingdings 2" charset="2"/>
              <a:buNone/>
            </a:pPr>
            <a:r>
              <a:rPr lang="en-US" altLang="x-none" sz="2000">
                <a:latin typeface="Courier New" charset="0"/>
                <a:ea typeface="ＭＳ Ｐゴシック" charset="-128"/>
              </a:rPr>
              <a:t>char first = s.charAt(0);   </a:t>
            </a:r>
            <a:r>
              <a:rPr lang="en-US" altLang="x-none" sz="2000" b="1">
                <a:solidFill>
                  <a:srgbClr val="008080"/>
                </a:solidFill>
                <a:latin typeface="Courier New" charset="0"/>
                <a:ea typeface="ＭＳ Ｐゴシック" charset="-128"/>
              </a:rPr>
              <a:t>// 'H'</a:t>
            </a:r>
          </a:p>
          <a:p>
            <a:pPr lvl="1">
              <a:spcBef>
                <a:spcPct val="0"/>
              </a:spcBef>
              <a:buFont typeface="Wingdings 2" charset="2"/>
              <a:buNone/>
            </a:pPr>
            <a:endParaRPr lang="en-US" altLang="x-none" sz="1100" b="1">
              <a:solidFill>
                <a:srgbClr val="008080"/>
              </a:solidFill>
              <a:latin typeface="Courier New" charset="0"/>
              <a:ea typeface="ＭＳ Ｐゴシック" charset="-128"/>
            </a:endParaRPr>
          </a:p>
          <a:p>
            <a:pPr marL="374650" indent="-285750"/>
            <a:r>
              <a:rPr lang="en-US" altLang="x-none" sz="2400">
                <a:latin typeface="Courier New" charset="0"/>
                <a:ea typeface="ＭＳ Ｐゴシック" charset="-128"/>
              </a:rPr>
              <a:t>char</a:t>
            </a:r>
            <a:r>
              <a:rPr lang="en-US" altLang="x-none" sz="2400">
                <a:latin typeface="Verdana" charset="0"/>
                <a:ea typeface="ＭＳ Ｐゴシック" charset="-128"/>
              </a:rPr>
              <a:t> </a:t>
            </a:r>
            <a:r>
              <a:rPr lang="en-US" altLang="x-none" sz="2400">
                <a:ea typeface="ＭＳ Ｐゴシック" charset="-128"/>
              </a:rPr>
              <a:t>is primitive; you can't call methods on it</a:t>
            </a:r>
          </a:p>
          <a:p>
            <a:pPr lvl="1">
              <a:buFont typeface="Wingdings 2" charset="2"/>
              <a:buNone/>
            </a:pPr>
            <a:endParaRPr lang="en-US" altLang="x-none" sz="700">
              <a:latin typeface="Courier New" charset="0"/>
              <a:ea typeface="ＭＳ Ｐゴシック" charset="-128"/>
            </a:endParaRPr>
          </a:p>
          <a:p>
            <a:pPr lvl="1">
              <a:lnSpc>
                <a:spcPct val="80000"/>
              </a:lnSpc>
              <a:buFont typeface="Wingdings 2" charset="2"/>
              <a:buNone/>
            </a:pPr>
            <a:r>
              <a:rPr lang="en-US" altLang="x-none" sz="2000">
                <a:latin typeface="Courier New" charset="0"/>
                <a:ea typeface="ＭＳ Ｐゴシック" charset="-128"/>
              </a:rPr>
              <a:t>char c = 'h';</a:t>
            </a:r>
          </a:p>
          <a:p>
            <a:pPr lvl="1">
              <a:lnSpc>
                <a:spcPct val="80000"/>
              </a:lnSpc>
              <a:buFont typeface="Wingdings 2" charset="2"/>
              <a:buNone/>
            </a:pPr>
            <a:r>
              <a:rPr lang="en-US" altLang="x-none" sz="2000">
                <a:solidFill>
                  <a:srgbClr val="800000"/>
                </a:solidFill>
                <a:latin typeface="Courier New" charset="0"/>
                <a:ea typeface="ＭＳ Ｐゴシック" charset="-128"/>
              </a:rPr>
              <a:t>c = c.toUpperCase();   </a:t>
            </a:r>
            <a:r>
              <a:rPr lang="en-US" altLang="x-none" sz="1400" b="1">
                <a:solidFill>
                  <a:srgbClr val="800000"/>
                </a:solidFill>
                <a:latin typeface="Courier New" charset="0"/>
                <a:ea typeface="ＭＳ Ｐゴシック" charset="-128"/>
              </a:rPr>
              <a:t>// ERROR</a:t>
            </a:r>
            <a:endParaRPr lang="en-US" altLang="x-none" sz="1600">
              <a:solidFill>
                <a:srgbClr val="800000"/>
              </a:solidFill>
              <a:latin typeface="Verdana" charset="0"/>
              <a:ea typeface="ＭＳ Ｐゴシック" charset="-128"/>
            </a:endParaRPr>
          </a:p>
        </p:txBody>
      </p:sp>
      <p:sp>
        <p:nvSpPr>
          <p:cNvPr id="3" name="Slide Number Placeholder 3">
            <a:extLst>
              <a:ext uri="{FF2B5EF4-FFF2-40B4-BE49-F238E27FC236}">
                <a16:creationId xmlns:a16="http://schemas.microsoft.com/office/drawing/2014/main" id="{E32AC0CB-2F85-73CB-4721-CD607F96C281}"/>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24</a:t>
            </a:fld>
            <a:endParaRPr lang="en-US" altLang="x-none" sz="1200">
              <a:solidFill>
                <a:srgbClr val="000000"/>
              </a:solidFill>
              <a:latin typeface="Tahoma" charset="0"/>
            </a:endParaRPr>
          </a:p>
        </p:txBody>
      </p:sp>
    </p:spTree>
    <p:extLst>
      <p:ext uri="{BB962C8B-B14F-4D97-AF65-F5344CB8AC3E}">
        <p14:creationId xmlns:p14="http://schemas.microsoft.com/office/powerpoint/2010/main" val="1279821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533400" y="76200"/>
            <a:ext cx="8610600" cy="1143000"/>
          </a:xfrm>
        </p:spPr>
        <p:txBody>
          <a:bodyPr/>
          <a:lstStyle/>
          <a:p>
            <a:pPr>
              <a:defRPr/>
            </a:pPr>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br>
              <a:rPr lang="en-US" altLang="x-none" dirty="0">
                <a:latin typeface="Courier New" charset="0"/>
                <a:ea typeface="ＭＳ Ｐゴシック" charset="-128"/>
              </a:rPr>
            </a:br>
            <a:r>
              <a:rPr lang="en-US" altLang="x-none" dirty="0">
                <a:ea typeface="ＭＳ Ｐゴシック" charset="-128"/>
              </a:rPr>
              <a:t>(char Comparison)</a:t>
            </a:r>
            <a:endParaRPr lang="en-US" dirty="0">
              <a:latin typeface="+mn-lt"/>
            </a:endParaRPr>
          </a:p>
        </p:txBody>
      </p:sp>
      <p:sp>
        <p:nvSpPr>
          <p:cNvPr id="33794" name="Rectangle 3"/>
          <p:cNvSpPr>
            <a:spLocks noGrp="1"/>
          </p:cNvSpPr>
          <p:nvPr>
            <p:ph type="body" idx="1"/>
          </p:nvPr>
        </p:nvSpPr>
        <p:spPr>
          <a:xfrm>
            <a:off x="533400" y="1600200"/>
            <a:ext cx="8382000" cy="4648200"/>
          </a:xfrm>
        </p:spPr>
        <p:txBody>
          <a:bodyPr/>
          <a:lstStyle/>
          <a:p>
            <a:r>
              <a:rPr lang="en-US" altLang="x-none" sz="2400" dirty="0">
                <a:ea typeface="ＭＳ Ｐゴシック" charset="-128"/>
              </a:rPr>
              <a:t>Consistent with primitive numerical types, you can compare </a:t>
            </a:r>
            <a:r>
              <a:rPr lang="en-US" altLang="x-none" sz="2400" dirty="0">
                <a:latin typeface="Courier New" charset="0"/>
                <a:ea typeface="ＭＳ Ｐゴシック" charset="-128"/>
              </a:rPr>
              <a:t>char</a:t>
            </a:r>
            <a:r>
              <a:rPr lang="en-US" altLang="x-none" sz="2400" dirty="0">
                <a:latin typeface="Verdana" charset="0"/>
                <a:ea typeface="ＭＳ Ｐゴシック" charset="-128"/>
              </a:rPr>
              <a:t> </a:t>
            </a:r>
            <a:r>
              <a:rPr lang="en-US" altLang="x-none" sz="2400" dirty="0">
                <a:solidFill>
                  <a:srgbClr val="FF0000"/>
                </a:solidFill>
                <a:ea typeface="ＭＳ Ｐゴシック" charset="-128"/>
              </a:rPr>
              <a:t>values</a:t>
            </a:r>
            <a:r>
              <a:rPr lang="en-US" altLang="x-none" sz="2400" dirty="0">
                <a:ea typeface="ＭＳ Ｐゴシック" charset="-128"/>
              </a:rPr>
              <a:t> using relational operators (ordering is alphabetical order):</a:t>
            </a:r>
          </a:p>
          <a:p>
            <a:pPr lvl="1">
              <a:buFont typeface="Wingdings 2" charset="2"/>
              <a:buNone/>
            </a:pPr>
            <a:r>
              <a:rPr lang="en-US" altLang="x-none" sz="2000" dirty="0">
                <a:latin typeface="Courier New" charset="0"/>
                <a:ea typeface="ＭＳ Ｐゴシック" charset="-128"/>
              </a:rPr>
              <a:t>	'a' &lt; 'b'</a:t>
            </a:r>
            <a:r>
              <a:rPr lang="en-US" altLang="x-none" sz="2000" dirty="0">
                <a:latin typeface="Verdana" charset="0"/>
                <a:ea typeface="ＭＳ Ｐゴシック" charset="-128"/>
              </a:rPr>
              <a:t>    and    </a:t>
            </a:r>
            <a:r>
              <a:rPr lang="en-US" altLang="x-none" sz="2000" dirty="0">
                <a:latin typeface="Courier New" charset="0"/>
                <a:ea typeface="ＭＳ Ｐゴシック" charset="-128"/>
              </a:rPr>
              <a:t>'X' == 'X'</a:t>
            </a:r>
            <a:r>
              <a:rPr lang="en-US" altLang="x-none" sz="2000" dirty="0">
                <a:latin typeface="Verdana" charset="0"/>
                <a:ea typeface="ＭＳ Ｐゴシック" charset="-128"/>
              </a:rPr>
              <a:t>    and    </a:t>
            </a:r>
            <a:r>
              <a:rPr lang="en-US" altLang="x-none" sz="2000" dirty="0">
                <a:latin typeface="Courier New" charset="0"/>
                <a:ea typeface="ＭＳ Ｐゴシック" charset="-128"/>
              </a:rPr>
              <a:t>'Q' != 'q</a:t>
            </a:r>
            <a:r>
              <a:rPr lang="en-US" altLang="en-US" sz="2000" dirty="0">
                <a:latin typeface="Courier New" charset="0"/>
                <a:ea typeface="ＭＳ Ｐゴシック" charset="-128"/>
              </a:rPr>
              <a:t>’</a:t>
            </a:r>
            <a:endParaRPr lang="en-US" altLang="ja-JP" sz="2000" dirty="0">
              <a:latin typeface="Courier New" charset="0"/>
              <a:ea typeface="ＭＳ Ｐゴシック" charset="-128"/>
            </a:endParaRPr>
          </a:p>
          <a:p>
            <a:pPr lvl="1">
              <a:buFont typeface="Wingdings 2" charset="2"/>
              <a:buNone/>
            </a:pPr>
            <a:endParaRPr lang="en-US" altLang="x-none" sz="700" dirty="0">
              <a:latin typeface="Verdana"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String word = </a:t>
            </a:r>
            <a:r>
              <a:rPr lang="en-US" altLang="x-none" sz="2000" dirty="0" err="1">
                <a:latin typeface="Courier New" charset="0"/>
                <a:ea typeface="ＭＳ Ｐゴシック" charset="-128"/>
              </a:rPr>
              <a:t>console.next</a:t>
            </a:r>
            <a:r>
              <a:rPr lang="en-US" altLang="x-none" sz="2000" dirty="0">
                <a:latin typeface="Courier New" charset="0"/>
                <a:ea typeface="ＭＳ Ｐゴシック" charset="-128"/>
              </a:rPr>
              <a:t>();</a:t>
            </a:r>
          </a:p>
          <a:p>
            <a:pPr lvl="1">
              <a:lnSpc>
                <a:spcPct val="80000"/>
              </a:lnSpc>
              <a:buFont typeface="Wingdings 2" charset="2"/>
              <a:buNone/>
            </a:pPr>
            <a:r>
              <a:rPr lang="en-US" altLang="x-none" sz="2000" dirty="0">
                <a:latin typeface="Courier New" charset="0"/>
                <a:ea typeface="ＭＳ Ｐゴシック" charset="-128"/>
              </a:rPr>
              <a:t>  char </a:t>
            </a:r>
            <a:r>
              <a:rPr lang="en-US" altLang="x-none" sz="2000" dirty="0" err="1">
                <a:latin typeface="Courier New" charset="0"/>
                <a:ea typeface="ＭＳ Ｐゴシック" charset="-128"/>
              </a:rPr>
              <a:t>ch</a:t>
            </a:r>
            <a:r>
              <a:rPr lang="en-US" altLang="x-none" sz="2000" dirty="0">
                <a:latin typeface="Courier New" charset="0"/>
                <a:ea typeface="ＭＳ Ｐゴシック" charset="-128"/>
              </a:rPr>
              <a:t> = </a:t>
            </a:r>
            <a:r>
              <a:rPr lang="en-US" altLang="x-none" sz="2000" b="1" dirty="0" err="1">
                <a:latin typeface="Courier New" charset="0"/>
                <a:ea typeface="ＭＳ Ｐゴシック" charset="-128"/>
              </a:rPr>
              <a:t>word.charAt</a:t>
            </a:r>
            <a:r>
              <a:rPr lang="en-US" altLang="x-none" sz="2000" b="1" dirty="0">
                <a:latin typeface="Courier New" charset="0"/>
                <a:ea typeface="ＭＳ Ｐゴシック" charset="-128"/>
              </a:rPr>
              <a:t>(</a:t>
            </a:r>
            <a:r>
              <a:rPr lang="en-US" altLang="x-none" sz="2000" b="1" dirty="0" err="1">
                <a:latin typeface="Courier New" charset="0"/>
                <a:ea typeface="ＭＳ Ｐゴシック" charset="-128"/>
              </a:rPr>
              <a:t>word.length</a:t>
            </a:r>
            <a:r>
              <a:rPr lang="en-US" altLang="x-none" sz="2000" b="1" dirty="0">
                <a:latin typeface="Courier New" charset="0"/>
                <a:ea typeface="ＭＳ Ｐゴシック" charset="-128"/>
              </a:rPr>
              <a:t>() - 1) ;</a:t>
            </a: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if (</a:t>
            </a:r>
            <a:r>
              <a:rPr lang="en-US" altLang="x-none" sz="2000" b="1" dirty="0">
                <a:latin typeface="Courier New" charset="0"/>
                <a:ea typeface="ＭＳ Ｐゴシック" charset="-128"/>
              </a:rPr>
              <a:t>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 's'</a:t>
            </a:r>
            <a:r>
              <a:rPr lang="en-US" altLang="x-none" sz="2000" dirty="0">
                <a:latin typeface="Courier New" charset="0"/>
                <a:ea typeface="ＭＳ Ｐゴシック" charset="-128"/>
              </a:rPr>
              <a:t>) {</a:t>
            </a: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System.out.println</a:t>
            </a:r>
            <a:r>
              <a:rPr lang="en-US" altLang="x-none" sz="2000" dirty="0">
                <a:latin typeface="Courier New" charset="0"/>
                <a:ea typeface="ＭＳ Ｐゴシック" charset="-128"/>
              </a:rPr>
              <a:t>(word + " is plural.");</a:t>
            </a:r>
          </a:p>
          <a:p>
            <a:pPr lvl="1">
              <a:lnSpc>
                <a:spcPct val="80000"/>
              </a:lnSpc>
              <a:buFont typeface="Wingdings 2" charset="2"/>
              <a:buNone/>
            </a:pPr>
            <a:r>
              <a:rPr lang="en-US" altLang="x-none" sz="2000" dirty="0">
                <a:latin typeface="Courier New" charset="0"/>
                <a:ea typeface="ＭＳ Ｐゴシック" charset="-128"/>
              </a:rPr>
              <a:t>	}</a:t>
            </a:r>
          </a:p>
          <a:p>
            <a:pPr lvl="1">
              <a:lnSpc>
                <a:spcPct val="80000"/>
              </a:lnSpc>
              <a:buFont typeface="Wingdings 2" charset="2"/>
              <a:buNone/>
            </a:pP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ch</a:t>
            </a:r>
            <a:r>
              <a:rPr lang="en-US" altLang="x-none" sz="2000" dirty="0">
                <a:latin typeface="Courier New" charset="0"/>
                <a:ea typeface="ＭＳ Ｐゴシック" charset="-128"/>
              </a:rPr>
              <a:t> = </a:t>
            </a:r>
            <a:r>
              <a:rPr lang="en-US" altLang="x-none" sz="2000" b="1" dirty="0" err="1">
                <a:latin typeface="Courier New" charset="0"/>
                <a:ea typeface="ＭＳ Ｐゴシック" charset="-128"/>
              </a:rPr>
              <a:t>word.charAt</a:t>
            </a:r>
            <a:r>
              <a:rPr lang="en-US" altLang="x-none" sz="2000" b="1" dirty="0">
                <a:latin typeface="Courier New" charset="0"/>
                <a:ea typeface="ＭＳ Ｐゴシック" charset="-128"/>
              </a:rPr>
              <a:t>(0) ;</a:t>
            </a: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if (</a:t>
            </a:r>
            <a:r>
              <a:rPr lang="en-US" altLang="x-none" sz="2000" b="1" dirty="0">
                <a:latin typeface="Courier New" charset="0"/>
                <a:ea typeface="ＭＳ Ｐゴシック" charset="-128"/>
              </a:rPr>
              <a:t> ‘a’ &lt;=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&amp;&amp;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&lt;= ‘z’</a:t>
            </a:r>
            <a:r>
              <a:rPr lang="en-US" altLang="x-none" sz="2000" dirty="0">
                <a:latin typeface="Courier New" charset="0"/>
                <a:ea typeface="ＭＳ Ｐゴシック" charset="-128"/>
              </a:rPr>
              <a:t>) {</a:t>
            </a: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System.out.println</a:t>
            </a:r>
            <a:r>
              <a:rPr lang="en-US" altLang="x-none" sz="2000" dirty="0">
                <a:latin typeface="Courier New" charset="0"/>
                <a:ea typeface="ＭＳ Ｐゴシック" charset="-128"/>
              </a:rPr>
              <a:t>(word </a:t>
            </a:r>
            <a:br>
              <a:rPr lang="en-US" altLang="x-none" sz="2000" dirty="0">
                <a:latin typeface="Courier New" charset="0"/>
                <a:ea typeface="ＭＳ Ｐゴシック" charset="-128"/>
              </a:rPr>
            </a:br>
            <a:r>
              <a:rPr lang="en-US" altLang="x-none" sz="2000" dirty="0">
                <a:latin typeface="Courier New" charset="0"/>
                <a:ea typeface="ＭＳ Ｐゴシック" charset="-128"/>
              </a:rPr>
              <a:t>           + ”starts w/ a letter”);</a:t>
            </a:r>
          </a:p>
          <a:p>
            <a:pPr lvl="1">
              <a:lnSpc>
                <a:spcPct val="80000"/>
              </a:lnSpc>
              <a:buFont typeface="Wingdings 2" charset="2"/>
              <a:buNone/>
            </a:pPr>
            <a:r>
              <a:rPr lang="en-US" altLang="x-none" sz="2000" dirty="0">
                <a:latin typeface="Courier New" charset="0"/>
                <a:ea typeface="ＭＳ Ｐゴシック" charset="-128"/>
              </a:rPr>
              <a:t>	}</a:t>
            </a:r>
          </a:p>
          <a:p>
            <a:pPr lvl="1">
              <a:lnSpc>
                <a:spcPct val="80000"/>
              </a:lnSpc>
              <a:buFont typeface="Wingdings 2" charset="2"/>
              <a:buNone/>
            </a:pPr>
            <a:endParaRPr lang="en-US" altLang="x-none" sz="2000" dirty="0">
              <a:latin typeface="Courier New" charset="0"/>
              <a:ea typeface="ＭＳ Ｐゴシック" charset="-128"/>
            </a:endParaRPr>
          </a:p>
        </p:txBody>
      </p:sp>
      <p:sp>
        <p:nvSpPr>
          <p:cNvPr id="4" name="Rectangle 3"/>
          <p:cNvSpPr>
            <a:spLocks noChangeArrowheads="1"/>
          </p:cNvSpPr>
          <p:nvPr/>
        </p:nvSpPr>
        <p:spPr bwMode="auto">
          <a:xfrm>
            <a:off x="61913" y="6319838"/>
            <a:ext cx="5468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charCompare</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 name="Slide Number Placeholder 3">
            <a:extLst>
              <a:ext uri="{FF2B5EF4-FFF2-40B4-BE49-F238E27FC236}">
                <a16:creationId xmlns:a16="http://schemas.microsoft.com/office/drawing/2014/main" id="{91A0A88A-CE50-DF69-4740-9E49568E229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397005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r>
              <a:rPr lang="en-US" altLang="x-none" dirty="0">
                <a:ea typeface="ＭＳ Ｐゴシック" charset="-128"/>
              </a:rPr>
              <a:t>(Comparison)</a:t>
            </a:r>
          </a:p>
        </p:txBody>
      </p:sp>
      <p:sp>
        <p:nvSpPr>
          <p:cNvPr id="24578" name="Rectangle 3"/>
          <p:cNvSpPr>
            <a:spLocks noGrp="1"/>
          </p:cNvSpPr>
          <p:nvPr>
            <p:ph type="body" idx="4294967295"/>
          </p:nvPr>
        </p:nvSpPr>
        <p:spPr>
          <a:xfrm>
            <a:off x="533400" y="1600200"/>
            <a:ext cx="7924800" cy="4648200"/>
          </a:xfrm>
        </p:spPr>
        <p:txBody>
          <a:bodyPr/>
          <a:lstStyle/>
          <a:p>
            <a:pPr marL="342900" lvl="1" indent="-342900" eaLnBrk="1" hangingPunct="1">
              <a:buSzPct val="85000"/>
              <a:buFont typeface="Wingdings" charset="0"/>
              <a:buChar char="q"/>
              <a:defRPr/>
            </a:pPr>
            <a:r>
              <a:rPr lang="en-US" sz="2800" dirty="0"/>
              <a:t>&lt;, &lt;=, &gt;, &gt;= are not defined on objects and hence you cannot write str1 &lt;= str2</a:t>
            </a:r>
          </a:p>
          <a:p>
            <a:pPr marL="342900" lvl="1" indent="-342900" eaLnBrk="1" hangingPunct="1">
              <a:buSzPct val="85000"/>
              <a:buFont typeface="Wingdings" charset="0"/>
              <a:buChar char="q"/>
              <a:defRPr/>
            </a:pPr>
            <a:r>
              <a:rPr lang="en-US" sz="2800" dirty="0">
                <a:latin typeface="Courier New" charset="0"/>
              </a:rPr>
              <a:t>!=</a:t>
            </a:r>
            <a:r>
              <a:rPr lang="en-US" sz="2800" dirty="0"/>
              <a:t> and </a:t>
            </a:r>
            <a:r>
              <a:rPr lang="en-US" sz="2800" dirty="0">
                <a:latin typeface="Courier New" charset="0"/>
              </a:rPr>
              <a:t>==</a:t>
            </a:r>
            <a:r>
              <a:rPr lang="en-US" sz="2800" dirty="0"/>
              <a:t> are defined on </a:t>
            </a:r>
            <a:r>
              <a:rPr lang="en-US" sz="2800" dirty="0">
                <a:solidFill>
                  <a:srgbClr val="C00000"/>
                </a:solidFill>
              </a:rPr>
              <a:t>all objects</a:t>
            </a:r>
            <a:r>
              <a:rPr lang="en-US" sz="2800" dirty="0"/>
              <a:t>, but they compare </a:t>
            </a:r>
            <a:r>
              <a:rPr lang="en-US" sz="2800" i="1" dirty="0"/>
              <a:t>references</a:t>
            </a:r>
            <a:r>
              <a:rPr lang="en-US" sz="2800" dirty="0"/>
              <a:t> (seen later), not values. So == often gives </a:t>
            </a:r>
            <a:r>
              <a:rPr lang="en-US" sz="2800" dirty="0">
                <a:latin typeface="Courier New" charset="0"/>
              </a:rPr>
              <a:t>false</a:t>
            </a:r>
            <a:r>
              <a:rPr lang="en-US" sz="2800" dirty="0"/>
              <a:t> even when two </a:t>
            </a:r>
            <a:r>
              <a:rPr lang="en-US" sz="2800" dirty="0">
                <a:latin typeface="Courier New" charset="0"/>
              </a:rPr>
              <a:t>String</a:t>
            </a:r>
            <a:r>
              <a:rPr lang="en-US" sz="2800" dirty="0"/>
              <a:t>s have the same letters.</a:t>
            </a:r>
          </a:p>
          <a:p>
            <a:pPr lvl="1" eaLnBrk="1" hangingPunct="1">
              <a:lnSpc>
                <a:spcPct val="80000"/>
              </a:lnSpc>
              <a:buFont typeface="Wingdings 2" charset="0"/>
              <a:buNone/>
              <a:defRPr/>
            </a:pPr>
            <a:endParaRPr lang="en-US" sz="800" dirty="0"/>
          </a:p>
          <a:p>
            <a:pPr lvl="1" eaLnBrk="1" hangingPunct="1">
              <a:lnSpc>
                <a:spcPct val="80000"/>
              </a:lnSpc>
              <a:buFont typeface="Wingdings 2" charset="0"/>
              <a:buNone/>
              <a:defRPr/>
            </a:pPr>
            <a:endParaRPr lang="en-US" sz="800" dirty="0"/>
          </a:p>
          <a:p>
            <a:pPr lvl="1" eaLnBrk="1" hangingPunct="1">
              <a:lnSpc>
                <a:spcPct val="80000"/>
              </a:lnSpc>
              <a:buFont typeface="Wingdings 2" charset="0"/>
              <a:buNone/>
              <a:defRPr/>
            </a:pPr>
            <a:r>
              <a:rPr lang="en-US" sz="1800" dirty="0">
                <a:latin typeface="Courier New" charset="0"/>
              </a:rPr>
              <a:t>	Scanner console = new Scanner( </a:t>
            </a:r>
            <a:r>
              <a:rPr lang="en-US" sz="1800" dirty="0" err="1">
                <a:latin typeface="Courier New" charset="0"/>
              </a:rPr>
              <a:t>System.in</a:t>
            </a: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String name = </a:t>
            </a:r>
            <a:r>
              <a:rPr lang="en-US" sz="1800" dirty="0" err="1">
                <a:latin typeface="Courier New" charset="0"/>
              </a:rPr>
              <a:t>console.next</a:t>
            </a:r>
            <a:r>
              <a:rPr lang="en-US" sz="1800" dirty="0">
                <a:latin typeface="Courier New" charset="0"/>
              </a:rPr>
              <a:t>(); // user input Barney</a:t>
            </a:r>
          </a:p>
          <a:p>
            <a:pPr lvl="1" eaLnBrk="1" hangingPunct="1">
              <a:lnSpc>
                <a:spcPct val="80000"/>
              </a:lnSpc>
              <a:buFont typeface="Wingdings 2" charset="0"/>
              <a:buNone/>
              <a:defRPr/>
            </a:pPr>
            <a:endParaRPr lang="en-US" sz="1800" dirty="0">
              <a:latin typeface="Courier New" charset="0"/>
            </a:endParaRPr>
          </a:p>
          <a:p>
            <a:pPr lvl="1" eaLnBrk="1" hangingPunct="1">
              <a:lnSpc>
                <a:spcPct val="80000"/>
              </a:lnSpc>
              <a:buFont typeface="Wingdings 2" charset="0"/>
              <a:buNone/>
              <a:defRPr/>
            </a:pPr>
            <a:r>
              <a:rPr lang="en-US" sz="1800" dirty="0">
                <a:latin typeface="Courier New" charset="0"/>
              </a:rPr>
              <a:t>	if (</a:t>
            </a:r>
            <a:r>
              <a:rPr lang="en-US" sz="1800" b="1" dirty="0">
                <a:solidFill>
                  <a:srgbClr val="A50021"/>
                </a:solidFill>
                <a:latin typeface="Courier New" charset="0"/>
              </a:rPr>
              <a:t>name == "Barney"</a:t>
            </a: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a:t>
            </a:r>
            <a:r>
              <a:rPr lang="en-US" sz="1800" dirty="0" err="1">
                <a:latin typeface="Courier New" charset="0"/>
              </a:rPr>
              <a:t>System.out.println</a:t>
            </a:r>
            <a:r>
              <a:rPr lang="en-US" sz="1800" dirty="0">
                <a:latin typeface="Courier New" charset="0"/>
              </a:rPr>
              <a:t>("I love you, you love me,");</a:t>
            </a:r>
          </a:p>
          <a:p>
            <a:pPr lvl="1" eaLnBrk="1" hangingPunct="1">
              <a:lnSpc>
                <a:spcPct val="80000"/>
              </a:lnSpc>
              <a:buFont typeface="Wingdings 2" charset="0"/>
              <a:buNone/>
              <a:defRPr/>
            </a:pPr>
            <a:r>
              <a:rPr lang="en-US" sz="1800" dirty="0">
                <a:latin typeface="Courier New" charset="0"/>
              </a:rPr>
              <a:t>	    </a:t>
            </a:r>
            <a:r>
              <a:rPr lang="en-US" sz="1800" dirty="0" err="1">
                <a:latin typeface="Courier New" charset="0"/>
              </a:rPr>
              <a:t>System.out.println</a:t>
            </a:r>
            <a:r>
              <a:rPr lang="en-US" sz="1800" dirty="0">
                <a:latin typeface="Courier New" charset="0"/>
              </a:rPr>
              <a:t>("We're a happy family!");</a:t>
            </a:r>
          </a:p>
          <a:p>
            <a:pPr lvl="1" eaLnBrk="1" hangingPunct="1">
              <a:lnSpc>
                <a:spcPct val="80000"/>
              </a:lnSpc>
              <a:buFont typeface="Wingdings 2" charset="0"/>
              <a:buNone/>
              <a:defRPr/>
            </a:pPr>
            <a:r>
              <a:rPr lang="en-US" sz="1800" dirty="0">
                <a:latin typeface="Courier New" charset="0"/>
              </a:rPr>
              <a:t>	}</a:t>
            </a:r>
          </a:p>
          <a:p>
            <a:pPr lvl="1" eaLnBrk="1" hangingPunct="1">
              <a:lnSpc>
                <a:spcPct val="80000"/>
              </a:lnSpc>
              <a:defRPr/>
            </a:pPr>
            <a:endParaRPr lang="en-US" dirty="0"/>
          </a:p>
        </p:txBody>
      </p:sp>
      <p:sp>
        <p:nvSpPr>
          <p:cNvPr id="3" name="Slide Number Placeholder 3">
            <a:extLst>
              <a:ext uri="{FF2B5EF4-FFF2-40B4-BE49-F238E27FC236}">
                <a16:creationId xmlns:a16="http://schemas.microsoft.com/office/drawing/2014/main" id="{47EA6923-B3C6-684B-623B-ED37A9DD916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26</a:t>
            </a:fld>
            <a:endParaRPr lang="en-US" altLang="x-none" sz="1200">
              <a:solidFill>
                <a:srgbClr val="000000"/>
              </a:solidFill>
              <a:latin typeface="Tahoma" charset="0"/>
            </a:endParaRPr>
          </a:p>
        </p:txBody>
      </p:sp>
    </p:spTree>
    <p:extLst>
      <p:ext uri="{BB962C8B-B14F-4D97-AF65-F5344CB8AC3E}">
        <p14:creationId xmlns:p14="http://schemas.microsoft.com/office/powerpoint/2010/main" val="7381110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p:txBody>
          <a:bodyPr/>
          <a:lstStyle/>
          <a:p>
            <a:pPr eaLnBrk="1" hangingPunct="1"/>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r>
              <a:rPr lang="en-US" altLang="x-none" dirty="0">
                <a:ea typeface="ＭＳ Ｐゴシック" charset="-128"/>
              </a:rPr>
              <a:t>(Comparison)</a:t>
            </a:r>
          </a:p>
        </p:txBody>
      </p:sp>
      <p:sp>
        <p:nvSpPr>
          <p:cNvPr id="32770" name="Rectangle 3"/>
          <p:cNvSpPr>
            <a:spLocks noGrp="1"/>
          </p:cNvSpPr>
          <p:nvPr>
            <p:ph type="body" idx="4294967295"/>
          </p:nvPr>
        </p:nvSpPr>
        <p:spPr>
          <a:xfrm>
            <a:off x="533400" y="1600200"/>
            <a:ext cx="8305800" cy="4648200"/>
          </a:xfrm>
        </p:spPr>
        <p:txBody>
          <a:bodyPr/>
          <a:lstStyle/>
          <a:p>
            <a:pPr eaLnBrk="1" hangingPunct="1"/>
            <a:r>
              <a:rPr lang="en-US" altLang="x-none" dirty="0">
                <a:ea typeface="ＭＳ Ｐゴシック" charset="-128"/>
              </a:rPr>
              <a:t>String comparisons based on content use the method </a:t>
            </a:r>
            <a:r>
              <a:rPr lang="en-US" altLang="x-none" dirty="0">
                <a:latin typeface="Courier New" charset="0"/>
                <a:ea typeface="ＭＳ Ｐゴシック" charset="-128"/>
              </a:rPr>
              <a:t>equals</a:t>
            </a:r>
            <a:r>
              <a:rPr lang="en-US" altLang="x-none" dirty="0">
                <a:ea typeface="ＭＳ Ｐゴシック" charset="-128"/>
              </a:rPr>
              <a:t>.</a:t>
            </a:r>
          </a:p>
          <a:p>
            <a:pPr lvl="1" eaLnBrk="1" hangingPunct="1">
              <a:lnSpc>
                <a:spcPct val="80000"/>
              </a:lnSpc>
              <a:buFont typeface="Wingdings 2" charset="2"/>
              <a:buNone/>
            </a:pPr>
            <a:endParaRPr lang="en-US" altLang="x-none" sz="800" dirty="0">
              <a:latin typeface="Courier New" charset="0"/>
              <a:ea typeface="ＭＳ Ｐゴシック" charset="-128"/>
            </a:endParaRPr>
          </a:p>
          <a:p>
            <a:pPr lvl="1" eaLnBrk="1" hangingPunct="1">
              <a:lnSpc>
                <a:spcPct val="80000"/>
              </a:lnSpc>
              <a:buFont typeface="Wingdings 2" charset="2"/>
              <a:buNone/>
            </a:pPr>
            <a:r>
              <a:rPr lang="en-US" altLang="x-none" sz="1800" dirty="0">
                <a:ea typeface="ＭＳ Ｐゴシック" charset="-128"/>
              </a:rPr>
              <a:t>	</a:t>
            </a:r>
            <a:r>
              <a:rPr lang="en-US" altLang="x-none" sz="1800" dirty="0">
                <a:latin typeface="Courier New" charset="0"/>
                <a:ea typeface="ＭＳ Ｐゴシック" charset="-128"/>
              </a:rPr>
              <a:t>Scanner console = new Scanner(</a:t>
            </a:r>
            <a:r>
              <a:rPr lang="en-US" altLang="x-none" sz="1800" dirty="0" err="1">
                <a:latin typeface="Courier New" charset="0"/>
                <a:ea typeface="ＭＳ Ｐゴシック" charset="-128"/>
              </a:rPr>
              <a:t>System.in</a:t>
            </a:r>
            <a:r>
              <a:rPr lang="en-US" altLang="x-none" sz="1800" dirty="0">
                <a:latin typeface="Courier New" charset="0"/>
                <a:ea typeface="ＭＳ Ｐゴシック" charset="-128"/>
              </a:rPr>
              <a:t>);</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a:t>
            </a:r>
            <a:r>
              <a:rPr lang="en-US" altLang="x-none" sz="1800" dirty="0">
                <a:latin typeface="Courier New" charset="0"/>
                <a:ea typeface="ＭＳ Ｐゴシック" charset="-128"/>
              </a:rPr>
              <a:t>("What is your name? ");</a:t>
            </a:r>
          </a:p>
          <a:p>
            <a:pPr lvl="1" eaLnBrk="1" hangingPunct="1">
              <a:lnSpc>
                <a:spcPct val="80000"/>
              </a:lnSpc>
              <a:buFont typeface="Wingdings 2" charset="2"/>
              <a:buNone/>
            </a:pPr>
            <a:r>
              <a:rPr lang="en-US" altLang="x-none" sz="1800" dirty="0">
                <a:ea typeface="ＭＳ Ｐゴシック" charset="-128"/>
              </a:rPr>
              <a:t>	</a:t>
            </a:r>
            <a:r>
              <a:rPr lang="en-US" altLang="x-none" sz="1800" dirty="0">
                <a:latin typeface="Courier New" charset="0"/>
                <a:ea typeface="ＭＳ Ｐゴシック" charset="-128"/>
              </a:rPr>
              <a:t>String name = </a:t>
            </a:r>
            <a:r>
              <a:rPr lang="en-US" altLang="x-none" sz="1800" dirty="0" err="1">
                <a:latin typeface="Courier New" charset="0"/>
                <a:ea typeface="ＭＳ Ｐゴシック" charset="-128"/>
              </a:rPr>
              <a:t>console.next</a:t>
            </a:r>
            <a:r>
              <a:rPr lang="en-US" altLang="x-none" sz="1800" dirty="0">
                <a:latin typeface="Courier New" charset="0"/>
                <a:ea typeface="ＭＳ Ｐゴシック" charset="-128"/>
              </a:rPr>
              <a:t>();</a:t>
            </a:r>
          </a:p>
          <a:p>
            <a:pPr lvl="1" eaLnBrk="1" hangingPunct="1">
              <a:lnSpc>
                <a:spcPct val="80000"/>
              </a:lnSpc>
              <a:buFont typeface="Wingdings 2" charset="2"/>
              <a:buNone/>
            </a:pPr>
            <a:r>
              <a:rPr lang="en-US" altLang="x-none" sz="1800" dirty="0">
                <a:latin typeface="Courier New" charset="0"/>
                <a:ea typeface="ＭＳ Ｐゴシック" charset="-128"/>
              </a:rPr>
              <a:t>	if (</a:t>
            </a:r>
            <a:r>
              <a:rPr lang="en-US" altLang="x-none" sz="1800" b="1" dirty="0" err="1">
                <a:solidFill>
                  <a:srgbClr val="003399"/>
                </a:solidFill>
                <a:latin typeface="Courier New" charset="0"/>
                <a:ea typeface="ＭＳ Ｐゴシック" charset="-128"/>
              </a:rPr>
              <a:t>name.equals</a:t>
            </a:r>
            <a:r>
              <a:rPr lang="en-US" altLang="x-none" sz="1800" b="1" dirty="0">
                <a:solidFill>
                  <a:srgbClr val="003399"/>
                </a:solidFill>
                <a:latin typeface="Courier New" charset="0"/>
                <a:ea typeface="ＭＳ Ｐゴシック" charset="-128"/>
              </a:rPr>
              <a:t>("Barney")</a:t>
            </a:r>
            <a:r>
              <a:rPr lang="en-US" altLang="x-none" sz="1800" dirty="0">
                <a:latin typeface="Courier New" charset="0"/>
                <a:ea typeface="ＭＳ Ｐゴシック" charset="-128"/>
              </a:rPr>
              <a:t>) {</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("I love you, you love me,");</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("We're a happy family!");</a:t>
            </a:r>
          </a:p>
          <a:p>
            <a:pPr lvl="1" eaLnBrk="1" hangingPunct="1">
              <a:lnSpc>
                <a:spcPct val="80000"/>
              </a:lnSpc>
              <a:buFont typeface="Wingdings 2" charset="2"/>
              <a:buNone/>
            </a:pPr>
            <a:r>
              <a:rPr lang="en-US" altLang="x-none" sz="1800" dirty="0">
                <a:latin typeface="Courier New" charset="0"/>
                <a:ea typeface="ＭＳ Ｐゴシック" charset="-128"/>
              </a:rPr>
              <a:t>	}</a:t>
            </a:r>
          </a:p>
          <a:p>
            <a:pPr lvl="1" eaLnBrk="1" hangingPunct="1">
              <a:lnSpc>
                <a:spcPct val="80000"/>
              </a:lnSpc>
              <a:buFont typeface="Wingdings 2" charset="2"/>
              <a:buNone/>
            </a:pPr>
            <a:endParaRPr lang="en-US" altLang="x-none" sz="1800" dirty="0">
              <a:latin typeface="Courier New" charset="0"/>
              <a:ea typeface="ＭＳ Ｐゴシック" charset="-128"/>
            </a:endParaRPr>
          </a:p>
          <a:p>
            <a:pPr eaLnBrk="1" hangingPunct="1">
              <a:lnSpc>
                <a:spcPct val="80000"/>
              </a:lnSpc>
            </a:pPr>
            <a:r>
              <a:rPr lang="en-US" altLang="x-none" dirty="0">
                <a:ea typeface="ＭＳ Ｐゴシック" charset="-128"/>
              </a:rPr>
              <a:t>String defines </a:t>
            </a:r>
            <a:r>
              <a:rPr lang="en-US" altLang="x-none" dirty="0" err="1">
                <a:latin typeface="Courier New" charset="0"/>
                <a:ea typeface="ＭＳ Ｐゴシック" charset="-128"/>
              </a:rPr>
              <a:t>compareTo</a:t>
            </a:r>
            <a:r>
              <a:rPr lang="en-US" altLang="x-none" dirty="0">
                <a:latin typeface="Courier New" charset="0"/>
                <a:ea typeface="ＭＳ Ｐゴシック" charset="-128"/>
              </a:rPr>
              <a:t>(</a:t>
            </a:r>
            <a:r>
              <a:rPr lang="en-US" altLang="x-none" dirty="0" err="1">
                <a:latin typeface="Courier New" charset="0"/>
                <a:ea typeface="ＭＳ Ｐゴシック" charset="-128"/>
              </a:rPr>
              <a:t>anotherString</a:t>
            </a:r>
            <a:r>
              <a:rPr lang="en-US" altLang="x-none" dirty="0">
                <a:latin typeface="Courier New" charset="0"/>
                <a:ea typeface="ＭＳ Ｐゴシック" charset="-128"/>
              </a:rPr>
              <a:t>) </a:t>
            </a:r>
            <a:r>
              <a:rPr lang="en-US" altLang="x-none" dirty="0">
                <a:ea typeface="ＭＳ Ｐゴシック" charset="-128"/>
              </a:rPr>
              <a:t>to compare the lexicographic order of two strings.</a:t>
            </a:r>
            <a:endParaRPr lang="en-US" altLang="x-none" sz="2200" dirty="0">
              <a:latin typeface="Courier New" charset="0"/>
              <a:ea typeface="ＭＳ Ｐゴシック" charset="-128"/>
            </a:endParaRPr>
          </a:p>
        </p:txBody>
      </p:sp>
      <p:sp>
        <p:nvSpPr>
          <p:cNvPr id="4" name="Rectangle 3"/>
          <p:cNvSpPr>
            <a:spLocks noChangeArrowheads="1"/>
          </p:cNvSpPr>
          <p:nvPr/>
        </p:nvSpPr>
        <p:spPr bwMode="auto">
          <a:xfrm>
            <a:off x="61913" y="6319838"/>
            <a:ext cx="5639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stringCompare</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 name="Slide Number Placeholder 3">
            <a:extLst>
              <a:ext uri="{FF2B5EF4-FFF2-40B4-BE49-F238E27FC236}">
                <a16:creationId xmlns:a16="http://schemas.microsoft.com/office/drawing/2014/main" id="{5F41418C-58AF-6B17-EBD2-2D41B2D41D3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27</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304710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a:t>
            </a:r>
          </a:p>
        </p:txBody>
      </p:sp>
      <p:graphicFrame>
        <p:nvGraphicFramePr>
          <p:cNvPr id="2" name="Table 1"/>
          <p:cNvGraphicFramePr>
            <a:graphicFrameLocks noGrp="1"/>
          </p:cNvGraphicFramePr>
          <p:nvPr/>
        </p:nvGraphicFramePr>
        <p:xfrm>
          <a:off x="609600" y="1981200"/>
          <a:ext cx="7696200" cy="3312160"/>
        </p:xfrm>
        <a:graphic>
          <a:graphicData uri="http://schemas.openxmlformats.org/drawingml/2006/table">
            <a:tbl>
              <a:tblPr firstRow="1" bandRow="1">
                <a:tableStyleId>{775DCB02-9BB8-47FD-8907-85C794F793BA}</a:tableStyleId>
              </a:tblPr>
              <a:tblGrid>
                <a:gridCol w="1828800">
                  <a:extLst>
                    <a:ext uri="{9D8B030D-6E8A-4147-A177-3AD203B41FA5}">
                      <a16:colId xmlns:a16="http://schemas.microsoft.com/office/drawing/2014/main" val="20000"/>
                    </a:ext>
                  </a:extLst>
                </a:gridCol>
                <a:gridCol w="3473027">
                  <a:extLst>
                    <a:ext uri="{9D8B030D-6E8A-4147-A177-3AD203B41FA5}">
                      <a16:colId xmlns:a16="http://schemas.microsoft.com/office/drawing/2014/main" val="20001"/>
                    </a:ext>
                  </a:extLst>
                </a:gridCol>
                <a:gridCol w="239437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String</a:t>
                      </a:r>
                    </a:p>
                  </a:txBody>
                  <a:tcPr/>
                </a:tc>
                <a:tc>
                  <a:txBody>
                    <a:bodyPr/>
                    <a:lstStyle/>
                    <a:p>
                      <a:r>
                        <a:rPr lang="en-US" dirty="0"/>
                        <a:t>char</a:t>
                      </a:r>
                    </a:p>
                  </a:txBody>
                  <a:tcPr/>
                </a:tc>
                <a:extLst>
                  <a:ext uri="{0D108BD9-81ED-4DB2-BD59-A6C34878D82A}">
                    <a16:rowId xmlns:a16="http://schemas.microsoft.com/office/drawing/2014/main" val="10000"/>
                  </a:ext>
                </a:extLst>
              </a:tr>
              <a:tr h="370840">
                <a:tc>
                  <a:txBody>
                    <a:bodyPr/>
                    <a:lstStyle/>
                    <a:p>
                      <a:r>
                        <a:rPr lang="en-US" dirty="0"/>
                        <a:t>Store</a:t>
                      </a:r>
                    </a:p>
                  </a:txBody>
                  <a:tcPr/>
                </a:tc>
                <a:tc>
                  <a:txBody>
                    <a:bodyPr/>
                    <a:lstStyle/>
                    <a:p>
                      <a:r>
                        <a:rPr lang="en-US" dirty="0"/>
                        <a:t>An object w/ a sequence of chars</a:t>
                      </a:r>
                    </a:p>
                  </a:txBody>
                  <a:tcPr/>
                </a:tc>
                <a:tc>
                  <a:txBody>
                    <a:bodyPr/>
                    <a:lstStyle/>
                    <a:p>
                      <a:r>
                        <a:rPr lang="en-US" dirty="0"/>
                        <a:t>A primitive value storing a </a:t>
                      </a:r>
                      <a:r>
                        <a:rPr lang="en-US" dirty="0" err="1"/>
                        <a:t>unicode</a:t>
                      </a:r>
                      <a:r>
                        <a:rPr lang="en-US" dirty="0"/>
                        <a:t> index</a:t>
                      </a:r>
                    </a:p>
                  </a:txBody>
                  <a:tcPr/>
                </a:tc>
                <a:extLst>
                  <a:ext uri="{0D108BD9-81ED-4DB2-BD59-A6C34878D82A}">
                    <a16:rowId xmlns:a16="http://schemas.microsoft.com/office/drawing/2014/main" val="10001"/>
                  </a:ext>
                </a:extLst>
              </a:tr>
              <a:tr h="370840">
                <a:tc>
                  <a:txBody>
                    <a:bodyPr/>
                    <a:lstStyle/>
                    <a:p>
                      <a:r>
                        <a:rPr lang="en-US" dirty="0"/>
                        <a:t>Methods</a:t>
                      </a:r>
                    </a:p>
                  </a:txBody>
                  <a:tcPr/>
                </a:tc>
                <a:tc>
                  <a:txBody>
                    <a:bodyPr/>
                    <a:lstStyle/>
                    <a:p>
                      <a:r>
                        <a:rPr lang="en-US" dirty="0"/>
                        <a:t>.length,</a:t>
                      </a:r>
                      <a:r>
                        <a:rPr lang="en-US" baseline="0" dirty="0"/>
                        <a:t> .</a:t>
                      </a:r>
                      <a:r>
                        <a:rPr lang="en-US" baseline="0" dirty="0" err="1"/>
                        <a:t>toUpperCase</a:t>
                      </a:r>
                      <a:r>
                        <a:rPr lang="en-US" baseline="0" dirty="0"/>
                        <a:t>, </a:t>
                      </a:r>
                      <a:r>
                        <a:rPr lang="is-IS" baseline="0" dirty="0"/>
                        <a:t>…</a:t>
                      </a:r>
                      <a:endParaRPr lang="en-US" dirty="0"/>
                    </a:p>
                  </a:txBody>
                  <a:tcPr/>
                </a:tc>
                <a:tc>
                  <a:txBody>
                    <a:bodyPr/>
                    <a:lstStyle/>
                    <a:p>
                      <a:r>
                        <a:rPr lang="en-US" dirty="0"/>
                        <a:t>No methods</a:t>
                      </a:r>
                    </a:p>
                  </a:txBody>
                  <a:tcPr/>
                </a:tc>
                <a:extLst>
                  <a:ext uri="{0D108BD9-81ED-4DB2-BD59-A6C34878D82A}">
                    <a16:rowId xmlns:a16="http://schemas.microsoft.com/office/drawing/2014/main" val="10002"/>
                  </a:ext>
                </a:extLst>
              </a:tr>
              <a:tr h="370840">
                <a:tc>
                  <a:txBody>
                    <a:bodyPr/>
                    <a:lstStyle/>
                    <a:p>
                      <a:r>
                        <a:rPr lang="en-US" dirty="0"/>
                        <a:t>==, !=</a:t>
                      </a:r>
                    </a:p>
                  </a:txBody>
                  <a:tcPr/>
                </a:tc>
                <a:tc>
                  <a:txBody>
                    <a:bodyPr/>
                    <a:lstStyle/>
                    <a:p>
                      <a:r>
                        <a:rPr lang="en-US" dirty="0"/>
                        <a:t>Compare reference,</a:t>
                      </a:r>
                      <a:r>
                        <a:rPr lang="en-US" baseline="0" dirty="0"/>
                        <a:t> not value</a:t>
                      </a:r>
                      <a:endParaRPr lang="en-US" dirty="0"/>
                    </a:p>
                  </a:txBody>
                  <a:tcPr/>
                </a:tc>
                <a:tc>
                  <a:txBody>
                    <a:bodyPr/>
                    <a:lstStyle/>
                    <a:p>
                      <a:r>
                        <a:rPr lang="en-US" dirty="0"/>
                        <a:t>Compare value</a:t>
                      </a:r>
                    </a:p>
                  </a:txBody>
                  <a:tcPr/>
                </a:tc>
                <a:extLst>
                  <a:ext uri="{0D108BD9-81ED-4DB2-BD59-A6C34878D82A}">
                    <a16:rowId xmlns:a16="http://schemas.microsoft.com/office/drawing/2014/main" val="10003"/>
                  </a:ext>
                </a:extLst>
              </a:tr>
              <a:tr h="370840">
                <a:tc>
                  <a:txBody>
                    <a:bodyPr/>
                    <a:lstStyle/>
                    <a:p>
                      <a:r>
                        <a:rPr lang="en-US" dirty="0"/>
                        <a:t>&lt;, &lt;=, &gt;, &gt;=</a:t>
                      </a:r>
                    </a:p>
                  </a:txBody>
                  <a:tcPr/>
                </a:tc>
                <a:tc>
                  <a:txBody>
                    <a:bodyPr/>
                    <a:lstStyle/>
                    <a:p>
                      <a:r>
                        <a:rPr lang="en-US" dirty="0"/>
                        <a:t>No defined. Use </a:t>
                      </a:r>
                      <a:r>
                        <a:rPr lang="en-US" dirty="0" err="1"/>
                        <a:t>compareTo</a:t>
                      </a:r>
                      <a:r>
                        <a:rPr lang="en-US" dirty="0"/>
                        <a:t>(</a:t>
                      </a:r>
                      <a:r>
                        <a:rPr lang="en-US" dirty="0" err="1"/>
                        <a:t>anotherString</a:t>
                      </a:r>
                      <a:r>
                        <a:rPr lang="en-US" dirty="0"/>
                        <a:t>) method</a:t>
                      </a:r>
                    </a:p>
                  </a:txBody>
                  <a:tcPr/>
                </a:tc>
                <a:tc>
                  <a:txBody>
                    <a:bodyPr/>
                    <a:lstStyle/>
                    <a:p>
                      <a:r>
                        <a:rPr lang="en-US" dirty="0"/>
                        <a:t>Lexicographic order</a:t>
                      </a:r>
                    </a:p>
                  </a:txBody>
                  <a:tcPr/>
                </a:tc>
                <a:extLst>
                  <a:ext uri="{0D108BD9-81ED-4DB2-BD59-A6C34878D82A}">
                    <a16:rowId xmlns:a16="http://schemas.microsoft.com/office/drawing/2014/main" val="10004"/>
                  </a:ext>
                </a:extLst>
              </a:tr>
              <a:tr h="370840">
                <a:tc>
                  <a:txBody>
                    <a:bodyPr/>
                    <a:lstStyle/>
                    <a:p>
                      <a:r>
                        <a:rPr lang="en-US" dirty="0"/>
                        <a:t>.equals method</a:t>
                      </a:r>
                    </a:p>
                  </a:txBody>
                  <a:tcPr/>
                </a:tc>
                <a:tc>
                  <a:txBody>
                    <a:bodyPr/>
                    <a:lstStyle/>
                    <a:p>
                      <a:r>
                        <a:rPr lang="en-US" dirty="0"/>
                        <a:t>Compare content</a:t>
                      </a:r>
                    </a:p>
                  </a:txBody>
                  <a:tcPr/>
                </a:tc>
                <a:tc>
                  <a:txBody>
                    <a:bodyPr/>
                    <a:lstStyle/>
                    <a:p>
                      <a:r>
                        <a:rPr lang="en-US" dirty="0"/>
                        <a:t>Not defined</a:t>
                      </a:r>
                    </a:p>
                  </a:txBody>
                  <a:tcPr/>
                </a:tc>
                <a:extLst>
                  <a:ext uri="{0D108BD9-81ED-4DB2-BD59-A6C34878D82A}">
                    <a16:rowId xmlns:a16="http://schemas.microsoft.com/office/drawing/2014/main" val="10005"/>
                  </a:ext>
                </a:extLst>
              </a:tr>
            </a:tbl>
          </a:graphicData>
        </a:graphic>
      </p:graphicFrame>
      <p:sp>
        <p:nvSpPr>
          <p:cNvPr id="19459" name="Rectangle 2"/>
          <p:cNvSpPr>
            <a:spLocks noChangeArrowheads="1"/>
          </p:cNvSpPr>
          <p:nvPr/>
        </p:nvSpPr>
        <p:spPr bwMode="auto">
          <a:xfrm>
            <a:off x="609600" y="5943600"/>
            <a:ext cx="3656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dirty="0">
                <a:solidFill>
                  <a:srgbClr val="000000"/>
                </a:solidFill>
              </a:rPr>
              <a:t>https://</a:t>
            </a:r>
            <a:r>
              <a:rPr lang="en-US" altLang="x-none" sz="2000" dirty="0" err="1">
                <a:solidFill>
                  <a:srgbClr val="000000"/>
                </a:solidFill>
              </a:rPr>
              <a:t>symbl.cc</a:t>
            </a:r>
            <a:r>
              <a:rPr lang="en-US" altLang="x-none" sz="2000" dirty="0">
                <a:solidFill>
                  <a:srgbClr val="000000"/>
                </a:solidFill>
              </a:rPr>
              <a:t>/</a:t>
            </a:r>
            <a:r>
              <a:rPr lang="en-US" altLang="x-none" sz="2000" dirty="0" err="1">
                <a:solidFill>
                  <a:srgbClr val="000000"/>
                </a:solidFill>
              </a:rPr>
              <a:t>en</a:t>
            </a:r>
            <a:r>
              <a:rPr lang="en-US" altLang="x-none" sz="2000" dirty="0">
                <a:solidFill>
                  <a:srgbClr val="000000"/>
                </a:solidFill>
              </a:rPr>
              <a:t>/</a:t>
            </a:r>
            <a:r>
              <a:rPr lang="en-US" altLang="x-none" sz="2000" dirty="0" err="1">
                <a:solidFill>
                  <a:srgbClr val="000000"/>
                </a:solidFill>
              </a:rPr>
              <a:t>unicode</a:t>
            </a:r>
            <a:r>
              <a:rPr lang="en-US" altLang="x-none" sz="2000" dirty="0">
                <a:solidFill>
                  <a:srgbClr val="000000"/>
                </a:solidFill>
              </a:rPr>
              <a:t>-table/</a:t>
            </a:r>
          </a:p>
        </p:txBody>
      </p:sp>
      <p:sp>
        <p:nvSpPr>
          <p:cNvPr id="4" name="Slide Number Placeholder 3">
            <a:extLst>
              <a:ext uri="{FF2B5EF4-FFF2-40B4-BE49-F238E27FC236}">
                <a16:creationId xmlns:a16="http://schemas.microsoft.com/office/drawing/2014/main" id="{7E1544C1-48DC-CD0A-DB10-E01079A75EA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28</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113063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US" altLang="x-none">
                <a:ea typeface="ＭＳ Ｐゴシック" charset="-128"/>
              </a:rPr>
              <a:t>Caesar Cipher</a:t>
            </a:r>
          </a:p>
        </p:txBody>
      </p:sp>
      <p:sp>
        <p:nvSpPr>
          <p:cNvPr id="37890" name="Rectangle 1"/>
          <p:cNvSpPr>
            <a:spLocks noChangeArrowheads="1"/>
          </p:cNvSpPr>
          <p:nvPr/>
        </p:nvSpPr>
        <p:spPr bwMode="auto">
          <a:xfrm>
            <a:off x="1219200" y="1676400"/>
            <a:ext cx="7010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a:solidFill>
                  <a:srgbClr val="000000"/>
                </a:solidFill>
              </a:rPr>
              <a:t>If he had anything confidential to say, he wrote it in cipher, that is, by so changing the order of the letters of the alphabet, that not a word could be made out. If anyone wishes to decipher these, and get at their meaning, he must substitute the fourth letter of the alphabet, namely D, for A, and so with the others.</a:t>
            </a:r>
            <a:br>
              <a:rPr lang="en-US" altLang="x-none" sz="3200" dirty="0">
                <a:solidFill>
                  <a:srgbClr val="000000"/>
                </a:solidFill>
              </a:rPr>
            </a:br>
            <a:endParaRPr lang="en-US" altLang="x-none" sz="3200" dirty="0">
              <a:solidFill>
                <a:srgbClr val="000000"/>
              </a:solidFill>
            </a:endParaRPr>
          </a:p>
          <a:p>
            <a:pPr eaLnBrk="1" hangingPunct="1"/>
            <a:r>
              <a:rPr lang="en-US" altLang="x-none" sz="3200" dirty="0">
                <a:solidFill>
                  <a:srgbClr val="000000"/>
                </a:solidFill>
              </a:rPr>
              <a:t>—Suetonius, Life of Julius Caesar 56</a:t>
            </a:r>
          </a:p>
        </p:txBody>
      </p:sp>
      <p:sp>
        <p:nvSpPr>
          <p:cNvPr id="3" name="Slide Number Placeholder 3">
            <a:extLst>
              <a:ext uri="{FF2B5EF4-FFF2-40B4-BE49-F238E27FC236}">
                <a16:creationId xmlns:a16="http://schemas.microsoft.com/office/drawing/2014/main" id="{3B1AC7B7-EE1F-AC8B-C21E-1CE27B3B345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29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9670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x-none" dirty="0">
                <a:ea typeface="ＭＳ Ｐゴシック" charset="-128"/>
              </a:rPr>
              <a:t>Discussion</a:t>
            </a:r>
          </a:p>
        </p:txBody>
      </p:sp>
      <p:sp>
        <p:nvSpPr>
          <p:cNvPr id="56322"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Functions (methods) </a:t>
            </a:r>
            <a:r>
              <a:rPr lang="en-US" altLang="zh-CN" dirty="0">
                <a:ea typeface="ＭＳ Ｐゴシック" charset="-128"/>
              </a:rPr>
              <a:t>that</a:t>
            </a:r>
            <a:r>
              <a:rPr lang="zh-CN" altLang="en-US" dirty="0">
                <a:ea typeface="ＭＳ Ｐゴシック" charset="-128"/>
              </a:rPr>
              <a:t> </a:t>
            </a:r>
            <a:r>
              <a:rPr lang="en-US" altLang="x-none" dirty="0">
                <a:ea typeface="ＭＳ Ｐゴシック" charset="-128"/>
              </a:rPr>
              <a:t>one may need to process text (Strings)?</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3</a:t>
            </a:fld>
            <a:endParaRPr lang="en-US" altLang="x-none" sz="1200">
              <a:solidFill>
                <a:srgbClr val="000000"/>
              </a:solidFill>
              <a:latin typeface="Tahoma" charset="0"/>
            </a:endParaRPr>
          </a:p>
        </p:txBody>
      </p:sp>
    </p:spTree>
    <p:extLst>
      <p:ext uri="{BB962C8B-B14F-4D97-AF65-F5344CB8AC3E}">
        <p14:creationId xmlns:p14="http://schemas.microsoft.com/office/powerpoint/2010/main" val="567957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altLang="zh-CN" dirty="0">
                <a:ea typeface="ＭＳ Ｐゴシック" charset="-128"/>
              </a:rPr>
              <a:t>(Offline)</a:t>
            </a:r>
            <a:r>
              <a:rPr lang="zh-CN" altLang="en-US" dirty="0">
                <a:ea typeface="ＭＳ Ｐゴシック" charset="-128"/>
              </a:rPr>
              <a:t> </a:t>
            </a:r>
            <a:r>
              <a:rPr lang="en-US" altLang="x-none" dirty="0">
                <a:ea typeface="ＭＳ Ｐゴシック" charset="-128"/>
              </a:rPr>
              <a:t>Caesar Cipher</a:t>
            </a:r>
          </a:p>
        </p:txBody>
      </p:sp>
      <p:pic>
        <p:nvPicPr>
          <p:cNvPr id="389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3073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ChangeArrowheads="1"/>
          </p:cNvSpPr>
          <p:nvPr/>
        </p:nvSpPr>
        <p:spPr bwMode="auto">
          <a:xfrm>
            <a:off x="685800" y="2514600"/>
            <a:ext cx="1646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Plaintext</a:t>
            </a:r>
            <a:endParaRPr lang="en-US" altLang="x-none">
              <a:solidFill>
                <a:srgbClr val="000000"/>
              </a:solidFill>
            </a:endParaRPr>
          </a:p>
        </p:txBody>
      </p:sp>
      <p:sp>
        <p:nvSpPr>
          <p:cNvPr id="38917" name="Rectangle 6"/>
          <p:cNvSpPr>
            <a:spLocks noChangeArrowheads="1"/>
          </p:cNvSpPr>
          <p:nvPr/>
        </p:nvSpPr>
        <p:spPr bwMode="auto">
          <a:xfrm>
            <a:off x="1143000" y="3352800"/>
            <a:ext cx="2759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a:solidFill>
                  <a:srgbClr val="000000"/>
                </a:solidFill>
              </a:rPr>
              <a:t>attack said </a:t>
            </a:r>
            <a:r>
              <a:rPr lang="en-US" altLang="x-none" sz="3200" dirty="0" err="1">
                <a:solidFill>
                  <a:srgbClr val="000000"/>
                </a:solidFill>
              </a:rPr>
              <a:t>zeus</a:t>
            </a:r>
            <a:br>
              <a:rPr lang="en-US" altLang="x-none" sz="3200" dirty="0">
                <a:solidFill>
                  <a:srgbClr val="000000"/>
                </a:solidFill>
              </a:rPr>
            </a:br>
            <a:r>
              <a:rPr lang="el-GR" altLang="x-none" sz="2000" dirty="0">
                <a:solidFill>
                  <a:srgbClr val="000000"/>
                </a:solidFill>
              </a:rPr>
              <a:t>προσβάλλω</a:t>
            </a:r>
            <a:endParaRPr lang="en-US" altLang="x-none" dirty="0">
              <a:solidFill>
                <a:srgbClr val="000000"/>
              </a:solidFill>
            </a:endParaRPr>
          </a:p>
        </p:txBody>
      </p:sp>
      <p:sp>
        <p:nvSpPr>
          <p:cNvPr id="38918" name="Rectangle 7"/>
          <p:cNvSpPr>
            <a:spLocks noChangeArrowheads="1"/>
          </p:cNvSpPr>
          <p:nvPr/>
        </p:nvSpPr>
        <p:spPr bwMode="auto">
          <a:xfrm>
            <a:off x="4876800" y="2514600"/>
            <a:ext cx="191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Ciphertext</a:t>
            </a:r>
            <a:endParaRPr lang="en-US" altLang="x-none">
              <a:solidFill>
                <a:srgbClr val="000000"/>
              </a:solidFill>
            </a:endParaRPr>
          </a:p>
        </p:txBody>
      </p:sp>
      <p:sp>
        <p:nvSpPr>
          <p:cNvPr id="9" name="Rectangle 8"/>
          <p:cNvSpPr>
            <a:spLocks noChangeArrowheads="1"/>
          </p:cNvSpPr>
          <p:nvPr/>
        </p:nvSpPr>
        <p:spPr bwMode="auto">
          <a:xfrm>
            <a:off x="4884738" y="3352800"/>
            <a:ext cx="3262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dwwdfn vdlg chxv</a:t>
            </a:r>
          </a:p>
          <a:p>
            <a:pPr eaLnBrk="1" hangingPunct="1"/>
            <a:r>
              <a:rPr lang="el-GR" altLang="x-none" sz="2400">
                <a:solidFill>
                  <a:srgbClr val="000000"/>
                </a:solidFill>
              </a:rPr>
              <a:t>στςφείξξό</a:t>
            </a:r>
            <a:endParaRPr lang="en-US" altLang="x-none" sz="1600">
              <a:solidFill>
                <a:srgbClr val="000000"/>
              </a:solidFill>
            </a:endParaRPr>
          </a:p>
        </p:txBody>
      </p:sp>
    </p:spTree>
    <p:extLst>
      <p:ext uri="{BB962C8B-B14F-4D97-AF65-F5344CB8AC3E}">
        <p14:creationId xmlns:p14="http://schemas.microsoft.com/office/powerpoint/2010/main" val="2016559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533400" y="228600"/>
            <a:ext cx="8153400" cy="1143000"/>
          </a:xfrm>
        </p:spPr>
        <p:txBody>
          <a:bodyPr/>
          <a:lstStyle/>
          <a:p>
            <a:r>
              <a:rPr lang="en-US" altLang="zh-CN" sz="3600" dirty="0">
                <a:ea typeface="ＭＳ Ｐゴシック" charset="-128"/>
              </a:rPr>
              <a:t>(Offline)</a:t>
            </a:r>
            <a:r>
              <a:rPr lang="zh-CN" altLang="en-US" sz="3600" dirty="0">
                <a:ea typeface="ＭＳ Ｐゴシック" charset="-128"/>
              </a:rPr>
              <a:t> </a:t>
            </a:r>
            <a:r>
              <a:rPr lang="en-US" altLang="x-none" sz="3600" dirty="0">
                <a:ea typeface="ＭＳ Ｐゴシック" charset="-128"/>
              </a:rPr>
              <a:t>Additional Caesar-Style Cipher</a:t>
            </a:r>
          </a:p>
        </p:txBody>
      </p:sp>
      <p:sp>
        <p:nvSpPr>
          <p:cNvPr id="58370" name="Content Placeholder 2"/>
          <p:cNvSpPr>
            <a:spLocks noGrp="1"/>
          </p:cNvSpPr>
          <p:nvPr>
            <p:ph idx="1"/>
          </p:nvPr>
        </p:nvSpPr>
        <p:spPr/>
        <p:txBody>
          <a:bodyPr/>
          <a:lstStyle/>
          <a:p>
            <a:r>
              <a:rPr lang="en-US" altLang="x-none">
                <a:ea typeface="ＭＳ Ｐゴシック" charset="-128"/>
              </a:rPr>
              <a:t>Augustus</a:t>
            </a:r>
          </a:p>
          <a:p>
            <a:pPr lvl="1"/>
            <a:r>
              <a:rPr lang="en-US" altLang="x-none">
                <a:ea typeface="ＭＳ Ｐゴシック" charset="-128"/>
              </a:rPr>
              <a:t>Right shift 1 without rotate, with AA for Z</a:t>
            </a:r>
          </a:p>
          <a:p>
            <a:pPr lvl="1"/>
            <a:endParaRPr lang="en-US" altLang="x-none">
              <a:ea typeface="ＭＳ Ｐゴシック" charset="-128"/>
            </a:endParaRPr>
          </a:p>
          <a:p>
            <a:r>
              <a:rPr lang="en-US" altLang="x-none">
                <a:ea typeface="ＭＳ Ｐゴシック" charset="-128"/>
              </a:rPr>
              <a:t>Mezuzah </a:t>
            </a:r>
          </a:p>
          <a:p>
            <a:pPr lvl="1"/>
            <a:r>
              <a:rPr lang="en-US" altLang="x-none">
                <a:ea typeface="ＭＳ Ｐゴシック" charset="-128"/>
              </a:rPr>
              <a:t>Shift of one to encrypt the names of God</a:t>
            </a:r>
          </a:p>
          <a:p>
            <a:pPr lvl="1"/>
            <a:endParaRPr lang="en-US" altLang="x-none">
              <a:ea typeface="ＭＳ Ｐゴシック" charset="-128"/>
            </a:endParaRPr>
          </a:p>
          <a:p>
            <a:r>
              <a:rPr lang="en-US" altLang="x-none">
                <a:ea typeface="ＭＳ Ｐゴシック" charset="-128"/>
              </a:rPr>
              <a:t>Vigenere (a variant) was used by the Confederacy during Civil War</a:t>
            </a:r>
          </a:p>
          <a:p>
            <a:endParaRPr lang="en-US" altLang="x-none">
              <a:ea typeface="ＭＳ Ｐゴシック" charset="-128"/>
            </a:endParaRPr>
          </a:p>
          <a:p>
            <a:r>
              <a:rPr lang="en-US" altLang="x-none">
                <a:ea typeface="ＭＳ Ｐゴシック" charset="-128"/>
              </a:rPr>
              <a:t>Mafia boss Provenzano (2006): A (4), …</a:t>
            </a:r>
          </a:p>
          <a:p>
            <a:endParaRPr lang="en-US" altLang="x-none">
              <a:ea typeface="ＭＳ Ｐゴシック" charset="-128"/>
            </a:endParaRP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A0AD5D-54DD-E140-B99A-0AEED04C0B50}" type="slidenum">
              <a:rPr lang="en-US" altLang="x-none" sz="1200">
                <a:solidFill>
                  <a:srgbClr val="000000"/>
                </a:solidFill>
                <a:latin typeface="Tahoma" charset="0"/>
              </a:rPr>
              <a:pPr eaLnBrk="1" hangingPunct="1"/>
              <a:t>31</a:t>
            </a:fld>
            <a:endParaRPr lang="en-US" altLang="x-none" sz="1200">
              <a:solidFill>
                <a:srgbClr val="000000"/>
              </a:solidFill>
              <a:latin typeface="Tahoma" charset="0"/>
            </a:endParaRPr>
          </a:p>
        </p:txBody>
      </p:sp>
      <p:pic>
        <p:nvPicPr>
          <p:cNvPr id="583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2895600"/>
            <a:ext cx="1790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648200"/>
            <a:ext cx="158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295400"/>
            <a:ext cx="11049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780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p:txBody>
          <a:bodyPr/>
          <a:lstStyle/>
          <a:p>
            <a:r>
              <a:rPr lang="en-US" altLang="zh-CN" dirty="0">
                <a:ea typeface="ＭＳ Ｐゴシック" charset="-128"/>
              </a:rPr>
              <a:t>(Offline)</a:t>
            </a:r>
            <a:r>
              <a:rPr lang="zh-CN" altLang="en-US" dirty="0">
                <a:ea typeface="ＭＳ Ｐゴシック" charset="-128"/>
              </a:rPr>
              <a:t> </a:t>
            </a:r>
            <a:br>
              <a:rPr lang="en-US" altLang="zh-CN" dirty="0">
                <a:ea typeface="ＭＳ Ｐゴシック" charset="-128"/>
              </a:rPr>
            </a:br>
            <a:r>
              <a:rPr lang="en-US" altLang="x-none" dirty="0">
                <a:ea typeface="ＭＳ Ｐゴシック" charset="-128"/>
              </a:rPr>
              <a:t>Why Programming?</a:t>
            </a:r>
          </a:p>
        </p:txBody>
      </p:sp>
      <p:sp>
        <p:nvSpPr>
          <p:cNvPr id="399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3D0480E-7C1A-1448-8A24-2CA3BF9D1067}" type="slidenum">
              <a:rPr lang="en-US" altLang="x-none" sz="1200">
                <a:solidFill>
                  <a:srgbClr val="000000"/>
                </a:solidFill>
                <a:latin typeface="Tahoma" charset="0"/>
              </a:rPr>
              <a:pPr eaLnBrk="1" hangingPunct="1"/>
              <a:t>32</a:t>
            </a:fld>
            <a:endParaRPr lang="en-US" altLang="x-none" sz="1200">
              <a:solidFill>
                <a:srgbClr val="000000"/>
              </a:solidFill>
              <a:latin typeface="Tahoma" charset="0"/>
            </a:endParaRPr>
          </a:p>
        </p:txBody>
      </p:sp>
      <p:pic>
        <p:nvPicPr>
          <p:cNvPr id="399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26988"/>
            <a:ext cx="37433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85925"/>
            <a:ext cx="91440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263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533400" y="152400"/>
            <a:ext cx="7772400" cy="1143000"/>
          </a:xfrm>
        </p:spPr>
        <p:txBody>
          <a:bodyPr/>
          <a:lstStyle/>
          <a:p>
            <a:r>
              <a:rPr lang="en-US" altLang="zh-CN" sz="3200" dirty="0">
                <a:ea typeface="ＭＳ Ｐゴシック" charset="-128"/>
              </a:rPr>
              <a:t>(Offline)</a:t>
            </a:r>
            <a:r>
              <a:rPr lang="zh-CN" altLang="en-US" sz="3200" dirty="0">
                <a:ea typeface="ＭＳ Ｐゴシック" charset="-128"/>
              </a:rPr>
              <a:t> </a:t>
            </a:r>
            <a:r>
              <a:rPr lang="en-US" altLang="x-none" sz="3200" dirty="0">
                <a:ea typeface="ＭＳ Ｐゴシック" charset="-128"/>
              </a:rPr>
              <a:t>Caesar Cipher Encoding </a:t>
            </a:r>
            <a:br>
              <a:rPr lang="en-US" altLang="x-none" sz="3200" dirty="0">
                <a:ea typeface="ＭＳ Ｐゴシック" charset="-128"/>
              </a:rPr>
            </a:br>
            <a:r>
              <a:rPr lang="en-US" altLang="x-none" sz="3200" dirty="0">
                <a:ea typeface="ＭＳ Ｐゴシック" charset="-128"/>
              </a:rPr>
              <a:t>(Design 1)</a:t>
            </a:r>
          </a:p>
        </p:txBody>
      </p:sp>
      <p:pic>
        <p:nvPicPr>
          <p:cNvPr id="225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119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125</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98</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99</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617" name="Rectangle 1"/>
          <p:cNvSpPr>
            <a:spLocks noChangeArrowheads="1"/>
          </p:cNvSpPr>
          <p:nvPr/>
        </p:nvSpPr>
        <p:spPr bwMode="auto">
          <a:xfrm>
            <a:off x="1676400" y="4267200"/>
            <a:ext cx="50545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err="1">
                <a:solidFill>
                  <a:srgbClr val="000000"/>
                </a:solidFill>
              </a:rPr>
              <a:t>int</a:t>
            </a:r>
            <a:r>
              <a:rPr lang="en-US" altLang="x-none" sz="3200" dirty="0">
                <a:solidFill>
                  <a:srgbClr val="000000"/>
                </a:solidFill>
              </a:rPr>
              <a:t> cipher = </a:t>
            </a:r>
            <a:r>
              <a:rPr lang="en-US" altLang="x-none" sz="3200" dirty="0" err="1">
                <a:solidFill>
                  <a:srgbClr val="000000"/>
                </a:solidFill>
              </a:rPr>
              <a:t>ch</a:t>
            </a:r>
            <a:r>
              <a:rPr lang="en-US" altLang="x-none" sz="3200" dirty="0">
                <a:solidFill>
                  <a:srgbClr val="000000"/>
                </a:solidFill>
              </a:rPr>
              <a:t> + key;</a:t>
            </a:r>
          </a:p>
          <a:p>
            <a:pPr eaLnBrk="1" hangingPunct="1"/>
            <a:r>
              <a:rPr lang="en-US" altLang="x-none" sz="3200" dirty="0">
                <a:solidFill>
                  <a:srgbClr val="000000"/>
                </a:solidFill>
              </a:rPr>
              <a:t>if (cipher &gt; ‘z’) cipher -= 26; </a:t>
            </a:r>
          </a:p>
          <a:p>
            <a:pPr eaLnBrk="1" hangingPunct="1"/>
            <a:r>
              <a:rPr lang="en-US" altLang="x-none" sz="3200" dirty="0" err="1">
                <a:solidFill>
                  <a:srgbClr val="000000"/>
                </a:solidFill>
              </a:rPr>
              <a:t>ch</a:t>
            </a:r>
            <a:r>
              <a:rPr lang="en-US" altLang="x-none" sz="3200" dirty="0">
                <a:solidFill>
                  <a:srgbClr val="000000"/>
                </a:solidFill>
              </a:rPr>
              <a:t>  = (char)cipher;</a:t>
            </a:r>
            <a:endParaRPr lang="en-US" altLang="x-none" dirty="0">
              <a:solidFill>
                <a:srgbClr val="000000"/>
              </a:solidFill>
            </a:endParaRPr>
          </a:p>
        </p:txBody>
      </p:sp>
      <p:pic>
        <p:nvPicPr>
          <p:cNvPr id="226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172200" y="5410200"/>
            <a:ext cx="2506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dirty="0">
                <a:solidFill>
                  <a:srgbClr val="000000"/>
                </a:solidFill>
              </a:rPr>
              <a:t>Q: What if key is 100?</a:t>
            </a:r>
          </a:p>
        </p:txBody>
      </p:sp>
    </p:spTree>
    <p:extLst>
      <p:ext uri="{BB962C8B-B14F-4D97-AF65-F5344CB8AC3E}">
        <p14:creationId xmlns:p14="http://schemas.microsoft.com/office/powerpoint/2010/main" val="64831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57200" y="0"/>
            <a:ext cx="7772400" cy="1143000"/>
          </a:xfrm>
        </p:spPr>
        <p:txBody>
          <a:bodyPr/>
          <a:lstStyle/>
          <a:p>
            <a:r>
              <a:rPr lang="en-US" altLang="x-none" dirty="0">
                <a:ea typeface="ＭＳ Ｐゴシック" charset="-128"/>
              </a:rPr>
              <a:t>(Offline) Caesar Cipher: Encoding(Design 2)</a:t>
            </a:r>
          </a:p>
        </p:txBody>
      </p:sp>
      <p:pic>
        <p:nvPicPr>
          <p:cNvPr id="409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a:spLocks noChangeArrowheads="1"/>
          </p:cNvSpPr>
          <p:nvPr/>
        </p:nvSpPr>
        <p:spPr bwMode="auto">
          <a:xfrm>
            <a:off x="1676400" y="4343400"/>
            <a:ext cx="601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cipherInt = (origInt + key) % 26 </a:t>
            </a:r>
            <a:endParaRPr lang="en-US" altLang="x-none">
              <a:solidFill>
                <a:srgbClr val="000000"/>
              </a:solidFill>
            </a:endParaRPr>
          </a:p>
        </p:txBody>
      </p:sp>
      <p:pic>
        <p:nvPicPr>
          <p:cNvPr id="410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27063" y="4876800"/>
            <a:ext cx="5319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Assumption: a-z mapped to 0 to 25. </a:t>
            </a:r>
            <a:endParaRPr lang="en-US" altLang="x-none" sz="400">
              <a:solidFill>
                <a:srgbClr val="000000"/>
              </a:solidFill>
            </a:endParaRPr>
          </a:p>
        </p:txBody>
      </p:sp>
      <p:sp>
        <p:nvSpPr>
          <p:cNvPr id="13" name="Rectangle 12"/>
          <p:cNvSpPr>
            <a:spLocks noChangeArrowheads="1"/>
          </p:cNvSpPr>
          <p:nvPr/>
        </p:nvSpPr>
        <p:spPr bwMode="auto">
          <a:xfrm>
            <a:off x="609600" y="5257800"/>
            <a:ext cx="542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How to map a char in a-z to 0 to 25?</a:t>
            </a:r>
            <a:endParaRPr lang="en-US" altLang="x-none" sz="400">
              <a:solidFill>
                <a:srgbClr val="000000"/>
              </a:solidFill>
            </a:endParaRPr>
          </a:p>
        </p:txBody>
      </p:sp>
      <p:sp>
        <p:nvSpPr>
          <p:cNvPr id="14" name="Rectangle 13"/>
          <p:cNvSpPr>
            <a:spLocks noChangeArrowheads="1"/>
          </p:cNvSpPr>
          <p:nvPr/>
        </p:nvSpPr>
        <p:spPr bwMode="auto">
          <a:xfrm>
            <a:off x="6096000" y="5267325"/>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char – </a:t>
            </a:r>
            <a:r>
              <a:rPr lang="en-US" altLang="en-US" sz="2800">
                <a:solidFill>
                  <a:srgbClr val="000000"/>
                </a:solidFill>
              </a:rPr>
              <a:t>‘</a:t>
            </a:r>
            <a:r>
              <a:rPr lang="en-US" altLang="x-none" sz="2800">
                <a:solidFill>
                  <a:srgbClr val="000000"/>
                </a:solidFill>
              </a:rPr>
              <a:t>a</a:t>
            </a:r>
            <a:r>
              <a:rPr lang="en-US" altLang="en-US" sz="2800">
                <a:solidFill>
                  <a:srgbClr val="000000"/>
                </a:solidFill>
              </a:rPr>
              <a:t>’</a:t>
            </a:r>
            <a:endParaRPr lang="en-US" altLang="x-none" sz="400">
              <a:solidFill>
                <a:srgbClr val="000000"/>
              </a:solidFill>
            </a:endParaRPr>
          </a:p>
        </p:txBody>
      </p:sp>
    </p:spTree>
    <p:extLst>
      <p:ext uri="{BB962C8B-B14F-4D97-AF65-F5344CB8AC3E}">
        <p14:creationId xmlns:p14="http://schemas.microsoft.com/office/powerpoint/2010/main" val="99527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US" altLang="zh-CN" sz="3600" dirty="0">
                <a:ea typeface="ＭＳ Ｐゴシック" charset="-128"/>
              </a:rPr>
              <a:t>(Offline)</a:t>
            </a:r>
            <a:r>
              <a:rPr lang="zh-CN" altLang="en-US" sz="3600" dirty="0">
                <a:ea typeface="ＭＳ Ｐゴシック" charset="-128"/>
              </a:rPr>
              <a:t> </a:t>
            </a:r>
            <a:r>
              <a:rPr lang="en-US" altLang="x-none" sz="3600" dirty="0">
                <a:ea typeface="ＭＳ Ｐゴシック" charset="-128"/>
              </a:rPr>
              <a:t>Caesar Cipher Encoding</a:t>
            </a:r>
          </a:p>
        </p:txBody>
      </p:sp>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a:spLocks noChangeArrowheads="1"/>
          </p:cNvSpPr>
          <p:nvPr/>
        </p:nvSpPr>
        <p:spPr bwMode="auto">
          <a:xfrm>
            <a:off x="685800" y="4343400"/>
            <a:ext cx="8363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err="1">
                <a:solidFill>
                  <a:srgbClr val="000000"/>
                </a:solidFill>
              </a:rPr>
              <a:t>int</a:t>
            </a:r>
            <a:r>
              <a:rPr lang="en-US" altLang="x-none" sz="3200" dirty="0">
                <a:solidFill>
                  <a:srgbClr val="000000"/>
                </a:solidFill>
              </a:rPr>
              <a:t> </a:t>
            </a:r>
            <a:r>
              <a:rPr lang="en-US" altLang="x-none" sz="3200" dirty="0" err="1">
                <a:solidFill>
                  <a:srgbClr val="000000"/>
                </a:solidFill>
              </a:rPr>
              <a:t>chRelativeIndex</a:t>
            </a:r>
            <a:r>
              <a:rPr lang="en-US" altLang="x-none" sz="3200" dirty="0">
                <a:solidFill>
                  <a:srgbClr val="000000"/>
                </a:solidFill>
              </a:rPr>
              <a:t> = </a:t>
            </a:r>
            <a:r>
              <a:rPr lang="en-US" altLang="x-none" sz="3200" dirty="0" err="1">
                <a:solidFill>
                  <a:srgbClr val="000000"/>
                </a:solidFill>
              </a:rPr>
              <a:t>ch</a:t>
            </a:r>
            <a:r>
              <a:rPr lang="en-US" altLang="x-none" sz="3200" dirty="0">
                <a:solidFill>
                  <a:srgbClr val="000000"/>
                </a:solidFill>
              </a:rPr>
              <a:t> – </a:t>
            </a:r>
            <a:r>
              <a:rPr lang="en-US" altLang="en-US" sz="3200" dirty="0">
                <a:solidFill>
                  <a:srgbClr val="000000"/>
                </a:solidFill>
              </a:rPr>
              <a:t>‘</a:t>
            </a:r>
            <a:r>
              <a:rPr lang="en-US" altLang="x-none" sz="3200" dirty="0">
                <a:solidFill>
                  <a:srgbClr val="000000"/>
                </a:solidFill>
              </a:rPr>
              <a:t>a</a:t>
            </a:r>
            <a:r>
              <a:rPr lang="en-US" altLang="en-US" sz="3200" dirty="0">
                <a:solidFill>
                  <a:srgbClr val="000000"/>
                </a:solidFill>
              </a:rPr>
              <a:t>’</a:t>
            </a:r>
            <a:r>
              <a:rPr lang="en-US" altLang="x-none" sz="3200" dirty="0">
                <a:solidFill>
                  <a:srgbClr val="000000"/>
                </a:solidFill>
              </a:rPr>
              <a:t>;</a:t>
            </a:r>
          </a:p>
          <a:p>
            <a:pPr eaLnBrk="1" hangingPunct="1"/>
            <a:r>
              <a:rPr lang="en-US" altLang="x-none" sz="3200" dirty="0" err="1">
                <a:solidFill>
                  <a:srgbClr val="000000"/>
                </a:solidFill>
              </a:rPr>
              <a:t>int</a:t>
            </a:r>
            <a:r>
              <a:rPr lang="en-US" altLang="x-none" sz="3200" dirty="0">
                <a:solidFill>
                  <a:srgbClr val="000000"/>
                </a:solidFill>
              </a:rPr>
              <a:t> </a:t>
            </a:r>
            <a:r>
              <a:rPr lang="en-US" altLang="x-none" sz="3200" dirty="0" err="1">
                <a:solidFill>
                  <a:srgbClr val="000000"/>
                </a:solidFill>
              </a:rPr>
              <a:t>cipherRelInd</a:t>
            </a:r>
            <a:r>
              <a:rPr lang="en-US" altLang="x-none" sz="3200" dirty="0">
                <a:solidFill>
                  <a:srgbClr val="000000"/>
                </a:solidFill>
              </a:rPr>
              <a:t> = (</a:t>
            </a:r>
            <a:r>
              <a:rPr lang="en-US" altLang="x-none" sz="3200" dirty="0" err="1">
                <a:solidFill>
                  <a:srgbClr val="000000"/>
                </a:solidFill>
              </a:rPr>
              <a:t>chRelativeIndex</a:t>
            </a:r>
            <a:r>
              <a:rPr lang="en-US" altLang="x-none" sz="3200" dirty="0">
                <a:solidFill>
                  <a:srgbClr val="000000"/>
                </a:solidFill>
              </a:rPr>
              <a:t> + key) % 26;</a:t>
            </a:r>
          </a:p>
          <a:p>
            <a:pPr eaLnBrk="1" hangingPunct="1"/>
            <a:r>
              <a:rPr lang="en-US" altLang="x-none" sz="3200" dirty="0" err="1">
                <a:solidFill>
                  <a:srgbClr val="000000"/>
                </a:solidFill>
              </a:rPr>
              <a:t>ch</a:t>
            </a:r>
            <a:r>
              <a:rPr lang="en-US" altLang="x-none" sz="3200" dirty="0">
                <a:solidFill>
                  <a:srgbClr val="000000"/>
                </a:solidFill>
              </a:rPr>
              <a:t> = (char)(</a:t>
            </a:r>
            <a:r>
              <a:rPr lang="en-US" altLang="x-none" sz="3200" dirty="0" err="1">
                <a:solidFill>
                  <a:srgbClr val="000000"/>
                </a:solidFill>
              </a:rPr>
              <a:t>cipherRelInd</a:t>
            </a:r>
            <a:r>
              <a:rPr lang="en-US" altLang="x-none" sz="3200" dirty="0">
                <a:solidFill>
                  <a:srgbClr val="000000"/>
                </a:solidFill>
              </a:rPr>
              <a:t> + </a:t>
            </a:r>
            <a:r>
              <a:rPr lang="en-US" altLang="en-US" sz="3200" dirty="0">
                <a:solidFill>
                  <a:srgbClr val="000000"/>
                </a:solidFill>
              </a:rPr>
              <a:t>‘</a:t>
            </a:r>
            <a:r>
              <a:rPr lang="en-US" altLang="x-none" sz="3200" dirty="0">
                <a:solidFill>
                  <a:srgbClr val="000000"/>
                </a:solidFill>
              </a:rPr>
              <a:t>a</a:t>
            </a:r>
            <a:r>
              <a:rPr lang="en-US" altLang="en-US" sz="3200" dirty="0">
                <a:solidFill>
                  <a:srgbClr val="000000"/>
                </a:solidFill>
              </a:rPr>
              <a:t>’</a:t>
            </a:r>
            <a:r>
              <a:rPr lang="en-US" altLang="x-none" sz="3200" dirty="0">
                <a:solidFill>
                  <a:srgbClr val="000000"/>
                </a:solidFill>
              </a:rPr>
              <a:t>);</a:t>
            </a:r>
            <a:endParaRPr lang="en-US" altLang="x-none" dirty="0">
              <a:solidFill>
                <a:srgbClr val="000000"/>
              </a:solidFill>
            </a:endParaRPr>
          </a:p>
        </p:txBody>
      </p:sp>
      <p:pic>
        <p:nvPicPr>
          <p:cNvPr id="215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Offline Exercise/Think: </a:t>
            </a:r>
            <a:br>
              <a:rPr lang="en-US" dirty="0"/>
            </a:br>
            <a:r>
              <a:rPr lang="en-US" dirty="0"/>
              <a:t>How to Decode? </a:t>
            </a:r>
            <a:br>
              <a:rPr lang="en-US" dirty="0"/>
            </a:br>
            <a:r>
              <a:rPr lang="en-US" dirty="0"/>
              <a:t>(See 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36</a:t>
            </a:fld>
            <a:endParaRPr lang="en-US" altLang="x-none"/>
          </a:p>
        </p:txBody>
      </p:sp>
    </p:spTree>
    <p:extLst>
      <p:ext uri="{BB962C8B-B14F-4D97-AF65-F5344CB8AC3E}">
        <p14:creationId xmlns:p14="http://schemas.microsoft.com/office/powerpoint/2010/main" val="1120696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33400" y="228600"/>
            <a:ext cx="8153400" cy="1143000"/>
          </a:xfrm>
        </p:spPr>
        <p:txBody>
          <a:bodyPr/>
          <a:lstStyle/>
          <a:p>
            <a:r>
              <a:rPr lang="en-US" altLang="zh-CN" dirty="0">
                <a:ea typeface="ＭＳ Ｐゴシック" charset="-128"/>
              </a:rPr>
              <a:t>(Offline)</a:t>
            </a:r>
            <a:r>
              <a:rPr lang="zh-CN" altLang="en-US" dirty="0">
                <a:ea typeface="ＭＳ Ｐゴシック" charset="-128"/>
              </a:rPr>
              <a:t> </a:t>
            </a:r>
            <a:r>
              <a:rPr lang="en-US" altLang="x-none" dirty="0">
                <a:ea typeface="ＭＳ Ｐゴシック" charset="-128"/>
              </a:rPr>
              <a:t>Extension: Encrypt a Text File</a:t>
            </a:r>
          </a:p>
        </p:txBody>
      </p:sp>
      <p:sp>
        <p:nvSpPr>
          <p:cNvPr id="45058" name="Content Placeholder 2"/>
          <p:cNvSpPr>
            <a:spLocks noGrp="1"/>
          </p:cNvSpPr>
          <p:nvPr>
            <p:ph idx="1"/>
          </p:nvPr>
        </p:nvSpPr>
        <p:spPr/>
        <p:txBody>
          <a:bodyPr/>
          <a:lstStyle/>
          <a:p>
            <a:r>
              <a:rPr lang="en-US" altLang="x-none" dirty="0">
                <a:ea typeface="ＭＳ Ｐゴシック" charset="-128"/>
              </a:rPr>
              <a:t>Goal: Instead of reading text from terminal, user specifies a file name, which gives the content to be encrypted.</a:t>
            </a:r>
          </a:p>
          <a:p>
            <a:endParaRPr lang="en-US" altLang="x-none" dirty="0">
              <a:ea typeface="ＭＳ Ｐゴシック" charset="-128"/>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22C81C2-3F58-C048-9B8F-F2BBFB96DD5B}" type="slidenum">
              <a:rPr lang="en-US" altLang="x-none" sz="1200">
                <a:solidFill>
                  <a:srgbClr val="000000"/>
                </a:solidFill>
                <a:latin typeface="Tahoma" charset="0"/>
              </a:rPr>
              <a:pPr eaLnBrk="1" hangingPunct="1"/>
              <a:t>37</a:t>
            </a:fld>
            <a:endParaRPr lang="en-US" altLang="x-none" sz="1200">
              <a:solidFill>
                <a:srgbClr val="000000"/>
              </a:solidFill>
              <a:latin typeface="Tahoma" charset="0"/>
            </a:endParaRPr>
          </a:p>
        </p:txBody>
      </p:sp>
    </p:spTree>
    <p:extLst>
      <p:ext uri="{BB962C8B-B14F-4D97-AF65-F5344CB8AC3E}">
        <p14:creationId xmlns:p14="http://schemas.microsoft.com/office/powerpoint/2010/main" val="149985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533400" y="228600"/>
            <a:ext cx="8229600" cy="1143000"/>
          </a:xfrm>
        </p:spPr>
        <p:txBody>
          <a:bodyPr/>
          <a:lstStyle/>
          <a:p>
            <a:pPr eaLnBrk="1" hangingPunct="1"/>
            <a:r>
              <a:rPr lang="en-US" altLang="x-none" dirty="0">
                <a:ea typeface="ＭＳ Ｐゴシック" charset="-128"/>
              </a:rPr>
              <a:t>(Offline Read) More File Details</a:t>
            </a:r>
          </a:p>
        </p:txBody>
      </p:sp>
      <p:sp>
        <p:nvSpPr>
          <p:cNvPr id="48130" name="Rectangle 3"/>
          <p:cNvSpPr>
            <a:spLocks noGrp="1"/>
          </p:cNvSpPr>
          <p:nvPr>
            <p:ph type="body" idx="1"/>
          </p:nvPr>
        </p:nvSpPr>
        <p:spPr/>
        <p:txBody>
          <a:bodyPr/>
          <a:lstStyle/>
          <a:p>
            <a:pPr eaLnBrk="1" hangingPunct="1">
              <a:lnSpc>
                <a:spcPct val="110000"/>
              </a:lnSpc>
            </a:pPr>
            <a:r>
              <a:rPr lang="en-US" altLang="x-none" sz="2400" dirty="0">
                <a:ea typeface="ＭＳ Ｐゴシック" charset="-128"/>
              </a:rPr>
              <a:t>Create a </a:t>
            </a:r>
            <a:r>
              <a:rPr lang="en-US" altLang="x-none" sz="2400" dirty="0">
                <a:latin typeface="Courier New" charset="0"/>
                <a:ea typeface="ＭＳ Ｐゴシック" charset="-128"/>
              </a:rPr>
              <a:t>File</a:t>
            </a:r>
            <a:r>
              <a:rPr lang="en-US" altLang="x-none" sz="2400" dirty="0">
                <a:ea typeface="ＭＳ Ｐゴシック" charset="-128"/>
              </a:rPr>
              <a:t> object to get info about a file on your drive.</a:t>
            </a:r>
          </a:p>
          <a:p>
            <a:pPr eaLnBrk="1" hangingPunct="1">
              <a:lnSpc>
                <a:spcPct val="90000"/>
              </a:lnSpc>
            </a:pPr>
            <a:r>
              <a:rPr lang="en-US" altLang="x-none" sz="2000" dirty="0">
                <a:ea typeface="ＭＳ Ｐゴシック" charset="-128"/>
              </a:rPr>
              <a:t>You can use </a:t>
            </a:r>
            <a:r>
              <a:rPr lang="en-US" altLang="x-none" sz="2000" dirty="0">
                <a:latin typeface="Courier New" charset="0"/>
                <a:ea typeface="ＭＳ Ｐゴシック" charset="-128"/>
              </a:rPr>
              <a:t>File</a:t>
            </a:r>
            <a:r>
              <a:rPr lang="ja-JP" altLang="en-US" sz="2000" dirty="0">
                <a:latin typeface="Courier New" charset="0"/>
                <a:ea typeface="ＭＳ Ｐゴシック" charset="-128"/>
              </a:rPr>
              <a:t>’</a:t>
            </a:r>
            <a:r>
              <a:rPr lang="en-US" altLang="ja-JP" sz="2000" dirty="0">
                <a:ea typeface="ＭＳ Ｐゴシック" charset="-128"/>
              </a:rPr>
              <a:t>s </a:t>
            </a:r>
            <a:r>
              <a:rPr lang="en-US" altLang="ja-JP" sz="2000" dirty="0">
                <a:latin typeface="Courier New" charset="0"/>
                <a:ea typeface="ＭＳ Ｐゴシック" charset="-128"/>
              </a:rPr>
              <a:t>exists</a:t>
            </a:r>
            <a:r>
              <a:rPr lang="en-US" altLang="ja-JP" sz="2000" dirty="0">
                <a:ea typeface="ＭＳ Ｐゴシック" charset="-128"/>
              </a:rPr>
              <a:t> method to test existence:</a:t>
            </a:r>
            <a:endParaRPr lang="en-US" altLang="ja-JP" sz="2000" dirty="0">
              <a:latin typeface="Courier New" charset="0"/>
              <a:ea typeface="ＭＳ Ｐゴシック" charset="-128"/>
            </a:endParaRPr>
          </a:p>
          <a:p>
            <a:pPr lvl="1" eaLnBrk="1" hangingPunct="1">
              <a:lnSpc>
                <a:spcPct val="70000"/>
              </a:lnSpc>
              <a:buFont typeface="Wingdings 2" charset="2"/>
              <a:buNone/>
            </a:pPr>
            <a:endParaRPr lang="en-US" altLang="x-none" sz="700" dirty="0">
              <a:latin typeface="Courier New" charset="0"/>
              <a:ea typeface="ＭＳ Ｐゴシック" charset="-128"/>
            </a:endParaRP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File file = new File(</a:t>
            </a:r>
            <a:r>
              <a:rPr lang="ja-JP" altLang="en-US" sz="1800" dirty="0">
                <a:latin typeface="Courier New" charset="0"/>
                <a:ea typeface="ＭＳ Ｐゴシック" charset="-128"/>
              </a:rPr>
              <a:t>“</a:t>
            </a:r>
            <a:r>
              <a:rPr lang="en-US" altLang="ja-JP" sz="1800" dirty="0" err="1">
                <a:latin typeface="Courier New" charset="0"/>
                <a:ea typeface="ＭＳ Ｐゴシック" charset="-128"/>
              </a:rPr>
              <a:t>data.txt</a:t>
            </a:r>
            <a:r>
              <a:rPr lang="en-US" altLang="ja-JP" sz="1800" dirty="0">
                <a:latin typeface="Courier New" charset="0"/>
                <a:ea typeface="ＭＳ Ｐゴシック" charset="-128"/>
              </a:rPr>
              <a:t>");</a:t>
            </a:r>
          </a:p>
          <a:p>
            <a:pPr lvl="1" eaLnBrk="1" hangingPunct="1">
              <a:lnSpc>
                <a:spcPct val="70000"/>
              </a:lnSpc>
              <a:spcBef>
                <a:spcPts val="200"/>
              </a:spcBef>
              <a:buFont typeface="Wingdings" charset="2"/>
              <a:buNone/>
            </a:pPr>
            <a:endParaRPr lang="en-US" altLang="x-none" sz="700" dirty="0">
              <a:latin typeface="Courier New" charset="0"/>
              <a:ea typeface="ＭＳ Ｐゴシック" charset="-128"/>
            </a:endParaRPr>
          </a:p>
          <a:p>
            <a:pPr lvl="1" eaLnBrk="1" hangingPunct="1">
              <a:lnSpc>
                <a:spcPct val="70000"/>
              </a:lnSpc>
              <a:spcBef>
                <a:spcPts val="200"/>
              </a:spcBef>
              <a:buFont typeface="Wingdings" charset="2"/>
              <a:buNone/>
            </a:pPr>
            <a:r>
              <a:rPr lang="en-US" altLang="x-none" sz="1800" b="1" dirty="0">
                <a:latin typeface="Courier New" charset="0"/>
                <a:ea typeface="ＭＳ Ｐゴシック" charset="-128"/>
              </a:rPr>
              <a:t>	if ( !</a:t>
            </a:r>
            <a:r>
              <a:rPr lang="en-US" altLang="x-none" sz="1800" b="1" dirty="0" err="1">
                <a:latin typeface="Courier New" charset="0"/>
                <a:ea typeface="ＭＳ Ｐゴシック" charset="-128"/>
              </a:rPr>
              <a:t>file.exists</a:t>
            </a:r>
            <a:r>
              <a:rPr lang="en-US" altLang="x-none" sz="1800" b="1" dirty="0">
                <a:latin typeface="Courier New" charset="0"/>
                <a:ea typeface="ＭＳ Ｐゴシック" charset="-128"/>
              </a:rPr>
              <a:t>() ) {</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a:t>
            </a:r>
            <a:r>
              <a:rPr lang="en-US" altLang="x-none" sz="1800" b="1" dirty="0">
                <a:solidFill>
                  <a:srgbClr val="008080"/>
                </a:solidFill>
                <a:latin typeface="Courier New" charset="0"/>
                <a:ea typeface="ＭＳ Ｐゴシック" charset="-128"/>
              </a:rPr>
              <a:t>// try a second input file as a backup</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a:t>
            </a:r>
            <a:r>
              <a:rPr lang="en-US" altLang="x-none" sz="1800" dirty="0">
                <a:latin typeface="Courier New" charset="0"/>
                <a:ea typeface="ＭＳ Ｐゴシック" charset="-128"/>
              </a:rPr>
              <a:t>(</a:t>
            </a:r>
            <a:r>
              <a:rPr lang="ja-JP" altLang="en-US" sz="1800" dirty="0">
                <a:latin typeface="Courier New" charset="0"/>
                <a:ea typeface="ＭＳ Ｐゴシック" charset="-128"/>
              </a:rPr>
              <a:t>“</a:t>
            </a:r>
            <a:r>
              <a:rPr lang="en-US" altLang="ja-JP" sz="1800" dirty="0">
                <a:latin typeface="Courier New" charset="0"/>
                <a:ea typeface="ＭＳ Ｐゴシック" charset="-128"/>
              </a:rPr>
              <a:t>data file not found!");</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file = new File(</a:t>
            </a:r>
            <a:r>
              <a:rPr lang="ja-JP" altLang="en-US" sz="1800" dirty="0">
                <a:latin typeface="Courier New" charset="0"/>
                <a:ea typeface="ＭＳ Ｐゴシック" charset="-128"/>
              </a:rPr>
              <a:t>“</a:t>
            </a:r>
            <a:r>
              <a:rPr lang="en-US" altLang="ja-JP" sz="1800" dirty="0">
                <a:latin typeface="Courier New" charset="0"/>
                <a:ea typeface="ＭＳ Ｐゴシック" charset="-128"/>
              </a:rPr>
              <a:t>data2.txt");</a:t>
            </a:r>
          </a:p>
          <a:p>
            <a:pPr lvl="1" eaLnBrk="1" hangingPunct="1">
              <a:lnSpc>
                <a:spcPct val="70000"/>
              </a:lnSpc>
              <a:spcBef>
                <a:spcPts val="200"/>
              </a:spcBef>
              <a:buFont typeface="Wingdings" charset="2"/>
              <a:buNone/>
            </a:pPr>
            <a:r>
              <a:rPr lang="en-US" altLang="x-none" sz="1800" b="1" dirty="0">
                <a:latin typeface="Courier New" charset="0"/>
                <a:ea typeface="ＭＳ Ｐゴシック" charset="-128"/>
              </a:rPr>
              <a:t>	}</a:t>
            </a:r>
          </a:p>
        </p:txBody>
      </p:sp>
      <p:graphicFrame>
        <p:nvGraphicFramePr>
          <p:cNvPr id="876548" name="Group 4"/>
          <p:cNvGraphicFramePr>
            <a:graphicFrameLocks noGrp="1"/>
          </p:cNvGraphicFramePr>
          <p:nvPr/>
        </p:nvGraphicFramePr>
        <p:xfrm>
          <a:off x="1209675" y="4572000"/>
          <a:ext cx="6867525" cy="2011380"/>
        </p:xfrm>
        <a:graphic>
          <a:graphicData uri="http://schemas.openxmlformats.org/drawingml/2006/table">
            <a:tbl>
              <a:tblPr/>
              <a:tblGrid>
                <a:gridCol w="2414588">
                  <a:extLst>
                    <a:ext uri="{9D8B030D-6E8A-4147-A177-3AD203B41FA5}">
                      <a16:colId xmlns:a16="http://schemas.microsoft.com/office/drawing/2014/main" val="20000"/>
                    </a:ext>
                  </a:extLst>
                </a:gridCol>
                <a:gridCol w="4452937">
                  <a:extLst>
                    <a:ext uri="{9D8B030D-6E8A-4147-A177-3AD203B41FA5}">
                      <a16:colId xmlns:a16="http://schemas.microsoft.com/office/drawing/2014/main" val="20001"/>
                    </a:ext>
                  </a:extLst>
                </a:gridCol>
              </a:tblGrid>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1" i="0" u="none" strike="noStrike" cap="none" normalizeH="0" baseline="0" dirty="0">
                          <a:ln>
                            <a:noFill/>
                          </a:ln>
                          <a:solidFill>
                            <a:schemeClr val="tx1"/>
                          </a:solidFill>
                          <a:effectLst/>
                          <a:latin typeface="Verdana" charset="0"/>
                        </a:rPr>
                        <a:t>Method name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1" i="0" u="none" strike="noStrike" cap="none" normalizeH="0" baseline="0">
                          <a:ln>
                            <a:noFill/>
                          </a:ln>
                          <a:solidFill>
                            <a:schemeClr val="tx1"/>
                          </a:solidFill>
                          <a:effectLst/>
                          <a:latin typeface="Verdana" charset="0"/>
                        </a:rPr>
                        <a:t>Description</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canRead()</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returns whether file is able to be read</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delete()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removes file from disk</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exists()</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whether this file exists on disk</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getName()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returns file's name</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length()</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dirty="0">
                          <a:ln>
                            <a:noFill/>
                          </a:ln>
                          <a:solidFill>
                            <a:schemeClr val="tx1"/>
                          </a:solidFill>
                          <a:effectLst/>
                          <a:latin typeface="Verdana" charset="0"/>
                        </a:rPr>
                        <a:t>returns number of bytes in file</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3" name="Slide Number Placeholder 3">
            <a:extLst>
              <a:ext uri="{FF2B5EF4-FFF2-40B4-BE49-F238E27FC236}">
                <a16:creationId xmlns:a16="http://schemas.microsoft.com/office/drawing/2014/main" id="{C48A34F7-8F62-AE2D-5394-935FFE8B83A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38</a:t>
            </a:fld>
            <a:endParaRPr lang="en-US" altLang="x-none" sz="1200">
              <a:solidFill>
                <a:srgbClr val="000000"/>
              </a:solidFill>
              <a:latin typeface="Tahoma" charset="0"/>
            </a:endParaRPr>
          </a:p>
        </p:txBody>
      </p:sp>
    </p:spTree>
    <p:extLst>
      <p:ext uri="{BB962C8B-B14F-4D97-AF65-F5344CB8AC3E}">
        <p14:creationId xmlns:p14="http://schemas.microsoft.com/office/powerpoint/2010/main" val="12340695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zh-CN" dirty="0">
                <a:ea typeface="ＭＳ Ｐゴシック" charset="-128"/>
              </a:rPr>
              <a:t>(Offline)</a:t>
            </a:r>
            <a:r>
              <a:rPr lang="zh-CN" altLang="en-US" dirty="0">
                <a:ea typeface="ＭＳ Ｐゴシック" charset="-128"/>
              </a:rPr>
              <a:t> </a:t>
            </a:r>
            <a:r>
              <a:rPr lang="en-US" altLang="x-none" dirty="0" err="1">
                <a:ea typeface="ＭＳ Ｐゴシック" charset="-128"/>
              </a:rPr>
              <a:t>CaesarFile</a:t>
            </a:r>
            <a:r>
              <a:rPr lang="en-US" altLang="x-none" dirty="0">
                <a:ea typeface="ＭＳ Ｐゴシック" charset="-128"/>
              </a:rPr>
              <a:t> using a for Loop </a:t>
            </a:r>
          </a:p>
        </p:txBody>
      </p:sp>
      <p:sp>
        <p:nvSpPr>
          <p:cNvPr id="573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F576F085-01D2-994C-8CB9-7A77E1B8CD17}" type="slidenum">
              <a:rPr lang="en-US" altLang="x-none" sz="1200">
                <a:solidFill>
                  <a:srgbClr val="000000"/>
                </a:solidFill>
                <a:latin typeface="Tahoma" charset="0"/>
              </a:rPr>
              <a:pPr eaLnBrk="1" hangingPunct="1"/>
              <a:t>39</a:t>
            </a:fld>
            <a:endParaRPr lang="en-US" altLang="x-none" sz="1200">
              <a:solidFill>
                <a:srgbClr val="000000"/>
              </a:solidFill>
              <a:latin typeface="Tahoma" charset="0"/>
            </a:endParaRPr>
          </a:p>
        </p:txBody>
      </p:sp>
      <p:sp>
        <p:nvSpPr>
          <p:cNvPr id="57347" name="Rectangle 3"/>
          <p:cNvSpPr txBox="1">
            <a:spLocks/>
          </p:cNvSpPr>
          <p:nvPr/>
        </p:nvSpPr>
        <p:spPr bwMode="auto">
          <a:xfrm>
            <a:off x="762001" y="4154486"/>
            <a:ext cx="8123738" cy="2247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285750" indent="-2857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public static void encode(Scanner scan, </a:t>
            </a:r>
            <a:r>
              <a:rPr lang="en-US" altLang="x-none" sz="1800" dirty="0" err="1">
                <a:solidFill>
                  <a:srgbClr val="000000"/>
                </a:solidFill>
                <a:latin typeface="Courier New" charset="0"/>
              </a:rPr>
              <a:t>int</a:t>
            </a:r>
            <a:r>
              <a:rPr lang="en-US" altLang="x-none" sz="1800" dirty="0">
                <a:solidFill>
                  <a:srgbClr val="000000"/>
                </a:solidFill>
                <a:latin typeface="Courier New" charset="0"/>
              </a:rPr>
              <a:t> key) {</a:t>
            </a:r>
          </a:p>
          <a:p>
            <a:pPr eaLnBrk="1" hangingPunct="1">
              <a:lnSpc>
                <a:spcPct val="80000"/>
              </a:lnSpc>
              <a:spcBef>
                <a:spcPct val="20000"/>
              </a:spcBef>
              <a:buClr>
                <a:srgbClr val="3333CC"/>
              </a:buClr>
              <a:buSzPct val="75000"/>
              <a:buFont typeface="Wingdings 2" charset="2"/>
              <a:buNone/>
            </a:pPr>
            <a:endParaRPr lang="en-US" altLang="x-none" sz="1800" dirty="0">
              <a:solidFill>
                <a:srgbClr val="000000"/>
              </a:solidFill>
              <a:latin typeface="Courier New" charset="0"/>
            </a:endParaRP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for (</a:t>
            </a:r>
            <a:r>
              <a:rPr lang="en-US" altLang="x-none" sz="1800" dirty="0" err="1">
                <a:solidFill>
                  <a:srgbClr val="000000"/>
                </a:solidFill>
                <a:latin typeface="Courier New" charset="0"/>
              </a:rPr>
              <a:t>int</a:t>
            </a:r>
            <a:r>
              <a:rPr lang="en-US" altLang="x-none" sz="1800" dirty="0">
                <a:solidFill>
                  <a:srgbClr val="000000"/>
                </a:solidFill>
                <a:latin typeface="Courier New" charset="0"/>
              </a:rPr>
              <a:t> line = 0; line &lt; NLINES; line ++ ) {</a:t>
            </a:r>
            <a:br>
              <a:rPr lang="en-US" altLang="x-none" sz="1800" dirty="0">
                <a:solidFill>
                  <a:srgbClr val="000000"/>
                </a:solidFill>
                <a:latin typeface="Courier New" charset="0"/>
              </a:rPr>
            </a:br>
            <a:r>
              <a:rPr lang="en-US" altLang="x-none" sz="1800" dirty="0">
                <a:solidFill>
                  <a:srgbClr val="000000"/>
                </a:solidFill>
                <a:latin typeface="Courier New" charset="0"/>
              </a:rPr>
              <a:t>	String text = </a:t>
            </a:r>
            <a:r>
              <a:rPr lang="en-US" altLang="x-none" sz="1800" dirty="0" err="1">
                <a:solidFill>
                  <a:srgbClr val="000000"/>
                </a:solidFill>
                <a:latin typeface="Courier New" charset="0"/>
              </a:rPr>
              <a:t>scan.nextLine</a:t>
            </a:r>
            <a:r>
              <a:rPr lang="en-US" altLang="x-none" sz="1800" dirty="0">
                <a:solidFill>
                  <a:srgbClr val="000000"/>
                </a:solidFill>
                <a:latin typeface="Courier New" charset="0"/>
              </a:rPr>
              <a:t>();</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String result = </a:t>
            </a:r>
            <a:r>
              <a:rPr lang="en-US" altLang="x-none" sz="1800" dirty="0" err="1">
                <a:solidFill>
                  <a:srgbClr val="000000"/>
                </a:solidFill>
                <a:latin typeface="Courier New" charset="0"/>
              </a:rPr>
              <a:t>Caesar.encode</a:t>
            </a:r>
            <a:r>
              <a:rPr lang="en-US" altLang="x-none" sz="1800" dirty="0">
                <a:solidFill>
                  <a:srgbClr val="000000"/>
                </a:solidFill>
                <a:latin typeface="Courier New" charset="0"/>
              </a:rPr>
              <a:t>(text, key);</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 result );</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a:t>
            </a:r>
          </a:p>
          <a:p>
            <a:pPr eaLnBrk="1" hangingPunct="1">
              <a:lnSpc>
                <a:spcPct val="80000"/>
              </a:lnSpc>
              <a:spcBef>
                <a:spcPct val="20000"/>
              </a:spcBef>
              <a:buClr>
                <a:srgbClr val="3333CC"/>
              </a:buClr>
              <a:buSzPct val="75000"/>
              <a:buFont typeface="Wingdings 2" charset="2"/>
              <a:buNone/>
            </a:pPr>
            <a:r>
              <a:rPr lang="en-US" altLang="x-none" sz="1800" dirty="0">
                <a:solidFill>
                  <a:srgbClr val="800000"/>
                </a:solidFill>
                <a:latin typeface="Courier New" charset="0"/>
              </a:rPr>
              <a:t>}</a:t>
            </a:r>
            <a:endParaRPr lang="en-US" altLang="x-none" sz="1600" dirty="0">
              <a:solidFill>
                <a:srgbClr val="800000"/>
              </a:solidFill>
              <a:latin typeface="Courier New" charset="0"/>
            </a:endParaRPr>
          </a:p>
        </p:txBody>
      </p:sp>
      <p:sp>
        <p:nvSpPr>
          <p:cNvPr id="2" name="Rectangle 1"/>
          <p:cNvSpPr/>
          <p:nvPr/>
        </p:nvSpPr>
        <p:spPr>
          <a:xfrm>
            <a:off x="762000" y="1455558"/>
            <a:ext cx="8123739" cy="2431435"/>
          </a:xfrm>
          <a:prstGeom prst="rect">
            <a:avLst/>
          </a:prstGeom>
          <a:ln>
            <a:solidFill>
              <a:schemeClr val="tx1"/>
            </a:solidFill>
          </a:ln>
        </p:spPr>
        <p:txBody>
          <a:bodyPr wrap="square">
            <a:spAutoFit/>
          </a:bodyPr>
          <a:lstStyle/>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public class </a:t>
            </a:r>
            <a:r>
              <a:rPr lang="en-US" altLang="x-none" sz="1600" dirty="0" err="1">
                <a:solidFill>
                  <a:srgbClr val="000000"/>
                </a:solidFill>
                <a:latin typeface="Courier New" charset="0"/>
              </a:rPr>
              <a:t>ReadFile</a:t>
            </a:r>
            <a:r>
              <a:rPr lang="en-US" altLang="x-none" sz="1600" dirty="0">
                <a:solidFill>
                  <a:srgbClr val="000000"/>
                </a:solidFill>
                <a:latin typeface="Courier New" charset="0"/>
              </a:rPr>
              <a:t>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public static void main(String[] </a:t>
            </a:r>
            <a:r>
              <a:rPr lang="en-US" altLang="x-none" sz="1600" dirty="0" err="1">
                <a:solidFill>
                  <a:srgbClr val="000000"/>
                </a:solidFill>
                <a:latin typeface="Courier New" charset="0"/>
              </a:rPr>
              <a:t>args</a:t>
            </a:r>
            <a:r>
              <a:rPr lang="en-US" altLang="x-none" sz="1600" dirty="0">
                <a:solidFill>
                  <a:srgbClr val="000000"/>
                </a:solidFill>
                <a:latin typeface="Courier New" charset="0"/>
              </a:rPr>
              <a:t>)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b="1" dirty="0">
                <a:solidFill>
                  <a:srgbClr val="FF0000"/>
                </a:solidFill>
                <a:latin typeface="Courier New" charset="0"/>
              </a:rPr>
              <a:t>try</a:t>
            </a:r>
            <a:r>
              <a:rPr lang="en-US" altLang="x-none" sz="1600" dirty="0">
                <a:solidFill>
                  <a:srgbClr val="000000"/>
                </a:solidFill>
                <a:latin typeface="Courier New" charset="0"/>
              </a:rPr>
              <a:t> {</a:t>
            </a:r>
            <a:endParaRPr lang="en-US" altLang="x-none" sz="1600" b="1" dirty="0">
              <a:solidFill>
                <a:srgbClr val="800000"/>
              </a:solidFill>
              <a:latin typeface="Courier New" charset="0"/>
            </a:endParaRPr>
          </a:p>
          <a:p>
            <a:pPr eaLnBrk="1" hangingPunct="1">
              <a:lnSpc>
                <a:spcPct val="70000"/>
              </a:lnSpc>
              <a:spcBef>
                <a:spcPct val="20000"/>
              </a:spcBef>
              <a:buClr>
                <a:srgbClr val="3333CC"/>
              </a:buClr>
              <a:buSzPct val="75000"/>
              <a:buFont typeface="Wingdings 2" charset="2"/>
              <a:buNone/>
            </a:pPr>
            <a:r>
              <a:rPr lang="en-US" altLang="x-none" sz="1600" b="1" dirty="0">
                <a:solidFill>
                  <a:srgbClr val="800000"/>
                </a:solidFill>
                <a:latin typeface="Courier New" charset="0"/>
              </a:rPr>
              <a:t>            Scanner input = new Scanner(new File(</a:t>
            </a:r>
            <a:r>
              <a:rPr lang="en-US" altLang="en-US" sz="1600" b="1" dirty="0">
                <a:solidFill>
                  <a:srgbClr val="800000"/>
                </a:solidFill>
                <a:latin typeface="Courier New" charset="0"/>
              </a:rPr>
              <a:t>”</a:t>
            </a:r>
            <a:r>
              <a:rPr lang="en-US" altLang="ja-JP" sz="1600" b="1" dirty="0" err="1">
                <a:solidFill>
                  <a:srgbClr val="800000"/>
                </a:solidFill>
                <a:latin typeface="Courier New" charset="0"/>
              </a:rPr>
              <a:t>data.txt</a:t>
            </a:r>
            <a:r>
              <a:rPr lang="en-US" altLang="ja-JP" sz="1600" b="1" dirty="0">
                <a:solidFill>
                  <a:srgbClr val="800000"/>
                </a:solidFill>
                <a:latin typeface="Courier New" charset="0"/>
              </a:rPr>
              <a:t>"));</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encode(input, 3);    </a:t>
            </a:r>
            <a:br>
              <a:rPr lang="en-US" altLang="x-none" sz="1600" dirty="0">
                <a:solidFill>
                  <a:srgbClr val="000000"/>
                </a:solidFill>
                <a:latin typeface="Courier New" charset="0"/>
              </a:rPr>
            </a:br>
            <a:r>
              <a:rPr lang="en-US" altLang="x-none" sz="1600" dirty="0">
                <a:solidFill>
                  <a:srgbClr val="000000"/>
                </a:solidFill>
                <a:latin typeface="Courier New" charset="0"/>
              </a:rPr>
              <a:t>        } </a:t>
            </a:r>
            <a:r>
              <a:rPr lang="en-US" altLang="x-none" sz="1600" b="1" dirty="0">
                <a:solidFill>
                  <a:srgbClr val="FF0000"/>
                </a:solidFill>
                <a:latin typeface="Courier New" charset="0"/>
              </a:rPr>
              <a:t>catch</a:t>
            </a:r>
            <a:r>
              <a:rPr lang="en-US" altLang="x-none" sz="1600" dirty="0">
                <a:solidFill>
                  <a:srgbClr val="000000"/>
                </a:solidFill>
                <a:latin typeface="Courier New" charset="0"/>
              </a:rPr>
              <a:t> (</a:t>
            </a:r>
            <a:r>
              <a:rPr lang="en-US" altLang="x-none" sz="1600" dirty="0" err="1">
                <a:solidFill>
                  <a:srgbClr val="000000"/>
                </a:solidFill>
                <a:latin typeface="Courier New" charset="0"/>
              </a:rPr>
              <a:t>FileNotFoundException</a:t>
            </a:r>
            <a:r>
              <a:rPr lang="en-US" altLang="x-none" sz="1600" dirty="0">
                <a:solidFill>
                  <a:srgbClr val="000000"/>
                </a:solidFill>
                <a:latin typeface="Courier New" charset="0"/>
              </a:rPr>
              <a:t> e)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print an error message</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System.out.println</a:t>
            </a:r>
            <a:r>
              <a:rPr lang="en-US" altLang="x-none" sz="1600" dirty="0">
                <a:solidFill>
                  <a:srgbClr val="000000"/>
                </a:solidFill>
                <a:latin typeface="Courier New" charset="0"/>
              </a:rPr>
              <a:t>(</a:t>
            </a:r>
            <a:r>
              <a:rPr lang="ja-JP" altLang="en-US" sz="1600" dirty="0">
                <a:solidFill>
                  <a:srgbClr val="000000"/>
                </a:solidFill>
                <a:latin typeface="Courier New" charset="0"/>
              </a:rPr>
              <a:t>“</a:t>
            </a:r>
            <a:r>
              <a:rPr lang="en-US" altLang="ja-JP" sz="1600" dirty="0">
                <a:solidFill>
                  <a:srgbClr val="000000"/>
                </a:solidFill>
                <a:latin typeface="Courier New" charset="0"/>
              </a:rPr>
              <a:t>File not found exception</a:t>
            </a:r>
            <a:r>
              <a:rPr lang="ja-JP" altLang="en-US" sz="1600" dirty="0">
                <a:solidFill>
                  <a:srgbClr val="000000"/>
                </a:solidFill>
                <a:latin typeface="Courier New" charset="0"/>
              </a:rPr>
              <a:t>”</a:t>
            </a:r>
            <a:r>
              <a:rPr lang="en-US" altLang="ja-JP" sz="1600" dirty="0">
                <a:solidFill>
                  <a:srgbClr val="000000"/>
                </a:solidFill>
                <a:latin typeface="Courier New" charset="0"/>
              </a:rPr>
              <a:t>);</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catch</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main</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a:t>
            </a:r>
            <a:endParaRPr lang="en-US" altLang="x-none" sz="1600" dirty="0">
              <a:solidFill>
                <a:srgbClr val="800000"/>
              </a:solidFill>
              <a:latin typeface="Courier New" charset="0"/>
            </a:endParaRPr>
          </a:p>
        </p:txBody>
      </p:sp>
    </p:spTree>
    <p:extLst>
      <p:ext uri="{BB962C8B-B14F-4D97-AF65-F5344CB8AC3E}">
        <p14:creationId xmlns:p14="http://schemas.microsoft.com/office/powerpoint/2010/main" val="154309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altLang="x-none" dirty="0">
                <a:ea typeface="ＭＳ Ｐゴシック" charset="-128"/>
              </a:rPr>
              <a:t>Roadmap: String Processing</a:t>
            </a:r>
          </a:p>
        </p:txBody>
      </p:sp>
      <p:sp>
        <p:nvSpPr>
          <p:cNvPr id="18434" name="Rectangle 3"/>
          <p:cNvSpPr>
            <a:spLocks noGrp="1"/>
          </p:cNvSpPr>
          <p:nvPr>
            <p:ph type="body" idx="1"/>
          </p:nvPr>
        </p:nvSpPr>
        <p:spPr>
          <a:xfrm>
            <a:off x="609600" y="1524000"/>
            <a:ext cx="8382000" cy="5181600"/>
          </a:xfrm>
        </p:spPr>
        <p:txBody>
          <a:bodyPr/>
          <a:lstStyle/>
          <a:p>
            <a:pPr eaLnBrk="1" hangingPunct="1">
              <a:lnSpc>
                <a:spcPct val="75000"/>
              </a:lnSpc>
            </a:pPr>
            <a:r>
              <a:rPr lang="en-US" altLang="x-none" dirty="0">
                <a:ea typeface="ＭＳ Ｐゴシック" charset="-128"/>
              </a:rPr>
              <a:t>Access methods, e.g.,</a:t>
            </a:r>
          </a:p>
          <a:p>
            <a:pPr lvl="1" eaLnBrk="1" hangingPunct="1">
              <a:lnSpc>
                <a:spcPct val="75000"/>
              </a:lnSpc>
            </a:pPr>
            <a:r>
              <a:rPr lang="en-US" altLang="x-none" dirty="0">
                <a:latin typeface="Courier New" charset="0"/>
                <a:ea typeface="ＭＳ Ｐゴシック" charset="-128"/>
              </a:rPr>
              <a:t>length, substring, </a:t>
            </a:r>
            <a:r>
              <a:rPr lang="en-US" altLang="x-none" dirty="0" err="1">
                <a:latin typeface="Courier New" charset="0"/>
                <a:ea typeface="ＭＳ Ｐゴシック" charset="-128"/>
              </a:rPr>
              <a:t>charAt</a:t>
            </a:r>
            <a:r>
              <a:rPr lang="en-US" altLang="x-none" dirty="0">
                <a:latin typeface="Courier New" charset="0"/>
                <a:ea typeface="ＭＳ Ｐゴシック" charset="-128"/>
              </a:rPr>
              <a:t>, </a:t>
            </a:r>
            <a:r>
              <a:rPr lang="en-US" altLang="x-none" dirty="0" err="1">
                <a:latin typeface="Courier New" charset="0"/>
                <a:ea typeface="ＭＳ Ｐゴシック" charset="-128"/>
              </a:rPr>
              <a:t>indexOf</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String generator methods (string-&gt;string), e.g. </a:t>
            </a:r>
          </a:p>
          <a:p>
            <a:pPr lvl="1" eaLnBrk="1" hangingPunct="1">
              <a:lnSpc>
                <a:spcPct val="75000"/>
              </a:lnSpc>
            </a:pPr>
            <a:r>
              <a:rPr lang="en-US" altLang="x-none" dirty="0" err="1">
                <a:latin typeface="Courier New" charset="0"/>
                <a:ea typeface="ＭＳ Ｐゴシック" charset="-128"/>
              </a:rPr>
              <a:t>toLowerCase</a:t>
            </a:r>
            <a:r>
              <a:rPr lang="en-US" altLang="x-none" dirty="0">
                <a:latin typeface="Courier New" charset="0"/>
                <a:ea typeface="ＭＳ Ｐゴシック" charset="-128"/>
              </a:rPr>
              <a:t>, </a:t>
            </a:r>
            <a:r>
              <a:rPr lang="en-US" altLang="x-none" dirty="0" err="1">
                <a:latin typeface="Courier New" charset="0"/>
                <a:ea typeface="ＭＳ Ｐゴシック" charset="-128"/>
              </a:rPr>
              <a:t>toUpperCase</a:t>
            </a:r>
            <a:r>
              <a:rPr lang="en-US" altLang="x-none" dirty="0">
                <a:latin typeface="Courier New" charset="0"/>
                <a:ea typeface="ＭＳ Ｐゴシック" charset="-128"/>
              </a:rPr>
              <a:t>, replace, split (</a:t>
            </a:r>
            <a:r>
              <a:rPr lang="en-US" altLang="x-none" dirty="0">
                <a:ea typeface="ＭＳ Ｐゴシック" charset="-128"/>
              </a:rPr>
              <a:t>string-&gt;strings)</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Conversion from String, e.g.,</a:t>
            </a:r>
          </a:p>
          <a:p>
            <a:pPr lvl="1" eaLnBrk="1" hangingPunct="1">
              <a:lnSpc>
                <a:spcPct val="75000"/>
              </a:lnSpc>
            </a:pPr>
            <a:r>
              <a:rPr lang="en-US" altLang="x-none" dirty="0" err="1">
                <a:latin typeface="Courier New" charset="0"/>
                <a:ea typeface="ＭＳ Ｐゴシック" charset="-128"/>
              </a:rPr>
              <a:t>Integer.parseInt</a:t>
            </a:r>
            <a:r>
              <a:rPr lang="en-US" altLang="x-none" dirty="0">
                <a:latin typeface="Courier New" charset="0"/>
                <a:ea typeface="ＭＳ Ｐゴシック" charset="-128"/>
              </a:rPr>
              <a:t>, </a:t>
            </a:r>
            <a:r>
              <a:rPr lang="en-US" altLang="x-none" dirty="0" err="1">
                <a:latin typeface="Courier New" charset="0"/>
                <a:ea typeface="ＭＳ Ｐゴシック" charset="-128"/>
              </a:rPr>
              <a:t>Double.parseDouble</a:t>
            </a:r>
            <a:endParaRPr lang="en-US" altLang="x-none" dirty="0">
              <a:ea typeface="ＭＳ Ｐゴシック" charset="-128"/>
            </a:endParaRPr>
          </a:p>
          <a:p>
            <a:pPr eaLnBrk="1" hangingPunct="1">
              <a:lnSpc>
                <a:spcPct val="75000"/>
              </a:lnSpc>
            </a:pPr>
            <a:r>
              <a:rPr lang="en-US" altLang="x-none" dirty="0">
                <a:ea typeface="ＭＳ Ｐゴシック" charset="-128"/>
              </a:rPr>
              <a:t>Input processing, e.g.,</a:t>
            </a:r>
          </a:p>
          <a:p>
            <a:pPr lvl="1" eaLnBrk="1" hangingPunct="1">
              <a:lnSpc>
                <a:spcPct val="75000"/>
              </a:lnSpc>
            </a:pPr>
            <a:r>
              <a:rPr lang="en-US" altLang="x-none" dirty="0" err="1">
                <a:latin typeface="Courier New" charset="0"/>
                <a:ea typeface="ＭＳ Ｐゴシック" charset="-128"/>
              </a:rPr>
              <a:t>Scanner.next</a:t>
            </a:r>
            <a:r>
              <a:rPr lang="en-US" altLang="x-none" dirty="0">
                <a:latin typeface="Courier New" charset="0"/>
                <a:ea typeface="ＭＳ Ｐゴシック" charset="-128"/>
              </a:rPr>
              <a:t>, </a:t>
            </a:r>
            <a:r>
              <a:rPr lang="en-US" altLang="x-none" dirty="0" err="1">
                <a:latin typeface="Courier New" charset="0"/>
                <a:ea typeface="ＭＳ Ｐゴシック" charset="-128"/>
              </a:rPr>
              <a:t>Scanner.nextLine</a:t>
            </a:r>
            <a:endParaRPr lang="en-US" altLang="x-none" dirty="0">
              <a:ea typeface="ＭＳ Ｐゴシック" charset="-128"/>
            </a:endParaRPr>
          </a:p>
          <a:p>
            <a:pPr eaLnBrk="1" hangingPunct="1">
              <a:lnSpc>
                <a:spcPct val="75000"/>
              </a:lnSpc>
            </a:pPr>
            <a:r>
              <a:rPr lang="en-US" altLang="x-none" dirty="0">
                <a:ea typeface="ＭＳ Ｐゴシック" charset="-128"/>
              </a:rPr>
              <a:t>Output formatting: format string</a:t>
            </a:r>
          </a:p>
          <a:p>
            <a:pPr lvl="1" eaLnBrk="1" hangingPunct="1">
              <a:lnSpc>
                <a:spcPct val="75000"/>
              </a:lnSpc>
            </a:pPr>
            <a:r>
              <a:rPr lang="en-US" altLang="x-none" dirty="0" err="1">
                <a:latin typeface="Courier New" charset="0"/>
                <a:ea typeface="ＭＳ Ｐゴシック" charset="-128"/>
              </a:rPr>
              <a:t>System.out.printf</a:t>
            </a:r>
            <a:r>
              <a:rPr lang="en-US" altLang="x-none" dirty="0">
                <a:latin typeface="Courier New" charset="0"/>
                <a:ea typeface="ＭＳ Ｐゴシック" charset="-128"/>
              </a:rPr>
              <a:t>, </a:t>
            </a:r>
            <a:r>
              <a:rPr lang="en-US" altLang="x-none" dirty="0" err="1">
                <a:latin typeface="Courier New" charset="0"/>
                <a:ea typeface="ＭＳ Ｐゴシック" charset="-128"/>
              </a:rPr>
              <a:t>String.format</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Boolean methods, e.g.,</a:t>
            </a:r>
          </a:p>
          <a:p>
            <a:pPr lvl="1" eaLnBrk="1" hangingPunct="1">
              <a:lnSpc>
                <a:spcPct val="75000"/>
              </a:lnSpc>
            </a:pPr>
            <a:r>
              <a:rPr lang="en-US" altLang="x-none" sz="2800" dirty="0">
                <a:latin typeface="Courier New" charset="0"/>
                <a:ea typeface="ＭＳ Ｐゴシック" charset="-128"/>
              </a:rPr>
              <a:t>equals, </a:t>
            </a:r>
            <a:r>
              <a:rPr lang="en-US" altLang="x-none" sz="2800" dirty="0" err="1">
                <a:latin typeface="Courier New" charset="0"/>
                <a:ea typeface="ＭＳ Ｐゴシック" charset="-128"/>
              </a:rPr>
              <a:t>equalsIgnoreCase</a:t>
            </a:r>
            <a:r>
              <a:rPr lang="en-US" altLang="x-none" sz="2800" dirty="0">
                <a:latin typeface="Courier New" charset="0"/>
                <a:ea typeface="ＭＳ Ｐゴシック" charset="-128"/>
              </a:rPr>
              <a:t>, </a:t>
            </a:r>
            <a:r>
              <a:rPr lang="en-US" altLang="x-none" sz="2800" dirty="0" err="1">
                <a:latin typeface="Courier New" charset="0"/>
                <a:ea typeface="ＭＳ Ｐゴシック" charset="-128"/>
              </a:rPr>
              <a:t>startsWith</a:t>
            </a:r>
            <a:r>
              <a:rPr lang="en-US" altLang="x-none" sz="2800" dirty="0">
                <a:latin typeface="Courier New" charset="0"/>
                <a:ea typeface="ＭＳ Ｐゴシック" charset="-128"/>
              </a:rPr>
              <a:t>, </a:t>
            </a:r>
            <a:r>
              <a:rPr lang="en-US" altLang="x-none" sz="2800" dirty="0" err="1">
                <a:latin typeface="Courier New" charset="0"/>
                <a:ea typeface="ＭＳ Ｐゴシック" charset="-128"/>
              </a:rPr>
              <a:t>endsWith</a:t>
            </a:r>
            <a:r>
              <a:rPr lang="en-US" altLang="x-none" sz="2800" dirty="0">
                <a:latin typeface="Courier New" charset="0"/>
                <a:ea typeface="ＭＳ Ｐゴシック" charset="-128"/>
              </a:rPr>
              <a:t>, contains, matches</a:t>
            </a:r>
          </a:p>
        </p:txBody>
      </p:sp>
      <p:sp>
        <p:nvSpPr>
          <p:cNvPr id="2" name="Slide Number Placeholder 3">
            <a:extLst>
              <a:ext uri="{FF2B5EF4-FFF2-40B4-BE49-F238E27FC236}">
                <a16:creationId xmlns:a16="http://schemas.microsoft.com/office/drawing/2014/main" id="{AAEF5A9A-9B09-9A3C-AE41-EBC8BCDA301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4</a:t>
            </a:fld>
            <a:endParaRPr lang="en-US" altLang="x-none" sz="1200">
              <a:solidFill>
                <a:srgbClr val="000000"/>
              </a:solidFill>
              <a:latin typeface="Tahoma" charset="0"/>
            </a:endParaRPr>
          </a:p>
        </p:txBody>
      </p:sp>
    </p:spTree>
    <p:extLst>
      <p:ext uri="{BB962C8B-B14F-4D97-AF65-F5344CB8AC3E}">
        <p14:creationId xmlns:p14="http://schemas.microsoft.com/office/powerpoint/2010/main" val="1614858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3"/>
          <p:cNvSpPr>
            <a:spLocks noGrp="1" noChangeArrowheads="1"/>
          </p:cNvSpPr>
          <p:nvPr>
            <p:ph type="title" idx="4294967295"/>
          </p:nvPr>
        </p:nvSpPr>
        <p:spPr>
          <a:xfrm>
            <a:off x="533400" y="76200"/>
            <a:ext cx="7772400" cy="1143000"/>
          </a:xfrm>
        </p:spPr>
        <p:txBody>
          <a:bodyPr/>
          <a:lstStyle/>
          <a:p>
            <a:pPr eaLnBrk="1" hangingPunct="1"/>
            <a:r>
              <a:rPr lang="en-US" altLang="zh-CN" dirty="0">
                <a:ea typeface="ＭＳ Ｐゴシック" charset="-128"/>
              </a:rPr>
              <a:t>(Offline)</a:t>
            </a:r>
            <a:r>
              <a:rPr lang="zh-CN" altLang="en-US" dirty="0">
                <a:ea typeface="ＭＳ Ｐゴシック" charset="-128"/>
              </a:rPr>
              <a:t> </a:t>
            </a:r>
            <a:r>
              <a:rPr lang="en-US" altLang="x-none" dirty="0">
                <a:ea typeface="ＭＳ Ｐゴシック" charset="-128"/>
              </a:rPr>
              <a:t>Exercise: Breaking </a:t>
            </a:r>
            <a:br>
              <a:rPr lang="en-US" altLang="x-none" dirty="0">
                <a:ea typeface="ＭＳ Ｐゴシック" charset="-128"/>
              </a:rPr>
            </a:br>
            <a:r>
              <a:rPr lang="en-US" altLang="x-none" dirty="0">
                <a:ea typeface="ＭＳ Ｐゴシック" charset="-128"/>
              </a:rPr>
              <a:t>Caesar Encryption</a:t>
            </a:r>
          </a:p>
        </p:txBody>
      </p:sp>
      <p:sp>
        <p:nvSpPr>
          <p:cNvPr id="59394" name="Rectangle 2"/>
          <p:cNvSpPr>
            <a:spLocks noGrp="1" noChangeArrowheads="1"/>
          </p:cNvSpPr>
          <p:nvPr>
            <p:ph idx="4294967295"/>
          </p:nvPr>
        </p:nvSpPr>
        <p:spPr/>
        <p:txBody>
          <a:bodyPr/>
          <a:lstStyle/>
          <a:p>
            <a:pPr eaLnBrk="1" hangingPunct="1"/>
            <a:r>
              <a:rPr lang="en-US" altLang="x-none" sz="2400">
                <a:ea typeface="ＭＳ Ｐゴシック" charset="-128"/>
              </a:rPr>
              <a:t>Caesar encryption (or permutation ciphers in general) is easy to break because it does not change the frequency of letters. </a:t>
            </a: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36838"/>
            <a:ext cx="5867400"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525"/>
            <a:ext cx="338296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BFB17BF3-9D31-FCB6-A686-AD548377B14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40</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66152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41</a:t>
            </a:fld>
            <a:endParaRPr lang="en-US" altLang="x-none"/>
          </a:p>
        </p:txBody>
      </p:sp>
    </p:spTree>
    <p:extLst>
      <p:ext uri="{BB962C8B-B14F-4D97-AF65-F5344CB8AC3E}">
        <p14:creationId xmlns:p14="http://schemas.microsoft.com/office/powerpoint/2010/main" val="1042812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pPr eaLnBrk="1" hangingPunct="1"/>
            <a:r>
              <a:rPr lang="en-US" altLang="x-none">
                <a:ea typeface="ＭＳ Ｐゴシック" charset="-128"/>
              </a:rPr>
              <a:t>Regular Expression</a:t>
            </a:r>
          </a:p>
        </p:txBody>
      </p:sp>
      <p:sp>
        <p:nvSpPr>
          <p:cNvPr id="83970" name="Rectangle 3"/>
          <p:cNvSpPr>
            <a:spLocks noGrp="1"/>
          </p:cNvSpPr>
          <p:nvPr>
            <p:ph type="body" idx="1"/>
          </p:nvPr>
        </p:nvSpPr>
        <p:spPr/>
        <p:txBody>
          <a:bodyPr/>
          <a:lstStyle/>
          <a:p>
            <a:pPr eaLnBrk="1" hangingPunct="1"/>
            <a:r>
              <a:rPr lang="en-US" altLang="x-none">
                <a:ea typeface="ＭＳ Ｐゴシック" charset="-128"/>
              </a:rPr>
              <a:t>A regular expression defines a search pattern for strings. </a:t>
            </a:r>
          </a:p>
          <a:p>
            <a:pPr eaLnBrk="1" hangingPunct="1"/>
            <a:endParaRPr lang="en-US" altLang="x-none">
              <a:ea typeface="ＭＳ Ｐゴシック" charset="-128"/>
            </a:endParaRPr>
          </a:p>
          <a:p>
            <a:pPr eaLnBrk="1" hangingPunct="1"/>
            <a:r>
              <a:rPr lang="en-US" altLang="x-none">
                <a:ea typeface="ＭＳ Ｐゴシック" charset="-128"/>
              </a:rPr>
              <a:t>Regular expressions can be used to search, edit and manipulate text. </a:t>
            </a:r>
          </a:p>
          <a:p>
            <a:pPr eaLnBrk="1" hangingPunct="1"/>
            <a:endParaRPr lang="en-US" altLang="x-none">
              <a:ea typeface="ＭＳ Ｐゴシック" charset="-128"/>
            </a:endParaRPr>
          </a:p>
          <a:p>
            <a:pPr eaLnBrk="1" hangingPunct="1"/>
            <a:r>
              <a:rPr lang="en-US" altLang="x-none">
                <a:ea typeface="ＭＳ Ｐゴシック" charset="-128"/>
              </a:rPr>
              <a:t>The pattern defined by the regular expression may match one or several times or not at all for a given string.</a:t>
            </a:r>
          </a:p>
        </p:txBody>
      </p:sp>
      <p:sp>
        <p:nvSpPr>
          <p:cNvPr id="83971" name="Rectangle 2"/>
          <p:cNvSpPr>
            <a:spLocks noChangeArrowheads="1"/>
          </p:cNvSpPr>
          <p:nvPr/>
        </p:nvSpPr>
        <p:spPr bwMode="auto">
          <a:xfrm>
            <a:off x="762000" y="6324600"/>
            <a:ext cx="739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http://www.vogella.com/tutorials/JavaRegularExpressions/article.html</a:t>
            </a:r>
          </a:p>
        </p:txBody>
      </p:sp>
    </p:spTree>
    <p:extLst>
      <p:ext uri="{BB962C8B-B14F-4D97-AF65-F5344CB8AC3E}">
        <p14:creationId xmlns:p14="http://schemas.microsoft.com/office/powerpoint/2010/main" val="178517069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a:lstStyle/>
          <a:p>
            <a:pPr eaLnBrk="1" hangingPunct="1"/>
            <a:r>
              <a:rPr lang="en-US" altLang="x-none">
                <a:ea typeface="ＭＳ Ｐゴシック" charset="-128"/>
              </a:rPr>
              <a:t>Regular Expression</a:t>
            </a:r>
          </a:p>
        </p:txBody>
      </p:sp>
      <p:graphicFrame>
        <p:nvGraphicFramePr>
          <p:cNvPr id="4" name="Table 3"/>
          <p:cNvGraphicFramePr>
            <a:graphicFrameLocks noGrp="1"/>
          </p:cNvGraphicFramePr>
          <p:nvPr/>
        </p:nvGraphicFramePr>
        <p:xfrm>
          <a:off x="685800" y="1393825"/>
          <a:ext cx="8229600" cy="5311384"/>
        </p:xfrm>
        <a:graphic>
          <a:graphicData uri="http://schemas.openxmlformats.org/drawingml/2006/table">
            <a:tbl>
              <a:tblPr/>
              <a:tblGrid>
                <a:gridCol w="2133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1"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2000" b="1"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Matches any character</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regex that must match at the beginning of the line.</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11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Must match at the end of the line.</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Set definition, can match the letter a, b or c.</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[abc][vz]</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Set definition, can match a or b or c followed by either v or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175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When a caret appears as the first character inside square brackets, it negates the pattern. This can match any character except a or b or c.</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[a-d1-7]</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Ranges: matches a letter between a and d and figures from 1 to 7, but not d1.</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X|Z</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X or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XZ</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X directly followed by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Checks if a line end follows.</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Monaco" charset="0"/>
                          <a:ea typeface="ＭＳ Ｐゴシック" charset="-128"/>
                        </a:rPr>
                        <a:t>(Yale)|(MIT)</a:t>
                      </a: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Arial" charset="0"/>
                          <a:ea typeface="ＭＳ Ｐゴシック" charset="-128"/>
                        </a:rPr>
                        <a:t>Yale or MIT; () is the grouping operator</a:t>
                      </a: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697545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2"/>
          <p:cNvSpPr>
            <a:spLocks noGrp="1"/>
          </p:cNvSpPr>
          <p:nvPr>
            <p:ph type="title" idx="4294967295"/>
          </p:nvPr>
        </p:nvSpPr>
        <p:spPr>
          <a:xfrm>
            <a:off x="533400" y="228600"/>
            <a:ext cx="8153400" cy="1143000"/>
          </a:xfrm>
        </p:spPr>
        <p:txBody>
          <a:bodyPr/>
          <a:lstStyle/>
          <a:p>
            <a:pPr eaLnBrk="1" hangingPunct="1"/>
            <a:r>
              <a:rPr lang="en-US" altLang="x-none">
                <a:ea typeface="ＭＳ Ｐゴシック" charset="-128"/>
              </a:rPr>
              <a:t>Examples</a:t>
            </a:r>
          </a:p>
        </p:txBody>
      </p:sp>
      <p:sp>
        <p:nvSpPr>
          <p:cNvPr id="51228" name="Rectangle 4"/>
          <p:cNvSpPr>
            <a:spLocks noChangeArrowheads="1"/>
          </p:cNvSpPr>
          <p:nvPr/>
        </p:nvSpPr>
        <p:spPr bwMode="auto">
          <a:xfrm>
            <a:off x="304800" y="1600200"/>
            <a:ext cx="85344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a:solidFill>
                  <a:srgbClr val="000000"/>
                </a:solidFill>
                <a:latin typeface="Courier New" charset="0"/>
              </a:rPr>
              <a:t>Scanner console = new Scanner(System.in);</a:t>
            </a:r>
          </a:p>
          <a:p>
            <a:pPr lvl="1" eaLnBrk="1" hangingPunct="1">
              <a:lnSpc>
                <a:spcPct val="90000"/>
              </a:lnSpc>
              <a:buFont typeface="Wingdings 2" charset="2"/>
              <a:buNone/>
            </a:pPr>
            <a:r>
              <a:rPr lang="en-US" altLang="x-none" sz="1800">
                <a:solidFill>
                  <a:srgbClr val="000000"/>
                </a:solidFill>
                <a:latin typeface="Courier New" charset="0"/>
              </a:rPr>
              <a:t>System.out.print("Type your name: ");</a:t>
            </a:r>
          </a:p>
          <a:p>
            <a:pPr lvl="1" eaLnBrk="1" hangingPunct="1">
              <a:lnSpc>
                <a:spcPct val="90000"/>
              </a:lnSpc>
              <a:buFont typeface="Wingdings 2" charset="2"/>
              <a:buNone/>
            </a:pPr>
            <a:r>
              <a:rPr lang="en-US" altLang="x-none" sz="1800">
                <a:solidFill>
                  <a:srgbClr val="000000"/>
                </a:solidFill>
                <a:latin typeface="Courier New" charset="0"/>
              </a:rPr>
              <a:t>String name = console.nextLine();</a:t>
            </a:r>
            <a:endParaRPr lang="en-US" altLang="x-none" sz="1800" b="1" i="1">
              <a:solidFill>
                <a:srgbClr val="000000"/>
              </a:solidFill>
              <a:latin typeface="Courier New" charset="0"/>
            </a:endParaRP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a:t>
            </a:r>
          </a:p>
          <a:p>
            <a:pPr lvl="1" eaLnBrk="1" hangingPunct="1">
              <a:lnSpc>
                <a:spcPct val="90000"/>
              </a:lnSpc>
              <a:buFont typeface="Wingdings 2" charset="2"/>
              <a:buNone/>
            </a:pPr>
            <a:r>
              <a:rPr lang="en-US" altLang="x-none" sz="1800" b="1">
                <a:solidFill>
                  <a:srgbClr val="000000"/>
                </a:solidFill>
                <a:latin typeface="Courier New" charset="0"/>
              </a:rPr>
              <a:t>name.startsWith(</a:t>
            </a:r>
            <a:r>
              <a:rPr lang="en-US" altLang="en-US" sz="1800" b="1">
                <a:solidFill>
                  <a:srgbClr val="000000"/>
                </a:solidFill>
                <a:latin typeface="Courier New" charset="0"/>
              </a:rPr>
              <a:t>”</a:t>
            </a:r>
            <a:r>
              <a:rPr lang="en-US" altLang="x-none" sz="1800" b="1">
                <a:solidFill>
                  <a:srgbClr val="000000"/>
                </a:solidFill>
                <a:latin typeface="Courier New" charset="0"/>
              </a:rPr>
              <a:t>Prof. Dr.</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  name.matches(</a:t>
            </a:r>
            <a:r>
              <a:rPr lang="en-US" altLang="en-US" sz="1800" b="1" i="1">
                <a:solidFill>
                  <a:srgbClr val="000000"/>
                </a:solidFill>
                <a:latin typeface="Courier New" charset="0"/>
              </a:rPr>
              <a:t>“</a:t>
            </a:r>
            <a:r>
              <a:rPr lang="en-US" altLang="x-none" sz="1800" b="1" i="1">
                <a:solidFill>
                  <a:srgbClr val="000000"/>
                </a:solidFill>
                <a:latin typeface="Courier New" charset="0"/>
              </a:rPr>
              <a:t>^Prof\. Dr\.</a:t>
            </a:r>
            <a:r>
              <a:rPr lang="en-US" altLang="en-US" sz="1800" b="1" i="1">
                <a:solidFill>
                  <a:srgbClr val="000000"/>
                </a:solidFill>
                <a:latin typeface="Courier New" charset="0"/>
              </a:rPr>
              <a:t>”</a:t>
            </a:r>
            <a:r>
              <a:rPr lang="en-US" altLang="x-none" sz="1800" b="1" i="1">
                <a:solidFill>
                  <a:srgbClr val="000000"/>
                </a:solidFill>
                <a:latin typeface="Courier New" charset="0"/>
              </a:rPr>
              <a:t>)</a:t>
            </a: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name.endsWith("Esq.</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name.matches(</a:t>
            </a:r>
            <a:r>
              <a:rPr lang="en-US" altLang="en-US" sz="1800" b="1">
                <a:solidFill>
                  <a:srgbClr val="000000"/>
                </a:solidFill>
                <a:latin typeface="Courier New" charset="0"/>
              </a:rPr>
              <a:t>“</a:t>
            </a:r>
            <a:r>
              <a:rPr lang="en-US" altLang="ja-JP" sz="1800" b="1">
                <a:solidFill>
                  <a:srgbClr val="000000"/>
                </a:solidFill>
                <a:latin typeface="Courier New" charset="0"/>
              </a:rPr>
              <a:t>Esq\.$</a:t>
            </a:r>
            <a:r>
              <a:rPr lang="en-US" altLang="en-US" sz="1800" b="1">
                <a:solidFill>
                  <a:srgbClr val="000000"/>
                </a:solidFill>
                <a:latin typeface="Courier New" charset="0"/>
              </a:rPr>
              <a:t>”</a:t>
            </a:r>
            <a:r>
              <a:rPr lang="en-US" altLang="ja-JP" sz="1800" b="1">
                <a:solidFill>
                  <a:srgbClr val="000000"/>
                </a:solidFill>
                <a:latin typeface="Courier New" charset="0"/>
              </a:rPr>
              <a:t>)</a:t>
            </a:r>
            <a:endParaRPr lang="en-US" altLang="x-none" sz="1800" b="1">
              <a:solidFill>
                <a:srgbClr val="000000"/>
              </a:solidFill>
              <a:latin typeface="Courier New" charset="0"/>
            </a:endParaRPr>
          </a:p>
        </p:txBody>
      </p:sp>
    </p:spTree>
    <p:extLst>
      <p:ext uri="{BB962C8B-B14F-4D97-AF65-F5344CB8AC3E}">
        <p14:creationId xmlns:p14="http://schemas.microsoft.com/office/powerpoint/2010/main" val="44259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8">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28">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2"/>
          <p:cNvSpPr>
            <a:spLocks noGrp="1"/>
          </p:cNvSpPr>
          <p:nvPr>
            <p:ph type="title"/>
          </p:nvPr>
        </p:nvSpPr>
        <p:spPr/>
        <p:txBody>
          <a:bodyPr/>
          <a:lstStyle/>
          <a:p>
            <a:pPr eaLnBrk="1" hangingPunct="1"/>
            <a:r>
              <a:rPr lang="en-US" altLang="x-none">
                <a:ea typeface="ＭＳ Ｐゴシック" charset="-128"/>
              </a:rPr>
              <a:t>Meta Chars</a:t>
            </a:r>
          </a:p>
        </p:txBody>
      </p:sp>
      <p:graphicFrame>
        <p:nvGraphicFramePr>
          <p:cNvPr id="2" name="Table 1"/>
          <p:cNvGraphicFramePr>
            <a:graphicFrameLocks noGrp="1"/>
          </p:cNvGraphicFramePr>
          <p:nvPr/>
        </p:nvGraphicFramePr>
        <p:xfrm>
          <a:off x="533400" y="1620838"/>
          <a:ext cx="8153400" cy="3782055"/>
        </p:xfrm>
        <a:graphic>
          <a:graphicData uri="http://schemas.openxmlformats.org/drawingml/2006/table">
            <a:tbl>
              <a:tblPr/>
              <a:tblGrid>
                <a:gridCol w="18288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71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Regex</a:t>
                      </a:r>
                      <a:endParaRPr kumimoji="0" lang="en-US" altLang="x-none" sz="2400" b="1"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2400" b="1"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Any digit, short for [0-9]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6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non-digit, short for [^0-9]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\s</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whitespace character, short for [ \t\n\x0b\r\f]</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\S</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non-whitespace character, short for [^\s]</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l-PL" altLang="x-none" sz="2400" b="0" i="0" u="none" strike="noStrike" cap="none" normalizeH="0" baseline="0">
                          <a:ln>
                            <a:noFill/>
                          </a:ln>
                          <a:solidFill>
                            <a:schemeClr val="tx1"/>
                          </a:solidFill>
                          <a:effectLst/>
                          <a:latin typeface="Comic Sans MS" charset="0"/>
                          <a:ea typeface="ＭＳ Ｐゴシック" charset="-128"/>
                        </a:rPr>
                        <a:t>\w</a:t>
                      </a:r>
                      <a:endParaRPr kumimoji="0" lang="pl-PL"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word character, short for [a-zA-Z_0-9]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\W</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non-word character [^\w]</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81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\b</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Matches a word boundary where a word character is [a-zA-Z0-9_].</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187125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pPr eaLnBrk="1" hangingPunct="1"/>
            <a:r>
              <a:rPr lang="en-US" altLang="x-none">
                <a:ea typeface="ＭＳ Ｐゴシック" charset="-128"/>
              </a:rPr>
              <a:t>Quantifiers</a:t>
            </a:r>
          </a:p>
        </p:txBody>
      </p:sp>
      <p:graphicFrame>
        <p:nvGraphicFramePr>
          <p:cNvPr id="3" name="Table 2"/>
          <p:cNvGraphicFramePr>
            <a:graphicFrameLocks noGrp="1"/>
          </p:cNvGraphicFramePr>
          <p:nvPr/>
        </p:nvGraphicFramePr>
        <p:xfrm>
          <a:off x="685800" y="1447800"/>
          <a:ext cx="8001000" cy="5337786"/>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063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Regular Expression</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Examples</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038">
                <a:tc row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zero or more times, is short for {0,}</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finds no or several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038">
                <a:tc vMerge="1">
                  <a:txBody>
                    <a:bodyPr/>
                    <a:lstStyle/>
                    <a:p>
                      <a:endParaRPr lang="en-US"/>
                    </a:p>
                  </a:txBody>
                  <a:tcPr/>
                </a:tc>
                <a:tc vMerge="1">
                  <a:txBody>
                    <a:bodyPr/>
                    <a:lstStyle/>
                    <a:p>
                      <a:endParaRPr lang="en-US"/>
                    </a:p>
                  </a:txBody>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 finds any character sequence</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42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one or more times, is short for {1,}</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 Finds one or several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8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no or one times, ? is short for {0,1}.</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finds no or exactly one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0331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X number of times, {} describes the order of the preceding liberal</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\d{3} searches for three digits, .{10} for any character sequence of length 10.</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8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{X,Y}</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between X and Y times,</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\d{1,4} means \d must occur at least once and at a maximum of four.</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5403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 after a quantifier makes it a reluctant quantifier. It tries to find the smallest match.</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195866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a:xfrm>
            <a:off x="533400" y="228600"/>
            <a:ext cx="8153400" cy="1143000"/>
          </a:xfrm>
        </p:spPr>
        <p:txBody>
          <a:bodyPr/>
          <a:lstStyle/>
          <a:p>
            <a:pPr eaLnBrk="1" hangingPunct="1"/>
            <a:r>
              <a:rPr lang="en-US" altLang="x-none">
                <a:ea typeface="ＭＳ Ｐゴシック" charset="-128"/>
              </a:rPr>
              <a:t>Example</a:t>
            </a:r>
          </a:p>
        </p:txBody>
      </p:sp>
      <p:sp>
        <p:nvSpPr>
          <p:cNvPr id="51228" name="Rectangle 4"/>
          <p:cNvSpPr>
            <a:spLocks noChangeArrowheads="1"/>
          </p:cNvSpPr>
          <p:nvPr/>
        </p:nvSpPr>
        <p:spPr bwMode="auto">
          <a:xfrm>
            <a:off x="304800" y="1600200"/>
            <a:ext cx="85344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a:solidFill>
                  <a:srgbClr val="000000"/>
                </a:solidFill>
                <a:latin typeface="Courier New" charset="0"/>
              </a:rPr>
              <a:t>Scanner console = new Scanner(System.in);</a:t>
            </a:r>
          </a:p>
          <a:p>
            <a:pPr lvl="1" eaLnBrk="1" hangingPunct="1">
              <a:lnSpc>
                <a:spcPct val="90000"/>
              </a:lnSpc>
              <a:buFont typeface="Wingdings 2" charset="2"/>
              <a:buNone/>
            </a:pPr>
            <a:r>
              <a:rPr lang="en-US" altLang="x-none" sz="1800">
                <a:solidFill>
                  <a:srgbClr val="000000"/>
                </a:solidFill>
                <a:latin typeface="Courier New" charset="0"/>
              </a:rPr>
              <a:t>System.out.print("Type your name: ");</a:t>
            </a:r>
          </a:p>
          <a:p>
            <a:pPr lvl="1" eaLnBrk="1" hangingPunct="1">
              <a:lnSpc>
                <a:spcPct val="90000"/>
              </a:lnSpc>
              <a:buFont typeface="Wingdings 2" charset="2"/>
              <a:buNone/>
            </a:pPr>
            <a:r>
              <a:rPr lang="en-US" altLang="x-none" sz="1800">
                <a:solidFill>
                  <a:srgbClr val="000000"/>
                </a:solidFill>
                <a:latin typeface="Courier New" charset="0"/>
              </a:rPr>
              <a:t>String name = console.nextLine();</a:t>
            </a:r>
            <a:endParaRPr lang="en-US" altLang="x-none" sz="1800" b="1" i="1">
              <a:solidFill>
                <a:srgbClr val="000000"/>
              </a:solidFill>
              <a:latin typeface="Courier New" charset="0"/>
            </a:endParaRP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name.contains(</a:t>
            </a:r>
            <a:r>
              <a:rPr lang="en-US" altLang="en-US" sz="1800" b="1">
                <a:solidFill>
                  <a:srgbClr val="000000"/>
                </a:solidFill>
                <a:latin typeface="Courier New" charset="0"/>
              </a:rPr>
              <a:t>“</a:t>
            </a:r>
            <a:r>
              <a:rPr lang="en-US" altLang="x-none" sz="1800" b="1">
                <a:solidFill>
                  <a:srgbClr val="000000"/>
                </a:solidFill>
                <a:latin typeface="Courier New" charset="0"/>
              </a:rPr>
              <a:t>Yale</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name.matches(</a:t>
            </a:r>
            <a:r>
              <a:rPr lang="en-US" altLang="en-US" sz="1800" b="1">
                <a:solidFill>
                  <a:srgbClr val="000000"/>
                </a:solidFill>
                <a:latin typeface="Courier New" charset="0"/>
              </a:rPr>
              <a:t>“</a:t>
            </a:r>
            <a:r>
              <a:rPr lang="en-US" altLang="x-none" sz="1800" b="1">
                <a:solidFill>
                  <a:srgbClr val="000000"/>
                </a:solidFill>
                <a:latin typeface="Courier New" charset="0"/>
              </a:rPr>
              <a:t>.*Yale.*</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String ssn = console.nextLine();</a:t>
            </a:r>
          </a:p>
          <a:p>
            <a:pPr lvl="1" eaLnBrk="1" hangingPunct="1">
              <a:lnSpc>
                <a:spcPct val="90000"/>
              </a:lnSpc>
              <a:buFont typeface="Wingdings 2" charset="2"/>
              <a:buNone/>
            </a:pPr>
            <a:r>
              <a:rPr lang="en-US" altLang="x-none" sz="1800" b="1">
                <a:solidFill>
                  <a:srgbClr val="000000"/>
                </a:solidFill>
                <a:latin typeface="Courier New" charset="0"/>
              </a:rPr>
              <a:t>// how to validate it is correct ssn: 123-45-6789</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ssn.matches(</a:t>
            </a:r>
            <a:r>
              <a:rPr lang="en-US" altLang="en-US" sz="1800" b="1">
                <a:solidFill>
                  <a:srgbClr val="000000"/>
                </a:solidFill>
                <a:latin typeface="Courier New" charset="0"/>
              </a:rPr>
              <a:t>“</a:t>
            </a:r>
            <a:r>
              <a:rPr lang="en-US" altLang="x-none" sz="1800" b="1">
                <a:solidFill>
                  <a:srgbClr val="000000"/>
                </a:solidFill>
                <a:latin typeface="Courier New" charset="0"/>
              </a:rPr>
              <a:t>\\d{3}-\\d{2}-\\d{4}</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String ph = console.nextLine();</a:t>
            </a:r>
          </a:p>
          <a:p>
            <a:pPr lvl="1" eaLnBrk="1" hangingPunct="1">
              <a:lnSpc>
                <a:spcPct val="90000"/>
              </a:lnSpc>
              <a:buFont typeface="Wingdings 2" charset="2"/>
              <a:buNone/>
            </a:pPr>
            <a:r>
              <a:rPr lang="en-US" altLang="x-none" sz="1800" b="1">
                <a:solidFill>
                  <a:srgbClr val="000000"/>
                </a:solidFill>
                <a:latin typeface="Courier New" charset="0"/>
              </a:rPr>
              <a:t>// how to validate right ph# format: 432-6400 or 432 6400</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ph.matches(</a:t>
            </a:r>
            <a:r>
              <a:rPr lang="en-US" altLang="en-US" sz="1800" b="1">
                <a:solidFill>
                  <a:srgbClr val="000000"/>
                </a:solidFill>
                <a:latin typeface="Courier New" charset="0"/>
              </a:rPr>
              <a:t>“</a:t>
            </a:r>
            <a:r>
              <a:rPr lang="en-US" altLang="x-none" sz="1800" b="1">
                <a:solidFill>
                  <a:srgbClr val="000000"/>
                </a:solidFill>
                <a:latin typeface="Courier New" charset="0"/>
              </a:rPr>
              <a:t>\\d{3}[- ]\\d{4}</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a:solidFill>
                <a:srgbClr val="000000"/>
              </a:solidFill>
              <a:latin typeface="Courier New" charset="0"/>
            </a:endParaRPr>
          </a:p>
        </p:txBody>
      </p:sp>
    </p:spTree>
    <p:extLst>
      <p:ext uri="{BB962C8B-B14F-4D97-AF65-F5344CB8AC3E}">
        <p14:creationId xmlns:p14="http://schemas.microsoft.com/office/powerpoint/2010/main" val="1587324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28">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28">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28">
                                            <p:txEl>
                                              <p:pRg st="12" end="1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28">
                                            <p:txEl>
                                              <p:pRg st="14" end="1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28">
                                            <p:txEl>
                                              <p:pRg st="16" end="1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28">
                                            <p:txEl>
                                              <p:pRg st="17" end="1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22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Rectangle 2"/>
          <p:cNvSpPr>
            <a:spLocks noGrp="1"/>
          </p:cNvSpPr>
          <p:nvPr>
            <p:ph type="title"/>
          </p:nvPr>
        </p:nvSpPr>
        <p:spPr/>
        <p:txBody>
          <a:bodyPr/>
          <a:lstStyle/>
          <a:p>
            <a:r>
              <a:rPr lang="en-US" altLang="x-none">
                <a:ea typeface="ＭＳ Ｐゴシック" charset="-128"/>
              </a:rPr>
              <a:t>Practice: Detect Email Address</a:t>
            </a:r>
          </a:p>
        </p:txBody>
      </p:sp>
      <p:sp>
        <p:nvSpPr>
          <p:cNvPr id="92162" name="Content Placeholder 2"/>
          <p:cNvSpPr>
            <a:spLocks noGrp="1"/>
          </p:cNvSpPr>
          <p:nvPr>
            <p:ph idx="1"/>
          </p:nvPr>
        </p:nvSpPr>
        <p:spPr/>
        <p:txBody>
          <a:bodyPr/>
          <a:lstStyle/>
          <a:p>
            <a:endParaRPr lang="x-none" altLang="x-none">
              <a:ea typeface="ＭＳ Ｐゴシック" charset="-128"/>
            </a:endParaRPr>
          </a:p>
        </p:txBody>
      </p:sp>
    </p:spTree>
    <p:extLst>
      <p:ext uri="{BB962C8B-B14F-4D97-AF65-F5344CB8AC3E}">
        <p14:creationId xmlns:p14="http://schemas.microsoft.com/office/powerpoint/2010/main" val="6114225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n-US" altLang="zh-CN" dirty="0">
                <a:ea typeface="ＭＳ Ｐゴシック" charset="-128"/>
              </a:rPr>
              <a:t>(Offline)</a:t>
            </a:r>
            <a:r>
              <a:rPr lang="zh-CN" altLang="en-US" dirty="0">
                <a:ea typeface="ＭＳ Ｐゴシック" charset="-128"/>
              </a:rPr>
              <a:t> </a:t>
            </a:r>
            <a:r>
              <a:rPr lang="en-US" altLang="x-none" dirty="0">
                <a:ea typeface="ＭＳ Ｐゴシック" charset="-128"/>
              </a:rPr>
              <a:t>Caesar Cipher: Decoding</a:t>
            </a:r>
          </a:p>
        </p:txBody>
      </p:sp>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20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oup 4"/>
          <p:cNvGraphicFramePr>
            <a:graphicFrameLocks noGrp="1"/>
          </p:cNvGraphicFramePr>
          <p:nvPr/>
        </p:nvGraphicFramePr>
        <p:xfrm>
          <a:off x="381000" y="4632325"/>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Back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 name="Group 4"/>
          <p:cNvGraphicFramePr>
            <a:graphicFrameLocks noGrp="1"/>
          </p:cNvGraphicFramePr>
          <p:nvPr/>
        </p:nvGraphicFramePr>
        <p:xfrm>
          <a:off x="381000" y="5715000"/>
          <a:ext cx="8305800" cy="10064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1006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Range</a:t>
                      </a:r>
                      <a:br>
                        <a:rPr kumimoji="0" lang="en-US" altLang="x-none" sz="2000" b="0" i="1" u="none" strike="noStrike" cap="none" normalizeH="0" baseline="0">
                          <a:ln>
                            <a:noFill/>
                          </a:ln>
                          <a:solidFill>
                            <a:schemeClr val="tx1"/>
                          </a:solidFill>
                          <a:effectLst/>
                          <a:latin typeface="Verdana" charset="0"/>
                          <a:ea typeface="ＭＳ Ｐゴシック" charset="-128"/>
                        </a:rPr>
                      </a:br>
                      <a:r>
                        <a:rPr kumimoji="0" lang="en-US" altLang="x-none" sz="2000" b="0" i="1" u="none" strike="noStrike" cap="none" normalizeH="0" baseline="0">
                          <a:ln>
                            <a:noFill/>
                          </a:ln>
                          <a:solidFill>
                            <a:schemeClr val="tx1"/>
                          </a:solidFill>
                          <a:effectLst/>
                          <a:latin typeface="Verdana" charset="0"/>
                          <a:ea typeface="ＭＳ Ｐゴシック" charset="-128"/>
                        </a:rPr>
                        <a:t>(+26%26)</a:t>
                      </a:r>
                    </a:p>
                  </a:txBody>
                  <a:tcPr marT="45786" marB="45786"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22</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23</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24</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86" marB="4578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3">
            <a:extLst>
              <a:ext uri="{FF2B5EF4-FFF2-40B4-BE49-F238E27FC236}">
                <a16:creationId xmlns:a16="http://schemas.microsoft.com/office/drawing/2014/main" id="{A27A8B4C-2CA6-CDC5-E921-19145811D1A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49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34791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r>
              <a:rPr lang="en-US" altLang="x-none">
                <a:ea typeface="ＭＳ Ｐゴシック" charset="-128"/>
              </a:rPr>
              <a:t>Strings</a:t>
            </a:r>
          </a:p>
        </p:txBody>
      </p:sp>
      <p:sp>
        <p:nvSpPr>
          <p:cNvPr id="57346" name="Rectangle 3"/>
          <p:cNvSpPr>
            <a:spLocks noGrp="1"/>
          </p:cNvSpPr>
          <p:nvPr>
            <p:ph type="body" idx="1"/>
          </p:nvPr>
        </p:nvSpPr>
        <p:spPr>
          <a:xfrm>
            <a:off x="533400" y="1600200"/>
            <a:ext cx="8458200" cy="4953000"/>
          </a:xfrm>
        </p:spPr>
        <p:txBody>
          <a:bodyPr/>
          <a:lstStyle/>
          <a:p>
            <a:pPr eaLnBrk="1" hangingPunct="1"/>
            <a:r>
              <a:rPr lang="en-US" altLang="x-none" b="1" dirty="0">
                <a:ea typeface="ＭＳ Ｐゴシック" charset="-128"/>
              </a:rPr>
              <a:t>string</a:t>
            </a:r>
            <a:r>
              <a:rPr lang="en-US" altLang="x-none" dirty="0">
                <a:ea typeface="ＭＳ Ｐゴシック" charset="-128"/>
              </a:rPr>
              <a:t>: An </a:t>
            </a:r>
            <a:r>
              <a:rPr lang="en-US" altLang="x-none" dirty="0">
                <a:solidFill>
                  <a:srgbClr val="C00000"/>
                </a:solidFill>
                <a:ea typeface="ＭＳ Ｐゴシック" charset="-128"/>
              </a:rPr>
              <a:t>object</a:t>
            </a:r>
            <a:r>
              <a:rPr lang="en-US" altLang="x-none" dirty="0">
                <a:ea typeface="ＭＳ Ｐゴシック" charset="-128"/>
              </a:rPr>
              <a:t> storing a sequence of text characters.</a:t>
            </a:r>
          </a:p>
          <a:p>
            <a:pPr lvl="1" eaLnBrk="1" hangingPunct="1"/>
            <a:r>
              <a:rPr lang="en-US" altLang="x-none" dirty="0">
                <a:ea typeface="ＭＳ Ｐゴシック" charset="-128"/>
              </a:rPr>
              <a:t>Unlike most other objects, a </a:t>
            </a:r>
            <a:r>
              <a:rPr lang="en-US" altLang="x-none" dirty="0">
                <a:latin typeface="Courier New" charset="0"/>
                <a:ea typeface="ＭＳ Ｐゴシック" charset="-128"/>
              </a:rPr>
              <a:t>String</a:t>
            </a:r>
            <a:r>
              <a:rPr lang="en-US" altLang="x-none" dirty="0">
                <a:ea typeface="ＭＳ Ｐゴシック" charset="-128"/>
              </a:rPr>
              <a:t> is so common that Java introduces a short cut and you do not need to create String with </a:t>
            </a:r>
            <a:r>
              <a:rPr lang="en-US" altLang="x-none" dirty="0">
                <a:latin typeface="Courier New" charset="0"/>
                <a:ea typeface="ＭＳ Ｐゴシック" charset="-128"/>
              </a:rPr>
              <a:t>new</a:t>
            </a:r>
            <a:r>
              <a:rPr lang="en-US" altLang="x-none" dirty="0">
                <a:ea typeface="ＭＳ Ｐゴシック" charset="-128"/>
              </a:rPr>
              <a:t>—to make Strings more similar to native primitive data types</a:t>
            </a:r>
          </a:p>
          <a:p>
            <a:pPr lvl="1" eaLnBrk="1" hangingPunct="1"/>
            <a:endParaRPr lang="en-US" altLang="x-none" sz="800" dirty="0">
              <a:ea typeface="ＭＳ Ｐゴシック" charset="-128"/>
            </a:endParaRPr>
          </a:p>
          <a:p>
            <a:pPr lvl="1" eaLnBrk="1" hangingPunct="1">
              <a:buFont typeface="Wingdings 2" charset="2"/>
              <a:buNone/>
            </a:pPr>
            <a:r>
              <a:rPr lang="en-US" altLang="x-none" dirty="0">
                <a:latin typeface="Courier New" charset="0"/>
                <a:ea typeface="ＭＳ Ｐゴシック" charset="-128"/>
              </a:rPr>
              <a:t>	String </a:t>
            </a:r>
            <a:r>
              <a:rPr lang="en-US" altLang="x-none" b="1" dirty="0">
                <a:ea typeface="ＭＳ Ｐゴシック" charset="-128"/>
              </a:rPr>
              <a:t>name</a:t>
            </a:r>
            <a:r>
              <a:rPr lang="en-US" altLang="x-none" dirty="0">
                <a:latin typeface="Courier New" charset="0"/>
                <a:ea typeface="ＭＳ Ｐゴシック" charset="-128"/>
              </a:rPr>
              <a:t> = "</a:t>
            </a:r>
            <a:r>
              <a:rPr lang="en-US" altLang="x-none" b="1" dirty="0">
                <a:ea typeface="ＭＳ Ｐゴシック" charset="-128"/>
              </a:rPr>
              <a:t>text</a:t>
            </a:r>
            <a:r>
              <a:rPr lang="en-US" altLang="x-none" dirty="0">
                <a:latin typeface="Courier New" charset="0"/>
                <a:ea typeface="ＭＳ Ｐゴシック" charset="-128"/>
              </a:rPr>
              <a:t>";</a:t>
            </a:r>
          </a:p>
          <a:p>
            <a:pPr lvl="1" eaLnBrk="1" hangingPunct="1">
              <a:buFont typeface="Wingdings 2" charset="2"/>
              <a:buNone/>
            </a:pPr>
            <a:r>
              <a:rPr lang="en-US" altLang="x-none" dirty="0">
                <a:latin typeface="Courier New" charset="0"/>
                <a:ea typeface="ＭＳ Ｐゴシック" charset="-128"/>
              </a:rPr>
              <a:t>	</a:t>
            </a:r>
          </a:p>
          <a:p>
            <a:pPr lvl="1" eaLnBrk="1" hangingPunct="1">
              <a:buFont typeface="Wingdings 2" charset="2"/>
              <a:buNone/>
            </a:pPr>
            <a:r>
              <a:rPr lang="en-US" altLang="x-none" dirty="0">
                <a:latin typeface="Courier New" charset="0"/>
                <a:ea typeface="ＭＳ Ｐゴシック" charset="-128"/>
              </a:rPr>
              <a:t>  String </a:t>
            </a:r>
            <a:r>
              <a:rPr lang="en-US" altLang="x-none" b="1" dirty="0">
                <a:ea typeface="ＭＳ Ｐゴシック" charset="-128"/>
              </a:rPr>
              <a:t>name</a:t>
            </a:r>
            <a:r>
              <a:rPr lang="en-US" altLang="x-none" dirty="0">
                <a:latin typeface="Courier New" charset="0"/>
                <a:ea typeface="ＭＳ Ｐゴシック" charset="-128"/>
              </a:rPr>
              <a:t> = </a:t>
            </a:r>
            <a:r>
              <a:rPr lang="en-US" altLang="x-none" b="1" dirty="0">
                <a:ea typeface="ＭＳ Ｐゴシック" charset="-128"/>
              </a:rPr>
              <a:t>expression</a:t>
            </a:r>
            <a:r>
              <a:rPr lang="en-US" altLang="x-none" dirty="0">
                <a:latin typeface="Courier New" charset="0"/>
                <a:ea typeface="ＭＳ Ｐゴシック" charset="-128"/>
              </a:rPr>
              <a:t>;</a:t>
            </a:r>
            <a:br>
              <a:rPr lang="en-US" altLang="x-none" b="1" dirty="0">
                <a:latin typeface="Courier New" charset="0"/>
                <a:ea typeface="ＭＳ Ｐゴシック" charset="-128"/>
              </a:rPr>
            </a:br>
            <a:br>
              <a:rPr lang="en-US" altLang="x-none" sz="800" dirty="0">
                <a:latin typeface="Courier New" charset="0"/>
                <a:ea typeface="ＭＳ Ｐゴシック" charset="-128"/>
              </a:rPr>
            </a:br>
            <a:r>
              <a:rPr lang="en-US" altLang="x-none" dirty="0" err="1">
                <a:latin typeface="Courier New" charset="0"/>
                <a:ea typeface="ＭＳ Ｐゴシック" charset="-128"/>
              </a:rPr>
              <a:t>int</a:t>
            </a:r>
            <a:r>
              <a:rPr lang="en-US" altLang="x-none" dirty="0">
                <a:latin typeface="Courier New" charset="0"/>
                <a:ea typeface="ＭＳ Ｐゴシック" charset="-128"/>
              </a:rPr>
              <a:t> x = 3;</a:t>
            </a:r>
            <a:br>
              <a:rPr lang="en-US" altLang="x-none" dirty="0">
                <a:latin typeface="Courier New" charset="0"/>
                <a:ea typeface="ＭＳ Ｐゴシック" charset="-128"/>
              </a:rPr>
            </a:br>
            <a:r>
              <a:rPr lang="en-US" altLang="x-none" dirty="0" err="1">
                <a:latin typeface="Courier New" charset="0"/>
                <a:ea typeface="ＭＳ Ｐゴシック" charset="-128"/>
              </a:rPr>
              <a:t>int</a:t>
            </a:r>
            <a:r>
              <a:rPr lang="en-US" altLang="x-none" dirty="0">
                <a:latin typeface="Courier New" charset="0"/>
                <a:ea typeface="ＭＳ Ｐゴシック" charset="-128"/>
              </a:rPr>
              <a:t> y = 5;</a:t>
            </a:r>
            <a:br>
              <a:rPr lang="en-US" altLang="x-none" dirty="0">
                <a:latin typeface="Courier New" charset="0"/>
                <a:ea typeface="ＭＳ Ｐゴシック" charset="-128"/>
              </a:rPr>
            </a:br>
            <a:r>
              <a:rPr lang="en-US" altLang="x-none" dirty="0">
                <a:latin typeface="Courier New" charset="0"/>
                <a:ea typeface="ＭＳ Ｐゴシック" charset="-128"/>
              </a:rPr>
              <a:t>String point = </a:t>
            </a:r>
            <a:r>
              <a:rPr lang="en-US" altLang="x-none" b="1" dirty="0">
                <a:latin typeface="Courier New" charset="0"/>
                <a:ea typeface="ＭＳ Ｐゴシック" charset="-128"/>
              </a:rPr>
              <a:t>"(" + x + ", " + y + ")";</a:t>
            </a:r>
          </a:p>
        </p:txBody>
      </p:sp>
      <p:sp>
        <p:nvSpPr>
          <p:cNvPr id="2" name="Slide Number Placeholder 3">
            <a:extLst>
              <a:ext uri="{FF2B5EF4-FFF2-40B4-BE49-F238E27FC236}">
                <a16:creationId xmlns:a16="http://schemas.microsoft.com/office/drawing/2014/main" id="{89C36355-83D7-2351-EEE1-27D067DE71F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5998566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altLang="zh-CN" dirty="0">
                <a:ea typeface="ＭＳ Ｐゴシック" charset="-128"/>
              </a:rPr>
              <a:t>(Offline)</a:t>
            </a:r>
            <a:r>
              <a:rPr lang="zh-CN" altLang="en-US" dirty="0">
                <a:ea typeface="ＭＳ Ｐゴシック" charset="-128"/>
              </a:rPr>
              <a:t> </a:t>
            </a:r>
            <a:r>
              <a:rPr lang="en-US" altLang="x-none" dirty="0">
                <a:ea typeface="ＭＳ Ｐゴシック" charset="-128"/>
              </a:rPr>
              <a:t>Unifying Design</a:t>
            </a:r>
            <a:endParaRPr lang="en-US" altLang="x-none" dirty="0">
              <a:latin typeface="Courier New" charset="0"/>
              <a:ea typeface="ＭＳ Ｐゴシック" charset="-128"/>
            </a:endParaRPr>
          </a:p>
        </p:txBody>
      </p:sp>
      <p:sp>
        <p:nvSpPr>
          <p:cNvPr id="33794" name="Rectangle 3"/>
          <p:cNvSpPr>
            <a:spLocks noGrp="1"/>
          </p:cNvSpPr>
          <p:nvPr>
            <p:ph type="body" idx="1"/>
          </p:nvPr>
        </p:nvSpPr>
        <p:spPr>
          <a:xfrm>
            <a:off x="609600" y="3429000"/>
            <a:ext cx="8153400" cy="2667000"/>
          </a:xfrm>
        </p:spPr>
        <p:txBody>
          <a:bodyPr/>
          <a:lstStyle/>
          <a:p>
            <a:r>
              <a:rPr lang="en-US" altLang="x-none">
                <a:ea typeface="ＭＳ Ｐゴシック" charset="-128"/>
              </a:rPr>
              <a:t>A single encode method with parameter key</a:t>
            </a:r>
          </a:p>
          <a:p>
            <a:pPr lvl="1"/>
            <a:r>
              <a:rPr lang="en-US" altLang="x-none">
                <a:ea typeface="ＭＳ Ｐゴシック" charset="-128"/>
              </a:rPr>
              <a:t>To encode</a:t>
            </a:r>
          </a:p>
          <a:p>
            <a:pPr lvl="2"/>
            <a:r>
              <a:rPr lang="en-US" altLang="x-none">
                <a:ea typeface="ＭＳ Ｐゴシック" charset="-128"/>
              </a:rPr>
              <a:t>encode(key)</a:t>
            </a:r>
          </a:p>
          <a:p>
            <a:pPr lvl="1"/>
            <a:r>
              <a:rPr lang="en-US" altLang="x-none">
                <a:ea typeface="ＭＳ Ｐゴシック" charset="-128"/>
              </a:rPr>
              <a:t>To decode</a:t>
            </a:r>
          </a:p>
          <a:p>
            <a:pPr lvl="2"/>
            <a:r>
              <a:rPr lang="en-US" altLang="x-none">
                <a:ea typeface="ＭＳ Ｐゴシック" charset="-128"/>
              </a:rPr>
              <a:t>encode(26 – key)</a:t>
            </a:r>
            <a:endParaRPr lang="en-US" altLang="x-none">
              <a:latin typeface="Verdana" charset="0"/>
              <a:ea typeface="ＭＳ Ｐゴシック" charset="-128"/>
            </a:endParaRPr>
          </a:p>
        </p:txBody>
      </p:sp>
      <p:sp>
        <p:nvSpPr>
          <p:cNvPr id="7" name="Rectangle 6"/>
          <p:cNvSpPr>
            <a:spLocks noChangeArrowheads="1"/>
          </p:cNvSpPr>
          <p:nvPr/>
        </p:nvSpPr>
        <p:spPr bwMode="auto">
          <a:xfrm>
            <a:off x="1066800" y="1752600"/>
            <a:ext cx="601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cipherInt = (origInt + key) % 26 </a:t>
            </a:r>
            <a:endParaRPr lang="en-US" altLang="x-none">
              <a:solidFill>
                <a:srgbClr val="000000"/>
              </a:solidFill>
            </a:endParaRPr>
          </a:p>
        </p:txBody>
      </p:sp>
      <p:sp>
        <p:nvSpPr>
          <p:cNvPr id="8" name="Rectangle 7"/>
          <p:cNvSpPr>
            <a:spLocks noChangeArrowheads="1"/>
          </p:cNvSpPr>
          <p:nvPr/>
        </p:nvSpPr>
        <p:spPr bwMode="auto">
          <a:xfrm>
            <a:off x="1066800" y="2514600"/>
            <a:ext cx="6835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origInt = (cipherInt – key + 26) % 26 </a:t>
            </a:r>
            <a:endParaRPr lang="en-US" altLang="x-none">
              <a:solidFill>
                <a:srgbClr val="000000"/>
              </a:solidFill>
            </a:endParaRPr>
          </a:p>
        </p:txBody>
      </p:sp>
      <p:sp>
        <p:nvSpPr>
          <p:cNvPr id="43013" name="Rectangle 3"/>
          <p:cNvSpPr>
            <a:spLocks noChangeArrowheads="1"/>
          </p:cNvSpPr>
          <p:nvPr/>
        </p:nvSpPr>
        <p:spPr bwMode="auto">
          <a:xfrm>
            <a:off x="61913" y="6319838"/>
            <a:ext cx="1595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rPr>
              <a:t>Caesar.java</a:t>
            </a:r>
          </a:p>
        </p:txBody>
      </p:sp>
      <p:sp>
        <p:nvSpPr>
          <p:cNvPr id="2" name="Slide Number Placeholder 3">
            <a:extLst>
              <a:ext uri="{FF2B5EF4-FFF2-40B4-BE49-F238E27FC236}">
                <a16:creationId xmlns:a16="http://schemas.microsoft.com/office/drawing/2014/main" id="{63805010-D348-8C30-E620-2200322260C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50</a:t>
            </a:fld>
            <a:endParaRPr lang="en-US" altLang="x-none" sz="1200">
              <a:solidFill>
                <a:srgbClr val="000000"/>
              </a:solidFill>
              <a:latin typeface="Tahoma" charset="0"/>
            </a:endParaRPr>
          </a:p>
        </p:txBody>
      </p:sp>
    </p:spTree>
    <p:extLst>
      <p:ext uri="{BB962C8B-B14F-4D97-AF65-F5344CB8AC3E}">
        <p14:creationId xmlns:p14="http://schemas.microsoft.com/office/powerpoint/2010/main" val="845240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p:txBody>
          <a:bodyPr/>
          <a:lstStyle/>
          <a:p>
            <a:pPr eaLnBrk="1" hangingPunct="1"/>
            <a:r>
              <a:rPr lang="en-US" altLang="x-none">
                <a:ea typeface="ＭＳ Ｐゴシック" charset="-128"/>
              </a:rPr>
              <a:t>String Internal: Indexes</a:t>
            </a:r>
          </a:p>
        </p:txBody>
      </p:sp>
      <p:sp>
        <p:nvSpPr>
          <p:cNvPr id="59394" name="Rectangle 3"/>
          <p:cNvSpPr>
            <a:spLocks noGrp="1"/>
          </p:cNvSpPr>
          <p:nvPr>
            <p:ph type="body" idx="4294967295"/>
          </p:nvPr>
        </p:nvSpPr>
        <p:spPr/>
        <p:txBody>
          <a:bodyPr/>
          <a:lstStyle/>
          <a:p>
            <a:pPr eaLnBrk="1" hangingPunct="1"/>
            <a:r>
              <a:rPr lang="en-US" altLang="x-none" sz="2400">
                <a:ea typeface="ＭＳ Ｐゴシック" charset="-128"/>
              </a:rPr>
              <a:t>A string is a sequence of characters numbered with 0-based </a:t>
            </a:r>
            <a:r>
              <a:rPr lang="en-US" altLang="x-none" sz="2400" i="1">
                <a:ea typeface="ＭＳ Ｐゴシック" charset="-128"/>
              </a:rPr>
              <a:t>indexes</a:t>
            </a:r>
            <a:r>
              <a:rPr lang="en-US" altLang="x-none" sz="2400">
                <a:ea typeface="ＭＳ Ｐゴシック" charset="-128"/>
              </a:rPr>
              <a:t>:</a:t>
            </a:r>
          </a:p>
          <a:p>
            <a:pPr lvl="1" eaLnBrk="1" hangingPunct="1">
              <a:buFont typeface="Wingdings 2" charset="2"/>
              <a:buNone/>
            </a:pPr>
            <a:endParaRPr lang="en-US" altLang="x-none" sz="700">
              <a:latin typeface="Courier New" charset="0"/>
              <a:ea typeface="ＭＳ Ｐゴシック" charset="-128"/>
            </a:endParaRPr>
          </a:p>
          <a:p>
            <a:pPr lvl="1" eaLnBrk="1" hangingPunct="1">
              <a:buFont typeface="Wingdings 2" charset="2"/>
              <a:buNone/>
            </a:pPr>
            <a:r>
              <a:rPr lang="en-US" altLang="x-none" sz="2000">
                <a:latin typeface="Courier New" charset="0"/>
                <a:ea typeface="ＭＳ Ｐゴシック" charset="-128"/>
              </a:rPr>
              <a:t>	String name = "R. Kelly";</a:t>
            </a:r>
          </a:p>
          <a:p>
            <a:pPr lvl="1" eaLnBrk="1" hangingPunct="1"/>
            <a:endParaRPr lang="en-US" altLang="x-none" sz="2000">
              <a:latin typeface="Courier New" charset="0"/>
              <a:ea typeface="ＭＳ Ｐゴシック" charset="-128"/>
            </a:endParaRPr>
          </a:p>
          <a:p>
            <a:pPr lvl="1" eaLnBrk="1" hangingPunct="1"/>
            <a:endParaRPr lang="en-US" altLang="x-none" sz="2000">
              <a:latin typeface="Courier New" charset="0"/>
              <a:ea typeface="ＭＳ Ｐゴシック" charset="-128"/>
            </a:endParaRPr>
          </a:p>
          <a:p>
            <a:pPr lvl="1" eaLnBrk="1" hangingPunct="1"/>
            <a:endParaRPr lang="en-US" altLang="x-none" sz="2000">
              <a:ea typeface="ＭＳ Ｐゴシック" charset="-128"/>
            </a:endParaRPr>
          </a:p>
          <a:p>
            <a:pPr lvl="1" eaLnBrk="1" hangingPunct="1"/>
            <a:endParaRPr lang="en-US" altLang="x-none" sz="2000">
              <a:ea typeface="ＭＳ Ｐゴシック" charset="-128"/>
            </a:endParaRPr>
          </a:p>
          <a:p>
            <a:pPr lvl="1" eaLnBrk="1" hangingPunct="1"/>
            <a:r>
              <a:rPr lang="en-US" altLang="x-none" sz="2000">
                <a:ea typeface="ＭＳ Ｐゴシック" charset="-128"/>
              </a:rPr>
              <a:t>First character's index : 0</a:t>
            </a:r>
          </a:p>
          <a:p>
            <a:pPr lvl="1" eaLnBrk="1" hangingPunct="1"/>
            <a:r>
              <a:rPr lang="en-US" altLang="x-none" sz="2000">
                <a:ea typeface="ＭＳ Ｐゴシック" charset="-128"/>
              </a:rPr>
              <a:t>Last character's index : 1 less than the string's length</a:t>
            </a:r>
          </a:p>
          <a:p>
            <a:pPr lvl="1" eaLnBrk="1" hangingPunct="1"/>
            <a:endParaRPr lang="en-US" altLang="x-none" sz="2000">
              <a:ea typeface="ＭＳ Ｐゴシック" charset="-128"/>
            </a:endParaRPr>
          </a:p>
          <a:p>
            <a:pPr lvl="1" eaLnBrk="1" hangingPunct="1"/>
            <a:r>
              <a:rPr lang="en-US" altLang="x-none" sz="2000">
                <a:ea typeface="ＭＳ Ｐゴシック" charset="-128"/>
              </a:rPr>
              <a:t>The individual characters are values of type </a:t>
            </a:r>
            <a:r>
              <a:rPr lang="en-US" altLang="x-none" sz="2000">
                <a:latin typeface="Courier New" charset="0"/>
                <a:ea typeface="ＭＳ Ｐゴシック" charset="-128"/>
              </a:rPr>
              <a:t>char</a:t>
            </a:r>
            <a:endParaRPr lang="en-US" altLang="x-none" sz="2000">
              <a:ea typeface="ＭＳ Ｐゴシック" charset="-128"/>
            </a:endParaRPr>
          </a:p>
        </p:txBody>
      </p:sp>
      <p:graphicFrame>
        <p:nvGraphicFramePr>
          <p:cNvPr id="745476" name="Group 4"/>
          <p:cNvGraphicFramePr>
            <a:graphicFrameLocks noGrp="1"/>
          </p:cNvGraphicFramePr>
          <p:nvPr/>
        </p:nvGraphicFramePr>
        <p:xfrm>
          <a:off x="1389063" y="3132138"/>
          <a:ext cx="6535737" cy="830262"/>
        </p:xfrm>
        <a:graphic>
          <a:graphicData uri="http://schemas.openxmlformats.org/drawingml/2006/table">
            <a:tbl>
              <a:tblPr/>
              <a:tblGrid>
                <a:gridCol w="1379537">
                  <a:extLst>
                    <a:ext uri="{9D8B030D-6E8A-4147-A177-3AD203B41FA5}">
                      <a16:colId xmlns:a16="http://schemas.microsoft.com/office/drawing/2014/main" val="20000"/>
                    </a:ext>
                  </a:extLst>
                </a:gridCol>
                <a:gridCol w="644525">
                  <a:extLst>
                    <a:ext uri="{9D8B030D-6E8A-4147-A177-3AD203B41FA5}">
                      <a16:colId xmlns:a16="http://schemas.microsoft.com/office/drawing/2014/main" val="20001"/>
                    </a:ext>
                  </a:extLst>
                </a:gridCol>
                <a:gridCol w="646113">
                  <a:extLst>
                    <a:ext uri="{9D8B030D-6E8A-4147-A177-3AD203B41FA5}">
                      <a16:colId xmlns:a16="http://schemas.microsoft.com/office/drawing/2014/main" val="20002"/>
                    </a:ext>
                  </a:extLst>
                </a:gridCol>
                <a:gridCol w="642937">
                  <a:extLst>
                    <a:ext uri="{9D8B030D-6E8A-4147-A177-3AD203B41FA5}">
                      <a16:colId xmlns:a16="http://schemas.microsoft.com/office/drawing/2014/main" val="20003"/>
                    </a:ext>
                  </a:extLst>
                </a:gridCol>
                <a:gridCol w="644525">
                  <a:extLst>
                    <a:ext uri="{9D8B030D-6E8A-4147-A177-3AD203B41FA5}">
                      <a16:colId xmlns:a16="http://schemas.microsoft.com/office/drawing/2014/main" val="20004"/>
                    </a:ext>
                  </a:extLst>
                </a:gridCol>
                <a:gridCol w="644525">
                  <a:extLst>
                    <a:ext uri="{9D8B030D-6E8A-4147-A177-3AD203B41FA5}">
                      <a16:colId xmlns:a16="http://schemas.microsoft.com/office/drawing/2014/main" val="20005"/>
                    </a:ext>
                  </a:extLst>
                </a:gridCol>
                <a:gridCol w="644525">
                  <a:extLst>
                    <a:ext uri="{9D8B030D-6E8A-4147-A177-3AD203B41FA5}">
                      <a16:colId xmlns:a16="http://schemas.microsoft.com/office/drawing/2014/main" val="20006"/>
                    </a:ext>
                  </a:extLst>
                </a:gridCol>
                <a:gridCol w="644525">
                  <a:extLst>
                    <a:ext uri="{9D8B030D-6E8A-4147-A177-3AD203B41FA5}">
                      <a16:colId xmlns:a16="http://schemas.microsoft.com/office/drawing/2014/main" val="20007"/>
                    </a:ext>
                  </a:extLst>
                </a:gridCol>
                <a:gridCol w="644525">
                  <a:extLst>
                    <a:ext uri="{9D8B030D-6E8A-4147-A177-3AD203B41FA5}">
                      <a16:colId xmlns:a16="http://schemas.microsoft.com/office/drawing/2014/main" val="20008"/>
                    </a:ext>
                  </a:extLst>
                </a:gridCol>
              </a:tblGrid>
              <a:tr h="411163">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index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099">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Verdana" charset="0"/>
                          <a:ea typeface="ＭＳ Ｐゴシック" charset="0"/>
                          <a:cs typeface="Times New Roman" charset="0"/>
                        </a:rPr>
                        <a:t>character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Slide Number Placeholder 3">
            <a:extLst>
              <a:ext uri="{FF2B5EF4-FFF2-40B4-BE49-F238E27FC236}">
                <a16:creationId xmlns:a16="http://schemas.microsoft.com/office/drawing/2014/main" id="{2D23381F-765B-B59B-E99E-C667D0011D51}"/>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6</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203821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533400" y="228600"/>
            <a:ext cx="8305800" cy="1143000"/>
          </a:xfrm>
        </p:spPr>
        <p:txBody>
          <a:bodyPr/>
          <a:lstStyle/>
          <a:p>
            <a:pPr eaLnBrk="1" hangingPunct="1"/>
            <a:r>
              <a:rPr lang="en-US" altLang="x-none" dirty="0">
                <a:latin typeface="Courier New" charset="0"/>
                <a:ea typeface="ＭＳ Ｐゴシック" charset="-128"/>
              </a:rPr>
              <a:t>String</a:t>
            </a:r>
            <a:r>
              <a:rPr lang="en-US" altLang="x-none" dirty="0">
                <a:ea typeface="ＭＳ Ｐゴシック" charset="-128"/>
              </a:rPr>
              <a:t> Access Methods</a:t>
            </a:r>
          </a:p>
        </p:txBody>
      </p:sp>
      <p:sp>
        <p:nvSpPr>
          <p:cNvPr id="60418" name="Rectangle 3"/>
          <p:cNvSpPr>
            <a:spLocks noGrp="1"/>
          </p:cNvSpPr>
          <p:nvPr>
            <p:ph type="body" idx="4294967295"/>
          </p:nvPr>
        </p:nvSpPr>
        <p:spPr/>
        <p:txBody>
          <a:bodyPr/>
          <a:lstStyle/>
          <a:p>
            <a:pPr lvl="1" eaLnBrk="1" hangingPunct="1">
              <a:buFont typeface="Wingdings 2" charset="0"/>
              <a:buNone/>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marL="457200" lvl="1" indent="0" eaLnBrk="1" hangingPunct="1">
              <a:buFont typeface="ZapfDingbats" charset="0"/>
              <a:buNone/>
              <a:defRPr/>
            </a:pPr>
            <a:endParaRPr lang="en-US" sz="2000" dirty="0"/>
          </a:p>
          <a:p>
            <a:pPr lvl="1" eaLnBrk="1" hangingPunct="1">
              <a:defRPr/>
            </a:pPr>
            <a:endParaRPr lang="en-US" sz="700" dirty="0"/>
          </a:p>
          <a:p>
            <a:pPr eaLnBrk="1" hangingPunct="1">
              <a:buFont typeface="Wingdings" charset="0"/>
              <a:buChar char="q"/>
              <a:defRPr/>
            </a:pPr>
            <a:r>
              <a:rPr lang="en-US" sz="2400" dirty="0"/>
              <a:t>These methods are called using the dot notation:</a:t>
            </a:r>
          </a:p>
          <a:p>
            <a:pPr lvl="1" eaLnBrk="1" hangingPunct="1">
              <a:buFont typeface="Wingdings 2" charset="0"/>
              <a:buNone/>
              <a:defRPr/>
            </a:pPr>
            <a:endParaRPr lang="en-US" sz="700" dirty="0">
              <a:latin typeface="Courier New" charset="0"/>
            </a:endParaRPr>
          </a:p>
          <a:p>
            <a:pPr lvl="1" eaLnBrk="1" hangingPunct="1">
              <a:lnSpc>
                <a:spcPct val="80000"/>
              </a:lnSpc>
              <a:buFont typeface="Wingdings 2" charset="0"/>
              <a:buNone/>
              <a:defRPr/>
            </a:pPr>
            <a:r>
              <a:rPr lang="en-US" sz="2000" dirty="0">
                <a:latin typeface="Courier New" charset="0"/>
              </a:rPr>
              <a:t>String name = "Dr. </a:t>
            </a:r>
            <a:r>
              <a:rPr lang="en-US" sz="2000" dirty="0" err="1">
                <a:latin typeface="Courier New" charset="0"/>
              </a:rPr>
              <a:t>Dre</a:t>
            </a:r>
            <a:r>
              <a:rPr lang="en-US" sz="2000" dirty="0">
                <a:latin typeface="Courier New" charset="0"/>
              </a:rPr>
              <a:t>";</a:t>
            </a:r>
          </a:p>
          <a:p>
            <a:pPr lvl="1" eaLnBrk="1" hangingPunct="1">
              <a:lnSpc>
                <a:spcPct val="80000"/>
              </a:lnSpc>
              <a:buFont typeface="Wingdings 2" charset="0"/>
              <a:buNone/>
              <a:defRPr/>
            </a:pPr>
            <a:r>
              <a:rPr lang="en-US" sz="2000" dirty="0" err="1">
                <a:latin typeface="Courier New" charset="0"/>
              </a:rPr>
              <a:t>System.out.println</a:t>
            </a:r>
            <a:r>
              <a:rPr lang="en-US" sz="2000" dirty="0">
                <a:latin typeface="Courier New" charset="0"/>
              </a:rPr>
              <a:t>( </a:t>
            </a:r>
            <a:r>
              <a:rPr lang="en-US" sz="2000" b="1" dirty="0" err="1">
                <a:latin typeface="Courier New" charset="0"/>
              </a:rPr>
              <a:t>name.length</a:t>
            </a:r>
            <a:r>
              <a:rPr lang="en-US" sz="2000" b="1" dirty="0">
                <a:latin typeface="Courier New" charset="0"/>
              </a:rPr>
              <a:t>() </a:t>
            </a:r>
            <a:r>
              <a:rPr lang="en-US" sz="2000" dirty="0">
                <a:latin typeface="Courier New" charset="0"/>
              </a:rPr>
              <a:t>);   </a:t>
            </a:r>
            <a:r>
              <a:rPr lang="en-US" sz="2000" b="1" dirty="0">
                <a:solidFill>
                  <a:srgbClr val="008080"/>
                </a:solidFill>
                <a:latin typeface="Courier New" charset="0"/>
              </a:rPr>
              <a:t>// 7</a:t>
            </a:r>
          </a:p>
        </p:txBody>
      </p:sp>
      <p:graphicFrame>
        <p:nvGraphicFramePr>
          <p:cNvPr id="747551" name="Group 31"/>
          <p:cNvGraphicFramePr>
            <a:graphicFrameLocks noGrp="1"/>
          </p:cNvGraphicFramePr>
          <p:nvPr/>
        </p:nvGraphicFramePr>
        <p:xfrm>
          <a:off x="685800" y="1922463"/>
          <a:ext cx="8229600" cy="1658937"/>
        </p:xfrm>
        <a:graphic>
          <a:graphicData uri="http://schemas.openxmlformats.org/drawingml/2006/table">
            <a:tbl>
              <a:tblPr/>
              <a:tblGrid>
                <a:gridCol w="3440825">
                  <a:extLst>
                    <a:ext uri="{9D8B030D-6E8A-4147-A177-3AD203B41FA5}">
                      <a16:colId xmlns:a16="http://schemas.microsoft.com/office/drawing/2014/main" val="20000"/>
                    </a:ext>
                  </a:extLst>
                </a:gridCol>
                <a:gridCol w="4788775">
                  <a:extLst>
                    <a:ext uri="{9D8B030D-6E8A-4147-A177-3AD203B41FA5}">
                      <a16:colId xmlns:a16="http://schemas.microsoft.com/office/drawing/2014/main" val="20001"/>
                    </a:ext>
                  </a:extLst>
                </a:gridCol>
              </a:tblGrid>
              <a:tr h="3509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Method name</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Description</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9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length()</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number of characters in this string</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9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defRPr/>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charAt</a:t>
                      </a:r>
                      <a:r>
                        <a:rPr kumimoji="0" lang="en-US" sz="1700" b="0" i="0" u="none" strike="noStrike" cap="none" normalizeH="0" baseline="0" dirty="0">
                          <a:ln>
                            <a:noFill/>
                          </a:ln>
                          <a:solidFill>
                            <a:schemeClr val="tx1"/>
                          </a:solidFill>
                          <a:effectLst/>
                          <a:latin typeface="Courier New" pitchFamily="49" charset="0"/>
                          <a:cs typeface="Times New Roman" pitchFamily="18" charset="0"/>
                        </a:rPr>
                        <a:t>(index)</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defRPr/>
                      </a:pPr>
                      <a:r>
                        <a:rPr kumimoji="0" lang="en-US" sz="1700" b="0" i="0" u="none" strike="noStrike" cap="none" normalizeH="0" baseline="0" dirty="0">
                          <a:ln>
                            <a:noFill/>
                          </a:ln>
                          <a:solidFill>
                            <a:schemeClr val="tx1"/>
                          </a:solidFill>
                          <a:effectLst/>
                          <a:latin typeface="Verdana" pitchFamily="34" charset="0"/>
                          <a:cs typeface="Times New Roman" pitchFamily="18" charset="0"/>
                        </a:rPr>
                        <a:t>character at index</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171">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indexOf</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r>
                        <a:rPr kumimoji="0" lang="en-US" sz="1700" b="1" i="0" u="none" strike="noStrike" cap="none" normalizeH="0" baseline="0" dirty="0" err="1">
                          <a:ln>
                            <a:noFill/>
                          </a:ln>
                          <a:solidFill>
                            <a:schemeClr val="tx1"/>
                          </a:solidFill>
                          <a:effectLst/>
                          <a:latin typeface="Verdana" pitchFamily="34" charset="0"/>
                          <a:cs typeface="Times New Roman" pitchFamily="18" charset="0"/>
                        </a:rPr>
                        <a:t>str</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index where the start of the given string appears in this string (-1 if not found)</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3">
            <a:extLst>
              <a:ext uri="{FF2B5EF4-FFF2-40B4-BE49-F238E27FC236}">
                <a16:creationId xmlns:a16="http://schemas.microsoft.com/office/drawing/2014/main" id="{75A22028-AF7F-B718-BD1B-F3D475F96024}"/>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7</a:t>
            </a:fld>
            <a:endParaRPr lang="en-US" altLang="x-none" sz="1200">
              <a:solidFill>
                <a:srgbClr val="000000"/>
              </a:solidFill>
              <a:latin typeface="Tahoma" charset="0"/>
            </a:endParaRPr>
          </a:p>
        </p:txBody>
      </p:sp>
    </p:spTree>
    <p:extLst>
      <p:ext uri="{BB962C8B-B14F-4D97-AF65-F5344CB8AC3E}">
        <p14:creationId xmlns:p14="http://schemas.microsoft.com/office/powerpoint/2010/main" val="21195731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String</a:t>
            </a:r>
            <a:r>
              <a:rPr lang="en-US" altLang="x-none">
                <a:ea typeface="ＭＳ Ｐゴシック" charset="-128"/>
              </a:rPr>
              <a:t> Method Examples</a:t>
            </a:r>
          </a:p>
        </p:txBody>
      </p:sp>
      <p:sp>
        <p:nvSpPr>
          <p:cNvPr id="63490" name="Rectangle 3"/>
          <p:cNvSpPr>
            <a:spLocks noGrp="1"/>
          </p:cNvSpPr>
          <p:nvPr>
            <p:ph type="body" idx="4294967295"/>
          </p:nvPr>
        </p:nvSpPr>
        <p:spPr>
          <a:xfrm>
            <a:off x="533400" y="1600200"/>
            <a:ext cx="8153400" cy="4648200"/>
          </a:xfrm>
        </p:spPr>
        <p:txBody>
          <a:bodyPr/>
          <a:lstStyle/>
          <a:p>
            <a:pPr lvl="1" eaLnBrk="1" hangingPunct="1">
              <a:lnSpc>
                <a:spcPct val="90000"/>
              </a:lnSpc>
              <a:buFont typeface="Wingdings 2" charset="2"/>
              <a:buNone/>
            </a:pPr>
            <a:r>
              <a:rPr lang="en-US" altLang="x-none" sz="1800" b="1" dirty="0">
                <a:solidFill>
                  <a:srgbClr val="008080"/>
                </a:solidFill>
                <a:latin typeface="Courier New" charset="0"/>
                <a:ea typeface="ＭＳ Ｐゴシック" charset="-128"/>
              </a:rPr>
              <a:t>	// index     012345678901234</a:t>
            </a:r>
            <a:r>
              <a:rPr lang="en-US" altLang="zh-CN" sz="1800" b="1" dirty="0">
                <a:solidFill>
                  <a:srgbClr val="008080"/>
                </a:solidFill>
                <a:latin typeface="Courier New" charset="0"/>
                <a:ea typeface="ＭＳ Ｐゴシック" charset="-128"/>
              </a:rPr>
              <a:t>56</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s1 = </a:t>
            </a:r>
            <a:r>
              <a:rPr lang="ja-JP" altLang="en-US" sz="1800">
                <a:latin typeface="Courier New" charset="0"/>
                <a:ea typeface="ＭＳ Ｐゴシック" charset="-128"/>
              </a:rPr>
              <a:t>“</a:t>
            </a:r>
            <a:r>
              <a:rPr lang="en-US" altLang="ja-JP" sz="1800" dirty="0">
                <a:latin typeface="Courier New" charset="0"/>
                <a:ea typeface="ＭＳ Ｐゴシック" charset="-128"/>
              </a:rPr>
              <a:t>Xiamen University";</a:t>
            </a:r>
          </a:p>
          <a:p>
            <a:pPr lvl="1" eaLnBrk="1" hangingPunct="1">
              <a:lnSpc>
                <a:spcPct val="70000"/>
              </a:lnSpc>
              <a:buFont typeface="Wingdings 2" charset="2"/>
              <a:buNone/>
            </a:pPr>
            <a:r>
              <a:rPr lang="en-US" altLang="x-none" sz="1800" dirty="0">
                <a:latin typeface="Courier New" charset="0"/>
                <a:ea typeface="ＭＳ Ｐゴシック" charset="-128"/>
              </a:rPr>
              <a:t>	String s2 = </a:t>
            </a:r>
            <a:r>
              <a:rPr lang="ja-JP" altLang="en-US" sz="1800">
                <a:latin typeface="Courier New" charset="0"/>
                <a:ea typeface="ＭＳ Ｐゴシック" charset="-128"/>
              </a:rPr>
              <a:t>“</a:t>
            </a:r>
            <a:r>
              <a:rPr lang="en-US" altLang="zh-CN" sz="1800" dirty="0">
                <a:latin typeface="Courier New" charset="0"/>
                <a:ea typeface="ＭＳ Ｐゴシック" charset="-128"/>
              </a:rPr>
              <a:t>CT</a:t>
            </a:r>
            <a:r>
              <a:rPr lang="zh-CN" altLang="en-US" sz="1800" dirty="0">
                <a:latin typeface="Courier New" charset="0"/>
                <a:ea typeface="ＭＳ Ｐゴシック" charset="-128"/>
              </a:rPr>
              <a:t> </a:t>
            </a:r>
            <a:r>
              <a:rPr lang="en-US" altLang="zh-CN" sz="1800" dirty="0">
                <a:latin typeface="Courier New" charset="0"/>
                <a:ea typeface="ＭＳ Ｐゴシック" charset="-128"/>
              </a:rPr>
              <a:t>2025</a:t>
            </a:r>
            <a:r>
              <a:rPr lang="en-US" altLang="ja-JP" sz="1800" dirty="0">
                <a:latin typeface="Courier New" charset="0"/>
                <a:ea typeface="ＭＳ Ｐゴシック" charset="-128"/>
              </a:rPr>
              <a:t>,</a:t>
            </a:r>
            <a:r>
              <a:rPr lang="zh-CN" altLang="en-US" sz="1800" dirty="0">
                <a:latin typeface="Courier New" charset="0"/>
                <a:ea typeface="ＭＳ Ｐゴシック" charset="-128"/>
              </a:rPr>
              <a:t> </a:t>
            </a:r>
            <a:r>
              <a:rPr lang="en-US" altLang="zh-CN" sz="1800" dirty="0">
                <a:latin typeface="Courier New" charset="0"/>
                <a:ea typeface="ＭＳ Ｐゴシック" charset="-128"/>
              </a:rPr>
              <a:t>Fall</a:t>
            </a:r>
            <a:r>
              <a:rPr lang="en-US" altLang="ja-JP" sz="1800" dirty="0">
                <a:latin typeface="Courier New" charset="0"/>
                <a:ea typeface="ＭＳ Ｐゴシック" charset="-128"/>
              </a:rPr>
              <a:t>";</a:t>
            </a:r>
          </a:p>
          <a:p>
            <a:pPr lvl="1" eaLnBrk="1" hangingPunct="1">
              <a:lnSpc>
                <a:spcPct val="70000"/>
              </a:lnSpc>
              <a:buFont typeface="Wingdings 2" charset="2"/>
              <a:buNone/>
            </a:pPr>
            <a:endParaRPr lang="en-US" altLang="x-none" sz="600"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s1.length()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s1.indexOf("e")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endParaRPr lang="en-US" altLang="x-none" sz="1800" b="1" dirty="0">
              <a:solidFill>
                <a:srgbClr val="008080"/>
              </a:solidFill>
              <a:latin typeface="Courier New" charset="0"/>
              <a:ea typeface="ＭＳ Ｐゴシック" charset="-128"/>
            </a:endParaRPr>
          </a:p>
          <a:p>
            <a:pPr lvl="1" eaLnBrk="1" hangingPunct="1">
              <a:lnSpc>
                <a:spcPct val="70000"/>
              </a:lnSpc>
              <a:buFont typeface="Wingdings 2" charset="2"/>
              <a:buNone/>
            </a:pPr>
            <a:endParaRPr lang="en-US" altLang="x-none" sz="1800" dirty="0">
              <a:ea typeface="ＭＳ Ｐゴシック" charset="-128"/>
            </a:endParaRPr>
          </a:p>
        </p:txBody>
      </p:sp>
      <p:sp>
        <p:nvSpPr>
          <p:cNvPr id="4" name="Rectangle 3"/>
          <p:cNvSpPr>
            <a:spLocks noChangeArrowheads="1"/>
          </p:cNvSpPr>
          <p:nvPr/>
        </p:nvSpPr>
        <p:spPr bwMode="auto">
          <a:xfrm>
            <a:off x="7083425" y="2362200"/>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17</a:t>
            </a:r>
            <a:endParaRPr lang="en-US" altLang="x-none" dirty="0">
              <a:solidFill>
                <a:srgbClr val="000000"/>
              </a:solidFill>
            </a:endParaRPr>
          </a:p>
        </p:txBody>
      </p:sp>
      <p:sp>
        <p:nvSpPr>
          <p:cNvPr id="5" name="Rectangle 4"/>
          <p:cNvSpPr>
            <a:spLocks noChangeArrowheads="1"/>
          </p:cNvSpPr>
          <p:nvPr/>
        </p:nvSpPr>
        <p:spPr bwMode="auto">
          <a:xfrm>
            <a:off x="7069138" y="2667000"/>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4</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DC3ED625-D716-5746-F5CD-4F578CB92F7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a:t>
            </a:fld>
            <a:endParaRPr lang="en-US" altLang="x-none" sz="1200">
              <a:solidFill>
                <a:srgbClr val="000000"/>
              </a:solidFill>
              <a:latin typeface="Tahoma" charset="0"/>
            </a:endParaRPr>
          </a:p>
        </p:txBody>
      </p:sp>
    </p:spTree>
    <p:extLst>
      <p:ext uri="{BB962C8B-B14F-4D97-AF65-F5344CB8AC3E}">
        <p14:creationId xmlns:p14="http://schemas.microsoft.com/office/powerpoint/2010/main" val="18918731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a:xfrm>
            <a:off x="533400" y="228600"/>
            <a:ext cx="8305800" cy="1143000"/>
          </a:xfrm>
        </p:spPr>
        <p:txBody>
          <a:bodyPr/>
          <a:lstStyle/>
          <a:p>
            <a:pPr eaLnBrk="1" hangingPunct="1"/>
            <a:r>
              <a:rPr lang="en-US" altLang="x-none">
                <a:latin typeface="Courier New" charset="0"/>
                <a:ea typeface="ＭＳ Ｐゴシック" charset="-128"/>
              </a:rPr>
              <a:t>String</a:t>
            </a:r>
            <a:r>
              <a:rPr lang="en-US" altLang="x-none">
                <a:ea typeface="ＭＳ Ｐゴシック" charset="-128"/>
              </a:rPr>
              <a:t> Generation Methods</a:t>
            </a:r>
          </a:p>
        </p:txBody>
      </p:sp>
      <p:sp>
        <p:nvSpPr>
          <p:cNvPr id="65538" name="Rectangle 3"/>
          <p:cNvSpPr>
            <a:spLocks noGrp="1"/>
          </p:cNvSpPr>
          <p:nvPr>
            <p:ph type="body" idx="4294967295"/>
          </p:nvPr>
        </p:nvSpPr>
        <p:spPr>
          <a:xfrm>
            <a:off x="457200" y="5010150"/>
            <a:ext cx="7772400" cy="1543050"/>
          </a:xfrm>
        </p:spPr>
        <p:txBody>
          <a:bodyPr/>
          <a:lstStyle/>
          <a:p>
            <a:pPr eaLnBrk="1" hangingPunct="1"/>
            <a:r>
              <a:rPr lang="en-US" altLang="x-none" dirty="0">
                <a:ea typeface="ＭＳ Ｐゴシック" charset="-128"/>
              </a:rPr>
              <a:t>Java strings are </a:t>
            </a:r>
            <a:r>
              <a:rPr lang="en-US" altLang="x-none" dirty="0">
                <a:solidFill>
                  <a:srgbClr val="FF0000"/>
                </a:solidFill>
                <a:ea typeface="ＭＳ Ｐゴシック" charset="-128"/>
              </a:rPr>
              <a:t>immutable</a:t>
            </a:r>
            <a:r>
              <a:rPr lang="en-US" altLang="x-none" dirty="0">
                <a:ea typeface="ＭＳ Ｐゴシック" charset="-128"/>
              </a:rPr>
              <a:t>. Hence, each of the above will return a new string. With the current string not modified.</a:t>
            </a:r>
          </a:p>
        </p:txBody>
      </p:sp>
      <p:graphicFrame>
        <p:nvGraphicFramePr>
          <p:cNvPr id="747551" name="Group 31"/>
          <p:cNvGraphicFramePr>
            <a:graphicFrameLocks noGrp="1"/>
          </p:cNvGraphicFramePr>
          <p:nvPr>
            <p:extLst>
              <p:ext uri="{D42A27DB-BD31-4B8C-83A1-F6EECF244321}">
                <p14:modId xmlns:p14="http://schemas.microsoft.com/office/powerpoint/2010/main" val="281778277"/>
              </p:ext>
            </p:extLst>
          </p:nvPr>
        </p:nvGraphicFramePr>
        <p:xfrm>
          <a:off x="533400" y="1611313"/>
          <a:ext cx="8229600" cy="3094037"/>
        </p:xfrm>
        <a:graphic>
          <a:graphicData uri="http://schemas.openxmlformats.org/drawingml/2006/table">
            <a:tbl>
              <a:tblPr/>
              <a:tblGrid>
                <a:gridCol w="3733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50884">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Method name</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Description</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3534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substring(</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 </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p>
                      <a:pPr marL="0" marR="0" lvl="0" indent="0" algn="l" defTabSz="914400" rtl="0" eaLnBrk="1" fontAlgn="base" latinLnBrk="0" hangingPunct="1">
                        <a:lnSpc>
                          <a:spcPct val="7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or</a:t>
                      </a:r>
                    </a:p>
                    <a:p>
                      <a:pPr marL="0" marR="0" lvl="0" indent="0" algn="l" defTabSz="914400" rtl="0" eaLnBrk="1" fontAlgn="base" latinLnBrk="0" hangingPunct="1">
                        <a:lnSpc>
                          <a:spcPct val="7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substring(</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characters in this string from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Verdana" pitchFamily="34" charset="0"/>
                          <a:cs typeface="Times New Roman" pitchFamily="18" charset="0"/>
                        </a:rPr>
                        <a:t> (inclusive) to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Verdana" pitchFamily="34" charset="0"/>
                          <a:cs typeface="Times New Roman" pitchFamily="18" charset="0"/>
                        </a:rPr>
                        <a:t> (</a:t>
                      </a:r>
                      <a:r>
                        <a:rPr kumimoji="0" lang="en-US" sz="1700" b="0" i="0" u="sng" strike="noStrike" cap="none" normalizeH="0" baseline="0" dirty="0">
                          <a:ln>
                            <a:noFill/>
                          </a:ln>
                          <a:solidFill>
                            <a:srgbClr val="C00000"/>
                          </a:solidFill>
                          <a:effectLst/>
                          <a:latin typeface="Verdana" pitchFamily="34" charset="0"/>
                          <a:cs typeface="Times New Roman" pitchFamily="18" charset="0"/>
                        </a:rPr>
                        <a:t>exclusive</a:t>
                      </a:r>
                      <a:r>
                        <a:rPr kumimoji="0" lang="en-US" sz="1700" b="0" i="0" u="none" strike="noStrike" cap="none" normalizeH="0" baseline="0" dirty="0">
                          <a:ln>
                            <a:noFill/>
                          </a:ln>
                          <a:solidFill>
                            <a:schemeClr val="tx1"/>
                          </a:solidFill>
                          <a:effectLst/>
                          <a:latin typeface="Verdana" pitchFamily="34"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if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Verdana" pitchFamily="34" charset="0"/>
                          <a:cs typeface="Times New Roman" pitchFamily="18" charset="0"/>
                        </a:rPr>
                        <a:t> is omitted, grabs till end of string</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88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toLowerCase</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all lowercase letters</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88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toUpperCase</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all uppercase letters</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603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replace(</a:t>
                      </a:r>
                      <a:r>
                        <a:rPr kumimoji="0" lang="en-US" sz="1700" b="1" i="0" u="none" strike="noStrike" cap="none" normalizeH="0" baseline="0" dirty="0">
                          <a:ln>
                            <a:noFill/>
                          </a:ln>
                          <a:solidFill>
                            <a:schemeClr val="tx1"/>
                          </a:solidFill>
                          <a:effectLst/>
                          <a:latin typeface="Verdana" pitchFamily="34" charset="0"/>
                          <a:cs typeface="Times New Roman" pitchFamily="18" charset="0"/>
                        </a:rPr>
                        <a:t>str1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 </a:t>
                      </a:r>
                      <a:r>
                        <a:rPr kumimoji="0" lang="en-US" sz="1700" b="1" i="0" u="none" strike="noStrike" cap="none" normalizeH="0" baseline="0" dirty="0">
                          <a:ln>
                            <a:noFill/>
                          </a:ln>
                          <a:solidFill>
                            <a:schemeClr val="tx1"/>
                          </a:solidFill>
                          <a:effectLst/>
                          <a:latin typeface="Verdana" pitchFamily="34" charset="0"/>
                          <a:cs typeface="Times New Roman" pitchFamily="18" charset="0"/>
                        </a:rPr>
                        <a:t>str2</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replacing occurrences of </a:t>
                      </a:r>
                      <a:r>
                        <a:rPr kumimoji="0" lang="en-US" sz="1700" b="0" i="1" u="none" strike="noStrike" cap="none" normalizeH="0" baseline="0" dirty="0">
                          <a:ln>
                            <a:noFill/>
                          </a:ln>
                          <a:solidFill>
                            <a:schemeClr val="tx1"/>
                          </a:solidFill>
                          <a:effectLst/>
                          <a:latin typeface="Verdana" pitchFamily="34" charset="0"/>
                          <a:cs typeface="Times New Roman" pitchFamily="18" charset="0"/>
                        </a:rPr>
                        <a:t>str1 </a:t>
                      </a:r>
                      <a:r>
                        <a:rPr kumimoji="0" lang="en-US" sz="1700" b="0" i="0" u="none" strike="noStrike" cap="none" normalizeH="0" baseline="0" dirty="0">
                          <a:ln>
                            <a:noFill/>
                          </a:ln>
                          <a:solidFill>
                            <a:schemeClr val="tx1"/>
                          </a:solidFill>
                          <a:effectLst/>
                          <a:latin typeface="Verdana" pitchFamily="34" charset="0"/>
                          <a:cs typeface="Times New Roman" pitchFamily="18" charset="0"/>
                        </a:rPr>
                        <a:t>with </a:t>
                      </a:r>
                      <a:r>
                        <a:rPr kumimoji="0" lang="en-US" sz="1700" b="0" i="1" u="none" strike="noStrike" cap="none" normalizeH="0" baseline="0" dirty="0">
                          <a:ln>
                            <a:noFill/>
                          </a:ln>
                          <a:solidFill>
                            <a:schemeClr val="tx1"/>
                          </a:solidFill>
                          <a:effectLst/>
                          <a:latin typeface="Verdana" pitchFamily="34" charset="0"/>
                          <a:cs typeface="Times New Roman" pitchFamily="18" charset="0"/>
                        </a:rPr>
                        <a:t>str2</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Slide Number Placeholder 3">
            <a:extLst>
              <a:ext uri="{FF2B5EF4-FFF2-40B4-BE49-F238E27FC236}">
                <a16:creationId xmlns:a16="http://schemas.microsoft.com/office/drawing/2014/main" id="{6393C4ED-3071-7970-21D3-A8CEF492DA8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97468272"/>
      </p:ext>
    </p:extLst>
  </p:cSld>
  <p:clrMapOvr>
    <a:masterClrMapping/>
  </p:clrMapOvr>
  <p:transition/>
</p:sld>
</file>

<file path=ppt/theme/theme1.xml><?xml version="1.0" encoding="utf-8"?>
<a:theme xmlns:a="http://schemas.openxmlformats.org/drawingml/2006/main" name="1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cs112</Template>
  <TotalTime>14484</TotalTime>
  <Words>4258</Words>
  <Application>Microsoft Macintosh PowerPoint</Application>
  <PresentationFormat>On-screen Show (4:3)</PresentationFormat>
  <Paragraphs>827</Paragraphs>
  <Slides>50</Slides>
  <Notes>29</Notes>
  <HiddenSlides>11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ＭＳ Ｐゴシック</vt:lpstr>
      <vt:lpstr>ZapfDingbats</vt:lpstr>
      <vt:lpstr>Arial</vt:lpstr>
      <vt:lpstr>Comic Sans MS</vt:lpstr>
      <vt:lpstr>Courier New</vt:lpstr>
      <vt:lpstr>Monaco</vt:lpstr>
      <vt:lpstr>Tahoma</vt:lpstr>
      <vt:lpstr>Times New Roman</vt:lpstr>
      <vt:lpstr>Verdana</vt:lpstr>
      <vt:lpstr>Wingdings</vt:lpstr>
      <vt:lpstr>Wingdings 2</vt:lpstr>
      <vt:lpstr>1_Kurose</vt:lpstr>
      <vt:lpstr>2_Kurose</vt:lpstr>
      <vt:lpstr>Introduction to  Computational Thinking</vt:lpstr>
      <vt:lpstr>Outline</vt:lpstr>
      <vt:lpstr>Discussion</vt:lpstr>
      <vt:lpstr>Roadmap: String Processing</vt:lpstr>
      <vt:lpstr>Strings</vt:lpstr>
      <vt:lpstr>String Internal: Indexes</vt:lpstr>
      <vt:lpstr>String Access Methods</vt:lpstr>
      <vt:lpstr>String Method Examples</vt:lpstr>
      <vt:lpstr>String Generation Methods</vt:lpstr>
      <vt:lpstr>String Method Examples</vt:lpstr>
      <vt:lpstr>String as Immutable Data Type</vt:lpstr>
      <vt:lpstr>Parsing a String</vt:lpstr>
      <vt:lpstr>Exercise</vt:lpstr>
      <vt:lpstr>Split a String</vt:lpstr>
      <vt:lpstr>Exercise</vt:lpstr>
      <vt:lpstr>Strings Answer</vt:lpstr>
      <vt:lpstr>String Boolean (Pattern-Matching) Methods</vt:lpstr>
      <vt:lpstr>Exercise: Word Rhyme</vt:lpstr>
      <vt:lpstr>Boolean Answer</vt:lpstr>
      <vt:lpstr>Offline Exercise/Read:  Regular Expression Match  (See Backup Slides)</vt:lpstr>
      <vt:lpstr>Outline</vt:lpstr>
      <vt:lpstr>String charAt method</vt:lpstr>
      <vt:lpstr>char vs. int</vt:lpstr>
      <vt:lpstr>char vs. String</vt:lpstr>
      <vt:lpstr>char vs. String  (char Comparison)</vt:lpstr>
      <vt:lpstr>char vs. String (Comparison)</vt:lpstr>
      <vt:lpstr>char vs. String (Comparison)</vt:lpstr>
      <vt:lpstr>char vs. String</vt:lpstr>
      <vt:lpstr>Caesar Cipher</vt:lpstr>
      <vt:lpstr>(Offline) Caesar Cipher</vt:lpstr>
      <vt:lpstr>(Offline) Additional Caesar-Style Cipher</vt:lpstr>
      <vt:lpstr>(Offline)  Why Programming?</vt:lpstr>
      <vt:lpstr>(Offline) Caesar Cipher Encoding  (Design 1)</vt:lpstr>
      <vt:lpstr>(Offline) Caesar Cipher: Encoding(Design 2)</vt:lpstr>
      <vt:lpstr>(Offline) Caesar Cipher Encoding</vt:lpstr>
      <vt:lpstr>Offline Exercise/Think:  How to Decode?  (See Backup Slides)</vt:lpstr>
      <vt:lpstr>(Offline) Extension: Encrypt a Text File</vt:lpstr>
      <vt:lpstr>(Offline Read) More File Details</vt:lpstr>
      <vt:lpstr>(Offline) CaesarFile using a for Loop </vt:lpstr>
      <vt:lpstr>(Offline) Exercise: Breaking  Caesar Encryption</vt:lpstr>
      <vt:lpstr>Backup Slides</vt:lpstr>
      <vt:lpstr>Regular Expression</vt:lpstr>
      <vt:lpstr>Regular Expression</vt:lpstr>
      <vt:lpstr>Examples</vt:lpstr>
      <vt:lpstr>Meta Chars</vt:lpstr>
      <vt:lpstr>Quantifiers</vt:lpstr>
      <vt:lpstr>Example</vt:lpstr>
      <vt:lpstr>Practice: Detect Email Address</vt:lpstr>
      <vt:lpstr>(Offline) Caesar Cipher: Decoding</vt:lpstr>
      <vt:lpstr>(Offline) Unifying Design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112 Introduction to Programming</dc:title>
  <dc:subject>Lecture 2: Programming Language Levels and Java Program Structure</dc:subject>
  <dc:creator>Richard Yang</dc:creator>
  <cp:lastModifiedBy>Simmons</cp:lastModifiedBy>
  <cp:revision>983</cp:revision>
  <cp:lastPrinted>2017-02-22T17:52:37Z</cp:lastPrinted>
  <dcterms:created xsi:type="dcterms:W3CDTF">1999-08-16T14:47:17Z</dcterms:created>
  <dcterms:modified xsi:type="dcterms:W3CDTF">2025-11-15T05:05:15Z</dcterms:modified>
</cp:coreProperties>
</file>