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7" r:id="rId1"/>
  </p:sldMasterIdLst>
  <p:notesMasterIdLst>
    <p:notesMasterId r:id="rId60"/>
  </p:notesMasterIdLst>
  <p:handoutMasterIdLst>
    <p:handoutMasterId r:id="rId61"/>
  </p:handoutMasterIdLst>
  <p:sldIdLst>
    <p:sldId id="256" r:id="rId2"/>
    <p:sldId id="1425" r:id="rId3"/>
    <p:sldId id="1473" r:id="rId4"/>
    <p:sldId id="1445" r:id="rId5"/>
    <p:sldId id="1446" r:id="rId6"/>
    <p:sldId id="1447" r:id="rId7"/>
    <p:sldId id="1448" r:id="rId8"/>
    <p:sldId id="1449" r:id="rId9"/>
    <p:sldId id="1450" r:id="rId10"/>
    <p:sldId id="1451" r:id="rId11"/>
    <p:sldId id="1468" r:id="rId12"/>
    <p:sldId id="1452" r:id="rId13"/>
    <p:sldId id="1453" r:id="rId14"/>
    <p:sldId id="1457" r:id="rId15"/>
    <p:sldId id="1458" r:id="rId16"/>
    <p:sldId id="1460" r:id="rId17"/>
    <p:sldId id="1461" r:id="rId18"/>
    <p:sldId id="1462" r:id="rId19"/>
    <p:sldId id="1463" r:id="rId20"/>
    <p:sldId id="1474" r:id="rId21"/>
    <p:sldId id="1406" r:id="rId22"/>
    <p:sldId id="1407" r:id="rId23"/>
    <p:sldId id="1408" r:id="rId24"/>
    <p:sldId id="1409" r:id="rId25"/>
    <p:sldId id="1410" r:id="rId26"/>
    <p:sldId id="1411" r:id="rId27"/>
    <p:sldId id="1476" r:id="rId28"/>
    <p:sldId id="1412" r:id="rId29"/>
    <p:sldId id="1413" r:id="rId30"/>
    <p:sldId id="1469" r:id="rId31"/>
    <p:sldId id="1477" r:id="rId32"/>
    <p:sldId id="1470" r:id="rId33"/>
    <p:sldId id="1414" r:id="rId34"/>
    <p:sldId id="1415" r:id="rId35"/>
    <p:sldId id="1416" r:id="rId36"/>
    <p:sldId id="1417" r:id="rId37"/>
    <p:sldId id="1419" r:id="rId38"/>
    <p:sldId id="1478" r:id="rId39"/>
    <p:sldId id="1454" r:id="rId40"/>
    <p:sldId id="1456" r:id="rId41"/>
    <p:sldId id="1472" r:id="rId42"/>
    <p:sldId id="1479" r:id="rId43"/>
    <p:sldId id="1480" r:id="rId44"/>
    <p:sldId id="1459" r:id="rId45"/>
    <p:sldId id="1481" r:id="rId46"/>
    <p:sldId id="1482" r:id="rId47"/>
    <p:sldId id="1483" r:id="rId48"/>
    <p:sldId id="1484" r:id="rId49"/>
    <p:sldId id="1485" r:id="rId50"/>
    <p:sldId id="1475" r:id="rId51"/>
    <p:sldId id="1486" r:id="rId52"/>
    <p:sldId id="1487" r:id="rId53"/>
    <p:sldId id="1488" r:id="rId54"/>
    <p:sldId id="1489" r:id="rId55"/>
    <p:sldId id="1490" r:id="rId56"/>
    <p:sldId id="1491" r:id="rId57"/>
    <p:sldId id="1492" r:id="rId58"/>
    <p:sldId id="1493" r:id="rId59"/>
  </p:sldIdLst>
  <p:sldSz cx="9144000" cy="6858000" type="screen4x3"/>
  <p:notesSz cx="7315200" cy="9601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A90200"/>
    <a:srgbClr val="CC0000"/>
    <a:srgbClr val="006600"/>
    <a:srgbClr val="006666"/>
    <a:srgbClr val="A50021"/>
    <a:srgbClr val="6666FF"/>
    <a:srgbClr val="FF9900"/>
    <a:srgbClr val="FFFF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/>
    <p:restoredTop sz="84827"/>
  </p:normalViewPr>
  <p:slideViewPr>
    <p:cSldViewPr>
      <p:cViewPr>
        <p:scale>
          <a:sx n="80" d="100"/>
          <a:sy n="80" d="100"/>
        </p:scale>
        <p:origin x="1816" y="-2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handoutMaster" Target="handoutMasters/handout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24" tIns="47862" rIns="95724" bIns="47862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24" tIns="47862" rIns="95724" bIns="47862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24" tIns="47862" rIns="95724" bIns="47862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24" tIns="47862" rIns="95724" bIns="47862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/>
            </a:lvl1pPr>
          </a:lstStyle>
          <a:p>
            <a:fld id="{A9F57899-5514-0848-B8F7-C023BE3CDD5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24" tIns="47862" rIns="95724" bIns="47862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24" tIns="47862" rIns="95724" bIns="47862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211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24" tIns="47862" rIns="95724" bIns="478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24" tIns="47862" rIns="95724" bIns="47862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24" tIns="47862" rIns="95724" bIns="47862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/>
            </a:lvl1pPr>
          </a:lstStyle>
          <a:p>
            <a:fld id="{4FE82D2B-C9B8-5B4C-9B50-92EBE318279F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726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726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726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726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726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86E24A4-F4FF-4F4F-92A6-1EFFDCB48DFB}" type="slidenum">
              <a:rPr lang="en-US" altLang="x-none" sz="1300"/>
              <a:pPr/>
              <a:t>1</a:t>
            </a:fld>
            <a:endParaRPr lang="en-US" altLang="x-none" sz="13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N" dirty="0"/>
              <a:t>关于方法的全部内容</a:t>
            </a:r>
            <a:r>
              <a:rPr lang="zh-CN" altLang="en-US" dirty="0"/>
              <a:t> </a:t>
            </a:r>
            <a:r>
              <a:rPr lang="en-US" altLang="zh-CN" dirty="0"/>
              <a:t>-&gt;</a:t>
            </a:r>
            <a:r>
              <a:rPr lang="zh-CN" altLang="en-US" dirty="0"/>
              <a:t> 总结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82D2B-C9B8-5B4C-9B50-92EBE318279F}" type="slidenum">
              <a:rPr lang="en-US" altLang="x-none" smtClean="0"/>
              <a:pPr/>
              <a:t>20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48489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58906CC-E3D5-A742-8C33-DA24271FA7A0}" type="slidenum">
              <a:rPr lang="en-US" altLang="x-none" sz="1300"/>
              <a:pPr/>
              <a:t>21</a:t>
            </a:fld>
            <a:endParaRPr lang="en-US" altLang="x-none" sz="1300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r>
              <a:rPr lang="en-US" altLang="x-none" dirty="0">
                <a:latin typeface="Times New Roman" charset="0"/>
                <a:ea typeface="ＭＳ Ｐゴシック" charset="-128"/>
              </a:rPr>
              <a:t>M</a:t>
            </a:r>
            <a:r>
              <a:rPr lang="en-CN" altLang="x-none" dirty="0">
                <a:latin typeface="Times New Roman" charset="0"/>
                <a:ea typeface="ＭＳ Ｐゴシック" charset="-128"/>
              </a:rPr>
              <a:t>ethod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参数 返回值都学完了，总结</a:t>
            </a:r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5130EB36-E588-A64E-B234-5B9E7948F245}" type="slidenum">
              <a:rPr lang="en-US" altLang="x-none" sz="1300"/>
              <a:pPr/>
              <a:t>23</a:t>
            </a:fld>
            <a:endParaRPr lang="en-US" altLang="x-none" sz="1300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909BA33-5595-5045-9337-2383C64AC734}" type="slidenum">
              <a:rPr lang="en-US" altLang="x-none" sz="1300"/>
              <a:pPr/>
              <a:t>24</a:t>
            </a:fld>
            <a:endParaRPr lang="en-US" altLang="x-none" sz="1300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7271DCD-4C0E-4546-9975-25CFECB17211}" type="slidenum">
              <a:rPr lang="en-US" altLang="x-none" sz="1300"/>
              <a:pPr/>
              <a:t>25</a:t>
            </a:fld>
            <a:endParaRPr lang="en-US" altLang="x-none" sz="1300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en-CN" dirty="0"/>
              <a:t>ouble是默认的</a:t>
            </a:r>
            <a:r>
              <a:rPr lang="zh-CN" altLang="en-US" dirty="0"/>
              <a:t>，</a:t>
            </a:r>
            <a:r>
              <a:rPr lang="en-US" altLang="zh-CN" dirty="0"/>
              <a:t>float</a:t>
            </a:r>
            <a:r>
              <a:rPr lang="zh-CN" altLang="en-US" dirty="0"/>
              <a:t>应该在数值后面加</a:t>
            </a:r>
            <a:r>
              <a:rPr lang="en-US" altLang="zh-CN" dirty="0"/>
              <a:t>f</a:t>
            </a:r>
            <a:r>
              <a:rPr lang="zh-CN" altLang="en-US" dirty="0"/>
              <a:t>或</a:t>
            </a:r>
            <a:r>
              <a:rPr lang="en-US" altLang="zh-CN" dirty="0"/>
              <a:t>F</a:t>
            </a:r>
            <a:r>
              <a:rPr lang="zh-CN" altLang="en-US" dirty="0"/>
              <a:t>，例如：</a:t>
            </a:r>
            <a:r>
              <a:rPr lang="en-US" altLang="zh-CN" dirty="0"/>
              <a:t>10.3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82D2B-C9B8-5B4C-9B50-92EBE318279F}" type="slidenum">
              <a:rPr lang="en-US" altLang="x-none" smtClean="0"/>
              <a:pPr/>
              <a:t>26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5792235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6474986-BF86-4846-9E58-C6BCD99A1979}" type="slidenum">
              <a:rPr lang="en-US" altLang="x-none" sz="1300"/>
              <a:pPr/>
              <a:t>28</a:t>
            </a:fld>
            <a:endParaRPr lang="en-US" altLang="x-none" sz="1300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r>
              <a:rPr lang="en-US" altLang="x-none" dirty="0" err="1">
                <a:latin typeface="Times New Roman" charset="0"/>
                <a:ea typeface="ＭＳ Ｐゴシック" charset="-128"/>
              </a:rPr>
              <a:t>实参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和 形参</a:t>
            </a:r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FCC6A5A-D518-5242-8397-53509DADFC37}" type="slidenum">
              <a:rPr lang="en-US" altLang="x-none" sz="1300">
                <a:solidFill>
                  <a:srgbClr val="000000"/>
                </a:solidFill>
              </a:rPr>
              <a:pPr/>
              <a:t>29</a:t>
            </a:fld>
            <a:endParaRPr lang="en-US" altLang="x-none" sz="1300">
              <a:solidFill>
                <a:srgbClr val="000000"/>
              </a:solidFill>
            </a:endParaRPr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r>
              <a:rPr lang="en-US" altLang="x-none" dirty="0">
                <a:latin typeface="Times New Roman" charset="0"/>
                <a:ea typeface="ＭＳ Ｐゴシック" charset="-128"/>
              </a:rPr>
              <a:t>Output:</a:t>
            </a:r>
          </a:p>
          <a:p>
            <a:r>
              <a:rPr lang="en-US" altLang="x-none" dirty="0">
                <a:latin typeface="Times New Roman" charset="0"/>
                <a:ea typeface="ＭＳ Ｐゴシック" charset="-128"/>
              </a:rPr>
              <a:t>2 and 4</a:t>
            </a:r>
          </a:p>
          <a:p>
            <a:r>
              <a:rPr lang="en-US" altLang="x-none" dirty="0">
                <a:latin typeface="Times New Roman" charset="0"/>
                <a:ea typeface="ＭＳ Ｐゴシック" charset="-128"/>
              </a:rPr>
              <a:t>9 and 3</a:t>
            </a:r>
          </a:p>
        </p:txBody>
      </p:sp>
    </p:spTree>
    <p:extLst>
      <p:ext uri="{BB962C8B-B14F-4D97-AF65-F5344CB8AC3E}">
        <p14:creationId xmlns:p14="http://schemas.microsoft.com/office/powerpoint/2010/main" val="14769067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FCC6A5A-D518-5242-8397-53509DADFC37}" type="slidenum">
              <a:rPr lang="en-US" altLang="x-none" sz="1300">
                <a:solidFill>
                  <a:srgbClr val="000000"/>
                </a:solidFill>
              </a:rPr>
              <a:pPr/>
              <a:t>32</a:t>
            </a:fld>
            <a:endParaRPr lang="en-US" altLang="x-none" sz="1300">
              <a:solidFill>
                <a:srgbClr val="000000"/>
              </a:solidFill>
            </a:endParaRPr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r>
              <a:rPr lang="en-CN" altLang="x-none" dirty="0">
                <a:latin typeface="Times New Roman" charset="0"/>
                <a:ea typeface="ＭＳ Ｐゴシック" charset="-128"/>
              </a:rPr>
              <a:t>原始变量参数传递</a:t>
            </a:r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9182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3727449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2B28E48-3C11-DC41-BF8F-14FBA3F9308F}" type="slidenum">
              <a:rPr lang="en-US" altLang="x-none" sz="1300"/>
              <a:pPr/>
              <a:t>33</a:t>
            </a:fld>
            <a:endParaRPr lang="en-US" altLang="x-none" sz="1300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2188" cy="3600450"/>
          </a:xfrm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C9D5076-1BD1-9D47-8FA5-CE0002715CCF}" type="slidenum">
              <a:rPr lang="en-US" altLang="x-none" sz="1300"/>
              <a:pPr/>
              <a:t>34</a:t>
            </a:fld>
            <a:endParaRPr lang="en-US" altLang="x-none" sz="1300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2188" cy="3600450"/>
          </a:xfrm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4F8A4D0-FF6D-B146-BE04-94610DF45871}" type="slidenum">
              <a:rPr lang="en-US" altLang="x-none" sz="1300"/>
              <a:pPr/>
              <a:t>35</a:t>
            </a:fld>
            <a:endParaRPr lang="en-US" altLang="x-none" sz="1300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2188" cy="3600450"/>
          </a:xfrm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851AFF3-F839-DD43-AF8B-FA2D7E802915}" type="slidenum">
              <a:rPr lang="en-US" altLang="x-none" sz="1300"/>
              <a:pPr/>
              <a:t>36</a:t>
            </a:fld>
            <a:endParaRPr lang="en-US" altLang="x-none" sz="1300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2188" cy="3600450"/>
          </a:xfrm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N" dirty="0"/>
              <a:t>方法结束</a:t>
            </a:r>
            <a:r>
              <a:rPr lang="zh-CN" altLang="en-US" dirty="0"/>
              <a:t> </a:t>
            </a:r>
            <a:r>
              <a:rPr lang="en-US" altLang="zh-CN" dirty="0"/>
              <a:t>-&gt;</a:t>
            </a:r>
            <a:r>
              <a:rPr lang="zh-CN" altLang="en-US" dirty="0"/>
              <a:t> 文本输入输出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82D2B-C9B8-5B4C-9B50-92EBE318279F}" type="slidenum">
              <a:rPr lang="en-US" altLang="x-none" smtClean="0"/>
              <a:pPr/>
              <a:t>38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50203072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3124722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5130EB36-E588-A64E-B234-5B9E7948F245}" type="slidenum">
              <a:rPr lang="en-US" altLang="x-none" sz="1300"/>
              <a:pPr/>
              <a:t>40</a:t>
            </a:fld>
            <a:endParaRPr lang="en-US" altLang="x-none" sz="1300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100793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851AFF3-F839-DD43-AF8B-FA2D7E802915}" type="slidenum">
              <a:rPr lang="en-US" altLang="x-none" sz="1300"/>
              <a:pPr/>
              <a:t>41</a:t>
            </a:fld>
            <a:endParaRPr lang="en-US" altLang="x-none" sz="1300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2188" cy="3600450"/>
          </a:xfrm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145902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30207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N" dirty="0"/>
              <a:t>那么知道了如何使用Math</a:t>
            </a:r>
            <a:r>
              <a:rPr lang="zh-CN" altLang="en-US" dirty="0"/>
              <a:t>呢，大家可能想知道我们自己要如何定义一个有返回值的方法。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82D2B-C9B8-5B4C-9B50-92EBE318279F}" type="slidenum">
              <a:rPr lang="en-US" altLang="x-none" smtClean="0"/>
              <a:pPr/>
              <a:t>9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1343573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49208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r>
              <a:rPr lang="en-CN" altLang="x-none" dirty="0">
                <a:latin typeface="Times New Roman" charset="0"/>
                <a:ea typeface="ＭＳ Ｐゴシック" charset="-128"/>
              </a:rPr>
              <a:t>标准输入就是键盘</a:t>
            </a:r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5263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r>
              <a:rPr lang="en-CN" altLang="x-none" dirty="0">
                <a:latin typeface="Times New Roman" charset="0"/>
                <a:ea typeface="ＭＳ Ｐゴシック" charset="-128"/>
              </a:rPr>
              <a:t>如果我们使用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，两种使用方法：第一种</a:t>
            </a:r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852825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9F5D6F9-222C-174C-9A57-CA913E8C180A}" type="slidenum">
              <a:rPr lang="en-US" altLang="x-none" sz="1300">
                <a:solidFill>
                  <a:srgbClr val="000000"/>
                </a:solidFill>
              </a:rPr>
              <a:pPr/>
              <a:t>53</a:t>
            </a:fld>
            <a:endParaRPr lang="en-US" altLang="x-none" sz="1300">
              <a:solidFill>
                <a:srgbClr val="000000"/>
              </a:solidFill>
            </a:endParaRPr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4857666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B1D2606-7F0C-FB4F-8F10-C97B35973E1B}" type="slidenum">
              <a:rPr lang="en-US" altLang="x-none" sz="1300">
                <a:solidFill>
                  <a:srgbClr val="000000"/>
                </a:solidFill>
              </a:rPr>
              <a:pPr/>
              <a:t>54</a:t>
            </a:fld>
            <a:endParaRPr lang="en-US" altLang="x-none" sz="1300">
              <a:solidFill>
                <a:srgbClr val="000000"/>
              </a:solidFill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r>
              <a:rPr lang="zh-CN" altLang="en-US" dirty="0">
                <a:latin typeface="Times New Roman" charset="0"/>
                <a:ea typeface="ＭＳ Ｐゴシック" charset="-128"/>
              </a:rPr>
              <a:t>通过调用构造函数来构造（创建）对象</a:t>
            </a:r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283503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0FD0918-1F3A-3D45-9264-7AFFC8F7A1A1}" type="slidenum">
              <a:rPr lang="en-US" altLang="x-none" sz="1300"/>
              <a:pPr/>
              <a:t>56</a:t>
            </a:fld>
            <a:endParaRPr lang="en-US" altLang="x-none" sz="1300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073131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r>
              <a:rPr lang="en-US" altLang="x-none">
                <a:latin typeface="Times New Roman" charset="0"/>
                <a:ea typeface="ＭＳ Ｐゴシック" charset="-128"/>
              </a:rPr>
              <a:t>It's also useful to write a program that prompts for multiple values, both on the same line or each on its own line.</a:t>
            </a:r>
          </a:p>
        </p:txBody>
      </p:sp>
    </p:spTree>
    <p:extLst>
      <p:ext uri="{BB962C8B-B14F-4D97-AF65-F5344CB8AC3E}">
        <p14:creationId xmlns:p14="http://schemas.microsoft.com/office/powerpoint/2010/main" val="199861678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r>
              <a:rPr lang="en-US" altLang="x-none">
                <a:latin typeface="Times New Roman" charset="0"/>
                <a:ea typeface="ＭＳ Ｐゴシック" charset="-128"/>
              </a:rPr>
              <a:t>It's also useful to write a program that prompts for multiple values, both on the same line or each on its own line.</a:t>
            </a:r>
          </a:p>
        </p:txBody>
      </p:sp>
    </p:spTree>
    <p:extLst>
      <p:ext uri="{BB962C8B-B14F-4D97-AF65-F5344CB8AC3E}">
        <p14:creationId xmlns:p14="http://schemas.microsoft.com/office/powerpoint/2010/main" val="8079774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83091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03881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82727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635044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8817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2477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59ED15-B99A-594F-BAC0-B97239B4089A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845860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95FC81-3943-144D-A3FD-71465BC1B0A8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59296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BBE0D4-B3C4-DE44-B06D-8BC8934E0A2A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767776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48C532-7DF3-1F43-AD9B-840652146FAA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836608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4392A3-2B6F-8F4A-A510-619F6BD8FA0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06126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2260B6-BD06-0F4A-9760-1B47BEFDAB78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9585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E9F661-F1BB-B74A-8A6A-3201FC580066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672452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4971CF-D215-0A4D-BD01-F60C8712291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98535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06806C-1108-4D41-B7F8-235512FB2329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552323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D9D24E-8BD6-EE45-8255-B836D9B9014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9027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7E1754-F027-9744-B24B-7F5153922593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747890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11" tIns="45708" rIns="91411" bIns="457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11" tIns="45708" rIns="91411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129222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141317" name="Text Box 5"/>
          <p:cNvSpPr txBox="1">
            <a:spLocks noChangeArrowheads="1"/>
          </p:cNvSpPr>
          <p:nvPr/>
        </p:nvSpPr>
        <p:spPr bwMode="auto">
          <a:xfrm>
            <a:off x="8040688" y="6396038"/>
            <a:ext cx="184150" cy="166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285" tIns="45642" rIns="91285" bIns="45642">
            <a:spAutoFit/>
          </a:bodyPr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29222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14131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34950" y="6402388"/>
            <a:ext cx="21304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Tahom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2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22575" y="6402388"/>
            <a:ext cx="395605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2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3575" y="6402388"/>
            <a:ext cx="21304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charset="0"/>
              </a:defRPr>
            </a:lvl1pPr>
          </a:lstStyle>
          <a:p>
            <a:fld id="{8A853ED9-7F82-724B-B79A-CF34B3DF369E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charset="2"/>
        <a:buChar char="q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ZapfDingbats" charset="0"/>
        <a:buChar char="m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emf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emf"/><Relationship Id="rId4" Type="http://schemas.openxmlformats.org/officeDocument/2006/relationships/image" Target="../media/image2.e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e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2.emf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1.emf"/><Relationship Id="rId4" Type="http://schemas.openxmlformats.org/officeDocument/2006/relationships/image" Target="../media/image2.e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/>
          <a:p>
            <a:pPr algn="ctr"/>
            <a:r>
              <a:rPr lang="en-US" altLang="x-none" dirty="0">
                <a:ea typeface="ＭＳ Ｐゴシック" charset="-128"/>
              </a:rPr>
              <a:t>Introduction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to</a:t>
            </a:r>
            <a:r>
              <a:rPr lang="zh-CN" altLang="en-US" dirty="0">
                <a:ea typeface="ＭＳ Ｐゴシック" charset="-128"/>
              </a:rPr>
              <a:t> </a:t>
            </a:r>
            <a:br>
              <a:rPr lang="en-US" altLang="zh-CN" dirty="0">
                <a:ea typeface="ＭＳ Ｐゴシック" charset="-128"/>
              </a:rPr>
            </a:br>
            <a:r>
              <a:rPr lang="en-US" altLang="zh-CN" dirty="0">
                <a:ea typeface="ＭＳ Ｐゴシック" charset="-128"/>
              </a:rPr>
              <a:t>Computational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Thinking</a:t>
            </a:r>
            <a:endParaRPr lang="en-US" altLang="x-none" dirty="0">
              <a:ea typeface="ＭＳ Ｐゴシック" charset="-128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048000"/>
            <a:ext cx="8153400" cy="3810000"/>
          </a:xfrm>
        </p:spPr>
        <p:txBody>
          <a:bodyPr/>
          <a:lstStyle/>
          <a:p>
            <a:r>
              <a:rPr lang="en-US" altLang="x-none" i="1" dirty="0">
                <a:ea typeface="ＭＳ Ｐゴシック" charset="-128"/>
              </a:rPr>
              <a:t>Lecture #</a:t>
            </a:r>
            <a:r>
              <a:rPr lang="en-US" altLang="zh-CN" i="1" dirty="0">
                <a:ea typeface="ＭＳ Ｐゴシック" charset="-128"/>
              </a:rPr>
              <a:t>6</a:t>
            </a:r>
            <a:r>
              <a:rPr lang="en-US" altLang="x-none" i="1" dirty="0">
                <a:ea typeface="ＭＳ Ｐゴシック" charset="-128"/>
              </a:rPr>
              <a:t>: </a:t>
            </a:r>
          </a:p>
          <a:p>
            <a:r>
              <a:rPr lang="en-US" altLang="x-none" sz="2400" i="1" dirty="0">
                <a:ea typeface="ＭＳ Ｐゴシック" charset="-128"/>
              </a:rPr>
              <a:t>Met</a:t>
            </a:r>
            <a:r>
              <a:rPr lang="en-US" altLang="zh-CN" sz="2400" i="1" dirty="0">
                <a:ea typeface="ＭＳ Ｐゴシック" charset="-128"/>
              </a:rPr>
              <a:t>hods</a:t>
            </a:r>
            <a:r>
              <a:rPr lang="zh-CN" altLang="en-US" sz="2400" i="1" dirty="0">
                <a:ea typeface="ＭＳ Ｐゴシック" charset="-128"/>
              </a:rPr>
              <a:t> </a:t>
            </a:r>
            <a:r>
              <a:rPr lang="en-US" altLang="zh-CN" sz="2400" i="1" dirty="0">
                <a:ea typeface="ＭＳ Ｐゴシック" charset="-128"/>
              </a:rPr>
              <a:t>with</a:t>
            </a:r>
            <a:r>
              <a:rPr lang="zh-CN" altLang="en-US" sz="2400" i="1" dirty="0">
                <a:ea typeface="ＭＳ Ｐゴシック" charset="-128"/>
              </a:rPr>
              <a:t> </a:t>
            </a:r>
            <a:r>
              <a:rPr lang="en-US" altLang="zh-CN" sz="2400" i="1" dirty="0">
                <a:ea typeface="ＭＳ Ｐゴシック" charset="-128"/>
              </a:rPr>
              <a:t>Return;</a:t>
            </a:r>
            <a:r>
              <a:rPr lang="zh-CN" altLang="en-US" sz="2400" i="1" dirty="0">
                <a:ea typeface="ＭＳ Ｐゴシック" charset="-128"/>
              </a:rPr>
              <a:t> </a:t>
            </a:r>
            <a:endParaRPr lang="en-US" altLang="zh-CN" sz="2400" i="1" dirty="0">
              <a:ea typeface="ＭＳ Ｐゴシック" charset="-128"/>
            </a:endParaRPr>
          </a:p>
          <a:p>
            <a:r>
              <a:rPr lang="en-US" altLang="x-none" sz="2400" i="1" dirty="0">
                <a:ea typeface="ＭＳ Ｐゴシック" charset="-128"/>
              </a:rPr>
              <a:t>Text Input/Output</a:t>
            </a:r>
            <a:r>
              <a:rPr lang="zh-CN" altLang="en-US" sz="2400" i="1" dirty="0">
                <a:ea typeface="ＭＳ Ｐゴシック" charset="-128"/>
              </a:rPr>
              <a:t> </a:t>
            </a:r>
            <a:r>
              <a:rPr lang="en-US" altLang="zh-CN" sz="2400" i="1" dirty="0">
                <a:ea typeface="ＭＳ Ｐゴシック" charset="-128"/>
              </a:rPr>
              <a:t>(</a:t>
            </a:r>
            <a:r>
              <a:rPr lang="en-US" altLang="x-none" sz="2400" i="1" dirty="0">
                <a:ea typeface="ＭＳ Ｐゴシック" charset="-128"/>
              </a:rPr>
              <a:t>Scanner</a:t>
            </a:r>
            <a:r>
              <a:rPr lang="en-US" altLang="zh-CN" sz="2400" i="1" dirty="0">
                <a:ea typeface="ＭＳ Ｐゴシック" charset="-128"/>
              </a:rPr>
              <a:t>)</a:t>
            </a:r>
            <a:r>
              <a:rPr lang="en-US" altLang="x-none" sz="2400" i="1" dirty="0">
                <a:ea typeface="ＭＳ Ｐゴシック" charset="-128"/>
              </a:rPr>
              <a:t>; </a:t>
            </a:r>
            <a:br>
              <a:rPr lang="en-US" altLang="x-none" sz="2400" i="1" dirty="0">
                <a:ea typeface="ＭＳ Ｐゴシック" charset="-128"/>
              </a:rPr>
            </a:br>
            <a:r>
              <a:rPr lang="en-US" altLang="x-none" sz="2400" i="1" dirty="0">
                <a:ea typeface="ＭＳ Ｐゴシック" charset="-128"/>
              </a:rPr>
              <a:t>Object (briefly)</a:t>
            </a:r>
            <a:r>
              <a:rPr lang="en-US" altLang="zh-CN" sz="2400" i="1" dirty="0">
                <a:ea typeface="ＭＳ Ｐゴシック" charset="-128"/>
              </a:rPr>
              <a:t>;</a:t>
            </a:r>
            <a:r>
              <a:rPr lang="zh-CN" altLang="en-US" sz="2400" i="1" dirty="0">
                <a:ea typeface="ＭＳ Ｐゴシック" charset="-128"/>
              </a:rPr>
              <a:t> </a:t>
            </a:r>
            <a:endParaRPr lang="en-US" altLang="zh-CN" sz="2400" i="1" dirty="0">
              <a:ea typeface="ＭＳ Ｐゴシック" charset="-128"/>
            </a:endParaRPr>
          </a:p>
          <a:p>
            <a:r>
              <a:rPr lang="en-US" altLang="x-none" sz="2400" i="1" dirty="0">
                <a:ea typeface="ＭＳ Ｐゴシック" charset="-128"/>
              </a:rPr>
              <a:t>Boolean Expressions; Nested if/else;</a:t>
            </a:r>
            <a:endParaRPr lang="en-US" altLang="x-none" sz="2400" dirty="0">
              <a:ea typeface="ＭＳ Ｐゴシック" charset="-128"/>
            </a:endParaRPr>
          </a:p>
          <a:p>
            <a:endParaRPr lang="en-US" altLang="zh-CN" sz="1600" b="1" dirty="0">
              <a:ea typeface="ＭＳ Ｐゴシック" charset="-128"/>
            </a:endParaRPr>
          </a:p>
          <a:p>
            <a:r>
              <a:rPr lang="en-US" altLang="zh-CN" sz="1200" b="1" dirty="0" err="1">
                <a:ea typeface="ＭＳ Ｐゴシック" charset="-128"/>
              </a:rPr>
              <a:t>Qiao</a:t>
            </a:r>
            <a:r>
              <a:rPr lang="zh-CN" altLang="en-US" sz="1200" b="1" dirty="0">
                <a:ea typeface="ＭＳ Ｐゴシック" charset="-128"/>
              </a:rPr>
              <a:t> </a:t>
            </a:r>
            <a:r>
              <a:rPr lang="en-US" altLang="zh-CN" sz="1200" b="1" dirty="0">
                <a:ea typeface="ＭＳ Ｐゴシック" charset="-128"/>
              </a:rPr>
              <a:t>Xiang</a:t>
            </a:r>
            <a:r>
              <a:rPr lang="en-US" altLang="zh-CN" sz="1200" dirty="0">
                <a:ea typeface="ＭＳ Ｐゴシック" charset="-128"/>
              </a:rPr>
              <a:t>,</a:t>
            </a:r>
            <a:r>
              <a:rPr lang="zh-CN" altLang="en-US" sz="1200" dirty="0">
                <a:ea typeface="ＭＳ Ｐゴシック" charset="-128"/>
              </a:rPr>
              <a:t> </a:t>
            </a:r>
            <a:r>
              <a:rPr lang="en-US" altLang="zh-CN" sz="1200" dirty="0">
                <a:ea typeface="ＭＳ Ｐゴシック" charset="-128"/>
              </a:rPr>
              <a:t>Qingyu</a:t>
            </a:r>
            <a:r>
              <a:rPr lang="zh-CN" altLang="en-US" sz="1200" dirty="0">
                <a:ea typeface="ＭＳ Ｐゴシック" charset="-128"/>
              </a:rPr>
              <a:t> </a:t>
            </a:r>
            <a:r>
              <a:rPr lang="en-US" altLang="zh-CN" sz="1200" dirty="0">
                <a:ea typeface="ＭＳ Ｐゴシック" charset="-128"/>
              </a:rPr>
              <a:t>Song</a:t>
            </a:r>
            <a:endParaRPr lang="en-US" altLang="x-none" sz="1200" dirty="0">
              <a:ea typeface="ＭＳ Ｐゴシック" charset="-128"/>
            </a:endParaRPr>
          </a:p>
          <a:p>
            <a:r>
              <a:rPr lang="en-US" altLang="x-none" sz="1200" dirty="0">
                <a:ea typeface="ＭＳ Ｐゴシック" charset="-128"/>
              </a:rPr>
              <a:t>https://</a:t>
            </a:r>
            <a:r>
              <a:rPr lang="en-US" altLang="x-none" sz="1200" dirty="0" err="1">
                <a:ea typeface="ＭＳ Ｐゴシック" charset="-128"/>
              </a:rPr>
              <a:t>sngroup.org.cn</a:t>
            </a:r>
            <a:r>
              <a:rPr lang="en-US" altLang="x-none" sz="1200" dirty="0">
                <a:ea typeface="ＭＳ Ｐゴシック" charset="-128"/>
              </a:rPr>
              <a:t>/courses/</a:t>
            </a:r>
            <a:r>
              <a:rPr lang="en-US" altLang="zh-CN" sz="1200" dirty="0">
                <a:ea typeface="ＭＳ Ｐゴシック" charset="-128"/>
              </a:rPr>
              <a:t>ct</a:t>
            </a:r>
            <a:r>
              <a:rPr lang="en-US" altLang="x-none" sz="1200" dirty="0">
                <a:ea typeface="ＭＳ Ｐゴシック" charset="-128"/>
              </a:rPr>
              <a:t>-xmuf25/</a:t>
            </a:r>
            <a:r>
              <a:rPr lang="en-US" altLang="x-none" sz="1200" dirty="0" err="1">
                <a:ea typeface="ＭＳ Ｐゴシック" charset="-128"/>
              </a:rPr>
              <a:t>index.shtml</a:t>
            </a:r>
            <a:endParaRPr lang="en-US" altLang="zh-CN" sz="1200" dirty="0">
              <a:ea typeface="ＭＳ Ｐゴシック" charset="-128"/>
            </a:endParaRPr>
          </a:p>
          <a:p>
            <a:r>
              <a:rPr lang="en-US" altLang="zh-CN" sz="1200" dirty="0">
                <a:ea typeface="ＭＳ Ｐゴシック" charset="-128"/>
              </a:rPr>
              <a:t>11/5/2025</a:t>
            </a:r>
            <a:endParaRPr lang="en-US" altLang="x-none" sz="1600" dirty="0">
              <a:ea typeface="ＭＳ Ｐゴシック" charset="-12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F0D2FC-0A49-1668-FF47-ADE6BB6969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050" y="6169967"/>
            <a:ext cx="81153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Char char="q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</a:pPr>
            <a:r>
              <a:rPr kumimoji="1" lang="en-US" altLang="zh-CN" sz="1200" dirty="0">
                <a:latin typeface="Arial" charset="0"/>
              </a:rPr>
              <a:t>This deck of slides are heavily based on cs112 at Yale University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and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cs101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at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UCAS, respectively,</a:t>
            </a:r>
            <a:r>
              <a:rPr kumimoji="1" lang="zh-CN" altLang="en-US" sz="1200" dirty="0">
                <a:latin typeface="Arial" charset="0"/>
              </a:rPr>
              <a:t> </a:t>
            </a:r>
            <a:endParaRPr kumimoji="1" lang="en-US" altLang="zh-CN" sz="1200" dirty="0">
              <a:latin typeface="Arial" charset="0"/>
            </a:endParaRPr>
          </a:p>
          <a:p>
            <a:pPr algn="ctr">
              <a:spcBef>
                <a:spcPct val="0"/>
              </a:spcBef>
              <a:buClrTx/>
              <a:buSzTx/>
              <a:buNone/>
            </a:pPr>
            <a:r>
              <a:rPr kumimoji="1" lang="en-US" altLang="zh-CN" sz="1200" dirty="0">
                <a:latin typeface="Arial" charset="0"/>
              </a:rPr>
              <a:t>by courtesy of Dr. Y. Richard Yang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and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Dr. Zhiwei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Xu.</a:t>
            </a:r>
          </a:p>
          <a:p>
            <a:pPr algn="ctr">
              <a:spcBef>
                <a:spcPct val="0"/>
              </a:spcBef>
              <a:buClrTx/>
              <a:buSzTx/>
              <a:buNone/>
            </a:pPr>
            <a:endParaRPr kumimoji="1" lang="zh-CN" altLang="en-US" sz="12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305800" cy="1143000"/>
          </a:xfrm>
        </p:spPr>
        <p:txBody>
          <a:bodyPr/>
          <a:lstStyle/>
          <a:p>
            <a:pPr eaLnBrk="1" hangingPunct="1"/>
            <a:r>
              <a:rPr lang="en-US" altLang="x-none" sz="3600">
                <a:ea typeface="ＭＳ Ｐゴシック" charset="-128"/>
              </a:rPr>
              <a:t>Defining a Method Returning a Value</a:t>
            </a:r>
          </a:p>
        </p:txBody>
      </p:sp>
      <p:sp>
        <p:nvSpPr>
          <p:cNvPr id="47106" name="Rectangle 3"/>
          <p:cNvSpPr>
            <a:spLocks noGrp="1"/>
          </p:cNvSpPr>
          <p:nvPr>
            <p:ph type="body" idx="1"/>
          </p:nvPr>
        </p:nvSpPr>
        <p:spPr>
          <a:xfrm>
            <a:off x="609600" y="3810000"/>
            <a:ext cx="7772400" cy="2438400"/>
          </a:xfrm>
        </p:spPr>
        <p:txBody>
          <a:bodyPr/>
          <a:lstStyle/>
          <a:p>
            <a:pPr lvl="1" eaLnBrk="1" hangingPunct="1"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public static </a:t>
            </a:r>
            <a:r>
              <a:rPr lang="en-US" altLang="x-none" sz="2000" b="1">
                <a:solidFill>
                  <a:srgbClr val="003399"/>
                </a:solidFill>
                <a:ea typeface="ＭＳ Ｐゴシック" charset="-128"/>
              </a:rPr>
              <a:t>type</a:t>
            </a:r>
            <a:r>
              <a:rPr lang="en-US" altLang="x-none" sz="2000">
                <a:latin typeface="Courier New" charset="0"/>
                <a:ea typeface="ＭＳ Ｐゴシック" charset="-128"/>
              </a:rPr>
              <a:t> </a:t>
            </a:r>
            <a:r>
              <a:rPr lang="en-US" altLang="x-none" sz="2000" b="1">
                <a:ea typeface="ＭＳ Ｐゴシック" charset="-128"/>
              </a:rPr>
              <a:t>name</a:t>
            </a:r>
            <a:r>
              <a:rPr lang="en-US" altLang="x-none" sz="2000">
                <a:latin typeface="Courier New" charset="0"/>
                <a:ea typeface="ＭＳ Ｐゴシック" charset="-128"/>
              </a:rPr>
              <a:t>( </a:t>
            </a:r>
            <a:r>
              <a:rPr lang="en-US" altLang="x-none" sz="2000" b="1">
                <a:ea typeface="ＭＳ Ｐゴシック" charset="-128"/>
              </a:rPr>
              <a:t>parameters </a:t>
            </a:r>
            <a:r>
              <a:rPr lang="en-US" altLang="x-none" sz="2000">
                <a:latin typeface="Courier New" charset="0"/>
                <a:ea typeface="ＭＳ Ｐゴシック" charset="-128"/>
              </a:rPr>
              <a:t>) {</a:t>
            </a:r>
          </a:p>
          <a:p>
            <a:pPr lvl="1" eaLnBrk="1" hangingPunct="1"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    </a:t>
            </a:r>
            <a:r>
              <a:rPr lang="en-US" altLang="x-none" sz="2000" b="1">
                <a:ea typeface="ＭＳ Ｐゴシック" charset="-128"/>
              </a:rPr>
              <a:t>statements</a:t>
            </a:r>
            <a:r>
              <a:rPr lang="en-US" altLang="x-none" sz="2000">
                <a:latin typeface="Courier New" charset="0"/>
                <a:ea typeface="ＭＳ Ｐゴシック" charset="-128"/>
              </a:rPr>
              <a:t>;</a:t>
            </a:r>
          </a:p>
          <a:p>
            <a:pPr lvl="1" eaLnBrk="1" hangingPunct="1"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    </a:t>
            </a:r>
            <a:r>
              <a:rPr lang="en-US" altLang="x-none" sz="2000" b="1">
                <a:ea typeface="ＭＳ Ｐゴシック" charset="-128"/>
              </a:rPr>
              <a:t>...</a:t>
            </a:r>
          </a:p>
          <a:p>
            <a:pPr lvl="1" eaLnBrk="1" hangingPunct="1">
              <a:buFont typeface="Wingdings 2" charset="2"/>
              <a:buNone/>
            </a:pPr>
            <a:r>
              <a:rPr lang="en-US" altLang="x-none" sz="2000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    return </a:t>
            </a:r>
            <a:r>
              <a:rPr lang="en-US" altLang="x-none" sz="2000" b="1">
                <a:solidFill>
                  <a:srgbClr val="003399"/>
                </a:solidFill>
                <a:ea typeface="ＭＳ Ｐゴシック" charset="-128"/>
              </a:rPr>
              <a:t>expression</a:t>
            </a:r>
            <a:r>
              <a:rPr lang="en-US" altLang="x-none" sz="2000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;</a:t>
            </a:r>
          </a:p>
          <a:p>
            <a:pPr lvl="1" eaLnBrk="1" hangingPunct="1"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}</a:t>
            </a:r>
          </a:p>
          <a:p>
            <a:pPr lvl="1" eaLnBrk="1" hangingPunct="1">
              <a:buFont typeface="Wingdings 2" charset="2"/>
              <a:buNone/>
            </a:pPr>
            <a:endParaRPr lang="en-US" altLang="x-none" sz="2000">
              <a:latin typeface="Courier New" charset="0"/>
              <a:ea typeface="ＭＳ Ｐゴシック" charset="-128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810000" y="2117725"/>
            <a:ext cx="1001713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2000" b="1">
                <a:solidFill>
                  <a:srgbClr val="15047A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method</a:t>
            </a:r>
          </a:p>
          <a:p>
            <a:pPr algn="l" eaLnBrk="1" hangingPunct="1"/>
            <a:r>
              <a:rPr lang="en-US" altLang="x-none" sz="2000" b="1">
                <a:solidFill>
                  <a:srgbClr val="15047A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name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4267200" y="2971800"/>
            <a:ext cx="0" cy="8382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200400" y="1676400"/>
            <a:ext cx="8890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2000" b="1">
                <a:solidFill>
                  <a:srgbClr val="15047A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return</a:t>
            </a:r>
          </a:p>
          <a:p>
            <a:pPr algn="l" eaLnBrk="1" hangingPunct="1"/>
            <a:r>
              <a:rPr lang="en-US" altLang="x-none" sz="2000" b="1">
                <a:solidFill>
                  <a:srgbClr val="15047A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type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3505200" y="2590800"/>
            <a:ext cx="0" cy="12192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8"/>
          <p:cNvSpPr>
            <a:spLocks/>
          </p:cNvSpPr>
          <p:nvPr/>
        </p:nvSpPr>
        <p:spPr bwMode="auto">
          <a:xfrm rot="5400000" flipV="1">
            <a:off x="5486400" y="2590800"/>
            <a:ext cx="304800" cy="1828800"/>
          </a:xfrm>
          <a:prstGeom prst="leftBrace">
            <a:avLst>
              <a:gd name="adj1" fmla="val 66667"/>
              <a:gd name="adj2" fmla="val 50477"/>
            </a:avLst>
          </a:prstGeom>
          <a:noFill/>
          <a:ln w="3175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724400" y="2743200"/>
            <a:ext cx="32004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2000" b="1">
                <a:solidFill>
                  <a:srgbClr val="15047A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parameter list</a:t>
            </a:r>
          </a:p>
        </p:txBody>
      </p:sp>
      <p:sp>
        <p:nvSpPr>
          <p:cNvPr id="10" name="Line 14"/>
          <p:cNvSpPr>
            <a:spLocks noChangeShapeType="1"/>
          </p:cNvSpPr>
          <p:nvPr/>
        </p:nvSpPr>
        <p:spPr bwMode="auto">
          <a:xfrm>
            <a:off x="2590800" y="2590800"/>
            <a:ext cx="0" cy="12192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1905000" y="1828800"/>
            <a:ext cx="13716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2000" b="1">
                <a:solidFill>
                  <a:srgbClr val="15047A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properties</a:t>
            </a:r>
          </a:p>
        </p:txBody>
      </p:sp>
      <p:sp>
        <p:nvSpPr>
          <p:cNvPr id="12" name="Line 14"/>
          <p:cNvSpPr>
            <a:spLocks noChangeShapeType="1"/>
          </p:cNvSpPr>
          <p:nvPr/>
        </p:nvSpPr>
        <p:spPr bwMode="auto">
          <a:xfrm flipH="1">
            <a:off x="1524000" y="2590800"/>
            <a:ext cx="1066800" cy="12192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FA82DD5E-96FD-F2D1-3248-A5914CB00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BEE64CB-3016-CD4D-8147-94F7A5369E36}" type="slidenum">
              <a:rPr lang="en-US" altLang="x-none" sz="1200">
                <a:latin typeface="Tahoma" charset="0"/>
              </a:rPr>
              <a:pPr/>
              <a:t>10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106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5" grpId="0" animBg="1"/>
      <p:bldP spid="6" grpId="0" autoUpdateAnimBg="0"/>
      <p:bldP spid="7" grpId="0" animBg="1"/>
      <p:bldP spid="8" grpId="0" animBg="1"/>
      <p:bldP spid="9" grpId="0" autoUpdateAnimBg="0"/>
      <p:bldP spid="10" grpId="0" animBg="1"/>
      <p:bldP spid="11" grpId="0" autoUpdateAnimBg="0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Return vs Paremeter</a:t>
            </a:r>
          </a:p>
        </p:txBody>
      </p:sp>
      <p:sp>
        <p:nvSpPr>
          <p:cNvPr id="5734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x-none" dirty="0">
                <a:ea typeface="ＭＳ Ｐゴシック" charset="-128"/>
              </a:rPr>
              <a:t>Return is the opposite of a parameter: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x-none" dirty="0">
                <a:ea typeface="ＭＳ Ｐゴシック" charset="-128"/>
              </a:rPr>
              <a:t>Parameters send information </a:t>
            </a:r>
            <a:r>
              <a:rPr lang="en-US" altLang="x-none" i="1" dirty="0">
                <a:solidFill>
                  <a:srgbClr val="FF0000"/>
                </a:solidFill>
                <a:ea typeface="ＭＳ Ｐゴシック" charset="-128"/>
              </a:rPr>
              <a:t>in</a:t>
            </a:r>
            <a:r>
              <a:rPr lang="en-US" altLang="x-none" i="1" dirty="0">
                <a:ea typeface="ＭＳ Ｐゴシック" charset="-128"/>
              </a:rPr>
              <a:t> </a:t>
            </a:r>
            <a:r>
              <a:rPr lang="en-US" altLang="x-none" dirty="0">
                <a:ea typeface="ＭＳ Ｐゴシック" charset="-128"/>
              </a:rPr>
              <a:t>from the caller to the method.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x-none" dirty="0">
                <a:ea typeface="ＭＳ Ｐゴシック" charset="-128"/>
              </a:rPr>
              <a:t>Return value sends information </a:t>
            </a:r>
            <a:r>
              <a:rPr lang="en-US" altLang="x-none" i="1" dirty="0">
                <a:solidFill>
                  <a:srgbClr val="FF0000"/>
                </a:solidFill>
                <a:ea typeface="ＭＳ Ｐゴシック" charset="-128"/>
              </a:rPr>
              <a:t>out</a:t>
            </a:r>
            <a:r>
              <a:rPr lang="en-US" altLang="x-none" i="1" dirty="0">
                <a:ea typeface="ＭＳ Ｐゴシック" charset="-128"/>
              </a:rPr>
              <a:t> </a:t>
            </a:r>
            <a:r>
              <a:rPr lang="en-US" altLang="x-none" dirty="0">
                <a:ea typeface="ＭＳ Ｐゴシック" charset="-128"/>
              </a:rPr>
              <a:t>from a method to its caller.</a:t>
            </a:r>
          </a:p>
        </p:txBody>
      </p:sp>
      <p:grpSp>
        <p:nvGrpSpPr>
          <p:cNvPr id="57347" name="Group 4"/>
          <p:cNvGrpSpPr>
            <a:grpSpLocks/>
          </p:cNvGrpSpPr>
          <p:nvPr/>
        </p:nvGrpSpPr>
        <p:grpSpPr bwMode="auto">
          <a:xfrm>
            <a:off x="1828800" y="4191000"/>
            <a:ext cx="4927600" cy="2438400"/>
            <a:chOff x="1360" y="1968"/>
            <a:chExt cx="3104" cy="1536"/>
          </a:xfrm>
        </p:grpSpPr>
        <p:sp>
          <p:nvSpPr>
            <p:cNvPr id="57348" name="Text Box 5"/>
            <p:cNvSpPr txBox="1">
              <a:spLocks noChangeArrowheads="1"/>
            </p:cNvSpPr>
            <p:nvPr/>
          </p:nvSpPr>
          <p:spPr bwMode="auto">
            <a:xfrm>
              <a:off x="1360" y="2520"/>
              <a:ext cx="512" cy="25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indent="9525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>
                <a:buFont typeface="Wingdings" charset="2"/>
                <a:buNone/>
              </a:pPr>
              <a:r>
                <a:rPr lang="en-US" altLang="x-none" sz="2000">
                  <a:solidFill>
                    <a:srgbClr val="000000"/>
                  </a:solidFill>
                  <a:latin typeface="Courier New" charset="0"/>
                </a:rPr>
                <a:t>main</a:t>
              </a:r>
            </a:p>
          </p:txBody>
        </p:sp>
        <p:sp>
          <p:nvSpPr>
            <p:cNvPr id="57349" name="Line 6"/>
            <p:cNvSpPr>
              <a:spLocks noChangeShapeType="1"/>
            </p:cNvSpPr>
            <p:nvPr/>
          </p:nvSpPr>
          <p:spPr bwMode="auto">
            <a:xfrm flipV="1">
              <a:off x="1885" y="2018"/>
              <a:ext cx="912" cy="6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7350" name="Text Box 7"/>
            <p:cNvSpPr txBox="1">
              <a:spLocks noChangeArrowheads="1"/>
            </p:cNvSpPr>
            <p:nvPr/>
          </p:nvSpPr>
          <p:spPr bwMode="auto">
            <a:xfrm>
              <a:off x="2800" y="1968"/>
              <a:ext cx="1376" cy="25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indent="9525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>
                <a:buFont typeface="Wingdings" charset="2"/>
                <a:buNone/>
              </a:pPr>
              <a:r>
                <a:rPr lang="en-US" altLang="x-none" sz="2000">
                  <a:solidFill>
                    <a:srgbClr val="000000"/>
                  </a:solidFill>
                  <a:latin typeface="Courier New" charset="0"/>
                </a:rPr>
                <a:t>Math.abs(-42)</a:t>
              </a:r>
            </a:p>
          </p:txBody>
        </p:sp>
        <p:sp>
          <p:nvSpPr>
            <p:cNvPr id="57351" name="Text Box 8"/>
            <p:cNvSpPr txBox="1">
              <a:spLocks noChangeArrowheads="1"/>
            </p:cNvSpPr>
            <p:nvPr/>
          </p:nvSpPr>
          <p:spPr bwMode="auto">
            <a:xfrm>
              <a:off x="2051" y="2008"/>
              <a:ext cx="41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indent="9525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>
                <a:buFont typeface="Wingdings" charset="2"/>
                <a:buNone/>
              </a:pPr>
              <a:r>
                <a:rPr lang="en-US" altLang="x-none" sz="2000">
                  <a:solidFill>
                    <a:srgbClr val="000000"/>
                  </a:solidFill>
                  <a:latin typeface="Courier New" charset="0"/>
                </a:rPr>
                <a:t>-42</a:t>
              </a:r>
            </a:p>
          </p:txBody>
        </p:sp>
        <p:sp>
          <p:nvSpPr>
            <p:cNvPr id="57352" name="Line 9"/>
            <p:cNvSpPr>
              <a:spLocks noChangeShapeType="1"/>
            </p:cNvSpPr>
            <p:nvPr/>
          </p:nvSpPr>
          <p:spPr bwMode="auto">
            <a:xfrm>
              <a:off x="1868" y="2771"/>
              <a:ext cx="929" cy="4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7353" name="Text Box 10"/>
            <p:cNvSpPr txBox="1">
              <a:spLocks noChangeArrowheads="1"/>
            </p:cNvSpPr>
            <p:nvPr/>
          </p:nvSpPr>
          <p:spPr bwMode="auto">
            <a:xfrm>
              <a:off x="2800" y="3248"/>
              <a:ext cx="1664" cy="25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indent="9525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>
                <a:buFont typeface="Wingdings" charset="2"/>
                <a:buNone/>
              </a:pPr>
              <a:r>
                <a:rPr lang="en-US" altLang="x-none" sz="2000">
                  <a:solidFill>
                    <a:srgbClr val="000000"/>
                  </a:solidFill>
                  <a:latin typeface="Courier New" charset="0"/>
                </a:rPr>
                <a:t>Math.round(2.71)</a:t>
              </a:r>
            </a:p>
          </p:txBody>
        </p:sp>
        <p:sp>
          <p:nvSpPr>
            <p:cNvPr id="57354" name="Line 11"/>
            <p:cNvSpPr>
              <a:spLocks noChangeShapeType="1"/>
            </p:cNvSpPr>
            <p:nvPr/>
          </p:nvSpPr>
          <p:spPr bwMode="auto">
            <a:xfrm flipH="1" flipV="1">
              <a:off x="1837" y="2832"/>
              <a:ext cx="96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7355" name="Text Box 12"/>
            <p:cNvSpPr txBox="1">
              <a:spLocks noChangeArrowheads="1"/>
            </p:cNvSpPr>
            <p:nvPr/>
          </p:nvSpPr>
          <p:spPr bwMode="auto">
            <a:xfrm>
              <a:off x="2326" y="2786"/>
              <a:ext cx="50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indent="9525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>
                <a:buFont typeface="Wingdings" charset="2"/>
                <a:buNone/>
              </a:pPr>
              <a:r>
                <a:rPr lang="en-US" altLang="x-none" sz="2000">
                  <a:solidFill>
                    <a:srgbClr val="000000"/>
                  </a:solidFill>
                  <a:latin typeface="Courier New" charset="0"/>
                </a:rPr>
                <a:t>2.71</a:t>
              </a:r>
            </a:p>
          </p:txBody>
        </p:sp>
        <p:sp>
          <p:nvSpPr>
            <p:cNvPr id="57356" name="Line 13"/>
            <p:cNvSpPr>
              <a:spLocks noChangeShapeType="1"/>
            </p:cNvSpPr>
            <p:nvPr/>
          </p:nvSpPr>
          <p:spPr bwMode="auto">
            <a:xfrm flipH="1">
              <a:off x="1981" y="2210"/>
              <a:ext cx="816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7357" name="Text Box 14"/>
            <p:cNvSpPr txBox="1">
              <a:spLocks noChangeArrowheads="1"/>
            </p:cNvSpPr>
            <p:nvPr/>
          </p:nvSpPr>
          <p:spPr bwMode="auto">
            <a:xfrm>
              <a:off x="2400" y="2344"/>
              <a:ext cx="3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indent="9525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>
                <a:buFont typeface="Wingdings" charset="2"/>
                <a:buNone/>
              </a:pPr>
              <a:r>
                <a:rPr lang="en-US" altLang="x-none" sz="2000" b="1">
                  <a:solidFill>
                    <a:srgbClr val="003399"/>
                  </a:solidFill>
                  <a:latin typeface="Courier New" charset="0"/>
                </a:rPr>
                <a:t>42</a:t>
              </a:r>
            </a:p>
          </p:txBody>
        </p:sp>
        <p:sp>
          <p:nvSpPr>
            <p:cNvPr id="57358" name="Text Box 15"/>
            <p:cNvSpPr txBox="1">
              <a:spLocks noChangeArrowheads="1"/>
            </p:cNvSpPr>
            <p:nvPr/>
          </p:nvSpPr>
          <p:spPr bwMode="auto">
            <a:xfrm>
              <a:off x="2160" y="3112"/>
              <a:ext cx="21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indent="9525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>
                <a:buFont typeface="Wingdings" charset="2"/>
                <a:buNone/>
              </a:pPr>
              <a:r>
                <a:rPr lang="en-US" altLang="x-none" sz="2000" b="1">
                  <a:solidFill>
                    <a:srgbClr val="003399"/>
                  </a:solidFill>
                  <a:latin typeface="Courier New" charset="0"/>
                </a:rPr>
                <a:t>3</a:t>
              </a:r>
            </a:p>
          </p:txBody>
        </p:sp>
      </p:grp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6FA1AB01-967D-5832-B593-32C19CA0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BEE64CB-3016-CD4D-8147-94F7A5369E36}" type="slidenum">
              <a:rPr lang="en-US" altLang="x-none" sz="1200">
                <a:latin typeface="Tahoma" charset="0"/>
              </a:rPr>
              <a:pPr/>
              <a:t>11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70338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ea typeface="ＭＳ Ｐゴシック" charset="-128"/>
              </a:rPr>
              <a:t>Exercise: Fahrenheit -&gt; Celsius</a:t>
            </a:r>
          </a:p>
        </p:txBody>
      </p:sp>
      <p:sp>
        <p:nvSpPr>
          <p:cNvPr id="55705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ea typeface="ＭＳ Ｐゴシック" charset="-128"/>
              </a:rPr>
              <a:t>Write method f2c that converts from Fahrenheit to Celsius, both in double </a:t>
            </a: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23CD4720-D316-AC1D-C560-45E76668B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BEE64CB-3016-CD4D-8147-94F7A5369E36}" type="slidenum">
              <a:rPr lang="en-US" altLang="x-none" sz="1200">
                <a:latin typeface="Tahoma" charset="0"/>
              </a:rPr>
              <a:pPr/>
              <a:t>12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767730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Return Example</a:t>
            </a:r>
          </a:p>
        </p:txBody>
      </p:sp>
      <p:sp>
        <p:nvSpPr>
          <p:cNvPr id="55705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6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Converts degrees Fahrenheit to Celsius.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public static double f2c(double 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degreesF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) {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    double 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degreesC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 = (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degreesF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 - 32) * 5.0 / 9.0 ;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600" b="1" dirty="0">
                <a:latin typeface="Courier New" charset="0"/>
                <a:ea typeface="ＭＳ Ｐゴシック" charset="-128"/>
              </a:rPr>
              <a:t>    return </a:t>
            </a:r>
            <a:r>
              <a:rPr lang="en-US" altLang="x-none" sz="1600" b="1" dirty="0" err="1">
                <a:latin typeface="Courier New" charset="0"/>
                <a:ea typeface="ＭＳ Ｐゴシック" charset="-128"/>
              </a:rPr>
              <a:t>degreesC</a:t>
            </a:r>
            <a:r>
              <a:rPr lang="en-US" altLang="x-none" sz="1600" b="1" dirty="0">
                <a:latin typeface="Courier New" charset="0"/>
                <a:ea typeface="ＭＳ Ｐゴシック" charset="-128"/>
              </a:rPr>
              <a:t>;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}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1600" dirty="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1600" dirty="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ea typeface="ＭＳ Ｐゴシック" charset="-128"/>
              </a:rPr>
              <a:t>You can shorten the example by returning an expression: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7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public static double 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fToC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(double 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degreesF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) {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600" b="1" dirty="0">
                <a:latin typeface="Courier New" charset="0"/>
                <a:ea typeface="ＭＳ Ｐゴシック" charset="-128"/>
              </a:rPr>
              <a:t>    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return </a:t>
            </a:r>
            <a:r>
              <a:rPr lang="en-US" altLang="x-none" sz="1600" b="1" dirty="0">
                <a:latin typeface="Courier New" charset="0"/>
                <a:ea typeface="ＭＳ Ｐゴシック" charset="-128"/>
              </a:rPr>
              <a:t>(</a:t>
            </a:r>
            <a:r>
              <a:rPr lang="en-US" altLang="x-none" sz="1600" b="1" dirty="0" err="1">
                <a:latin typeface="Courier New" charset="0"/>
                <a:ea typeface="ＭＳ Ｐゴシック" charset="-128"/>
              </a:rPr>
              <a:t>degreesF</a:t>
            </a:r>
            <a:r>
              <a:rPr lang="en-US" altLang="x-none" sz="1600" b="1" dirty="0">
                <a:latin typeface="Courier New" charset="0"/>
                <a:ea typeface="ＭＳ Ｐゴシック" charset="-128"/>
              </a:rPr>
              <a:t> - 32) * 5.0 / 9.0 ;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}</a:t>
            </a: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EA71686F-50E2-5743-EECB-8BD0BEB2F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BEE64CB-3016-CD4D-8147-94F7A5369E36}" type="slidenum">
              <a:rPr lang="en-US" altLang="x-none" sz="1200">
                <a:latin typeface="Tahoma" charset="0"/>
              </a:rPr>
              <a:pPr/>
              <a:t>13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12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57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57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57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0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570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A Common Error</a:t>
            </a:r>
          </a:p>
        </p:txBody>
      </p:sp>
      <p:sp>
        <p:nvSpPr>
          <p:cNvPr id="55298" name="Rectangle 3"/>
          <p:cNvSpPr>
            <a:spLocks noGrp="1"/>
          </p:cNvSpPr>
          <p:nvPr>
            <p:ph type="body" idx="1"/>
          </p:nvPr>
        </p:nvSpPr>
        <p:spPr>
          <a:xfrm>
            <a:off x="533400" y="1600200"/>
            <a:ext cx="8382000" cy="4648200"/>
          </a:xfrm>
        </p:spPr>
        <p:txBody>
          <a:bodyPr/>
          <a:lstStyle/>
          <a:p>
            <a:pPr eaLnBrk="1" hangingPunct="1"/>
            <a:r>
              <a:rPr lang="en-US" altLang="x-none" sz="2400" dirty="0">
                <a:ea typeface="ＭＳ Ｐゴシック" charset="-128"/>
              </a:rPr>
              <a:t>Many people incorrectly think that a </a:t>
            </a:r>
            <a:r>
              <a:rPr lang="en-US" altLang="x-none" sz="2400" dirty="0">
                <a:latin typeface="Courier New" charset="0"/>
                <a:ea typeface="ＭＳ Ｐゴシック" charset="-128"/>
              </a:rPr>
              <a:t>return</a:t>
            </a:r>
            <a:r>
              <a:rPr lang="en-US" altLang="x-none" sz="2400" dirty="0">
                <a:ea typeface="ＭＳ Ｐゴシック" charset="-128"/>
              </a:rPr>
              <a:t> statement </a:t>
            </a:r>
            <a:r>
              <a:rPr lang="en-US" altLang="x-none" sz="2400" dirty="0">
                <a:solidFill>
                  <a:srgbClr val="FFC000"/>
                </a:solidFill>
                <a:ea typeface="ＭＳ Ｐゴシック" charset="-128"/>
              </a:rPr>
              <a:t>sends a variable's </a:t>
            </a:r>
            <a:r>
              <a:rPr lang="en-US" altLang="x-none" sz="2400" dirty="0">
                <a:solidFill>
                  <a:srgbClr val="C00000"/>
                </a:solidFill>
                <a:ea typeface="ＭＳ Ｐゴシック" charset="-128"/>
              </a:rPr>
              <a:t>name</a:t>
            </a:r>
            <a:r>
              <a:rPr lang="en-US" altLang="x-none" sz="2400" dirty="0">
                <a:solidFill>
                  <a:srgbClr val="FFC000"/>
                </a:solidFill>
                <a:ea typeface="ＭＳ Ｐゴシック" charset="-128"/>
              </a:rPr>
              <a:t> back </a:t>
            </a:r>
            <a:r>
              <a:rPr lang="en-US" altLang="x-none" sz="2400" dirty="0">
                <a:ea typeface="ＭＳ Ｐゴシック" charset="-128"/>
              </a:rPr>
              <a:t>to the calling method.</a:t>
            </a:r>
          </a:p>
          <a:p>
            <a:pPr lvl="1" eaLnBrk="1" hangingPunct="1">
              <a:buFont typeface="Wingdings 2" charset="2"/>
              <a:buNone/>
            </a:pPr>
            <a:endParaRPr lang="en-US" altLang="x-none" sz="14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public static void main(String[] 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args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) {</a:t>
            </a: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   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fToc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(60);</a:t>
            </a: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   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System.out.println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(</a:t>
            </a:r>
            <a:r>
              <a:rPr lang="ja-JP" altLang="en-US" sz="1600" dirty="0">
                <a:latin typeface="Courier New" charset="0"/>
                <a:ea typeface="ＭＳ Ｐゴシック" charset="-128"/>
              </a:rPr>
              <a:t>“</a:t>
            </a:r>
            <a:r>
              <a:rPr lang="en-US" altLang="ja-JP" sz="1600" dirty="0">
                <a:latin typeface="Courier New" charset="0"/>
                <a:ea typeface="ＭＳ Ｐゴシック" charset="-128"/>
              </a:rPr>
              <a:t>60F = " + </a:t>
            </a:r>
            <a:r>
              <a:rPr lang="en-US" altLang="ja-JP" sz="1600" b="1" dirty="0">
                <a:solidFill>
                  <a:srgbClr val="800000"/>
                </a:solidFill>
                <a:latin typeface="Courier New" charset="0"/>
                <a:ea typeface="ＭＳ Ｐゴシック" charset="-128"/>
              </a:rPr>
              <a:t>result</a:t>
            </a:r>
            <a:r>
              <a:rPr lang="en-US" altLang="ja-JP" sz="1600" dirty="0">
                <a:latin typeface="Courier New" charset="0"/>
                <a:ea typeface="ＭＳ Ｐゴシック" charset="-128"/>
              </a:rPr>
              <a:t>); </a:t>
            </a:r>
            <a:endParaRPr lang="en-US" altLang="ja-JP" sz="1600" b="1" dirty="0">
              <a:solidFill>
                <a:srgbClr val="008080"/>
              </a:solidFill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}                                        </a:t>
            </a:r>
            <a:endParaRPr lang="en-US" altLang="x-none" sz="1600" b="1" dirty="0">
              <a:solidFill>
                <a:srgbClr val="008080"/>
              </a:solidFill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endParaRPr lang="en-US" altLang="x-none" sz="1600" dirty="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    public static double 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fToC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(double 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degreesF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) {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       double result = 5.0 / 9.0 * (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degreesF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 - 32);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600" b="1" dirty="0">
                <a:latin typeface="Courier New" charset="0"/>
                <a:ea typeface="ＭＳ Ｐゴシック" charset="-128"/>
              </a:rPr>
              <a:t>       return result;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    }</a:t>
            </a:r>
          </a:p>
        </p:txBody>
      </p:sp>
      <p:grpSp>
        <p:nvGrpSpPr>
          <p:cNvPr id="55299" name="Group 5"/>
          <p:cNvGrpSpPr>
            <a:grpSpLocks/>
          </p:cNvGrpSpPr>
          <p:nvPr/>
        </p:nvGrpSpPr>
        <p:grpSpPr bwMode="auto">
          <a:xfrm>
            <a:off x="2906713" y="3786188"/>
            <a:ext cx="2544762" cy="2309812"/>
            <a:chOff x="2907323" y="3786554"/>
            <a:chExt cx="2543908" cy="2309356"/>
          </a:xfrm>
        </p:grpSpPr>
        <p:pic>
          <p:nvPicPr>
            <p:cNvPr id="55301" name="Picture 5" descr="http://t2.gstatic.com/images?q=tbn:ANd9GcRO7ufycVDh1eUqcuKQTvERpfhm95_sgLN83K2lhD3ZDnJSgtIK4A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6200" y="4952910"/>
              <a:ext cx="1143000" cy="114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5302" name="Freeform 3"/>
            <p:cNvSpPr>
              <a:spLocks/>
            </p:cNvSpPr>
            <p:nvPr/>
          </p:nvSpPr>
          <p:spPr bwMode="auto">
            <a:xfrm>
              <a:off x="2907323" y="3786554"/>
              <a:ext cx="2543908" cy="1101969"/>
            </a:xfrm>
            <a:custGeom>
              <a:avLst/>
              <a:gdLst>
                <a:gd name="T0" fmla="*/ 0 w 2543908"/>
                <a:gd name="T1" fmla="*/ 1101969 h 1101969"/>
                <a:gd name="T2" fmla="*/ 1922585 w 2543908"/>
                <a:gd name="T3" fmla="*/ 562708 h 1101969"/>
                <a:gd name="T4" fmla="*/ 2543908 w 2543908"/>
                <a:gd name="T5" fmla="*/ 0 h 1101969"/>
                <a:gd name="T6" fmla="*/ 0 60000 65536"/>
                <a:gd name="T7" fmla="*/ 0 60000 65536"/>
                <a:gd name="T8" fmla="*/ 0 60000 65536"/>
                <a:gd name="T9" fmla="*/ 0 w 2543908"/>
                <a:gd name="T10" fmla="*/ 0 h 1101969"/>
                <a:gd name="T11" fmla="*/ 2543908 w 2543908"/>
                <a:gd name="T12" fmla="*/ 1101969 h 110196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43908" h="1101969">
                  <a:moveTo>
                    <a:pt x="0" y="1101969"/>
                  </a:moveTo>
                  <a:cubicBezTo>
                    <a:pt x="749300" y="924169"/>
                    <a:pt x="1498600" y="746369"/>
                    <a:pt x="1922585" y="562708"/>
                  </a:cubicBezTo>
                  <a:cubicBezTo>
                    <a:pt x="2346570" y="379047"/>
                    <a:pt x="2445239" y="189523"/>
                    <a:pt x="2543908" y="0"/>
                  </a:cubicBezTo>
                </a:path>
              </a:pathLst>
            </a:custGeom>
            <a:noFill/>
            <a:ln w="25400" cap="flat" cmpd="sng">
              <a:solidFill>
                <a:srgbClr val="C00000"/>
              </a:solidFill>
              <a:prstDash val="solid"/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343400" y="3886200"/>
            <a:ext cx="3640138" cy="338138"/>
          </a:xfrm>
          <a:prstGeom prst="rect">
            <a:avLst/>
          </a:prstGeom>
          <a:solidFill>
            <a:schemeClr val="bg1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600" b="1">
                <a:solidFill>
                  <a:srgbClr val="C00000"/>
                </a:solidFill>
                <a:latin typeface="Courier New" charset="0"/>
              </a:rPr>
              <a:t>// ERROR: result not defined</a:t>
            </a:r>
            <a:endParaRPr lang="en-US" altLang="x-none">
              <a:solidFill>
                <a:srgbClr val="C00000"/>
              </a:solidFill>
            </a:endParaRP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97D8C117-6303-A69B-F0D0-E7AAEC324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BEE64CB-3016-CD4D-8147-94F7A5369E36}" type="slidenum">
              <a:rPr lang="en-US" altLang="x-none" sz="1200">
                <a:latin typeface="Tahoma" charset="0"/>
              </a:rPr>
              <a:pPr/>
              <a:t>14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8415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Fixing the Common Error</a:t>
            </a:r>
          </a:p>
        </p:txBody>
      </p:sp>
      <p:sp>
        <p:nvSpPr>
          <p:cNvPr id="56322" name="Rectangle 3"/>
          <p:cNvSpPr>
            <a:spLocks noGrp="1"/>
          </p:cNvSpPr>
          <p:nvPr>
            <p:ph type="body" idx="1"/>
          </p:nvPr>
        </p:nvSpPr>
        <p:spPr>
          <a:xfrm>
            <a:off x="533400" y="1600200"/>
            <a:ext cx="8915400" cy="4648200"/>
          </a:xfrm>
        </p:spPr>
        <p:txBody>
          <a:bodyPr/>
          <a:lstStyle/>
          <a:p>
            <a:pPr eaLnBrk="1" hangingPunct="1"/>
            <a:r>
              <a:rPr lang="en-US" altLang="x-none" sz="2400" dirty="0">
                <a:ea typeface="ＭＳ Ｐゴシック" charset="-128"/>
              </a:rPr>
              <a:t>Instead, returning sends the variable's </a:t>
            </a:r>
            <a:r>
              <a:rPr lang="en-US" altLang="x-none" sz="2400" i="1" dirty="0">
                <a:solidFill>
                  <a:srgbClr val="FF0000"/>
                </a:solidFill>
                <a:ea typeface="ＭＳ Ｐゴシック" charset="-128"/>
              </a:rPr>
              <a:t>value</a:t>
            </a:r>
            <a:r>
              <a:rPr lang="en-US" altLang="x-none" sz="2400" i="1" dirty="0">
                <a:ea typeface="ＭＳ Ｐゴシック" charset="-128"/>
              </a:rPr>
              <a:t> </a:t>
            </a:r>
            <a:r>
              <a:rPr lang="en-US" altLang="x-none" sz="2400" dirty="0">
                <a:ea typeface="ＭＳ Ｐゴシック" charset="-128"/>
              </a:rPr>
              <a:t>back.</a:t>
            </a:r>
          </a:p>
          <a:p>
            <a:pPr lvl="1" eaLnBrk="1" hangingPunct="1"/>
            <a:r>
              <a:rPr lang="en-US" altLang="x-none" sz="2000" dirty="0">
                <a:ea typeface="ＭＳ Ｐゴシック" charset="-128"/>
              </a:rPr>
              <a:t>The returned value must be </a:t>
            </a:r>
            <a:r>
              <a:rPr lang="en-US" altLang="x-none" sz="2000" u="sng" dirty="0">
                <a:ea typeface="ＭＳ Ｐゴシック" charset="-128"/>
              </a:rPr>
              <a:t>stored into a variable</a:t>
            </a:r>
            <a:r>
              <a:rPr lang="en-US" altLang="x-none" sz="2000" dirty="0">
                <a:ea typeface="ＭＳ Ｐゴシック" charset="-128"/>
              </a:rPr>
              <a:t> or </a:t>
            </a:r>
            <a:r>
              <a:rPr lang="en-US" altLang="x-none" sz="2000" u="sng" dirty="0">
                <a:ea typeface="ＭＳ Ｐゴシック" charset="-128"/>
              </a:rPr>
              <a:t>used in an expression</a:t>
            </a:r>
            <a:r>
              <a:rPr lang="en-US" altLang="x-none" sz="2000" dirty="0">
                <a:ea typeface="ＭＳ Ｐゴシック" charset="-128"/>
              </a:rPr>
              <a:t> to be useful to the caller.</a:t>
            </a:r>
          </a:p>
          <a:p>
            <a:pPr lvl="1" eaLnBrk="1" hangingPunct="1">
              <a:buFont typeface="Wingdings 2" charset="2"/>
              <a:buNone/>
            </a:pPr>
            <a:endParaRPr lang="en-US" altLang="x-none" sz="1400" dirty="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public static void main(String[] 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args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) {</a:t>
            </a:r>
          </a:p>
          <a:p>
            <a:pPr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  </a:t>
            </a:r>
            <a:r>
              <a:rPr lang="en-US" altLang="x-none" sz="1600" b="1" dirty="0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double c = 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fToC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(65);</a:t>
            </a:r>
          </a:p>
          <a:p>
            <a:pPr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  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System.out.println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(</a:t>
            </a:r>
            <a:r>
              <a:rPr lang="ja-JP" altLang="en-US" sz="1600">
                <a:latin typeface="Courier New" charset="0"/>
                <a:ea typeface="ＭＳ Ｐゴシック" charset="-128"/>
              </a:rPr>
              <a:t>“</a:t>
            </a:r>
            <a:r>
              <a:rPr lang="en-US" altLang="ja-JP" sz="1600" dirty="0">
                <a:latin typeface="Courier New" charset="0"/>
                <a:ea typeface="ＭＳ Ｐゴシック" charset="-128"/>
              </a:rPr>
              <a:t>65F = " + </a:t>
            </a:r>
            <a:r>
              <a:rPr lang="en-US" altLang="ja-JP" sz="1600" b="1" dirty="0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c + </a:t>
            </a:r>
            <a:r>
              <a:rPr lang="ja-JP" altLang="en-US" sz="1600" b="1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“</a:t>
            </a:r>
            <a:r>
              <a:rPr lang="en-US" altLang="ja-JP" sz="1600" b="1" dirty="0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C</a:t>
            </a:r>
            <a:r>
              <a:rPr lang="ja-JP" altLang="en-US" sz="1600" b="1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”</a:t>
            </a:r>
            <a:r>
              <a:rPr lang="en-US" altLang="ja-JP" sz="1600" dirty="0">
                <a:latin typeface="Courier New" charset="0"/>
                <a:ea typeface="ＭＳ Ｐゴシック" charset="-128"/>
              </a:rPr>
              <a:t>);</a:t>
            </a:r>
          </a:p>
          <a:p>
            <a:pPr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  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System.out.println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(</a:t>
            </a:r>
            <a:r>
              <a:rPr lang="ja-JP" altLang="en-US" sz="1600">
                <a:latin typeface="Courier New" charset="0"/>
                <a:ea typeface="ＭＳ Ｐゴシック" charset="-128"/>
              </a:rPr>
              <a:t>“</a:t>
            </a:r>
            <a:r>
              <a:rPr lang="en-US" altLang="ja-JP" sz="1600" dirty="0">
                <a:latin typeface="Courier New" charset="0"/>
                <a:ea typeface="ＭＳ Ｐゴシック" charset="-128"/>
              </a:rPr>
              <a:t>Again, 65F = " + </a:t>
            </a:r>
            <a:r>
              <a:rPr lang="en-US" altLang="ja-JP" sz="1600" dirty="0" err="1">
                <a:latin typeface="Courier New" charset="0"/>
                <a:ea typeface="ＭＳ Ｐゴシック" charset="-128"/>
              </a:rPr>
              <a:t>fToC</a:t>
            </a:r>
            <a:r>
              <a:rPr lang="en-US" altLang="ja-JP" sz="1600" dirty="0">
                <a:latin typeface="Courier New" charset="0"/>
                <a:ea typeface="ＭＳ Ｐゴシック" charset="-128"/>
              </a:rPr>
              <a:t>(65) + </a:t>
            </a:r>
            <a:r>
              <a:rPr lang="ja-JP" altLang="en-US" sz="1600">
                <a:latin typeface="Courier New" charset="0"/>
                <a:ea typeface="ＭＳ Ｐゴシック" charset="-128"/>
              </a:rPr>
              <a:t>“</a:t>
            </a:r>
            <a:r>
              <a:rPr lang="en-US" altLang="ja-JP" sz="1600" dirty="0">
                <a:latin typeface="Courier New" charset="0"/>
                <a:ea typeface="ＭＳ Ｐゴシック" charset="-128"/>
              </a:rPr>
              <a:t>C</a:t>
            </a:r>
            <a:r>
              <a:rPr lang="ja-JP" altLang="en-US" sz="1600">
                <a:latin typeface="Courier New" charset="0"/>
                <a:ea typeface="ＭＳ Ｐゴシック" charset="-128"/>
              </a:rPr>
              <a:t>”</a:t>
            </a:r>
            <a:r>
              <a:rPr lang="en-US" altLang="ja-JP" sz="1600" dirty="0">
                <a:latin typeface="Courier New" charset="0"/>
                <a:ea typeface="ＭＳ Ｐゴシック" charset="-128"/>
              </a:rPr>
              <a:t>);</a:t>
            </a:r>
            <a:endParaRPr lang="en-US" altLang="ja-JP" sz="1600" b="1" dirty="0">
              <a:solidFill>
                <a:srgbClr val="008080"/>
              </a:solidFill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}</a:t>
            </a:r>
          </a:p>
          <a:p>
            <a:pPr eaLnBrk="1" hangingPunct="1">
              <a:lnSpc>
                <a:spcPct val="90000"/>
              </a:lnSpc>
              <a:buFont typeface="Wingdings 2" charset="2"/>
              <a:buNone/>
            </a:pPr>
            <a:endParaRPr lang="en-US" altLang="x-none" sz="1600" dirty="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 public static double 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fToC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(double 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degreesF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) {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    double result = 5.0 / 9.0 * (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degreesF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 - 32);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600" b="1" dirty="0">
                <a:latin typeface="Courier New" charset="0"/>
                <a:ea typeface="ＭＳ Ｐゴシック" charset="-128"/>
              </a:rPr>
              <a:t>    return result;</a:t>
            </a:r>
          </a:p>
          <a:p>
            <a:pPr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 }</a:t>
            </a: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B55522A4-A2A9-1445-60F7-252F28C6B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BEE64CB-3016-CD4D-8147-94F7A5369E36}" type="slidenum">
              <a:rPr lang="en-US" altLang="x-none" sz="1200">
                <a:latin typeface="Tahoma" charset="0"/>
              </a:rPr>
              <a:pPr/>
              <a:t>15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8081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382000" cy="1143000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(Offline) Practice: Loan Calculator</a:t>
            </a:r>
          </a:p>
        </p:txBody>
      </p:sp>
      <p:sp>
        <p:nvSpPr>
          <p:cNvPr id="624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Design a loan program to compute the monthly amortization table of a fixed-rate loan</a:t>
            </a:r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6F11488-A8A8-C54A-B6D1-CA4F3AFE22F4}" type="slidenum">
              <a:rPr lang="en-US" altLang="x-none" sz="1200">
                <a:latin typeface="Tahoma" charset="0"/>
              </a:rPr>
              <a:pPr/>
              <a:t>16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533400" y="6096000"/>
            <a:ext cx="12922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Loan.java</a:t>
            </a:r>
            <a:endParaRPr lang="en-US" altLang="x-none"/>
          </a:p>
        </p:txBody>
      </p:sp>
      <p:sp>
        <p:nvSpPr>
          <p:cNvPr id="62469" name="Rectangle 1"/>
          <p:cNvSpPr>
            <a:spLocks noChangeArrowheads="1"/>
          </p:cNvSpPr>
          <p:nvPr/>
        </p:nvSpPr>
        <p:spPr bwMode="auto">
          <a:xfrm>
            <a:off x="533400" y="5391150"/>
            <a:ext cx="80946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/>
              <a:t>http://www.bankrate.com/calculators/mortgages/amortization-calculator.aspx</a:t>
            </a:r>
          </a:p>
        </p:txBody>
      </p:sp>
      <p:sp>
        <p:nvSpPr>
          <p:cNvPr id="62470" name="Rectangle 1"/>
          <p:cNvSpPr>
            <a:spLocks noChangeArrowheads="1"/>
          </p:cNvSpPr>
          <p:nvPr/>
        </p:nvSpPr>
        <p:spPr bwMode="auto">
          <a:xfrm>
            <a:off x="533400" y="4876800"/>
            <a:ext cx="52514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/>
              <a:t>http://en.wikipedia.org/wiki/Mortgage_calculator</a:t>
            </a:r>
          </a:p>
        </p:txBody>
      </p:sp>
    </p:spTree>
    <p:extLst>
      <p:ext uri="{BB962C8B-B14F-4D97-AF65-F5344CB8AC3E}">
        <p14:creationId xmlns:p14="http://schemas.microsoft.com/office/powerpoint/2010/main" val="15999798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Rules of Fixed-Rate Loan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Assume N periods (e.g., 120 months)</a:t>
            </a:r>
          </a:p>
          <a:p>
            <a:endParaRPr lang="en-US" altLang="x-none">
              <a:ea typeface="ＭＳ Ｐゴシック" charset="-128"/>
            </a:endParaRPr>
          </a:p>
          <a:p>
            <a:r>
              <a:rPr lang="en-US" altLang="x-none">
                <a:ea typeface="ＭＳ Ｐゴシック" charset="-128"/>
              </a:rPr>
              <a:t>For each period, borrower pays interest on the remaining owed (principal) at the fixed rate</a:t>
            </a:r>
          </a:p>
          <a:p>
            <a:endParaRPr lang="en-US" altLang="x-none">
              <a:ea typeface="ＭＳ Ｐゴシック" charset="-128"/>
            </a:endParaRPr>
          </a:p>
          <a:p>
            <a:r>
              <a:rPr lang="en-US" altLang="x-none">
                <a:ea typeface="ＭＳ Ｐゴシック" charset="-128"/>
              </a:rPr>
              <a:t>At the end of N</a:t>
            </a:r>
            <a:r>
              <a:rPr lang="en-US" altLang="en-US">
                <a:ea typeface="ＭＳ Ｐゴシック" charset="-128"/>
              </a:rPr>
              <a:t>’</a:t>
            </a:r>
            <a:r>
              <a:rPr lang="en-US" altLang="x-none">
                <a:ea typeface="ＭＳ Ｐゴシック" charset="-128"/>
              </a:rPr>
              <a:t>s period, the remaining principal goes to 0</a:t>
            </a:r>
          </a:p>
        </p:txBody>
      </p:sp>
      <p:sp>
        <p:nvSpPr>
          <p:cNvPr id="6349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BEC3D6B-8519-3C4A-8DCC-955FFC17F5DE}" type="slidenum">
              <a:rPr lang="en-US" altLang="x-none" sz="1200">
                <a:latin typeface="Tahoma" charset="0"/>
              </a:rPr>
              <a:pPr/>
              <a:t>17</a:t>
            </a:fld>
            <a:endParaRPr lang="en-US" altLang="x-none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76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sz="3600">
                <a:ea typeface="ＭＳ Ｐゴシック" charset="-128"/>
              </a:rPr>
              <a:t>Fixed-Rate Loan Calculation Alg.</a:t>
            </a:r>
            <a:endParaRPr lang="en-US" altLang="x-none" sz="3600">
              <a:latin typeface="Courier New" charset="0"/>
              <a:ea typeface="ＭＳ Ｐゴシック" charset="-128"/>
            </a:endParaRPr>
          </a:p>
        </p:txBody>
      </p:sp>
      <p:sp>
        <p:nvSpPr>
          <p:cNvPr id="64514" name="Rectangle 3"/>
          <p:cNvSpPr>
            <a:spLocks noGrp="1"/>
          </p:cNvSpPr>
          <p:nvPr>
            <p:ph type="body" idx="1"/>
          </p:nvPr>
        </p:nvSpPr>
        <p:spPr>
          <a:xfrm>
            <a:off x="533400" y="1600200"/>
            <a:ext cx="8153400" cy="4648200"/>
          </a:xfrm>
        </p:spPr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Alg. focuses on </a:t>
            </a:r>
            <a:br>
              <a:rPr lang="en-US" altLang="x-none">
                <a:ea typeface="ＭＳ Ｐゴシック" charset="-128"/>
              </a:rPr>
            </a:br>
            <a:r>
              <a:rPr lang="en-US" altLang="x-none">
                <a:ea typeface="ＭＳ Ｐゴシック" charset="-128"/>
              </a:rPr>
              <a:t>owed (principal)</a:t>
            </a:r>
          </a:p>
        </p:txBody>
      </p:sp>
      <p:graphicFrame>
        <p:nvGraphicFramePr>
          <p:cNvPr id="64515" name="Object 10"/>
          <p:cNvGraphicFramePr>
            <a:graphicFrameLocks noChangeAspect="1"/>
          </p:cNvGraphicFramePr>
          <p:nvPr/>
        </p:nvGraphicFramePr>
        <p:xfrm>
          <a:off x="5105400" y="1600200"/>
          <a:ext cx="3619500" cy="165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47800" imgH="660400" progId="Equation.3">
                  <p:embed/>
                </p:oleObj>
              </mc:Choice>
              <mc:Fallback>
                <p:oleObj name="Equation" r:id="rId3" imgW="1447800" imgH="660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1600200"/>
                        <a:ext cx="3619500" cy="165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609600" y="2965450"/>
            <a:ext cx="2844800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Owed at initiation: </a:t>
            </a:r>
            <a:endParaRPr lang="en-US" sz="400" dirty="0"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6" name="Object 10"/>
          <p:cNvGraphicFramePr>
            <a:graphicFrameLocks noChangeAspect="1"/>
          </p:cNvGraphicFramePr>
          <p:nvPr/>
        </p:nvGraphicFramePr>
        <p:xfrm>
          <a:off x="3733800" y="3009900"/>
          <a:ext cx="34925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9700" imgH="165100" progId="Equation.3">
                  <p:embed/>
                </p:oleObj>
              </mc:Choice>
              <mc:Fallback>
                <p:oleObj name="Equation" r:id="rId5" imgW="139700" imgH="165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009900"/>
                        <a:ext cx="34925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609600" y="3494088"/>
            <a:ext cx="3157538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Owed after 1 month:</a:t>
            </a:r>
            <a:endParaRPr lang="en-US" sz="400" dirty="0"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" name="Object 10"/>
          <p:cNvGraphicFramePr>
            <a:graphicFrameLocks noChangeAspect="1"/>
          </p:cNvGraphicFramePr>
          <p:nvPr/>
        </p:nvGraphicFramePr>
        <p:xfrm>
          <a:off x="3733800" y="3490913"/>
          <a:ext cx="180975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23900" imgH="203200" progId="Equation.3">
                  <p:embed/>
                </p:oleObj>
              </mc:Choice>
              <mc:Fallback>
                <p:oleObj name="Equation" r:id="rId7" imgW="7239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490913"/>
                        <a:ext cx="180975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609600" y="4035425"/>
            <a:ext cx="3206750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Owed after 2 month:</a:t>
            </a:r>
            <a:endParaRPr lang="en-US" sz="400" dirty="0"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10" name="Object 10"/>
          <p:cNvGraphicFramePr>
            <a:graphicFrameLocks noChangeAspect="1"/>
          </p:cNvGraphicFramePr>
          <p:nvPr/>
        </p:nvGraphicFramePr>
        <p:xfrm>
          <a:off x="3749675" y="4032250"/>
          <a:ext cx="352425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09700" imgH="203200" progId="Equation.3">
                  <p:embed/>
                </p:oleObj>
              </mc:Choice>
              <mc:Fallback>
                <p:oleObj name="Equation" r:id="rId9" imgW="14097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9675" y="4032250"/>
                        <a:ext cx="352425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3733800" y="4533900"/>
          <a:ext cx="3810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524000" imgH="228600" progId="Equation.3">
                  <p:embed/>
                </p:oleObj>
              </mc:Choice>
              <mc:Fallback>
                <p:oleObj name="Equation" r:id="rId11" imgW="15240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533900"/>
                        <a:ext cx="3810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609600" y="5178425"/>
            <a:ext cx="3206750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Owed after 3 month:</a:t>
            </a:r>
            <a:endParaRPr lang="en-US" sz="400" dirty="0"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3727450" y="5676900"/>
          <a:ext cx="51117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044700" imgH="228600" progId="Equation.3">
                  <p:embed/>
                </p:oleObj>
              </mc:Choice>
              <mc:Fallback>
                <p:oleObj name="Equation" r:id="rId13" imgW="20447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7450" y="5676900"/>
                        <a:ext cx="51117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3752850" y="5137150"/>
          <a:ext cx="52387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095500" imgH="228600" progId="Equation.3">
                  <p:embed/>
                </p:oleObj>
              </mc:Choice>
              <mc:Fallback>
                <p:oleObj name="Equation" r:id="rId15" imgW="20955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2850" y="5137150"/>
                        <a:ext cx="52387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298123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9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sz="3600">
                <a:ea typeface="ＭＳ Ｐゴシック" charset="-128"/>
              </a:rPr>
              <a:t>Mapping Loop Variable</a:t>
            </a:r>
            <a:endParaRPr lang="en-US" altLang="x-none" sz="3600">
              <a:latin typeface="Courier New" charset="0"/>
              <a:ea typeface="ＭＳ Ｐゴシック" charset="-128"/>
            </a:endParaRPr>
          </a:p>
        </p:txBody>
      </p:sp>
      <p:graphicFrame>
        <p:nvGraphicFramePr>
          <p:cNvPr id="66562" name="Object 10"/>
          <p:cNvGraphicFramePr>
            <a:graphicFrameLocks noChangeAspect="1"/>
          </p:cNvGraphicFramePr>
          <p:nvPr/>
        </p:nvGraphicFramePr>
        <p:xfrm>
          <a:off x="6096000" y="152400"/>
          <a:ext cx="25908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47800" imgH="660400" progId="Equation.3">
                  <p:embed/>
                </p:oleObj>
              </mc:Choice>
              <mc:Fallback>
                <p:oleObj name="Equation" r:id="rId3" imgW="1447800" imgH="660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152400"/>
                        <a:ext cx="25908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228600" y="1519238"/>
            <a:ext cx="3263900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Owed after N month:</a:t>
            </a:r>
            <a:endParaRPr lang="en-US" sz="400" dirty="0"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3416300" y="1447800"/>
          <a:ext cx="57467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98700" imgH="228600" progId="Equation.3">
                  <p:embed/>
                </p:oleObj>
              </mc:Choice>
              <mc:Fallback>
                <p:oleObj name="Equation" r:id="rId5" imgW="22987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1447800"/>
                        <a:ext cx="57467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3670300" y="2038350"/>
          <a:ext cx="358775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35100" imgH="406400" progId="Equation.3">
                  <p:embed/>
                </p:oleObj>
              </mc:Choice>
              <mc:Fallback>
                <p:oleObj name="Equation" r:id="rId7" imgW="1435100" imgH="40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2038350"/>
                        <a:ext cx="358775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2513013" y="2336800"/>
            <a:ext cx="915987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apply</a:t>
            </a:r>
            <a:endParaRPr lang="en-US" sz="4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28600" y="3322638"/>
            <a:ext cx="3263900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Owed after N month:</a:t>
            </a:r>
            <a:endParaRPr lang="en-US" sz="400" dirty="0"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3505200" y="3022600"/>
          <a:ext cx="36830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73200" imgH="406400" progId="Equation.3">
                  <p:embed/>
                </p:oleObj>
              </mc:Choice>
              <mc:Fallback>
                <p:oleObj name="Equation" r:id="rId9" imgW="1473200" imgH="40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022600"/>
                        <a:ext cx="36830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228600" y="4343400"/>
            <a:ext cx="4341813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Payoff loan after N month =&gt;</a:t>
            </a:r>
            <a:endParaRPr lang="en-US" sz="400" dirty="0"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4616450" y="4038600"/>
          <a:ext cx="422275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689100" imgH="406400" progId="Equation.3">
                  <p:embed/>
                </p:oleObj>
              </mc:Choice>
              <mc:Fallback>
                <p:oleObj name="Equation" r:id="rId11" imgW="1689100" imgH="40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6450" y="4038600"/>
                        <a:ext cx="422275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4667250" y="4927600"/>
          <a:ext cx="371475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485900" imgH="406400" progId="Equation.3">
                  <p:embed/>
                </p:oleObj>
              </mc:Choice>
              <mc:Fallback>
                <p:oleObj name="Equation" r:id="rId13" imgW="1485900" imgH="40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7250" y="4927600"/>
                        <a:ext cx="371475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4724400" y="5715000"/>
          <a:ext cx="263525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54100" imgH="431800" progId="Equation.3">
                  <p:embed/>
                </p:oleObj>
              </mc:Choice>
              <mc:Fallback>
                <p:oleObj name="Equation" r:id="rId15" imgW="10541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5715000"/>
                        <a:ext cx="263525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060126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Outline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 dirty="0">
                <a:ea typeface="ＭＳ Ｐゴシック" charset="-128"/>
              </a:rPr>
              <a:t>Admin and recap</a:t>
            </a:r>
          </a:p>
          <a:p>
            <a:r>
              <a:rPr lang="en-US" altLang="x-none" dirty="0">
                <a:ea typeface="ＭＳ Ｐゴシック" charset="-128"/>
              </a:rPr>
              <a:t>Method details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Method w/ return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Summary of method definition and invocation rules</a:t>
            </a:r>
          </a:p>
          <a:p>
            <a:pPr lvl="2"/>
            <a:r>
              <a:rPr lang="en-US" altLang="x-none" dirty="0">
                <a:ea typeface="ＭＳ Ｐゴシック" charset="-128"/>
              </a:rPr>
              <a:t>Overloaded methods</a:t>
            </a:r>
          </a:p>
          <a:p>
            <a:pPr lvl="2"/>
            <a:r>
              <a:rPr lang="en-US" altLang="x-none" dirty="0">
                <a:ea typeface="ＭＳ Ｐゴシック" charset="-128"/>
              </a:rPr>
              <a:t>Formal arguments are local variables</a:t>
            </a:r>
          </a:p>
          <a:p>
            <a:pPr lvl="2"/>
            <a:r>
              <a:rPr lang="en-US" altLang="x-none" dirty="0">
                <a:ea typeface="ＭＳ Ｐゴシック" charset="-128"/>
              </a:rPr>
              <a:t>Primitive types use value semantics</a:t>
            </a: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BEE64CB-3016-CD4D-8147-94F7A5369E36}" type="slidenum">
              <a:rPr lang="en-US" altLang="x-none" sz="1200">
                <a:latin typeface="Tahoma" charset="0"/>
              </a:rPr>
              <a:pPr/>
              <a:t>2</a:t>
            </a:fld>
            <a:endParaRPr lang="en-US" altLang="x-none" sz="1200">
              <a:latin typeface="Tahoma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Outline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 dirty="0">
                <a:ea typeface="ＭＳ Ｐゴシック" charset="-128"/>
              </a:rPr>
              <a:t>Admin and recap</a:t>
            </a:r>
          </a:p>
          <a:p>
            <a:r>
              <a:rPr lang="en-US" altLang="x-none" dirty="0">
                <a:ea typeface="ＭＳ Ｐゴシック" charset="-128"/>
              </a:rPr>
              <a:t>Method details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Method w/ return</a:t>
            </a:r>
          </a:p>
          <a:p>
            <a:pPr lvl="1"/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Summary of method definition and invocation rules</a:t>
            </a: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BEE64CB-3016-CD4D-8147-94F7A5369E36}" type="slidenum">
              <a:rPr lang="en-US" altLang="x-none" sz="1200">
                <a:latin typeface="Tahoma" charset="0"/>
              </a:rPr>
              <a:pPr/>
              <a:t>20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3455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3575" y="6324600"/>
            <a:ext cx="2130425" cy="4556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F699948-CFDA-2146-999D-95C0C0009CAC}" type="slidenum">
              <a:rPr lang="en-US" altLang="x-none" sz="1200">
                <a:latin typeface="Tahoma" charset="0"/>
              </a:rPr>
              <a:pPr/>
              <a:t>21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772400" cy="838200"/>
          </a:xfrm>
        </p:spPr>
        <p:txBody>
          <a:bodyPr/>
          <a:lstStyle/>
          <a:p>
            <a:r>
              <a:rPr lang="en-US" altLang="x-none" sz="3200">
                <a:ea typeface="ＭＳ Ｐゴシック" charset="-128"/>
              </a:rPr>
              <a:t>Summary: Method Definition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772400" cy="3886200"/>
          </a:xfrm>
        </p:spPr>
        <p:txBody>
          <a:bodyPr/>
          <a:lstStyle/>
          <a:p>
            <a:r>
              <a:rPr lang="en-US" altLang="zh-CN" dirty="0">
                <a:ea typeface="ＭＳ Ｐゴシック" charset="-128"/>
              </a:rPr>
              <a:t>We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have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learnt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all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of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Methods.</a:t>
            </a:r>
            <a:endParaRPr lang="en-US" altLang="x-none" dirty="0">
              <a:ea typeface="ＭＳ Ｐゴシック" charset="-128"/>
            </a:endParaRPr>
          </a:p>
          <a:p>
            <a:r>
              <a:rPr lang="en-US" altLang="x-none" dirty="0">
                <a:ea typeface="ＭＳ Ｐゴシック" charset="-128"/>
              </a:rPr>
              <a:t>Why define methods?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Denote structure, eliminate redundancy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A method with parameters solves an entire class of similar problems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A method with return gives back an answer on a question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x-none" dirty="0">
                <a:ea typeface="ＭＳ Ｐゴシック" charset="-128"/>
              </a:rPr>
              <a:t>Method Invocation </a:t>
            </a:r>
            <a:r>
              <a:rPr lang="ja-JP" altLang="en-US" dirty="0">
                <a:ea typeface="ＭＳ Ｐゴシック" charset="-128"/>
              </a:rPr>
              <a:t>“</a:t>
            </a:r>
            <a:r>
              <a:rPr lang="en-US" altLang="ja-JP" dirty="0">
                <a:ea typeface="ＭＳ Ｐゴシック" charset="-128"/>
              </a:rPr>
              <a:t>Puzzle</a:t>
            </a:r>
            <a:r>
              <a:rPr lang="ja-JP" altLang="en-US" dirty="0">
                <a:ea typeface="ＭＳ Ｐゴシック" charset="-128"/>
              </a:rPr>
              <a:t>”</a:t>
            </a:r>
            <a:endParaRPr lang="en-US" altLang="x-none" dirty="0">
              <a:ea typeface="ＭＳ Ｐゴシック" charset="-128"/>
            </a:endParaRPr>
          </a:p>
        </p:txBody>
      </p:sp>
      <p:sp>
        <p:nvSpPr>
          <p:cNvPr id="36866" name="Rectangle 3"/>
          <p:cNvSpPr>
            <a:spLocks noGrp="1"/>
          </p:cNvSpPr>
          <p:nvPr>
            <p:ph type="body" idx="1"/>
          </p:nvPr>
        </p:nvSpPr>
        <p:spPr>
          <a:xfrm>
            <a:off x="533400" y="1600200"/>
            <a:ext cx="8382000" cy="4648200"/>
          </a:xfrm>
        </p:spPr>
        <p:txBody>
          <a:bodyPr/>
          <a:lstStyle/>
          <a:p>
            <a:pPr eaLnBrk="1" hangingPunct="1">
              <a:buFont typeface="Wingdings" charset="2"/>
              <a:buNone/>
            </a:pPr>
            <a:endParaRPr lang="en-US" altLang="x-none" sz="2000" dirty="0">
              <a:ea typeface="ＭＳ Ｐゴシック" charset="-128"/>
            </a:endParaRPr>
          </a:p>
          <a:p>
            <a:pPr eaLnBrk="1" hangingPunct="1">
              <a:buFont typeface="Wingdings" charset="2"/>
              <a:buNone/>
            </a:pPr>
            <a:br>
              <a:rPr lang="en-US" altLang="x-none" sz="2000" dirty="0">
                <a:ea typeface="ＭＳ Ｐゴシック" charset="-128"/>
              </a:rPr>
            </a:br>
            <a:r>
              <a:rPr lang="en-US" altLang="x-none" sz="2000" dirty="0">
                <a:ea typeface="ＭＳ Ｐゴシック" charset="-128"/>
              </a:rPr>
              <a:t>  </a:t>
            </a:r>
            <a:r>
              <a:rPr lang="en-US" altLang="x-none" sz="2000" dirty="0" err="1">
                <a:latin typeface="Courier New" charset="0"/>
                <a:ea typeface="ＭＳ Ｐゴシック" charset="-128"/>
              </a:rPr>
              <a:t>System.out.print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( </a:t>
            </a:r>
            <a:r>
              <a:rPr lang="en-US" altLang="x-none" sz="2000" dirty="0" err="1">
                <a:latin typeface="Courier New" charset="0"/>
                <a:ea typeface="ＭＳ Ｐゴシック" charset="-128"/>
              </a:rPr>
              <a:t>Math.round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(10.3) );</a:t>
            </a:r>
            <a:br>
              <a:rPr lang="en-US" altLang="x-none" sz="2000" dirty="0">
                <a:latin typeface="Courier New" charset="0"/>
                <a:ea typeface="ＭＳ Ｐゴシック" charset="-128"/>
              </a:rPr>
            </a:br>
            <a:endParaRPr lang="en-US" altLang="x-none" sz="1800" b="1" dirty="0">
              <a:solidFill>
                <a:srgbClr val="800000"/>
              </a:solidFill>
              <a:latin typeface="Courier New" charset="0"/>
              <a:ea typeface="ＭＳ Ｐゴシック" charset="-128"/>
            </a:endParaRPr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914400" y="4179888"/>
            <a:ext cx="6553200" cy="2246312"/>
          </a:xfrm>
          <a:prstGeom prst="rect">
            <a:avLst/>
          </a:prstGeom>
          <a:noFill/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x-none" sz="2000" dirty="0">
                <a:latin typeface="Courier New" charset="0"/>
              </a:rPr>
              <a:t>// </a:t>
            </a:r>
            <a:r>
              <a:rPr lang="en-US" altLang="x-none" sz="2000" dirty="0" err="1">
                <a:latin typeface="Courier New" charset="0"/>
              </a:rPr>
              <a:t>Math.round</a:t>
            </a:r>
            <a:r>
              <a:rPr lang="en-US" altLang="x-none" sz="2000" dirty="0">
                <a:latin typeface="Courier New" charset="0"/>
              </a:rPr>
              <a:t>() has two definitions</a:t>
            </a:r>
            <a:br>
              <a:rPr lang="en-US" altLang="x-none" sz="2000" dirty="0">
                <a:latin typeface="Courier New" charset="0"/>
              </a:rPr>
            </a:br>
            <a:endParaRPr lang="en-US" altLang="x-none" sz="2000" dirty="0">
              <a:latin typeface="Courier New" charset="0"/>
            </a:endParaRPr>
          </a:p>
          <a:p>
            <a:pPr algn="l"/>
            <a:r>
              <a:rPr lang="en-US" altLang="x-none" sz="2000" dirty="0">
                <a:latin typeface="Courier New" charset="0"/>
              </a:rPr>
              <a:t>// definition 1</a:t>
            </a:r>
          </a:p>
          <a:p>
            <a:pPr algn="l"/>
            <a:r>
              <a:rPr lang="en-US" altLang="x-none" sz="2000" dirty="0">
                <a:latin typeface="Courier New" charset="0"/>
              </a:rPr>
              <a:t>static long round(double a)</a:t>
            </a:r>
            <a:br>
              <a:rPr lang="en-US" altLang="x-none" sz="2000" dirty="0">
                <a:latin typeface="Courier New" charset="0"/>
              </a:rPr>
            </a:br>
            <a:endParaRPr lang="en-US" altLang="x-none" sz="2000" dirty="0">
              <a:latin typeface="Courier New" charset="0"/>
            </a:endParaRPr>
          </a:p>
          <a:p>
            <a:pPr algn="l"/>
            <a:r>
              <a:rPr lang="en-US" altLang="x-none" sz="2000" dirty="0">
                <a:latin typeface="Courier New" charset="0"/>
              </a:rPr>
              <a:t>// definition 2</a:t>
            </a:r>
          </a:p>
          <a:p>
            <a:pPr algn="l"/>
            <a:r>
              <a:rPr lang="en-US" altLang="x-none" sz="2000" dirty="0">
                <a:latin typeface="Courier New" charset="0"/>
              </a:rPr>
              <a:t>static int round(float a)</a:t>
            </a:r>
            <a:endParaRPr lang="en-US" altLang="x-none" sz="1400" dirty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724400" y="2590800"/>
            <a:ext cx="4073525" cy="1600200"/>
            <a:chOff x="4495800" y="2819400"/>
            <a:chExt cx="4073439" cy="1600200"/>
          </a:xfrm>
        </p:grpSpPr>
        <p:cxnSp>
          <p:nvCxnSpPr>
            <p:cNvPr id="36870" name="Straight Arrow Connector 5"/>
            <p:cNvCxnSpPr>
              <a:cxnSpLocks noChangeShapeType="1"/>
            </p:cNvCxnSpPr>
            <p:nvPr/>
          </p:nvCxnSpPr>
          <p:spPr bwMode="auto">
            <a:xfrm rot="10800000">
              <a:off x="4876800" y="2819400"/>
              <a:ext cx="1600200" cy="9906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871" name="Straight Arrow Connector 6"/>
            <p:cNvCxnSpPr>
              <a:cxnSpLocks noChangeShapeType="1"/>
            </p:cNvCxnSpPr>
            <p:nvPr/>
          </p:nvCxnSpPr>
          <p:spPr bwMode="auto">
            <a:xfrm rot="10800000" flipV="1">
              <a:off x="4495800" y="3810000"/>
              <a:ext cx="1981200" cy="6096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6872" name="Rectangle 7"/>
            <p:cNvSpPr>
              <a:spLocks noChangeArrowheads="1"/>
            </p:cNvSpPr>
            <p:nvPr/>
          </p:nvSpPr>
          <p:spPr bwMode="auto">
            <a:xfrm>
              <a:off x="6476958" y="3276600"/>
              <a:ext cx="2092281" cy="101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>
                  <a:solidFill>
                    <a:srgbClr val="000000"/>
                  </a:solidFill>
                  <a:latin typeface="Comic Sans MS" charset="0"/>
                </a:rPr>
                <a:t>Two definitions</a:t>
              </a:r>
              <a:br>
                <a:rPr lang="en-US" altLang="x-none" sz="2000">
                  <a:solidFill>
                    <a:srgbClr val="000000"/>
                  </a:solidFill>
                  <a:latin typeface="Comic Sans MS" charset="0"/>
                </a:rPr>
              </a:br>
              <a:r>
                <a:rPr lang="en-US" altLang="x-none" sz="2000">
                  <a:solidFill>
                    <a:srgbClr val="000000"/>
                  </a:solidFill>
                  <a:latin typeface="Comic Sans MS" charset="0"/>
                </a:rPr>
                <a:t>of same method</a:t>
              </a:r>
              <a:br>
                <a:rPr lang="en-US" altLang="x-none" sz="2000">
                  <a:solidFill>
                    <a:srgbClr val="000000"/>
                  </a:solidFill>
                  <a:latin typeface="Comic Sans MS" charset="0"/>
                </a:rPr>
              </a:br>
              <a:r>
                <a:rPr lang="en-US" altLang="x-none" sz="2000">
                  <a:solidFill>
                    <a:srgbClr val="000000"/>
                  </a:solidFill>
                  <a:latin typeface="Comic Sans MS" charset="0"/>
                </a:rPr>
                <a:t>name?</a:t>
              </a:r>
              <a:endParaRPr lang="en-US" altLang="x-none" sz="6600">
                <a:solidFill>
                  <a:srgbClr val="000000"/>
                </a:solidFill>
                <a:latin typeface="Comic Sans MS" charset="0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685800" y="1447800"/>
            <a:ext cx="7516813" cy="6461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1800" dirty="0">
                <a:latin typeface="+mn-lt"/>
                <a:ea typeface="ＭＳ Ｐゴシック" charset="0"/>
                <a:cs typeface="ＭＳ Ｐゴシック" charset="0"/>
              </a:rPr>
              <a:t>Many methods in Math has multiple definitions:</a:t>
            </a:r>
            <a:br>
              <a:rPr lang="en-US" sz="1800" dirty="0">
                <a:latin typeface="+mn-lt"/>
                <a:ea typeface="ＭＳ Ｐゴシック" charset="0"/>
                <a:cs typeface="ＭＳ Ｐゴシック" charset="0"/>
              </a:rPr>
            </a:br>
            <a:r>
              <a:rPr lang="en-US" sz="1800" dirty="0">
                <a:latin typeface="+mn-lt"/>
                <a:ea typeface="ＭＳ Ｐゴシック" charset="0"/>
                <a:cs typeface="ＭＳ Ｐゴシック" charset="0"/>
              </a:rPr>
              <a:t>     https://</a:t>
            </a:r>
            <a:r>
              <a:rPr lang="en-US" sz="1800" dirty="0" err="1">
                <a:latin typeface="+mn-lt"/>
                <a:ea typeface="ＭＳ Ｐゴシック" charset="0"/>
                <a:cs typeface="ＭＳ Ｐゴシック" charset="0"/>
              </a:rPr>
              <a:t>docs.oracle.com</a:t>
            </a:r>
            <a:r>
              <a:rPr lang="en-US" sz="1800" dirty="0">
                <a:latin typeface="+mn-lt"/>
                <a:ea typeface="ＭＳ Ｐゴシック" charset="0"/>
                <a:cs typeface="ＭＳ Ｐゴシック" charset="0"/>
              </a:rPr>
              <a:t>/</a:t>
            </a:r>
            <a:r>
              <a:rPr lang="en-US" sz="1800" dirty="0" err="1">
                <a:latin typeface="+mn-lt"/>
                <a:ea typeface="ＭＳ Ｐゴシック" charset="0"/>
                <a:cs typeface="ＭＳ Ｐゴシック" charset="0"/>
              </a:rPr>
              <a:t>javase</a:t>
            </a:r>
            <a:r>
              <a:rPr lang="en-US" sz="1800" dirty="0">
                <a:latin typeface="+mn-lt"/>
                <a:ea typeface="ＭＳ Ｐゴシック" charset="0"/>
                <a:cs typeface="ＭＳ Ｐゴシック" charset="0"/>
              </a:rPr>
              <a:t>/8/docs/</a:t>
            </a:r>
            <a:r>
              <a:rPr lang="en-US" sz="1800" dirty="0" err="1">
                <a:latin typeface="+mn-lt"/>
                <a:ea typeface="ＭＳ Ｐゴシック" charset="0"/>
                <a:cs typeface="ＭＳ Ｐゴシック" charset="0"/>
              </a:rPr>
              <a:t>api</a:t>
            </a:r>
            <a:r>
              <a:rPr lang="en-US" sz="1800" dirty="0">
                <a:latin typeface="+mn-lt"/>
                <a:ea typeface="ＭＳ Ｐゴシック" charset="0"/>
                <a:cs typeface="ＭＳ Ｐゴシック" charset="0"/>
              </a:rPr>
              <a:t>/java/lang/</a:t>
            </a:r>
            <a:r>
              <a:rPr lang="en-US" sz="1800" dirty="0" err="1">
                <a:latin typeface="+mn-lt"/>
                <a:ea typeface="ＭＳ Ｐゴシック" charset="0"/>
                <a:cs typeface="ＭＳ Ｐゴシック" charset="0"/>
              </a:rPr>
              <a:t>Math.html</a:t>
            </a:r>
            <a:endParaRPr lang="en-US" sz="1800" dirty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2E53F40-EE99-5BDB-BDB6-394097F0A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275AE65-4833-9C4C-AD7D-E599B6639910}" type="slidenum">
              <a:rPr lang="en-US" altLang="x-none" sz="1200">
                <a:latin typeface="Tahoma" charset="0"/>
              </a:rPr>
              <a:pPr/>
              <a:t>22</a:t>
            </a:fld>
            <a:endParaRPr lang="en-US" altLang="x-none" sz="1200" dirty="0">
              <a:latin typeface="Tahom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3575" y="6324600"/>
            <a:ext cx="2130425" cy="4556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B8DCBED-88F7-1F40-88BB-3A4FDB5B5FB1}" type="slidenum">
              <a:rPr lang="en-US" altLang="x-none" sz="1200">
                <a:latin typeface="Tahoma" charset="0"/>
              </a:rPr>
              <a:pPr/>
              <a:t>23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772400" cy="914400"/>
          </a:xfrm>
        </p:spPr>
        <p:txBody>
          <a:bodyPr/>
          <a:lstStyle/>
          <a:p>
            <a:r>
              <a:rPr lang="en-US" altLang="x-none" sz="3200">
                <a:ea typeface="ＭＳ Ｐゴシック" charset="-128"/>
              </a:rPr>
              <a:t>Method Definition and Invocation Rules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305800" cy="4648200"/>
          </a:xfrm>
        </p:spPr>
        <p:txBody>
          <a:bodyPr/>
          <a:lstStyle/>
          <a:p>
            <a:r>
              <a:rPr lang="en-US" altLang="x-none" dirty="0">
                <a:ea typeface="ＭＳ Ｐゴシック" charset="-128"/>
              </a:rPr>
              <a:t>Definition rule: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You can define multiple methods with the same name in a class. This is called </a:t>
            </a: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method overloading</a:t>
            </a:r>
            <a:endParaRPr lang="en-US" altLang="x-none" sz="2800" dirty="0">
              <a:ea typeface="ＭＳ Ｐゴシック" charset="-128"/>
            </a:endParaRPr>
          </a:p>
          <a:p>
            <a:pPr lvl="1"/>
            <a:r>
              <a:rPr lang="en-US" altLang="x-none" dirty="0">
                <a:ea typeface="ＭＳ Ｐゴシック" charset="-128"/>
              </a:rPr>
              <a:t>To distinguish different overloaded methods, these methods must have different </a:t>
            </a: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signatures</a:t>
            </a:r>
          </a:p>
          <a:p>
            <a:pPr lvl="2"/>
            <a:r>
              <a:rPr lang="en-US" altLang="x-none" sz="1800" dirty="0">
                <a:ea typeface="ＭＳ Ｐゴシック" charset="-128"/>
              </a:rPr>
              <a:t>The signature is the sequential list of the type of each parameter</a:t>
            </a:r>
          </a:p>
          <a:p>
            <a:endParaRPr lang="en-US" altLang="x-none" dirty="0">
              <a:ea typeface="ＭＳ Ｐゴシック" charset="-128"/>
            </a:endParaRPr>
          </a:p>
          <a:p>
            <a:r>
              <a:rPr lang="en-US" altLang="x-none" dirty="0">
                <a:ea typeface="ＭＳ Ｐゴシック" charset="-128"/>
              </a:rPr>
              <a:t>Invocation rule: 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Java compiler picks the method with the </a:t>
            </a: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best match in signature</a:t>
            </a:r>
            <a:r>
              <a:rPr lang="en-US" altLang="x-none" dirty="0">
                <a:ea typeface="ＭＳ Ｐゴシック" charset="-128"/>
              </a:rPr>
              <a:t>, allowed by </a:t>
            </a: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implicit</a:t>
            </a:r>
            <a:r>
              <a:rPr lang="en-US" altLang="x-none" dirty="0">
                <a:ea typeface="ＭＳ Ｐゴシック" charset="-128"/>
              </a:rPr>
              <a:t> conversion.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fld id="{11581509-8B62-2646-8661-67583754523C}" type="slidenum">
              <a:rPr lang="en-US" altLang="x-none" sz="1200">
                <a:latin typeface="Tahoma" charset="0"/>
              </a:rPr>
              <a:pPr algn="l"/>
              <a:t>24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Overloaded Methods</a:t>
            </a:r>
          </a:p>
        </p:txBody>
      </p:sp>
      <p:grpSp>
        <p:nvGrpSpPr>
          <p:cNvPr id="39939" name="Group 3"/>
          <p:cNvGrpSpPr>
            <a:grpSpLocks/>
          </p:cNvGrpSpPr>
          <p:nvPr/>
        </p:nvGrpSpPr>
        <p:grpSpPr bwMode="auto">
          <a:xfrm>
            <a:off x="381000" y="1522413"/>
            <a:ext cx="3232150" cy="1693862"/>
            <a:chOff x="384" y="959"/>
            <a:chExt cx="2036" cy="1067"/>
          </a:xfrm>
        </p:grpSpPr>
        <p:sp>
          <p:nvSpPr>
            <p:cNvPr id="19469" name="Text Box 4"/>
            <p:cNvSpPr txBox="1">
              <a:spLocks noChangeArrowheads="1"/>
            </p:cNvSpPr>
            <p:nvPr/>
          </p:nvSpPr>
          <p:spPr bwMode="auto">
            <a:xfrm>
              <a:off x="384" y="1200"/>
              <a:ext cx="2036" cy="826"/>
            </a:xfrm>
            <a:prstGeom prst="rect">
              <a:avLst/>
            </a:prstGeom>
            <a:noFill/>
            <a:ln w="12700">
              <a:solidFill>
                <a:schemeClr val="accent6">
                  <a:lumMod val="50000"/>
                </a:schemeClr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spAutoFit/>
            </a:bodyPr>
            <a:lstStyle/>
            <a:p>
              <a:pPr algn="l">
                <a:defRPr/>
              </a:pPr>
              <a:r>
                <a:rPr lang="en-US" sz="2000" b="1" dirty="0">
                  <a:latin typeface="Courier New" pitchFamily="49" charset="0"/>
                  <a:ea typeface="+mn-ea"/>
                  <a:cs typeface="Arial" charset="0"/>
                </a:rPr>
                <a:t>double </a:t>
              </a:r>
              <a:r>
                <a:rPr lang="en-US" sz="2000" b="1" dirty="0" err="1">
                  <a:latin typeface="Courier New" pitchFamily="49" charset="0"/>
                  <a:ea typeface="+mn-ea"/>
                  <a:cs typeface="Arial" charset="0"/>
                </a:rPr>
                <a:t>tryMe</a:t>
              </a:r>
              <a:r>
                <a:rPr lang="en-US" sz="2000" b="1" dirty="0">
                  <a:latin typeface="Courier New" pitchFamily="49" charset="0"/>
                  <a:ea typeface="+mn-ea"/>
                  <a:cs typeface="Arial" charset="0"/>
                </a:rPr>
                <a:t> (</a:t>
              </a:r>
              <a:r>
                <a:rPr lang="en-US" sz="2000" b="1" dirty="0" err="1">
                  <a:latin typeface="Courier New" pitchFamily="49" charset="0"/>
                  <a:ea typeface="+mn-ea"/>
                  <a:cs typeface="Arial" charset="0"/>
                </a:rPr>
                <a:t>int</a:t>
              </a:r>
              <a:r>
                <a:rPr lang="en-US" sz="2000" b="1" dirty="0">
                  <a:latin typeface="Courier New" pitchFamily="49" charset="0"/>
                  <a:ea typeface="+mn-ea"/>
                  <a:cs typeface="Arial" charset="0"/>
                </a:rPr>
                <a:t> x)</a:t>
              </a:r>
            </a:p>
            <a:p>
              <a:pPr algn="l">
                <a:defRPr/>
              </a:pPr>
              <a:r>
                <a:rPr lang="en-US" sz="2000" b="1" dirty="0">
                  <a:latin typeface="Courier New" pitchFamily="49" charset="0"/>
                  <a:ea typeface="+mn-ea"/>
                  <a:cs typeface="Arial" charset="0"/>
                </a:rPr>
                <a:t>{</a:t>
              </a:r>
            </a:p>
            <a:p>
              <a:pPr algn="l">
                <a:defRPr/>
              </a:pPr>
              <a:r>
                <a:rPr lang="en-US" sz="2000" b="1" dirty="0">
                  <a:latin typeface="Courier New" pitchFamily="49" charset="0"/>
                  <a:ea typeface="+mn-ea"/>
                  <a:cs typeface="Arial" charset="0"/>
                </a:rPr>
                <a:t>   return x + .375;</a:t>
              </a:r>
            </a:p>
            <a:p>
              <a:pPr algn="l">
                <a:defRPr/>
              </a:pPr>
              <a:r>
                <a:rPr lang="en-US" sz="2000" b="1" dirty="0">
                  <a:latin typeface="Courier New" pitchFamily="49" charset="0"/>
                  <a:ea typeface="+mn-ea"/>
                  <a:cs typeface="Arial" charset="0"/>
                </a:rPr>
                <a:t>}</a:t>
              </a:r>
            </a:p>
          </p:txBody>
        </p:sp>
        <p:sp>
          <p:nvSpPr>
            <p:cNvPr id="337925" name="Text Box 5"/>
            <p:cNvSpPr txBox="1">
              <a:spLocks noChangeArrowheads="1"/>
            </p:cNvSpPr>
            <p:nvPr/>
          </p:nvSpPr>
          <p:spPr bwMode="auto">
            <a:xfrm>
              <a:off x="573" y="959"/>
              <a:ext cx="1779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spAutoFit/>
            </a:bodyPr>
            <a:lstStyle>
              <a:lvl1pPr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r>
                <a:rPr lang="en-US" sz="2000" b="1">
                  <a:solidFill>
                    <a:srgbClr val="15047A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</a:rPr>
                <a:t>Version 1: signature: int</a:t>
              </a:r>
              <a:endParaRPr lang="en-US" sz="2400">
                <a:solidFill>
                  <a:srgbClr val="15047A"/>
                </a:solidFill>
              </a:endParaRPr>
            </a:p>
          </p:txBody>
        </p:sp>
      </p:grpSp>
      <p:grpSp>
        <p:nvGrpSpPr>
          <p:cNvPr id="39940" name="Group 6"/>
          <p:cNvGrpSpPr>
            <a:grpSpLocks/>
          </p:cNvGrpSpPr>
          <p:nvPr/>
        </p:nvGrpSpPr>
        <p:grpSpPr bwMode="auto">
          <a:xfrm>
            <a:off x="4267200" y="1370013"/>
            <a:ext cx="4756150" cy="1693862"/>
            <a:chOff x="2784" y="959"/>
            <a:chExt cx="2996" cy="1067"/>
          </a:xfrm>
        </p:grpSpPr>
        <p:sp>
          <p:nvSpPr>
            <p:cNvPr id="19467" name="Text Box 7"/>
            <p:cNvSpPr txBox="1">
              <a:spLocks noChangeArrowheads="1"/>
            </p:cNvSpPr>
            <p:nvPr/>
          </p:nvSpPr>
          <p:spPr bwMode="auto">
            <a:xfrm>
              <a:off x="2784" y="1200"/>
              <a:ext cx="2996" cy="826"/>
            </a:xfrm>
            <a:prstGeom prst="rect">
              <a:avLst/>
            </a:prstGeom>
            <a:noFill/>
            <a:ln w="12700">
              <a:solidFill>
                <a:schemeClr val="accent6">
                  <a:lumMod val="50000"/>
                </a:schemeClr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spAutoFit/>
            </a:bodyPr>
            <a:lstStyle/>
            <a:p>
              <a:pPr algn="l">
                <a:defRPr/>
              </a:pPr>
              <a:r>
                <a:rPr lang="en-US" sz="2000" b="1" dirty="0">
                  <a:latin typeface="Courier New" pitchFamily="49" charset="0"/>
                  <a:ea typeface="+mn-ea"/>
                  <a:cs typeface="Arial" charset="0"/>
                </a:rPr>
                <a:t>double </a:t>
              </a:r>
              <a:r>
                <a:rPr lang="en-US" sz="2000" b="1" dirty="0" err="1">
                  <a:latin typeface="Courier New" pitchFamily="49" charset="0"/>
                  <a:ea typeface="+mn-ea"/>
                  <a:cs typeface="Arial" charset="0"/>
                </a:rPr>
                <a:t>tryMe</a:t>
              </a:r>
              <a:r>
                <a:rPr lang="en-US" sz="2000" b="1" dirty="0">
                  <a:latin typeface="Courier New" pitchFamily="49" charset="0"/>
                  <a:ea typeface="+mn-ea"/>
                  <a:cs typeface="Arial" charset="0"/>
                </a:rPr>
                <a:t> (</a:t>
              </a:r>
              <a:r>
                <a:rPr lang="en-US" sz="2000" b="1" dirty="0" err="1">
                  <a:latin typeface="Courier New" pitchFamily="49" charset="0"/>
                  <a:ea typeface="+mn-ea"/>
                  <a:cs typeface="Arial" charset="0"/>
                </a:rPr>
                <a:t>int</a:t>
              </a:r>
              <a:r>
                <a:rPr lang="en-US" sz="2000" b="1" dirty="0">
                  <a:latin typeface="Courier New" pitchFamily="49" charset="0"/>
                  <a:ea typeface="+mn-ea"/>
                  <a:cs typeface="Arial" charset="0"/>
                </a:rPr>
                <a:t> x, double y)</a:t>
              </a:r>
            </a:p>
            <a:p>
              <a:pPr algn="l">
                <a:defRPr/>
              </a:pPr>
              <a:r>
                <a:rPr lang="en-US" sz="2000" b="1" dirty="0">
                  <a:latin typeface="Courier New" pitchFamily="49" charset="0"/>
                  <a:ea typeface="+mn-ea"/>
                  <a:cs typeface="Arial" charset="0"/>
                </a:rPr>
                <a:t>{</a:t>
              </a:r>
            </a:p>
            <a:p>
              <a:pPr algn="l">
                <a:defRPr/>
              </a:pPr>
              <a:r>
                <a:rPr lang="en-US" sz="2000" b="1" dirty="0">
                  <a:latin typeface="Courier New" pitchFamily="49" charset="0"/>
                  <a:ea typeface="+mn-ea"/>
                  <a:cs typeface="Arial" charset="0"/>
                </a:rPr>
                <a:t>   return x * y;</a:t>
              </a:r>
            </a:p>
            <a:p>
              <a:pPr algn="l">
                <a:defRPr/>
              </a:pPr>
              <a:r>
                <a:rPr lang="en-US" sz="2000" b="1" dirty="0">
                  <a:latin typeface="Courier New" pitchFamily="49" charset="0"/>
                  <a:ea typeface="+mn-ea"/>
                  <a:cs typeface="Arial" charset="0"/>
                </a:rPr>
                <a:t>}</a:t>
              </a:r>
            </a:p>
          </p:txBody>
        </p:sp>
        <p:sp>
          <p:nvSpPr>
            <p:cNvPr id="337928" name="Text Box 8"/>
            <p:cNvSpPr txBox="1">
              <a:spLocks noChangeArrowheads="1"/>
            </p:cNvSpPr>
            <p:nvPr/>
          </p:nvSpPr>
          <p:spPr bwMode="auto">
            <a:xfrm>
              <a:off x="3146" y="959"/>
              <a:ext cx="2326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spAutoFit/>
            </a:bodyPr>
            <a:lstStyle>
              <a:lvl1pPr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r>
                <a:rPr lang="en-US" sz="2000" b="1">
                  <a:solidFill>
                    <a:srgbClr val="15047A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</a:rPr>
                <a:t>Version 2: signature: int_double</a:t>
              </a:r>
              <a:endParaRPr lang="en-US" sz="2400">
                <a:solidFill>
                  <a:srgbClr val="15047A"/>
                </a:solidFill>
              </a:endParaRP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76200" y="4495800"/>
            <a:ext cx="3994150" cy="762000"/>
            <a:chOff x="1584" y="2784"/>
            <a:chExt cx="2516" cy="480"/>
          </a:xfrm>
        </p:grpSpPr>
        <p:sp>
          <p:nvSpPr>
            <p:cNvPr id="39949" name="Text Box 10"/>
            <p:cNvSpPr txBox="1">
              <a:spLocks noChangeArrowheads="1"/>
            </p:cNvSpPr>
            <p:nvPr/>
          </p:nvSpPr>
          <p:spPr bwMode="auto">
            <a:xfrm>
              <a:off x="1584" y="3014"/>
              <a:ext cx="251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2000" b="1">
                  <a:latin typeface="Courier New" charset="0"/>
                </a:rPr>
                <a:t>result = tryMe (25, 4.32)</a:t>
              </a:r>
            </a:p>
          </p:txBody>
        </p:sp>
        <p:sp>
          <p:nvSpPr>
            <p:cNvPr id="337931" name="Text Box 11"/>
            <p:cNvSpPr txBox="1">
              <a:spLocks noChangeArrowheads="1"/>
            </p:cNvSpPr>
            <p:nvPr/>
          </p:nvSpPr>
          <p:spPr bwMode="auto">
            <a:xfrm>
              <a:off x="2268" y="2784"/>
              <a:ext cx="84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spAutoFit/>
            </a:bodyPr>
            <a:lstStyle>
              <a:lvl1pPr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2000" b="1">
                  <a:solidFill>
                    <a:srgbClr val="15047A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</a:rPr>
                <a:t>Invocation</a:t>
              </a:r>
              <a:endParaRPr lang="en-US" sz="2400">
                <a:solidFill>
                  <a:srgbClr val="15047A"/>
                </a:solidFill>
              </a:endParaRPr>
            </a:p>
          </p:txBody>
        </p:sp>
      </p:grpSp>
      <p:sp>
        <p:nvSpPr>
          <p:cNvPr id="337932" name="Line 12"/>
          <p:cNvSpPr>
            <a:spLocks noChangeShapeType="1"/>
          </p:cNvSpPr>
          <p:nvPr/>
        </p:nvSpPr>
        <p:spPr bwMode="auto">
          <a:xfrm flipV="1">
            <a:off x="2133600" y="2895600"/>
            <a:ext cx="2133600" cy="16002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9943" name="Group 6"/>
          <p:cNvGrpSpPr>
            <a:grpSpLocks/>
          </p:cNvGrpSpPr>
          <p:nvPr/>
        </p:nvGrpSpPr>
        <p:grpSpPr bwMode="auto">
          <a:xfrm>
            <a:off x="4267200" y="3122613"/>
            <a:ext cx="4800600" cy="1700212"/>
            <a:chOff x="2804" y="1093"/>
            <a:chExt cx="3024" cy="1071"/>
          </a:xfrm>
        </p:grpSpPr>
        <p:sp>
          <p:nvSpPr>
            <p:cNvPr id="16" name="Text Box 7"/>
            <p:cNvSpPr txBox="1">
              <a:spLocks noChangeArrowheads="1"/>
            </p:cNvSpPr>
            <p:nvPr/>
          </p:nvSpPr>
          <p:spPr bwMode="auto">
            <a:xfrm>
              <a:off x="2804" y="1330"/>
              <a:ext cx="3024" cy="834"/>
            </a:xfrm>
            <a:prstGeom prst="rect">
              <a:avLst/>
            </a:prstGeom>
            <a:noFill/>
            <a:ln w="12700">
              <a:solidFill>
                <a:schemeClr val="accent6">
                  <a:lumMod val="50000"/>
                </a:schemeClr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spAutoFit/>
            </a:bodyPr>
            <a:lstStyle/>
            <a:p>
              <a:pPr algn="l">
                <a:defRPr/>
              </a:pPr>
              <a:r>
                <a:rPr lang="en-US" sz="2000" b="1" dirty="0">
                  <a:latin typeface="Courier New" pitchFamily="49" charset="0"/>
                  <a:ea typeface="+mn-ea"/>
                  <a:cs typeface="Arial" charset="0"/>
                </a:rPr>
                <a:t>double </a:t>
              </a:r>
              <a:r>
                <a:rPr lang="en-US" sz="2000" b="1" dirty="0" err="1">
                  <a:latin typeface="Courier New" pitchFamily="49" charset="0"/>
                  <a:ea typeface="+mn-ea"/>
                  <a:cs typeface="Arial" charset="0"/>
                </a:rPr>
                <a:t>tryMe</a:t>
              </a:r>
              <a:r>
                <a:rPr lang="en-US" sz="2000" b="1" dirty="0">
                  <a:latin typeface="Courier New" pitchFamily="49" charset="0"/>
                  <a:ea typeface="+mn-ea"/>
                  <a:cs typeface="Arial" charset="0"/>
                </a:rPr>
                <a:t> (double x, </a:t>
              </a:r>
              <a:r>
                <a:rPr lang="en-US" sz="2000" b="1" dirty="0" err="1">
                  <a:latin typeface="Courier New" pitchFamily="49" charset="0"/>
                  <a:ea typeface="+mn-ea"/>
                  <a:cs typeface="Arial" charset="0"/>
                </a:rPr>
                <a:t>int</a:t>
              </a:r>
              <a:r>
                <a:rPr lang="en-US" sz="2000" b="1" dirty="0">
                  <a:latin typeface="Courier New" pitchFamily="49" charset="0"/>
                  <a:ea typeface="+mn-ea"/>
                  <a:cs typeface="Arial" charset="0"/>
                </a:rPr>
                <a:t> y)</a:t>
              </a:r>
            </a:p>
            <a:p>
              <a:pPr algn="l">
                <a:defRPr/>
              </a:pPr>
              <a:r>
                <a:rPr lang="en-US" sz="2000" b="1" dirty="0">
                  <a:latin typeface="Courier New" pitchFamily="49" charset="0"/>
                  <a:ea typeface="+mn-ea"/>
                  <a:cs typeface="Arial" charset="0"/>
                </a:rPr>
                <a:t>{</a:t>
              </a:r>
            </a:p>
            <a:p>
              <a:pPr algn="l">
                <a:defRPr/>
              </a:pPr>
              <a:r>
                <a:rPr lang="en-US" sz="2000" b="1" dirty="0">
                  <a:latin typeface="Courier New" pitchFamily="49" charset="0"/>
                  <a:ea typeface="+mn-ea"/>
                  <a:cs typeface="Arial" charset="0"/>
                </a:rPr>
                <a:t>   return x * y;</a:t>
              </a:r>
            </a:p>
            <a:p>
              <a:pPr algn="l">
                <a:defRPr/>
              </a:pPr>
              <a:r>
                <a:rPr lang="en-US" sz="2000" b="1" dirty="0">
                  <a:latin typeface="Courier New" pitchFamily="49" charset="0"/>
                  <a:ea typeface="+mn-ea"/>
                  <a:cs typeface="Arial" charset="0"/>
                </a:rPr>
                <a:t>}</a:t>
              </a:r>
            </a:p>
          </p:txBody>
        </p:sp>
        <p:sp>
          <p:nvSpPr>
            <p:cNvPr id="17" name="Text Box 8"/>
            <p:cNvSpPr txBox="1">
              <a:spLocks noChangeArrowheads="1"/>
            </p:cNvSpPr>
            <p:nvPr/>
          </p:nvSpPr>
          <p:spPr bwMode="auto">
            <a:xfrm>
              <a:off x="3166" y="1093"/>
              <a:ext cx="2326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spAutoFit/>
            </a:bodyPr>
            <a:lstStyle>
              <a:lvl1pPr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r>
                <a:rPr lang="en-US" sz="2000" b="1">
                  <a:solidFill>
                    <a:srgbClr val="15047A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</a:rPr>
                <a:t>Version 3: signature: double_int</a:t>
              </a:r>
              <a:endParaRPr lang="en-US" sz="2400">
                <a:solidFill>
                  <a:srgbClr val="15047A"/>
                </a:solidFill>
              </a:endParaRPr>
            </a:p>
          </p:txBody>
        </p:sp>
      </p:grpSp>
      <p:grpSp>
        <p:nvGrpSpPr>
          <p:cNvPr id="39944" name="Group 6"/>
          <p:cNvGrpSpPr>
            <a:grpSpLocks/>
          </p:cNvGrpSpPr>
          <p:nvPr/>
        </p:nvGrpSpPr>
        <p:grpSpPr bwMode="auto">
          <a:xfrm>
            <a:off x="3886200" y="4953000"/>
            <a:ext cx="5262563" cy="1700213"/>
            <a:chOff x="2804" y="1093"/>
            <a:chExt cx="3315" cy="1071"/>
          </a:xfrm>
        </p:grpSpPr>
        <p:sp>
          <p:nvSpPr>
            <p:cNvPr id="19" name="Text Box 7"/>
            <p:cNvSpPr txBox="1">
              <a:spLocks noChangeArrowheads="1"/>
            </p:cNvSpPr>
            <p:nvPr/>
          </p:nvSpPr>
          <p:spPr bwMode="auto">
            <a:xfrm>
              <a:off x="2804" y="1330"/>
              <a:ext cx="3315" cy="834"/>
            </a:xfrm>
            <a:prstGeom prst="rect">
              <a:avLst/>
            </a:prstGeom>
            <a:noFill/>
            <a:ln w="12700">
              <a:solidFill>
                <a:schemeClr val="accent6">
                  <a:lumMod val="50000"/>
                </a:schemeClr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spAutoFit/>
            </a:bodyPr>
            <a:lstStyle/>
            <a:p>
              <a:pPr algn="l">
                <a:defRPr/>
              </a:pPr>
              <a:r>
                <a:rPr lang="en-US" sz="2000" b="1" dirty="0">
                  <a:latin typeface="Courier New" pitchFamily="49" charset="0"/>
                  <a:ea typeface="+mn-ea"/>
                  <a:cs typeface="Arial" charset="0"/>
                </a:rPr>
                <a:t>double </a:t>
              </a:r>
              <a:r>
                <a:rPr lang="en-US" sz="2000" b="1" dirty="0" err="1">
                  <a:latin typeface="Courier New" pitchFamily="49" charset="0"/>
                  <a:ea typeface="+mn-ea"/>
                  <a:cs typeface="Arial" charset="0"/>
                </a:rPr>
                <a:t>tryMe</a:t>
              </a:r>
              <a:r>
                <a:rPr lang="en-US" sz="2000" b="1" dirty="0">
                  <a:latin typeface="Courier New" pitchFamily="49" charset="0"/>
                  <a:ea typeface="+mn-ea"/>
                  <a:cs typeface="Arial" charset="0"/>
                </a:rPr>
                <a:t> (double x, double y)</a:t>
              </a:r>
            </a:p>
            <a:p>
              <a:pPr algn="l">
                <a:defRPr/>
              </a:pPr>
              <a:r>
                <a:rPr lang="en-US" sz="2000" b="1" dirty="0">
                  <a:latin typeface="Courier New" pitchFamily="49" charset="0"/>
                  <a:ea typeface="+mn-ea"/>
                  <a:cs typeface="Arial" charset="0"/>
                </a:rPr>
                <a:t>{</a:t>
              </a:r>
            </a:p>
            <a:p>
              <a:pPr algn="l">
                <a:defRPr/>
              </a:pPr>
              <a:r>
                <a:rPr lang="en-US" sz="2000" b="1" dirty="0">
                  <a:latin typeface="Courier New" pitchFamily="49" charset="0"/>
                  <a:ea typeface="+mn-ea"/>
                  <a:cs typeface="Arial" charset="0"/>
                </a:rPr>
                <a:t>   return x * y;</a:t>
              </a:r>
            </a:p>
            <a:p>
              <a:pPr algn="l">
                <a:defRPr/>
              </a:pPr>
              <a:r>
                <a:rPr lang="en-US" sz="2000" b="1" dirty="0">
                  <a:latin typeface="Courier New" pitchFamily="49" charset="0"/>
                  <a:ea typeface="+mn-ea"/>
                  <a:cs typeface="Arial" charset="0"/>
                </a:rPr>
                <a:t>}</a:t>
              </a:r>
            </a:p>
          </p:txBody>
        </p:sp>
        <p:sp>
          <p:nvSpPr>
            <p:cNvPr id="20" name="Text Box 8"/>
            <p:cNvSpPr txBox="1">
              <a:spLocks noChangeArrowheads="1"/>
            </p:cNvSpPr>
            <p:nvPr/>
          </p:nvSpPr>
          <p:spPr bwMode="auto">
            <a:xfrm>
              <a:off x="3178" y="1093"/>
              <a:ext cx="2605" cy="25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spAutoFit/>
            </a:bodyPr>
            <a:lstStyle>
              <a:lvl1pPr eaLnBrk="0" hangingPunct="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Arial" charset="0"/>
                </a:defRPr>
              </a:lvl1pPr>
              <a:lvl2pPr marL="742950" indent="-28575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2pPr>
              <a:lvl3pPr marL="11430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3pPr>
              <a:lvl4pPr marL="16002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4pPr>
              <a:lvl5pPr marL="2057400" indent="-228600" eaLnBrk="0" hangingPunct="0"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r>
                <a:rPr lang="en-US" sz="2000" b="1">
                  <a:solidFill>
                    <a:srgbClr val="15047A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</a:rPr>
                <a:t>Version 4: signature: double_double</a:t>
              </a:r>
              <a:endParaRPr lang="en-US" sz="2400">
                <a:solidFill>
                  <a:srgbClr val="15047A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37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3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73F26A6-67B5-4F45-B9BC-28D5175D3861}" type="slidenum">
              <a:rPr lang="en-US" altLang="x-none" sz="1200">
                <a:latin typeface="Tahoma" charset="0"/>
              </a:rPr>
              <a:pPr/>
              <a:t>25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381000" y="1524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x-none" sz="3600" u="sng" dirty="0">
                <a:solidFill>
                  <a:schemeClr val="accent2"/>
                </a:solidFill>
                <a:latin typeface="Comic Sans MS" charset="0"/>
              </a:rPr>
              <a:t>Overloading Picks the Best Match allowed by Implicit Conversion</a:t>
            </a: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381000" y="1524000"/>
            <a:ext cx="3570288" cy="13239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2000" b="1">
                <a:latin typeface="Courier New" charset="0"/>
              </a:rPr>
              <a:t>double tryMe ( int x )       </a:t>
            </a:r>
          </a:p>
          <a:p>
            <a:pPr algn="l" eaLnBrk="1" hangingPunct="1"/>
            <a:r>
              <a:rPr lang="en-US" altLang="x-none" sz="2000" b="1">
                <a:latin typeface="Courier New" charset="0"/>
              </a:rPr>
              <a:t>{</a:t>
            </a:r>
          </a:p>
          <a:p>
            <a:pPr algn="l" eaLnBrk="1" hangingPunct="1"/>
            <a:r>
              <a:rPr lang="en-US" altLang="x-none" sz="2000" b="1">
                <a:latin typeface="Courier New" charset="0"/>
              </a:rPr>
              <a:t>   return x + 5;</a:t>
            </a:r>
          </a:p>
          <a:p>
            <a:pPr algn="l" eaLnBrk="1" hangingPunct="1"/>
            <a:r>
              <a:rPr lang="en-US" altLang="x-none" sz="2000" b="1">
                <a:latin typeface="Courier New" charset="0"/>
              </a:rPr>
              <a:t>}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381000" y="3048000"/>
            <a:ext cx="4032250" cy="13239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2000" b="1">
                <a:latin typeface="Courier New" charset="0"/>
              </a:rPr>
              <a:t>double tryMe ( double x )    </a:t>
            </a:r>
          </a:p>
          <a:p>
            <a:pPr algn="l" eaLnBrk="1" hangingPunct="1"/>
            <a:r>
              <a:rPr lang="en-US" altLang="x-none" sz="2000" b="1">
                <a:latin typeface="Courier New" charset="0"/>
              </a:rPr>
              <a:t>{</a:t>
            </a:r>
          </a:p>
          <a:p>
            <a:pPr algn="l" eaLnBrk="1" hangingPunct="1"/>
            <a:r>
              <a:rPr lang="en-US" altLang="x-none" sz="2000" b="1">
                <a:latin typeface="Courier New" charset="0"/>
              </a:rPr>
              <a:t>   return x * .375;</a:t>
            </a:r>
          </a:p>
          <a:p>
            <a:pPr algn="l" eaLnBrk="1" hangingPunct="1"/>
            <a:r>
              <a:rPr lang="en-US" altLang="x-none" sz="2000" b="1">
                <a:latin typeface="Courier New" charset="0"/>
              </a:rPr>
              <a:t>}</a:t>
            </a: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304800" y="4876800"/>
            <a:ext cx="4768850" cy="13239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2000" b="1">
                <a:latin typeface="Courier New" charset="0"/>
              </a:rPr>
              <a:t>double tryMe (double x, int y)</a:t>
            </a:r>
          </a:p>
          <a:p>
            <a:pPr algn="l" eaLnBrk="1" hangingPunct="1"/>
            <a:r>
              <a:rPr lang="en-US" altLang="x-none" sz="2000" b="1">
                <a:latin typeface="Courier New" charset="0"/>
              </a:rPr>
              <a:t>{</a:t>
            </a:r>
          </a:p>
          <a:p>
            <a:pPr algn="l" eaLnBrk="1" hangingPunct="1"/>
            <a:r>
              <a:rPr lang="en-US" altLang="x-none" sz="2000" b="1">
                <a:latin typeface="Courier New" charset="0"/>
              </a:rPr>
              <a:t>   return x + y;</a:t>
            </a:r>
          </a:p>
          <a:p>
            <a:pPr algn="l" eaLnBrk="1" hangingPunct="1"/>
            <a:r>
              <a:rPr lang="en-US" altLang="x-none" sz="2000" b="1">
                <a:latin typeface="Courier New" charset="0"/>
              </a:rPr>
              <a:t>}</a:t>
            </a:r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5410200" y="2714625"/>
            <a:ext cx="3429000" cy="28479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2000" b="1">
                <a:latin typeface="Courier New" charset="0"/>
              </a:rPr>
              <a:t>tryMe( 1 );</a:t>
            </a:r>
          </a:p>
          <a:p>
            <a:pPr algn="l" eaLnBrk="1" hangingPunct="1"/>
            <a:endParaRPr lang="en-US" altLang="x-none" sz="2000" b="1">
              <a:latin typeface="Courier New" charset="0"/>
            </a:endParaRPr>
          </a:p>
          <a:p>
            <a:pPr algn="l" eaLnBrk="1" hangingPunct="1"/>
            <a:r>
              <a:rPr lang="en-US" altLang="x-none" sz="2000" b="1">
                <a:latin typeface="Courier New" charset="0"/>
              </a:rPr>
              <a:t>tryMe( 1.0 );</a:t>
            </a:r>
          </a:p>
          <a:p>
            <a:pPr algn="l" eaLnBrk="1" hangingPunct="1"/>
            <a:endParaRPr lang="en-US" altLang="x-none" sz="2000" b="1">
              <a:latin typeface="Courier New" charset="0"/>
            </a:endParaRPr>
          </a:p>
          <a:p>
            <a:pPr algn="l" eaLnBrk="1" hangingPunct="1"/>
            <a:r>
              <a:rPr lang="en-US" altLang="x-none" sz="2000" b="1">
                <a:latin typeface="Courier New" charset="0"/>
              </a:rPr>
              <a:t>tryMe( 1.0, 2);</a:t>
            </a:r>
          </a:p>
          <a:p>
            <a:pPr algn="l" eaLnBrk="1" hangingPunct="1"/>
            <a:endParaRPr lang="en-US" altLang="x-none" sz="2000" b="1">
              <a:latin typeface="Courier New" charset="0"/>
            </a:endParaRPr>
          </a:p>
          <a:p>
            <a:pPr algn="l" eaLnBrk="1" hangingPunct="1"/>
            <a:r>
              <a:rPr lang="en-US" altLang="x-none" sz="2000" b="1">
                <a:latin typeface="Courier New" charset="0"/>
              </a:rPr>
              <a:t>tryMe( 1, 2);</a:t>
            </a:r>
          </a:p>
          <a:p>
            <a:pPr algn="l" eaLnBrk="1" hangingPunct="1"/>
            <a:endParaRPr lang="en-US" altLang="x-none" sz="2000" b="1">
              <a:latin typeface="Courier New" charset="0"/>
            </a:endParaRPr>
          </a:p>
          <a:p>
            <a:pPr algn="l" eaLnBrk="1" hangingPunct="1"/>
            <a:r>
              <a:rPr lang="en-US" altLang="x-none" sz="2000" b="1">
                <a:latin typeface="Courier New" charset="0"/>
              </a:rPr>
              <a:t>tryMe( 1.0, 2.0);</a:t>
            </a:r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5715000" y="2300288"/>
            <a:ext cx="2800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800"/>
              <a:t>Which tryMe will be called?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/>
          </p:cNvSpPr>
          <p:nvPr>
            <p:ph type="title"/>
          </p:nvPr>
        </p:nvSpPr>
        <p:spPr>
          <a:xfrm>
            <a:off x="533400" y="76200"/>
            <a:ext cx="8305800" cy="1143000"/>
          </a:xfrm>
        </p:spPr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Overload Matching only Signature</a:t>
            </a:r>
          </a:p>
        </p:txBody>
      </p:sp>
      <p:sp>
        <p:nvSpPr>
          <p:cNvPr id="44034" name="Rectangle 3"/>
          <p:cNvSpPr>
            <a:spLocks noGrp="1"/>
          </p:cNvSpPr>
          <p:nvPr>
            <p:ph type="body" idx="1"/>
          </p:nvPr>
        </p:nvSpPr>
        <p:spPr>
          <a:xfrm>
            <a:off x="533400" y="1600200"/>
            <a:ext cx="8382000" cy="4648200"/>
          </a:xfrm>
        </p:spPr>
        <p:txBody>
          <a:bodyPr/>
          <a:lstStyle/>
          <a:p>
            <a:pPr eaLnBrk="1" hangingPunct="1">
              <a:buFont typeface="Wingdings" charset="2"/>
              <a:buNone/>
            </a:pPr>
            <a:endParaRPr lang="en-US" altLang="x-none" sz="2000">
              <a:ea typeface="ＭＳ Ｐゴシック" charset="-128"/>
            </a:endParaRPr>
          </a:p>
          <a:p>
            <a:pPr eaLnBrk="1" hangingPunct="1">
              <a:buFont typeface="Wingdings" charset="2"/>
              <a:buNone/>
            </a:pPr>
            <a:br>
              <a:rPr lang="en-US" altLang="x-none" sz="2000">
                <a:ea typeface="ＭＳ Ｐゴシック" charset="-128"/>
              </a:rPr>
            </a:br>
            <a:r>
              <a:rPr lang="en-US" altLang="x-none" sz="2000">
                <a:ea typeface="ＭＳ Ｐゴシック" charset="-128"/>
              </a:rPr>
              <a:t>  </a:t>
            </a:r>
            <a:r>
              <a:rPr lang="en-US" altLang="x-none" sz="2000">
                <a:latin typeface="Courier New" charset="0"/>
                <a:ea typeface="ＭＳ Ｐゴシック" charset="-128"/>
              </a:rPr>
              <a:t>int x = Math.round(10.3);</a:t>
            </a:r>
            <a:br>
              <a:rPr lang="en-US" altLang="x-none" sz="2000">
                <a:latin typeface="Courier New" charset="0"/>
                <a:ea typeface="ＭＳ Ｐゴシック" charset="-128"/>
              </a:rPr>
            </a:br>
            <a:endParaRPr lang="en-US" altLang="x-none" sz="1800" b="1">
              <a:solidFill>
                <a:srgbClr val="800000"/>
              </a:solidFill>
              <a:latin typeface="Courier New" charset="0"/>
              <a:ea typeface="ＭＳ Ｐゴシック" charset="-128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914400" y="4179888"/>
            <a:ext cx="6553200" cy="2246312"/>
          </a:xfrm>
          <a:prstGeom prst="rect">
            <a:avLst/>
          </a:prstGeom>
          <a:noFill/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x-none" sz="2000" dirty="0">
                <a:latin typeface="Courier New" charset="0"/>
              </a:rPr>
              <a:t>// </a:t>
            </a:r>
            <a:r>
              <a:rPr lang="en-US" altLang="x-none" sz="2000" dirty="0" err="1">
                <a:latin typeface="Courier New" charset="0"/>
              </a:rPr>
              <a:t>Math.round</a:t>
            </a:r>
            <a:r>
              <a:rPr lang="en-US" altLang="x-none" sz="2000" dirty="0">
                <a:latin typeface="Courier New" charset="0"/>
              </a:rPr>
              <a:t>() has two definitions</a:t>
            </a:r>
            <a:br>
              <a:rPr lang="en-US" altLang="x-none" sz="2000" dirty="0">
                <a:latin typeface="Courier New" charset="0"/>
              </a:rPr>
            </a:br>
            <a:endParaRPr lang="en-US" altLang="x-none" sz="2000" dirty="0">
              <a:latin typeface="Courier New" charset="0"/>
            </a:endParaRPr>
          </a:p>
          <a:p>
            <a:pPr algn="l"/>
            <a:r>
              <a:rPr lang="en-US" altLang="x-none" sz="2000" dirty="0">
                <a:latin typeface="Courier New" charset="0"/>
              </a:rPr>
              <a:t>// definition 1</a:t>
            </a:r>
          </a:p>
          <a:p>
            <a:pPr algn="l"/>
            <a:r>
              <a:rPr lang="en-US" altLang="x-none" sz="2000" dirty="0">
                <a:latin typeface="Courier New" charset="0"/>
              </a:rPr>
              <a:t>static long round(double a)</a:t>
            </a:r>
            <a:br>
              <a:rPr lang="en-US" altLang="x-none" sz="2000" dirty="0">
                <a:latin typeface="Courier New" charset="0"/>
              </a:rPr>
            </a:br>
            <a:endParaRPr lang="en-US" altLang="x-none" sz="2000" dirty="0">
              <a:latin typeface="Courier New" charset="0"/>
            </a:endParaRPr>
          </a:p>
          <a:p>
            <a:pPr algn="l"/>
            <a:r>
              <a:rPr lang="en-US" altLang="x-none" sz="2000" dirty="0">
                <a:latin typeface="Courier New" charset="0"/>
              </a:rPr>
              <a:t>// definition 2</a:t>
            </a:r>
          </a:p>
          <a:p>
            <a:pPr algn="l"/>
            <a:r>
              <a:rPr lang="en-US" altLang="x-none" sz="2000" dirty="0">
                <a:latin typeface="Courier New" charset="0"/>
              </a:rPr>
              <a:t>static int round(float a)</a:t>
            </a:r>
            <a:endParaRPr lang="en-US" altLang="x-none" sz="1400" dirty="0"/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3262261" y="2590800"/>
            <a:ext cx="3918060" cy="2590800"/>
            <a:chOff x="3262290" y="2590800"/>
            <a:chExt cx="3917959" cy="2590800"/>
          </a:xfrm>
        </p:grpSpPr>
        <p:grpSp>
          <p:nvGrpSpPr>
            <p:cNvPr id="44045" name="Group 9"/>
            <p:cNvGrpSpPr>
              <a:grpSpLocks/>
            </p:cNvGrpSpPr>
            <p:nvPr/>
          </p:nvGrpSpPr>
          <p:grpSpPr bwMode="auto">
            <a:xfrm>
              <a:off x="3262290" y="2590800"/>
              <a:ext cx="3917959" cy="781110"/>
              <a:chOff x="5091090" y="4953000"/>
              <a:chExt cx="3917959" cy="781110"/>
            </a:xfrm>
          </p:grpSpPr>
          <p:sp>
            <p:nvSpPr>
              <p:cNvPr id="44047" name="Rectangle 10"/>
              <p:cNvSpPr>
                <a:spLocks noChangeArrowheads="1"/>
              </p:cNvSpPr>
              <p:nvPr/>
            </p:nvSpPr>
            <p:spPr bwMode="auto">
              <a:xfrm>
                <a:off x="5091090" y="5334000"/>
                <a:ext cx="3917959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r>
                  <a:rPr lang="en-US" altLang="x-none" sz="2000" dirty="0">
                    <a:solidFill>
                      <a:srgbClr val="000000"/>
                    </a:solidFill>
                    <a:latin typeface="Comic Sans MS" charset="0"/>
                  </a:rPr>
                  <a:t>Best match.</a:t>
                </a:r>
                <a:r>
                  <a:rPr lang="zh-CN" altLang="en-US" sz="2000" dirty="0">
                    <a:solidFill>
                      <a:srgbClr val="000000"/>
                    </a:solidFill>
                    <a:latin typeface="Comic Sans MS" charset="0"/>
                  </a:rPr>
                  <a:t> </a:t>
                </a:r>
                <a:r>
                  <a:rPr lang="en-US" altLang="zh-CN" sz="2000" dirty="0">
                    <a:solidFill>
                      <a:srgbClr val="000000"/>
                    </a:solidFill>
                    <a:latin typeface="Comic Sans MS" charset="0"/>
                  </a:rPr>
                  <a:t>(Double</a:t>
                </a:r>
                <a:r>
                  <a:rPr lang="zh-CN" altLang="en-US" sz="2000" dirty="0">
                    <a:solidFill>
                      <a:srgbClr val="000000"/>
                    </a:solidFill>
                    <a:latin typeface="Comic Sans MS" charset="0"/>
                  </a:rPr>
                  <a:t> </a:t>
                </a:r>
                <a:r>
                  <a:rPr lang="en-US" altLang="zh-CN" sz="2000" dirty="0">
                    <a:solidFill>
                      <a:srgbClr val="000000"/>
                    </a:solidFill>
                    <a:latin typeface="Comic Sans MS" charset="0"/>
                  </a:rPr>
                  <a:t>if</a:t>
                </a:r>
                <a:r>
                  <a:rPr lang="zh-CN" altLang="en-US" sz="2000" dirty="0">
                    <a:solidFill>
                      <a:srgbClr val="000000"/>
                    </a:solidFill>
                    <a:latin typeface="Comic Sans MS" charset="0"/>
                  </a:rPr>
                  <a:t> </a:t>
                </a:r>
                <a:r>
                  <a:rPr lang="en-US" altLang="zh-CN" sz="2000" dirty="0">
                    <a:solidFill>
                      <a:srgbClr val="000000"/>
                    </a:solidFill>
                    <a:latin typeface="Comic Sans MS" charset="0"/>
                  </a:rPr>
                  <a:t>default)</a:t>
                </a:r>
                <a:endParaRPr lang="en-US" altLang="x-none" sz="6600" dirty="0">
                  <a:solidFill>
                    <a:srgbClr val="000000"/>
                  </a:solidFill>
                  <a:latin typeface="Comic Sans MS" charset="0"/>
                </a:endParaRPr>
              </a:p>
            </p:txBody>
          </p:sp>
          <p:cxnSp>
            <p:nvCxnSpPr>
              <p:cNvPr id="44048" name="Straight Arrow Connector 11"/>
              <p:cNvCxnSpPr>
                <a:cxnSpLocks noChangeShapeType="1"/>
              </p:cNvCxnSpPr>
              <p:nvPr/>
            </p:nvCxnSpPr>
            <p:spPr bwMode="auto">
              <a:xfrm rot="10800000">
                <a:off x="6248400" y="4953000"/>
                <a:ext cx="533400" cy="381000"/>
              </a:xfrm>
              <a:prstGeom prst="straightConnector1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44046" name="Straight Arrow Connector 13"/>
            <p:cNvCxnSpPr>
              <a:cxnSpLocks noChangeShapeType="1"/>
              <a:stCxn id="44047" idx="2"/>
            </p:cNvCxnSpPr>
            <p:nvPr/>
          </p:nvCxnSpPr>
          <p:spPr bwMode="auto">
            <a:xfrm flipH="1">
              <a:off x="4114800" y="3371910"/>
              <a:ext cx="1106469" cy="180969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228600" y="2514600"/>
            <a:ext cx="3043238" cy="933450"/>
            <a:chOff x="6096020" y="4495800"/>
            <a:chExt cx="3042821" cy="933488"/>
          </a:xfrm>
        </p:grpSpPr>
        <p:sp>
          <p:nvSpPr>
            <p:cNvPr id="44043" name="Rectangle 16"/>
            <p:cNvSpPr>
              <a:spLocks noChangeArrowheads="1"/>
            </p:cNvSpPr>
            <p:nvPr/>
          </p:nvSpPr>
          <p:spPr bwMode="auto">
            <a:xfrm>
              <a:off x="6096020" y="5029222"/>
              <a:ext cx="3042821" cy="4000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>
                  <a:solidFill>
                    <a:srgbClr val="000000"/>
                  </a:solidFill>
                  <a:latin typeface="Comic Sans MS" charset="0"/>
                </a:rPr>
                <a:t>ERROR: Type mismatch.</a:t>
              </a:r>
              <a:endParaRPr lang="en-US" altLang="x-none" sz="6600">
                <a:solidFill>
                  <a:srgbClr val="000000"/>
                </a:solidFill>
                <a:latin typeface="Comic Sans MS" charset="0"/>
              </a:endParaRPr>
            </a:p>
          </p:txBody>
        </p:sp>
        <p:cxnSp>
          <p:nvCxnSpPr>
            <p:cNvPr id="44044" name="Straight Arrow Connector 17"/>
            <p:cNvCxnSpPr>
              <a:cxnSpLocks noChangeShapeType="1"/>
            </p:cNvCxnSpPr>
            <p:nvPr/>
          </p:nvCxnSpPr>
          <p:spPr bwMode="auto">
            <a:xfrm flipV="1">
              <a:off x="7162674" y="4495800"/>
              <a:ext cx="762125" cy="533425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-152400" y="3429000"/>
            <a:ext cx="4495800" cy="708025"/>
            <a:chOff x="-152400" y="3429000"/>
            <a:chExt cx="4495800" cy="707886"/>
          </a:xfrm>
        </p:grpSpPr>
        <p:pic>
          <p:nvPicPr>
            <p:cNvPr id="44041" name="Picture 14" descr="http://t3.gstatic.com/images?q=tbn:ANd9GcRNv1QFtQscgBKu7MH7yPlohATfr4nvFG7rLTK1mtn1cSEky0Kh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2400" y="3429000"/>
              <a:ext cx="688861" cy="685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4042" name="Rectangle 13"/>
            <p:cNvSpPr>
              <a:spLocks noChangeArrowheads="1"/>
            </p:cNvSpPr>
            <p:nvPr/>
          </p:nvSpPr>
          <p:spPr bwMode="auto">
            <a:xfrm>
              <a:off x="320675" y="3429000"/>
              <a:ext cx="402272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>
                  <a:solidFill>
                    <a:srgbClr val="000000"/>
                  </a:solidFill>
                  <a:latin typeface="Comic Sans MS" charset="0"/>
                </a:rPr>
                <a:t>I know 10 will fit as an int: how</a:t>
              </a:r>
              <a:br>
                <a:rPr lang="en-US" altLang="x-none" sz="2000">
                  <a:solidFill>
                    <a:srgbClr val="000000"/>
                  </a:solidFill>
                  <a:latin typeface="Comic Sans MS" charset="0"/>
                </a:rPr>
              </a:br>
              <a:r>
                <a:rPr lang="en-US" altLang="x-none" sz="2000">
                  <a:solidFill>
                    <a:srgbClr val="000000"/>
                  </a:solidFill>
                  <a:latin typeface="Comic Sans MS" charset="0"/>
                </a:rPr>
                <a:t>do I change from long to int?</a:t>
              </a:r>
              <a:endParaRPr lang="en-US" altLang="x-none" sz="6600">
                <a:solidFill>
                  <a:srgbClr val="000000"/>
                </a:solidFill>
                <a:latin typeface="Comic Sans MS" charset="0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914400" y="1600200"/>
            <a:ext cx="6248400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  <a:defRPr/>
            </a:pPr>
            <a:r>
              <a:rPr lang="en-US" sz="2000" kern="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2000" kern="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2000" kern="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x = </a:t>
            </a:r>
            <a:r>
              <a:rPr lang="en-US" sz="2000" b="1" kern="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(</a:t>
            </a:r>
            <a:r>
              <a:rPr lang="en-US" sz="2000" b="1" kern="0" dirty="0" err="1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2000" b="1" kern="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)</a:t>
            </a:r>
            <a:r>
              <a:rPr lang="en-US" sz="2000" kern="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Math.round</a:t>
            </a:r>
            <a:r>
              <a:rPr lang="en-US" sz="2000" kern="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(10.3);</a:t>
            </a:r>
            <a:endParaRPr lang="en-US" sz="1800" b="1" kern="0" dirty="0">
              <a:solidFill>
                <a:srgbClr val="800000"/>
              </a:solidFill>
              <a:latin typeface="Courier New" charset="0"/>
              <a:ea typeface="ＭＳ Ｐゴシック" charset="0"/>
              <a:cs typeface="Courier New" charset="0"/>
            </a:endParaRPr>
          </a:p>
        </p:txBody>
      </p:sp>
      <p:cxnSp>
        <p:nvCxnSpPr>
          <p:cNvPr id="17" name="Straight Arrow Connector 11"/>
          <p:cNvCxnSpPr>
            <a:cxnSpLocks noChangeShapeType="1"/>
          </p:cNvCxnSpPr>
          <p:nvPr/>
        </p:nvCxnSpPr>
        <p:spPr bwMode="auto">
          <a:xfrm flipH="1" flipV="1">
            <a:off x="2971800" y="1981200"/>
            <a:ext cx="76200" cy="3810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DFF2522-EDC9-26A2-B956-862C70B60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275AE65-4833-9C4C-AD7D-E599B6639910}" type="slidenum">
              <a:rPr lang="en-US" altLang="x-none" sz="1200">
                <a:latin typeface="Tahoma" charset="0"/>
              </a:rPr>
              <a:pPr/>
              <a:t>26</a:t>
            </a:fld>
            <a:endParaRPr lang="en-US" altLang="x-none" sz="1200" dirty="0">
              <a:latin typeface="Tahom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Outline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 dirty="0">
                <a:ea typeface="ＭＳ Ｐゴシック" charset="-128"/>
              </a:rPr>
              <a:t>Admin and recap</a:t>
            </a:r>
          </a:p>
          <a:p>
            <a:r>
              <a:rPr lang="en-US" altLang="x-none" dirty="0">
                <a:ea typeface="ＭＳ Ｐゴシック" charset="-128"/>
              </a:rPr>
              <a:t>Method details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Method w/ return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Summary of method definition and invocation rules</a:t>
            </a:r>
          </a:p>
          <a:p>
            <a:pPr lvl="2"/>
            <a:r>
              <a:rPr lang="en-US" altLang="x-none" dirty="0">
                <a:ea typeface="ＭＳ Ｐゴシック" charset="-128"/>
              </a:rPr>
              <a:t>Overloaded methods</a:t>
            </a:r>
          </a:p>
          <a:p>
            <a:pPr lvl="2"/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Formal arguments are local variables</a:t>
            </a: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BEE64CB-3016-CD4D-8147-94F7A5369E36}" type="slidenum">
              <a:rPr lang="en-US" altLang="x-none" sz="1200">
                <a:latin typeface="Tahoma" charset="0"/>
              </a:rPr>
              <a:pPr/>
              <a:t>27</a:t>
            </a:fld>
            <a:endParaRPr lang="en-US" altLang="x-none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5461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0AC27E09-9118-3444-9EDB-91966F8B2D80}" type="slidenum">
              <a:rPr lang="en-US" altLang="x-none" sz="1200">
                <a:latin typeface="Tahoma" charset="0"/>
              </a:rPr>
              <a:pPr/>
              <a:t>28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305800" cy="1143000"/>
          </a:xfrm>
        </p:spPr>
        <p:txBody>
          <a:bodyPr/>
          <a:lstStyle/>
          <a:p>
            <a:r>
              <a:rPr lang="en-US" altLang="x-none" sz="3200" dirty="0">
                <a:ea typeface="ＭＳ Ｐゴシック" charset="-128"/>
              </a:rPr>
              <a:t>Method Invocation and Parameter Passing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7772400" cy="99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sz="2400" dirty="0">
                <a:ea typeface="ＭＳ Ｐゴシック" charset="-128"/>
              </a:rPr>
              <a:t>Corresponding actual</a:t>
            </a:r>
            <a:r>
              <a:rPr lang="en-US" altLang="x-none" sz="2400" dirty="0">
                <a:solidFill>
                  <a:srgbClr val="C00000"/>
                </a:solidFill>
                <a:ea typeface="ＭＳ Ｐゴシック" charset="-128"/>
              </a:rPr>
              <a:t> </a:t>
            </a:r>
            <a:r>
              <a:rPr lang="en-US" altLang="x-none" sz="2400" i="1" dirty="0">
                <a:solidFill>
                  <a:srgbClr val="CC0000"/>
                </a:solidFill>
                <a:ea typeface="ＭＳ Ｐゴシック" charset="-128"/>
              </a:rPr>
              <a:t>argument</a:t>
            </a:r>
            <a:r>
              <a:rPr lang="en-US" altLang="x-none" sz="2400" dirty="0">
                <a:ea typeface="ＭＳ Ｐゴシック" charset="-128"/>
              </a:rPr>
              <a:t> in the invocation is assigned to the corresponding </a:t>
            </a:r>
            <a:r>
              <a:rPr lang="en-US" altLang="x-none" sz="2400" i="1" dirty="0">
                <a:solidFill>
                  <a:srgbClr val="CC0000"/>
                </a:solidFill>
                <a:ea typeface="ＭＳ Ｐゴシック" charset="-128"/>
              </a:rPr>
              <a:t>formal argument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838200" y="3671888"/>
            <a:ext cx="8340725" cy="2495550"/>
            <a:chOff x="658" y="2338"/>
            <a:chExt cx="5254" cy="1572"/>
          </a:xfrm>
        </p:grpSpPr>
        <p:sp>
          <p:nvSpPr>
            <p:cNvPr id="45069" name="Text Box 5"/>
            <p:cNvSpPr txBox="1">
              <a:spLocks noChangeArrowheads="1"/>
            </p:cNvSpPr>
            <p:nvPr/>
          </p:nvSpPr>
          <p:spPr bwMode="auto">
            <a:xfrm>
              <a:off x="658" y="2338"/>
              <a:ext cx="525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x-none" sz="2000">
                  <a:latin typeface="Courier New" charset="0"/>
                </a:rPr>
                <a:t>public static void printNumber(</a:t>
              </a:r>
              <a:r>
                <a:rPr lang="en-US" altLang="x-none" sz="2000" b="1">
                  <a:latin typeface="Courier New" charset="0"/>
                </a:rPr>
                <a:t>int number</a:t>
              </a:r>
              <a:r>
                <a:rPr lang="en-US" altLang="x-none" sz="2000">
                  <a:latin typeface="Courier New" charset="0"/>
                </a:rPr>
                <a:t>, </a:t>
              </a:r>
              <a:r>
                <a:rPr lang="en-US" altLang="x-none" sz="2000" b="1">
                  <a:latin typeface="Courier New" charset="0"/>
                </a:rPr>
                <a:t>int count</a:t>
              </a:r>
              <a:r>
                <a:rPr lang="en-US" altLang="x-none" sz="2000">
                  <a:latin typeface="Courier New" charset="0"/>
                </a:rPr>
                <a:t>)</a:t>
              </a:r>
              <a:endParaRPr lang="en-US" altLang="x-none" sz="2000" b="1">
                <a:latin typeface="Courier New" charset="0"/>
              </a:endParaRPr>
            </a:p>
          </p:txBody>
        </p:sp>
        <p:sp>
          <p:nvSpPr>
            <p:cNvPr id="45070" name="Text Box 6"/>
            <p:cNvSpPr txBox="1">
              <a:spLocks noChangeArrowheads="1"/>
            </p:cNvSpPr>
            <p:nvPr/>
          </p:nvSpPr>
          <p:spPr bwMode="auto">
            <a:xfrm>
              <a:off x="672" y="2592"/>
              <a:ext cx="3703" cy="1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x-none" sz="2000" b="1">
                  <a:latin typeface="Courier New" charset="0"/>
                </a:rPr>
                <a:t>{</a:t>
              </a:r>
            </a:p>
            <a:p>
              <a:pPr algn="l" eaLnBrk="1" hangingPunct="1"/>
              <a:endParaRPr lang="en-US" altLang="x-none" sz="2000" b="1">
                <a:latin typeface="Courier New" charset="0"/>
              </a:endParaRPr>
            </a:p>
            <a:p>
              <a:pPr algn="l" eaLnBrk="1" hangingPunct="1"/>
              <a:endParaRPr lang="en-US" altLang="x-none" sz="2000" b="1">
                <a:latin typeface="Courier New" charset="0"/>
              </a:endParaRPr>
            </a:p>
            <a:p>
              <a:pPr algn="l" eaLnBrk="1" hangingPunct="1">
                <a:lnSpc>
                  <a:spcPct val="70000"/>
                </a:lnSpc>
                <a:buFont typeface="Wingdings 2" charset="2"/>
                <a:buNone/>
              </a:pPr>
              <a:r>
                <a:rPr lang="en-US" altLang="x-none" sz="2000" b="1">
                  <a:latin typeface="Courier New" charset="0"/>
                </a:rPr>
                <a:t>   </a:t>
              </a:r>
              <a:r>
                <a:rPr lang="en-US" altLang="x-none" sz="2000">
                  <a:latin typeface="Courier New" charset="0"/>
                </a:rPr>
                <a:t>for (int i = 1; i &lt;= </a:t>
              </a:r>
              <a:r>
                <a:rPr lang="en-US" altLang="x-none" sz="2000" b="1">
                  <a:latin typeface="Courier New" charset="0"/>
                </a:rPr>
                <a:t>count</a:t>
              </a:r>
              <a:r>
                <a:rPr lang="en-US" altLang="x-none" sz="2000">
                  <a:latin typeface="Courier New" charset="0"/>
                </a:rPr>
                <a:t>; i++) {</a:t>
              </a:r>
            </a:p>
            <a:p>
              <a:pPr algn="l" eaLnBrk="1" hangingPunct="1">
                <a:lnSpc>
                  <a:spcPct val="70000"/>
                </a:lnSpc>
                <a:buFont typeface="Wingdings 2" charset="2"/>
                <a:buNone/>
              </a:pPr>
              <a:r>
                <a:rPr lang="en-US" altLang="x-none" sz="2000">
                  <a:latin typeface="Courier New" charset="0"/>
                </a:rPr>
                <a:t>        System.out.print(</a:t>
              </a:r>
              <a:r>
                <a:rPr lang="en-US" altLang="x-none" sz="2000" b="1">
                  <a:latin typeface="Courier New" charset="0"/>
                </a:rPr>
                <a:t>number</a:t>
              </a:r>
              <a:r>
                <a:rPr lang="en-US" altLang="x-none" sz="2000">
                  <a:latin typeface="Courier New" charset="0"/>
                </a:rPr>
                <a:t>);</a:t>
              </a:r>
            </a:p>
            <a:p>
              <a:pPr algn="l" eaLnBrk="1" hangingPunct="1">
                <a:lnSpc>
                  <a:spcPct val="70000"/>
                </a:lnSpc>
                <a:buFont typeface="Wingdings 2" charset="2"/>
                <a:buNone/>
              </a:pPr>
              <a:r>
                <a:rPr lang="en-US" altLang="x-none" sz="2000">
                  <a:latin typeface="Courier New" charset="0"/>
                </a:rPr>
                <a:t>    }</a:t>
              </a:r>
            </a:p>
            <a:p>
              <a:pPr algn="l" eaLnBrk="1" hangingPunct="1">
                <a:lnSpc>
                  <a:spcPct val="70000"/>
                </a:lnSpc>
                <a:buFont typeface="Wingdings 2" charset="2"/>
                <a:buNone/>
              </a:pPr>
              <a:r>
                <a:rPr lang="en-US" altLang="x-none" sz="2000">
                  <a:latin typeface="Courier New" charset="0"/>
                </a:rPr>
                <a:t>    System.out.println();</a:t>
              </a:r>
            </a:p>
            <a:p>
              <a:pPr algn="l" eaLnBrk="1" hangingPunct="1">
                <a:lnSpc>
                  <a:spcPct val="70000"/>
                </a:lnSpc>
                <a:buFont typeface="Wingdings 2" charset="2"/>
                <a:buNone/>
              </a:pPr>
              <a:r>
                <a:rPr lang="en-US" altLang="x-none" sz="2000">
                  <a:latin typeface="Courier New" charset="0"/>
                </a:rPr>
                <a:t>}</a:t>
              </a:r>
            </a:p>
          </p:txBody>
        </p:sp>
      </p:grpSp>
      <p:sp>
        <p:nvSpPr>
          <p:cNvPr id="330759" name="Text Box 7"/>
          <p:cNvSpPr txBox="1">
            <a:spLocks noChangeArrowheads="1"/>
          </p:cNvSpPr>
          <p:nvPr/>
        </p:nvSpPr>
        <p:spPr bwMode="auto">
          <a:xfrm>
            <a:off x="4352925" y="2362200"/>
            <a:ext cx="35702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2000" b="1">
                <a:latin typeface="Courier New" charset="0"/>
              </a:rPr>
              <a:t>int line = 3; </a:t>
            </a:r>
          </a:p>
          <a:p>
            <a:pPr algn="l" eaLnBrk="1" hangingPunct="1"/>
            <a:r>
              <a:rPr lang="en-US" altLang="x-none" sz="2000" b="1">
                <a:latin typeface="Courier New" charset="0"/>
              </a:rPr>
              <a:t>printNumber(line-1,5);</a:t>
            </a:r>
          </a:p>
        </p:txBody>
      </p:sp>
      <p:sp>
        <p:nvSpPr>
          <p:cNvPr id="330760" name="Line 8"/>
          <p:cNvSpPr>
            <a:spLocks noChangeShapeType="1"/>
          </p:cNvSpPr>
          <p:nvPr/>
        </p:nvSpPr>
        <p:spPr bwMode="auto">
          <a:xfrm>
            <a:off x="990600" y="3276600"/>
            <a:ext cx="8001000" cy="0"/>
          </a:xfrm>
          <a:prstGeom prst="line">
            <a:avLst/>
          </a:prstGeom>
          <a:noFill/>
          <a:ln w="3175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1512" name="AutoShape 10"/>
          <p:cNvCxnSpPr>
            <a:cxnSpLocks noChangeShapeType="1"/>
          </p:cNvCxnSpPr>
          <p:nvPr/>
        </p:nvCxnSpPr>
        <p:spPr bwMode="auto">
          <a:xfrm rot="5400000">
            <a:off x="6248400" y="3200400"/>
            <a:ext cx="762000" cy="457200"/>
          </a:xfrm>
          <a:prstGeom prst="bentConnector3">
            <a:avLst>
              <a:gd name="adj1" fmla="val 20620"/>
            </a:avLst>
          </a:prstGeom>
          <a:noFill/>
          <a:ln w="31750">
            <a:solidFill>
              <a:srgbClr val="FF0000"/>
            </a:solidFill>
            <a:miter lim="800000"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7391400" y="3048000"/>
            <a:ext cx="762000" cy="762000"/>
            <a:chOff x="3936" y="1824"/>
            <a:chExt cx="720" cy="480"/>
          </a:xfrm>
        </p:grpSpPr>
        <p:sp>
          <p:nvSpPr>
            <p:cNvPr id="45066" name="Line 12"/>
            <p:cNvSpPr>
              <a:spLocks noChangeShapeType="1"/>
            </p:cNvSpPr>
            <p:nvPr/>
          </p:nvSpPr>
          <p:spPr bwMode="auto">
            <a:xfrm>
              <a:off x="3936" y="1824"/>
              <a:ext cx="0" cy="96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7" name="Line 13"/>
            <p:cNvSpPr>
              <a:spLocks noChangeShapeType="1"/>
            </p:cNvSpPr>
            <p:nvPr/>
          </p:nvSpPr>
          <p:spPr bwMode="auto">
            <a:xfrm flipH="1">
              <a:off x="3936" y="1920"/>
              <a:ext cx="720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8" name="Line 14"/>
            <p:cNvSpPr>
              <a:spLocks noChangeShapeType="1"/>
            </p:cNvSpPr>
            <p:nvPr/>
          </p:nvSpPr>
          <p:spPr bwMode="auto">
            <a:xfrm>
              <a:off x="4656" y="1920"/>
              <a:ext cx="0" cy="384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1371600" y="4552950"/>
            <a:ext cx="6705600" cy="400050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2000" b="1">
                <a:solidFill>
                  <a:srgbClr val="000000"/>
                </a:solidFill>
                <a:latin typeface="Courier New" charset="0"/>
              </a:rPr>
              <a:t>// equiv: </a:t>
            </a:r>
            <a:r>
              <a:rPr lang="en-US" altLang="x-none" sz="2000" b="1">
                <a:latin typeface="Courier New" charset="0"/>
              </a:rPr>
              <a:t>number = 2; count = 5;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0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0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0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0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0759" grpId="0" autoUpdateAnimBg="0"/>
      <p:bldP spid="330760" grpId="0" animBg="1"/>
      <p:bldP spid="15" grpId="0" animBg="1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CA20A39-995F-1C48-9A15-8F6274968CB9}" type="slidenum">
              <a:rPr lang="en-US" altLang="x-none" sz="1200">
                <a:solidFill>
                  <a:srgbClr val="000000"/>
                </a:solidFill>
                <a:latin typeface="Tahoma" charset="0"/>
              </a:rPr>
              <a:pPr/>
              <a:t>29</a:t>
            </a:fld>
            <a:endParaRPr lang="en-US" altLang="x-none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153400" cy="1143000"/>
          </a:xfrm>
        </p:spPr>
        <p:txBody>
          <a:bodyPr/>
          <a:lstStyle/>
          <a:p>
            <a:r>
              <a:rPr lang="en-US" altLang="x-none" sz="3200" dirty="0">
                <a:ea typeface="ＭＳ Ｐゴシック" charset="-128"/>
              </a:rPr>
              <a:t>Method Invocation and Parameter Passing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001000" cy="4038600"/>
          </a:xfrm>
        </p:spPr>
        <p:txBody>
          <a:bodyPr/>
          <a:lstStyle/>
          <a:p>
            <a:r>
              <a:rPr lang="en-US" altLang="x-none" sz="2400" dirty="0">
                <a:ea typeface="ＭＳ Ｐゴシック" charset="-128"/>
              </a:rPr>
              <a:t>In Java, a </a:t>
            </a:r>
            <a:r>
              <a:rPr lang="en-US" altLang="x-none" sz="2400" dirty="0">
                <a:solidFill>
                  <a:srgbClr val="FF0000"/>
                </a:solidFill>
                <a:ea typeface="ＭＳ Ｐゴシック" charset="-128"/>
              </a:rPr>
              <a:t>formal argument is a local variable </a:t>
            </a:r>
            <a:r>
              <a:rPr lang="en-US" altLang="x-none" sz="2400" dirty="0">
                <a:ea typeface="ＭＳ Ｐゴシック" charset="-128"/>
              </a:rPr>
              <a:t>of a method</a:t>
            </a:r>
          </a:p>
          <a:p>
            <a:r>
              <a:rPr lang="en-US" altLang="x-none" sz="2400" dirty="0">
                <a:ea typeface="ＭＳ Ｐゴシック" charset="-128"/>
              </a:rPr>
              <a:t>The </a:t>
            </a:r>
            <a:r>
              <a:rPr lang="en-US" altLang="x-none" sz="2400" dirty="0">
                <a:solidFill>
                  <a:srgbClr val="FF0000"/>
                </a:solidFill>
                <a:ea typeface="ＭＳ Ｐゴシック" charset="-128"/>
              </a:rPr>
              <a:t>formal argument and the actual argument are different variables</a:t>
            </a:r>
            <a:r>
              <a:rPr lang="en-US" altLang="x-none" sz="2400" dirty="0">
                <a:ea typeface="ＭＳ Ｐゴシック" charset="-128"/>
              </a:rPr>
              <a:t>, with different memory locations, even if they have the same name.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Outline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 dirty="0">
                <a:ea typeface="ＭＳ Ｐゴシック" charset="-128"/>
              </a:rPr>
              <a:t>Admin and recap</a:t>
            </a:r>
          </a:p>
          <a:p>
            <a:r>
              <a:rPr lang="en-US" altLang="x-none" dirty="0">
                <a:ea typeface="ＭＳ Ｐゴシック" charset="-128"/>
              </a:rPr>
              <a:t>Method details</a:t>
            </a:r>
          </a:p>
          <a:p>
            <a:pPr lvl="1"/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Method w/ return</a:t>
            </a: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BEE64CB-3016-CD4D-8147-94F7A5369E36}" type="slidenum">
              <a:rPr lang="en-US" altLang="x-none" sz="1200">
                <a:latin typeface="Tahoma" charset="0"/>
              </a:rPr>
              <a:pPr/>
              <a:t>3</a:t>
            </a:fld>
            <a:endParaRPr lang="en-US" altLang="x-none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8196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4"/>
          <p:cNvSpPr>
            <a:spLocks noChangeArrowheads="1"/>
          </p:cNvSpPr>
          <p:nvPr/>
        </p:nvSpPr>
        <p:spPr bwMode="auto">
          <a:xfrm>
            <a:off x="1730375" y="3595688"/>
            <a:ext cx="2424113" cy="280987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FFFFFF"/>
              </a:solidFill>
            </a:endParaRPr>
          </a:p>
        </p:txBody>
      </p:sp>
      <p:sp>
        <p:nvSpPr>
          <p:cNvPr id="64514" name="Rectangle 4"/>
          <p:cNvSpPr>
            <a:spLocks noChangeArrowheads="1"/>
          </p:cNvSpPr>
          <p:nvPr/>
        </p:nvSpPr>
        <p:spPr bwMode="auto">
          <a:xfrm>
            <a:off x="1730375" y="3032125"/>
            <a:ext cx="2424113" cy="280988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FFFFFF"/>
              </a:solidFill>
            </a:endParaRPr>
          </a:p>
        </p:txBody>
      </p:sp>
      <p:sp>
        <p:nvSpPr>
          <p:cNvPr id="64515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sz="3600">
                <a:ea typeface="ＭＳ Ｐゴシック" charset="-128"/>
              </a:rPr>
              <a:t>Exercise: "Parameter Mystery</a:t>
            </a:r>
            <a:r>
              <a:rPr lang="en-US" altLang="en-US" sz="3600">
                <a:ea typeface="ＭＳ Ｐゴシック" charset="-128"/>
              </a:rPr>
              <a:t>”</a:t>
            </a:r>
            <a:endParaRPr lang="en-US" altLang="x-none" sz="3600">
              <a:ea typeface="ＭＳ Ｐゴシック" charset="-128"/>
            </a:endParaRPr>
          </a:p>
        </p:txBody>
      </p:sp>
      <p:sp>
        <p:nvSpPr>
          <p:cNvPr id="64516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public class 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ParameterMystery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 {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    public static void main(String[] 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args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) {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        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 x = 9;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        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 y = 2;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        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 z = 5;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16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600" b="1" dirty="0">
                <a:latin typeface="Courier New" charset="0"/>
                <a:ea typeface="ＭＳ Ｐゴシック" charset="-128"/>
              </a:rPr>
              <a:t>        mystery(z, y, x);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16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600" b="1" dirty="0">
                <a:latin typeface="Courier New" charset="0"/>
                <a:ea typeface="ＭＳ Ｐゴシック" charset="-128"/>
              </a:rPr>
              <a:t>        mystery(y, x, </a:t>
            </a:r>
            <a:r>
              <a:rPr lang="en-US" altLang="x-none" sz="1600" b="1" dirty="0" err="1">
                <a:latin typeface="Courier New" charset="0"/>
                <a:ea typeface="ＭＳ Ｐゴシック" charset="-128"/>
              </a:rPr>
              <a:t>z+y</a:t>
            </a:r>
            <a:r>
              <a:rPr lang="en-US" altLang="x-none" sz="1600" b="1" dirty="0">
                <a:latin typeface="Courier New" charset="0"/>
                <a:ea typeface="ＭＳ Ｐゴシック" charset="-128"/>
              </a:rPr>
              <a:t>);</a:t>
            </a:r>
            <a:endParaRPr lang="en-US" altLang="x-none" sz="16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    }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16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16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16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    public static void mystery(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 </a:t>
            </a:r>
            <a:r>
              <a:rPr lang="en-US" altLang="x-none" sz="1600" b="1" dirty="0">
                <a:latin typeface="Courier New" charset="0"/>
                <a:ea typeface="ＭＳ Ｐゴシック" charset="-128"/>
              </a:rPr>
              <a:t>x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, 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 </a:t>
            </a:r>
            <a:r>
              <a:rPr lang="en-US" altLang="x-none" sz="1600" b="1" dirty="0">
                <a:latin typeface="Courier New" charset="0"/>
                <a:ea typeface="ＭＳ Ｐゴシック" charset="-128"/>
              </a:rPr>
              <a:t>y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, 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 </a:t>
            </a:r>
            <a:r>
              <a:rPr lang="en-US" altLang="x-none" sz="1600" b="1" dirty="0">
                <a:latin typeface="Courier New" charset="0"/>
                <a:ea typeface="ＭＳ Ｐゴシック" charset="-128"/>
              </a:rPr>
              <a:t>z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) {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        </a:t>
            </a:r>
            <a:r>
              <a:rPr lang="en-US" altLang="x-none" sz="1600" dirty="0" err="1">
                <a:latin typeface="Courier New" charset="0"/>
                <a:ea typeface="ＭＳ Ｐゴシック" charset="-128"/>
              </a:rPr>
              <a:t>System.out.println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(</a:t>
            </a:r>
            <a:r>
              <a:rPr lang="en-US" altLang="x-none" sz="1600" b="1" dirty="0">
                <a:latin typeface="Courier New" charset="0"/>
                <a:ea typeface="ＭＳ Ｐゴシック" charset="-128"/>
              </a:rPr>
              <a:t>z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 + " and " + (</a:t>
            </a:r>
            <a:r>
              <a:rPr lang="en-US" altLang="x-none" sz="1600" b="1" dirty="0">
                <a:latin typeface="Courier New" charset="0"/>
                <a:ea typeface="ＭＳ Ｐゴシック" charset="-128"/>
              </a:rPr>
              <a:t>y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 - </a:t>
            </a:r>
            <a:r>
              <a:rPr lang="en-US" altLang="x-none" sz="1600" b="1" dirty="0">
                <a:latin typeface="Courier New" charset="0"/>
                <a:ea typeface="ＭＳ Ｐゴシック" charset="-128"/>
              </a:rPr>
              <a:t>x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));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    }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600" dirty="0">
                <a:latin typeface="Courier New" charset="0"/>
                <a:ea typeface="ＭＳ Ｐゴシック" charset="-128"/>
              </a:rPr>
              <a:t>}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BA4714E0-0D37-4A5F-FD76-360AB393E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275AE65-4833-9C4C-AD7D-E599B6639910}" type="slidenum">
              <a:rPr lang="en-US" altLang="x-none" sz="1200">
                <a:latin typeface="Tahoma" charset="0"/>
              </a:rPr>
              <a:pPr/>
              <a:t>30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98611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Outline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 dirty="0">
                <a:ea typeface="ＭＳ Ｐゴシック" charset="-128"/>
              </a:rPr>
              <a:t>Admin and recap</a:t>
            </a:r>
          </a:p>
          <a:p>
            <a:r>
              <a:rPr lang="en-US" altLang="x-none" dirty="0">
                <a:ea typeface="ＭＳ Ｐゴシック" charset="-128"/>
              </a:rPr>
              <a:t>Method details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Method w/ return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Summary of method definition and invocation rules</a:t>
            </a:r>
          </a:p>
          <a:p>
            <a:pPr lvl="2"/>
            <a:r>
              <a:rPr lang="en-US" altLang="x-none" dirty="0">
                <a:ea typeface="ＭＳ Ｐゴシック" charset="-128"/>
              </a:rPr>
              <a:t>Overloaded methods</a:t>
            </a:r>
          </a:p>
          <a:p>
            <a:pPr lvl="2"/>
            <a:r>
              <a:rPr lang="en-US" altLang="x-none" dirty="0">
                <a:ea typeface="ＭＳ Ｐゴシック" charset="-128"/>
              </a:rPr>
              <a:t>Formal arguments are local variables</a:t>
            </a:r>
          </a:p>
          <a:p>
            <a:pPr lvl="2"/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Primitive types use value semantics</a:t>
            </a: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BEE64CB-3016-CD4D-8147-94F7A5369E36}" type="slidenum">
              <a:rPr lang="en-US" altLang="x-none" sz="1200">
                <a:latin typeface="Tahoma" charset="0"/>
              </a:rPr>
              <a:pPr/>
              <a:t>31</a:t>
            </a:fld>
            <a:endParaRPr lang="en-US" altLang="x-none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7230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CA20A39-995F-1C48-9A15-8F6274968CB9}" type="slidenum">
              <a:rPr lang="en-US" altLang="x-none" sz="1200">
                <a:solidFill>
                  <a:srgbClr val="000000"/>
                </a:solidFill>
                <a:latin typeface="Tahoma" charset="0"/>
              </a:rPr>
              <a:pPr/>
              <a:t>32</a:t>
            </a:fld>
            <a:endParaRPr lang="en-US" altLang="x-none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153400" cy="1143000"/>
          </a:xfrm>
        </p:spPr>
        <p:txBody>
          <a:bodyPr/>
          <a:lstStyle/>
          <a:p>
            <a:r>
              <a:rPr lang="en-US" altLang="x-none" sz="3200" dirty="0">
                <a:ea typeface="ＭＳ Ｐゴシック" charset="-128"/>
              </a:rPr>
              <a:t>Method Invocation and Parameter Passing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001000" cy="4038600"/>
          </a:xfrm>
        </p:spPr>
        <p:txBody>
          <a:bodyPr/>
          <a:lstStyle/>
          <a:p>
            <a:r>
              <a:rPr lang="en-US" altLang="x-none" sz="2400" dirty="0">
                <a:ea typeface="ＭＳ Ｐゴシック" charset="-128"/>
              </a:rPr>
              <a:t>When a </a:t>
            </a:r>
            <a:r>
              <a:rPr lang="en-US" altLang="x-none" sz="2400" dirty="0">
                <a:solidFill>
                  <a:srgbClr val="FF0000"/>
                </a:solidFill>
                <a:ea typeface="ＭＳ Ｐゴシック" charset="-128"/>
              </a:rPr>
              <a:t>primitive variable </a:t>
            </a:r>
            <a:r>
              <a:rPr lang="en-US" altLang="x-none" sz="2400" dirty="0">
                <a:ea typeface="ＭＳ Ｐゴシック" charset="-128"/>
              </a:rPr>
              <a:t>is passed as the actual argument to a formal argument, the value is copied</a:t>
            </a:r>
          </a:p>
          <a:p>
            <a:pPr lvl="1"/>
            <a:r>
              <a:rPr lang="en-US" altLang="x-none" sz="2000" dirty="0">
                <a:ea typeface="ＭＳ Ｐゴシック" charset="-128"/>
              </a:rPr>
              <a:t>Value copying implies </a:t>
            </a:r>
            <a:r>
              <a:rPr lang="en-US" altLang="x-none" sz="2000" dirty="0">
                <a:solidFill>
                  <a:srgbClr val="FF0000"/>
                </a:solidFill>
                <a:ea typeface="ＭＳ Ｐゴシック" charset="-128"/>
              </a:rPr>
              <a:t>value semantic</a:t>
            </a:r>
          </a:p>
          <a:p>
            <a:pPr lvl="1"/>
            <a:r>
              <a:rPr lang="en-US" altLang="x-none" sz="2000" dirty="0">
                <a:ea typeface="ＭＳ Ｐゴシック" charset="-128"/>
              </a:rPr>
              <a:t>Implication: modifying the parameter inside the method will not affect the variable passed in.</a:t>
            </a:r>
            <a:endParaRPr lang="en-US" altLang="x-none" sz="700" dirty="0">
              <a:latin typeface="Courier New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75775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>
                <a:solidFill>
                  <a:srgbClr val="3333CC"/>
                </a:solidFill>
                <a:ea typeface="ＭＳ Ｐゴシック" charset="-128"/>
              </a:rPr>
              <a:t>Value Semantics</a:t>
            </a:r>
            <a:endParaRPr lang="en-US" altLang="x-none" sz="2800" dirty="0">
              <a:ea typeface="ＭＳ Ｐゴシック" charset="-128"/>
            </a:endParaRPr>
          </a:p>
        </p:txBody>
      </p:sp>
      <p:sp>
        <p:nvSpPr>
          <p:cNvPr id="4915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None/>
            </a:pPr>
            <a:br>
              <a:rPr lang="en-US" altLang="x-none">
                <a:ea typeface="ＭＳ Ｐゴシック" charset="-128"/>
              </a:rPr>
            </a:br>
            <a:br>
              <a:rPr lang="en-US" altLang="x-none">
                <a:ea typeface="ＭＳ Ｐゴシック" charset="-128"/>
              </a:rPr>
            </a:br>
            <a:r>
              <a:rPr lang="en-US" altLang="x-none">
                <a:latin typeface="Courier New" charset="0"/>
                <a:ea typeface="ＭＳ Ｐゴシック" charset="-128"/>
              </a:rPr>
              <a:t>int a = 100;</a:t>
            </a:r>
            <a:br>
              <a:rPr lang="en-US" altLang="x-none">
                <a:latin typeface="Courier New" charset="0"/>
                <a:ea typeface="ＭＳ Ｐゴシック" charset="-128"/>
              </a:rPr>
            </a:br>
            <a:r>
              <a:rPr lang="en-US" altLang="x-none">
                <a:latin typeface="Courier New" charset="0"/>
                <a:ea typeface="ＭＳ Ｐゴシック" charset="-128"/>
              </a:rPr>
              <a:t>double x = 45.12;</a:t>
            </a:r>
          </a:p>
        </p:txBody>
      </p:sp>
      <p:sp>
        <p:nvSpPr>
          <p:cNvPr id="491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55170080-4C0E-2942-9017-402AFFBDE334}" type="slidenum">
              <a:rPr lang="en-US" altLang="x-none" sz="1200">
                <a:latin typeface="Tahoma" charset="0"/>
              </a:rPr>
              <a:pPr/>
              <a:t>33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49156" name="Rectangle 7"/>
          <p:cNvSpPr>
            <a:spLocks noChangeArrowheads="1"/>
          </p:cNvSpPr>
          <p:nvPr/>
        </p:nvSpPr>
        <p:spPr bwMode="auto">
          <a:xfrm>
            <a:off x="7010400" y="3581400"/>
            <a:ext cx="1371600" cy="381000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49157" name="Text Box 8"/>
          <p:cNvSpPr txBox="1">
            <a:spLocks noChangeArrowheads="1"/>
          </p:cNvSpPr>
          <p:nvPr/>
        </p:nvSpPr>
        <p:spPr bwMode="auto">
          <a:xfrm>
            <a:off x="7086600" y="3581400"/>
            <a:ext cx="1219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x-none" sz="1600" b="1"/>
              <a:t>100</a:t>
            </a:r>
          </a:p>
        </p:txBody>
      </p:sp>
      <p:sp>
        <p:nvSpPr>
          <p:cNvPr id="49158" name="Text Box 9"/>
          <p:cNvSpPr txBox="1">
            <a:spLocks noChangeArrowheads="1"/>
          </p:cNvSpPr>
          <p:nvPr/>
        </p:nvSpPr>
        <p:spPr bwMode="auto">
          <a:xfrm>
            <a:off x="6546850" y="3505200"/>
            <a:ext cx="2984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/>
              <a:t>a</a:t>
            </a:r>
          </a:p>
        </p:txBody>
      </p:sp>
      <p:sp>
        <p:nvSpPr>
          <p:cNvPr id="49159" name="Rectangle 10"/>
          <p:cNvSpPr>
            <a:spLocks noChangeArrowheads="1"/>
          </p:cNvSpPr>
          <p:nvPr/>
        </p:nvSpPr>
        <p:spPr bwMode="auto">
          <a:xfrm>
            <a:off x="7010400" y="4267200"/>
            <a:ext cx="1371600" cy="381000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49160" name="Text Box 11"/>
          <p:cNvSpPr txBox="1">
            <a:spLocks noChangeArrowheads="1"/>
          </p:cNvSpPr>
          <p:nvPr/>
        </p:nvSpPr>
        <p:spPr bwMode="auto">
          <a:xfrm>
            <a:off x="7086600" y="4267200"/>
            <a:ext cx="1219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x-none" sz="1600" b="1"/>
              <a:t>45.12</a:t>
            </a:r>
          </a:p>
        </p:txBody>
      </p:sp>
      <p:sp>
        <p:nvSpPr>
          <p:cNvPr id="49161" name="Text Box 12"/>
          <p:cNvSpPr txBox="1">
            <a:spLocks noChangeArrowheads="1"/>
          </p:cNvSpPr>
          <p:nvPr/>
        </p:nvSpPr>
        <p:spPr bwMode="auto">
          <a:xfrm>
            <a:off x="6546850" y="4191000"/>
            <a:ext cx="312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/>
              <a:t>x</a:t>
            </a:r>
          </a:p>
        </p:txBody>
      </p:sp>
      <p:sp>
        <p:nvSpPr>
          <p:cNvPr id="49162" name="Rectangle 14"/>
          <p:cNvSpPr>
            <a:spLocks noChangeArrowheads="1"/>
          </p:cNvSpPr>
          <p:nvPr/>
        </p:nvSpPr>
        <p:spPr bwMode="auto">
          <a:xfrm>
            <a:off x="990600" y="5638800"/>
            <a:ext cx="7620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400">
                <a:solidFill>
                  <a:srgbClr val="000000"/>
                </a:solidFill>
                <a:latin typeface="Comic Sans MS" charset="0"/>
              </a:rPr>
              <a:t>A value variable stores a value of the </a:t>
            </a:r>
            <a:br>
              <a:rPr lang="en-US" altLang="x-none" sz="2400">
                <a:solidFill>
                  <a:srgbClr val="000000"/>
                </a:solidFill>
                <a:latin typeface="Comic Sans MS" charset="0"/>
              </a:rPr>
            </a:br>
            <a:r>
              <a:rPr lang="en-US" altLang="x-none" sz="2400">
                <a:solidFill>
                  <a:srgbClr val="000000"/>
                </a:solidFill>
                <a:latin typeface="Comic Sans MS" charset="0"/>
              </a:rPr>
              <a:t>type of the variable.</a:t>
            </a:r>
            <a:endParaRPr lang="en-US" altLang="x-none"/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459CF00-508C-BA46-8707-5D574F9D5878}" type="slidenum">
              <a:rPr lang="en-US" altLang="x-none" sz="1200">
                <a:latin typeface="Tahoma" charset="0"/>
              </a:rPr>
              <a:pPr/>
              <a:t>34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153400" cy="1143000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Value Variables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2"/>
              <a:buNone/>
            </a:pPr>
            <a:br>
              <a:rPr lang="en-US" altLang="x-none">
                <a:ea typeface="ＭＳ Ｐゴシック" charset="-128"/>
              </a:rPr>
            </a:br>
            <a:br>
              <a:rPr lang="en-US" altLang="x-none">
                <a:ea typeface="ＭＳ Ｐゴシック" charset="-128"/>
              </a:rPr>
            </a:br>
            <a:r>
              <a:rPr lang="en-US" altLang="x-none">
                <a:latin typeface="Courier New" charset="0"/>
                <a:ea typeface="ＭＳ Ｐゴシック" charset="-128"/>
              </a:rPr>
              <a:t>int a = 100;</a:t>
            </a:r>
            <a:br>
              <a:rPr lang="en-US" altLang="x-none">
                <a:latin typeface="Courier New" charset="0"/>
                <a:ea typeface="ＭＳ Ｐゴシック" charset="-128"/>
              </a:rPr>
            </a:br>
            <a:r>
              <a:rPr lang="en-US" altLang="x-none">
                <a:latin typeface="Courier New" charset="0"/>
                <a:ea typeface="ＭＳ Ｐゴシック" charset="-128"/>
              </a:rPr>
              <a:t>double x = 45.12;</a:t>
            </a:r>
            <a:br>
              <a:rPr lang="en-US" altLang="x-none">
                <a:latin typeface="Courier New" charset="0"/>
                <a:ea typeface="ＭＳ Ｐゴシック" charset="-128"/>
              </a:rPr>
            </a:br>
            <a:r>
              <a:rPr lang="en-US" altLang="x-none">
                <a:latin typeface="Courier New" charset="0"/>
                <a:ea typeface="ＭＳ Ｐゴシック" charset="-128"/>
              </a:rPr>
              <a:t>int aa;</a:t>
            </a:r>
          </a:p>
        </p:txBody>
      </p:sp>
      <p:sp>
        <p:nvSpPr>
          <p:cNvPr id="51204" name="Rectangle 7"/>
          <p:cNvSpPr>
            <a:spLocks noChangeArrowheads="1"/>
          </p:cNvSpPr>
          <p:nvPr/>
        </p:nvSpPr>
        <p:spPr bwMode="auto">
          <a:xfrm>
            <a:off x="7010400" y="3581400"/>
            <a:ext cx="1371600" cy="381000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51205" name="Text Box 8"/>
          <p:cNvSpPr txBox="1">
            <a:spLocks noChangeArrowheads="1"/>
          </p:cNvSpPr>
          <p:nvPr/>
        </p:nvSpPr>
        <p:spPr bwMode="auto">
          <a:xfrm>
            <a:off x="7086600" y="3581400"/>
            <a:ext cx="1219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x-none" sz="1600" b="1"/>
              <a:t>100</a:t>
            </a:r>
          </a:p>
        </p:txBody>
      </p:sp>
      <p:sp>
        <p:nvSpPr>
          <p:cNvPr id="51206" name="Text Box 9"/>
          <p:cNvSpPr txBox="1">
            <a:spLocks noChangeArrowheads="1"/>
          </p:cNvSpPr>
          <p:nvPr/>
        </p:nvSpPr>
        <p:spPr bwMode="auto">
          <a:xfrm>
            <a:off x="6546850" y="3505200"/>
            <a:ext cx="2984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/>
              <a:t>a</a:t>
            </a:r>
          </a:p>
        </p:txBody>
      </p:sp>
      <p:sp>
        <p:nvSpPr>
          <p:cNvPr id="51207" name="Rectangle 10"/>
          <p:cNvSpPr>
            <a:spLocks noChangeArrowheads="1"/>
          </p:cNvSpPr>
          <p:nvPr/>
        </p:nvSpPr>
        <p:spPr bwMode="auto">
          <a:xfrm>
            <a:off x="7010400" y="4267200"/>
            <a:ext cx="1371600" cy="381000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51208" name="Text Box 11"/>
          <p:cNvSpPr txBox="1">
            <a:spLocks noChangeArrowheads="1"/>
          </p:cNvSpPr>
          <p:nvPr/>
        </p:nvSpPr>
        <p:spPr bwMode="auto">
          <a:xfrm>
            <a:off x="7086600" y="4267200"/>
            <a:ext cx="1219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x-none" sz="1600" b="1"/>
              <a:t>45.12</a:t>
            </a:r>
          </a:p>
        </p:txBody>
      </p:sp>
      <p:sp>
        <p:nvSpPr>
          <p:cNvPr id="51209" name="Text Box 12"/>
          <p:cNvSpPr txBox="1">
            <a:spLocks noChangeArrowheads="1"/>
          </p:cNvSpPr>
          <p:nvPr/>
        </p:nvSpPr>
        <p:spPr bwMode="auto">
          <a:xfrm>
            <a:off x="6546850" y="4191000"/>
            <a:ext cx="312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/>
              <a:t>x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6553200" y="4860925"/>
            <a:ext cx="1828800" cy="473075"/>
            <a:chOff x="4128" y="1862"/>
            <a:chExt cx="1152" cy="298"/>
          </a:xfrm>
        </p:grpSpPr>
        <p:sp>
          <p:nvSpPr>
            <p:cNvPr id="51211" name="Rectangle 14"/>
            <p:cNvSpPr>
              <a:spLocks noChangeArrowheads="1"/>
            </p:cNvSpPr>
            <p:nvPr/>
          </p:nvSpPr>
          <p:spPr bwMode="auto">
            <a:xfrm>
              <a:off x="4416" y="1920"/>
              <a:ext cx="864" cy="240"/>
            </a:xfrm>
            <a:prstGeom prst="rect">
              <a:avLst/>
            </a:prstGeom>
            <a:solidFill>
              <a:srgbClr val="CCEC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/>
            </a:p>
          </p:txBody>
        </p:sp>
        <p:sp>
          <p:nvSpPr>
            <p:cNvPr id="51212" name="Text Box 15"/>
            <p:cNvSpPr txBox="1">
              <a:spLocks noChangeArrowheads="1"/>
            </p:cNvSpPr>
            <p:nvPr/>
          </p:nvSpPr>
          <p:spPr bwMode="auto">
            <a:xfrm>
              <a:off x="4128" y="1862"/>
              <a:ext cx="26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/>
                <a:t>aa</a:t>
              </a:r>
            </a:p>
          </p:txBody>
        </p:sp>
        <p:sp>
          <p:nvSpPr>
            <p:cNvPr id="51213" name="Text Box 16"/>
            <p:cNvSpPr txBox="1">
              <a:spLocks noChangeArrowheads="1"/>
            </p:cNvSpPr>
            <p:nvPr/>
          </p:nvSpPr>
          <p:spPr bwMode="auto">
            <a:xfrm>
              <a:off x="4464" y="1920"/>
              <a:ext cx="76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endParaRPr lang="x-none" altLang="x-none" sz="1600" b="1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FC27C2A-F3C4-E948-86B2-1907D82E5C7E}" type="slidenum">
              <a:rPr lang="en-US" altLang="x-none" sz="1200">
                <a:latin typeface="Tahoma" charset="0"/>
              </a:rPr>
              <a:pPr/>
              <a:t>35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153400" cy="1143000"/>
          </a:xfrm>
        </p:spPr>
        <p:txBody>
          <a:bodyPr/>
          <a:lstStyle/>
          <a:p>
            <a:r>
              <a:rPr lang="en-US" altLang="x-none" sz="2800">
                <a:ea typeface="ＭＳ Ｐゴシック" charset="-128"/>
              </a:rPr>
              <a:t>Value-Variable Assignment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2"/>
              <a:buNone/>
            </a:pPr>
            <a:br>
              <a:rPr lang="en-US" altLang="x-none">
                <a:ea typeface="ＭＳ Ｐゴシック" charset="-128"/>
              </a:rPr>
            </a:br>
            <a:br>
              <a:rPr lang="en-US" altLang="x-none">
                <a:ea typeface="ＭＳ Ｐゴシック" charset="-128"/>
              </a:rPr>
            </a:br>
            <a:r>
              <a:rPr lang="en-US" altLang="x-none">
                <a:latin typeface="Courier New" charset="0"/>
                <a:ea typeface="ＭＳ Ｐゴシック" charset="-128"/>
              </a:rPr>
              <a:t>int a = 100;</a:t>
            </a:r>
            <a:br>
              <a:rPr lang="en-US" altLang="x-none">
                <a:latin typeface="Courier New" charset="0"/>
                <a:ea typeface="ＭＳ Ｐゴシック" charset="-128"/>
              </a:rPr>
            </a:br>
            <a:r>
              <a:rPr lang="en-US" altLang="x-none">
                <a:latin typeface="Courier New" charset="0"/>
                <a:ea typeface="ＭＳ Ｐゴシック" charset="-128"/>
              </a:rPr>
              <a:t>double x = 45.12;</a:t>
            </a:r>
            <a:br>
              <a:rPr lang="en-US" altLang="x-none">
                <a:latin typeface="Courier New" charset="0"/>
                <a:ea typeface="ＭＳ Ｐゴシック" charset="-128"/>
              </a:rPr>
            </a:br>
            <a:r>
              <a:rPr lang="en-US" altLang="x-none">
                <a:latin typeface="Courier New" charset="0"/>
                <a:ea typeface="ＭＳ Ｐゴシック" charset="-128"/>
              </a:rPr>
              <a:t>int aa;</a:t>
            </a:r>
            <a:br>
              <a:rPr lang="en-US" altLang="x-none">
                <a:latin typeface="Courier New" charset="0"/>
                <a:ea typeface="ＭＳ Ｐゴシック" charset="-128"/>
              </a:rPr>
            </a:br>
            <a:r>
              <a:rPr lang="en-US" altLang="x-none">
                <a:latin typeface="Courier New" charset="0"/>
                <a:ea typeface="ＭＳ Ｐゴシック" charset="-128"/>
              </a:rPr>
              <a:t>aa = a;</a:t>
            </a:r>
          </a:p>
        </p:txBody>
      </p:sp>
      <p:sp>
        <p:nvSpPr>
          <p:cNvPr id="53252" name="Rectangle 7"/>
          <p:cNvSpPr>
            <a:spLocks noChangeArrowheads="1"/>
          </p:cNvSpPr>
          <p:nvPr/>
        </p:nvSpPr>
        <p:spPr bwMode="auto">
          <a:xfrm>
            <a:off x="7010400" y="3581400"/>
            <a:ext cx="1371600" cy="381000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53253" name="Text Box 8"/>
          <p:cNvSpPr txBox="1">
            <a:spLocks noChangeArrowheads="1"/>
          </p:cNvSpPr>
          <p:nvPr/>
        </p:nvSpPr>
        <p:spPr bwMode="auto">
          <a:xfrm>
            <a:off x="7086600" y="3581400"/>
            <a:ext cx="1219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x-none" sz="1600" b="1"/>
              <a:t>100</a:t>
            </a:r>
          </a:p>
        </p:txBody>
      </p:sp>
      <p:sp>
        <p:nvSpPr>
          <p:cNvPr id="53254" name="Text Box 9"/>
          <p:cNvSpPr txBox="1">
            <a:spLocks noChangeArrowheads="1"/>
          </p:cNvSpPr>
          <p:nvPr/>
        </p:nvSpPr>
        <p:spPr bwMode="auto">
          <a:xfrm>
            <a:off x="6546850" y="3505200"/>
            <a:ext cx="2984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/>
              <a:t>a</a:t>
            </a:r>
          </a:p>
        </p:txBody>
      </p:sp>
      <p:sp>
        <p:nvSpPr>
          <p:cNvPr id="53255" name="Rectangle 10"/>
          <p:cNvSpPr>
            <a:spLocks noChangeArrowheads="1"/>
          </p:cNvSpPr>
          <p:nvPr/>
        </p:nvSpPr>
        <p:spPr bwMode="auto">
          <a:xfrm>
            <a:off x="7010400" y="4267200"/>
            <a:ext cx="1371600" cy="381000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53256" name="Text Box 11"/>
          <p:cNvSpPr txBox="1">
            <a:spLocks noChangeArrowheads="1"/>
          </p:cNvSpPr>
          <p:nvPr/>
        </p:nvSpPr>
        <p:spPr bwMode="auto">
          <a:xfrm>
            <a:off x="7086600" y="4267200"/>
            <a:ext cx="1219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x-none" sz="1600" b="1"/>
              <a:t>45.12</a:t>
            </a:r>
          </a:p>
        </p:txBody>
      </p:sp>
      <p:sp>
        <p:nvSpPr>
          <p:cNvPr id="53257" name="Text Box 12"/>
          <p:cNvSpPr txBox="1">
            <a:spLocks noChangeArrowheads="1"/>
          </p:cNvSpPr>
          <p:nvPr/>
        </p:nvSpPr>
        <p:spPr bwMode="auto">
          <a:xfrm>
            <a:off x="6546850" y="4191000"/>
            <a:ext cx="312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/>
              <a:t>x</a:t>
            </a:r>
          </a:p>
        </p:txBody>
      </p:sp>
      <p:grpSp>
        <p:nvGrpSpPr>
          <p:cNvPr id="53258" name="Group 13"/>
          <p:cNvGrpSpPr>
            <a:grpSpLocks/>
          </p:cNvGrpSpPr>
          <p:nvPr/>
        </p:nvGrpSpPr>
        <p:grpSpPr bwMode="auto">
          <a:xfrm>
            <a:off x="6553200" y="4860925"/>
            <a:ext cx="1828800" cy="473075"/>
            <a:chOff x="4128" y="1862"/>
            <a:chExt cx="1152" cy="298"/>
          </a:xfrm>
        </p:grpSpPr>
        <p:sp>
          <p:nvSpPr>
            <p:cNvPr id="53262" name="Rectangle 14"/>
            <p:cNvSpPr>
              <a:spLocks noChangeArrowheads="1"/>
            </p:cNvSpPr>
            <p:nvPr/>
          </p:nvSpPr>
          <p:spPr bwMode="auto">
            <a:xfrm>
              <a:off x="4416" y="1920"/>
              <a:ext cx="864" cy="240"/>
            </a:xfrm>
            <a:prstGeom prst="rect">
              <a:avLst/>
            </a:prstGeom>
            <a:solidFill>
              <a:srgbClr val="CCEC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/>
            </a:p>
          </p:txBody>
        </p:sp>
        <p:sp>
          <p:nvSpPr>
            <p:cNvPr id="53263" name="Text Box 15"/>
            <p:cNvSpPr txBox="1">
              <a:spLocks noChangeArrowheads="1"/>
            </p:cNvSpPr>
            <p:nvPr/>
          </p:nvSpPr>
          <p:spPr bwMode="auto">
            <a:xfrm>
              <a:off x="4128" y="1862"/>
              <a:ext cx="26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/>
                <a:t>aa</a:t>
              </a:r>
            </a:p>
          </p:txBody>
        </p:sp>
        <p:sp>
          <p:nvSpPr>
            <p:cNvPr id="53264" name="Text Box 16"/>
            <p:cNvSpPr txBox="1">
              <a:spLocks noChangeArrowheads="1"/>
            </p:cNvSpPr>
            <p:nvPr/>
          </p:nvSpPr>
          <p:spPr bwMode="auto">
            <a:xfrm>
              <a:off x="4464" y="1920"/>
              <a:ext cx="76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endParaRPr lang="x-none" altLang="x-none" sz="1600" b="1"/>
            </a:p>
          </p:txBody>
        </p:sp>
      </p:grpSp>
      <p:cxnSp>
        <p:nvCxnSpPr>
          <p:cNvPr id="22" name="Curved Connector 21"/>
          <p:cNvCxnSpPr>
            <a:cxnSpLocks noChangeShapeType="1"/>
          </p:cNvCxnSpPr>
          <p:nvPr/>
        </p:nvCxnSpPr>
        <p:spPr bwMode="auto">
          <a:xfrm flipH="1">
            <a:off x="8382000" y="3771900"/>
            <a:ext cx="76200" cy="1349375"/>
          </a:xfrm>
          <a:prstGeom prst="curvedConnector3">
            <a:avLst>
              <a:gd name="adj1" fmla="val -590912"/>
            </a:avLst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3260" name="Rectangle 23"/>
          <p:cNvSpPr>
            <a:spLocks noChangeArrowheads="1"/>
          </p:cNvSpPr>
          <p:nvPr/>
        </p:nvSpPr>
        <p:spPr bwMode="auto">
          <a:xfrm>
            <a:off x="1371600" y="5638800"/>
            <a:ext cx="6781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800">
                <a:solidFill>
                  <a:srgbClr val="000000"/>
                </a:solidFill>
                <a:latin typeface="Comic Sans MS" charset="0"/>
              </a:rPr>
              <a:t>An assignment of one value variable to</a:t>
            </a:r>
            <a:br>
              <a:rPr lang="en-US" altLang="x-none" sz="2800">
                <a:solidFill>
                  <a:srgbClr val="000000"/>
                </a:solidFill>
                <a:latin typeface="Comic Sans MS" charset="0"/>
              </a:rPr>
            </a:br>
            <a:r>
              <a:rPr lang="en-US" altLang="x-none" sz="2800">
                <a:solidFill>
                  <a:srgbClr val="000000"/>
                </a:solidFill>
                <a:latin typeface="Comic Sans MS" charset="0"/>
              </a:rPr>
              <a:t>another value variable copies the value.</a:t>
            </a:r>
            <a:endParaRPr lang="en-US" altLang="x-none"/>
          </a:p>
        </p:txBody>
      </p:sp>
      <p:sp>
        <p:nvSpPr>
          <p:cNvPr id="25" name="Text Box 21"/>
          <p:cNvSpPr txBox="1">
            <a:spLocks noChangeArrowheads="1"/>
          </p:cNvSpPr>
          <p:nvPr/>
        </p:nvSpPr>
        <p:spPr bwMode="auto">
          <a:xfrm>
            <a:off x="7086600" y="4953000"/>
            <a:ext cx="1219200" cy="3365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x-none" sz="1600" b="1">
                <a:solidFill>
                  <a:srgbClr val="CC0000"/>
                </a:solidFill>
              </a:rPr>
              <a:t>100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275AE65-4833-9C4C-AD7D-E599B6639910}" type="slidenum">
              <a:rPr lang="en-US" altLang="x-none" sz="1200">
                <a:latin typeface="Tahoma" charset="0"/>
              </a:rPr>
              <a:pPr/>
              <a:t>36</a:t>
            </a:fld>
            <a:endParaRPr lang="en-US" altLang="x-none" sz="1200" dirty="0">
              <a:latin typeface="Tahoma" charset="0"/>
            </a:endParaRPr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153400" cy="1143000"/>
          </a:xfrm>
        </p:spPr>
        <p:txBody>
          <a:bodyPr/>
          <a:lstStyle/>
          <a:p>
            <a:r>
              <a:rPr lang="en-US" altLang="x-none" sz="2800">
                <a:ea typeface="ＭＳ Ｐゴシック" charset="-128"/>
              </a:rPr>
              <a:t>Value-Variable Assignment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2"/>
              <a:buNone/>
            </a:pPr>
            <a:br>
              <a:rPr lang="en-US" altLang="x-none">
                <a:ea typeface="ＭＳ Ｐゴシック" charset="-128"/>
              </a:rPr>
            </a:br>
            <a:br>
              <a:rPr lang="en-US" altLang="x-none">
                <a:ea typeface="ＭＳ Ｐゴシック" charset="-128"/>
              </a:rPr>
            </a:br>
            <a:r>
              <a:rPr lang="en-US" altLang="x-none">
                <a:latin typeface="Courier New" charset="0"/>
                <a:ea typeface="ＭＳ Ｐゴシック" charset="-128"/>
              </a:rPr>
              <a:t>int a = 100;</a:t>
            </a:r>
            <a:br>
              <a:rPr lang="en-US" altLang="x-none">
                <a:latin typeface="Courier New" charset="0"/>
                <a:ea typeface="ＭＳ Ｐゴシック" charset="-128"/>
              </a:rPr>
            </a:br>
            <a:r>
              <a:rPr lang="en-US" altLang="x-none">
                <a:latin typeface="Courier New" charset="0"/>
                <a:ea typeface="ＭＳ Ｐゴシック" charset="-128"/>
              </a:rPr>
              <a:t>double x = 45.12;</a:t>
            </a:r>
            <a:br>
              <a:rPr lang="en-US" altLang="x-none">
                <a:latin typeface="Courier New" charset="0"/>
                <a:ea typeface="ＭＳ Ｐゴシック" charset="-128"/>
              </a:rPr>
            </a:br>
            <a:r>
              <a:rPr lang="en-US" altLang="x-none">
                <a:latin typeface="Courier New" charset="0"/>
                <a:ea typeface="ＭＳ Ｐゴシック" charset="-128"/>
              </a:rPr>
              <a:t>int aa;</a:t>
            </a:r>
            <a:br>
              <a:rPr lang="en-US" altLang="x-none">
                <a:latin typeface="Courier New" charset="0"/>
                <a:ea typeface="ＭＳ Ｐゴシック" charset="-128"/>
              </a:rPr>
            </a:br>
            <a:r>
              <a:rPr lang="en-US" altLang="x-none">
                <a:latin typeface="Courier New" charset="0"/>
                <a:ea typeface="ＭＳ Ｐゴシック" charset="-128"/>
              </a:rPr>
              <a:t>aa = a;</a:t>
            </a:r>
          </a:p>
          <a:p>
            <a:pPr>
              <a:buFont typeface="Wingdings" charset="2"/>
              <a:buNone/>
            </a:pPr>
            <a:r>
              <a:rPr lang="en-US" altLang="x-none">
                <a:latin typeface="Courier New" charset="0"/>
                <a:ea typeface="ＭＳ Ｐゴシック" charset="-128"/>
              </a:rPr>
              <a:t>  a = 200;</a:t>
            </a:r>
          </a:p>
        </p:txBody>
      </p:sp>
      <p:sp>
        <p:nvSpPr>
          <p:cNvPr id="55300" name="Rectangle 7"/>
          <p:cNvSpPr>
            <a:spLocks noChangeArrowheads="1"/>
          </p:cNvSpPr>
          <p:nvPr/>
        </p:nvSpPr>
        <p:spPr bwMode="auto">
          <a:xfrm>
            <a:off x="7010400" y="3581400"/>
            <a:ext cx="1371600" cy="381000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55301" name="Text Box 8"/>
          <p:cNvSpPr txBox="1">
            <a:spLocks noChangeArrowheads="1"/>
          </p:cNvSpPr>
          <p:nvPr/>
        </p:nvSpPr>
        <p:spPr bwMode="auto">
          <a:xfrm>
            <a:off x="7086600" y="3581400"/>
            <a:ext cx="1219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x-none" sz="1600" b="1"/>
              <a:t>100</a:t>
            </a:r>
          </a:p>
        </p:txBody>
      </p:sp>
      <p:sp>
        <p:nvSpPr>
          <p:cNvPr id="55302" name="Text Box 9"/>
          <p:cNvSpPr txBox="1">
            <a:spLocks noChangeArrowheads="1"/>
          </p:cNvSpPr>
          <p:nvPr/>
        </p:nvSpPr>
        <p:spPr bwMode="auto">
          <a:xfrm>
            <a:off x="6546850" y="3505200"/>
            <a:ext cx="2984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/>
              <a:t>a</a:t>
            </a:r>
          </a:p>
        </p:txBody>
      </p:sp>
      <p:sp>
        <p:nvSpPr>
          <p:cNvPr id="55303" name="Rectangle 10"/>
          <p:cNvSpPr>
            <a:spLocks noChangeArrowheads="1"/>
          </p:cNvSpPr>
          <p:nvPr/>
        </p:nvSpPr>
        <p:spPr bwMode="auto">
          <a:xfrm>
            <a:off x="7010400" y="4267200"/>
            <a:ext cx="1371600" cy="381000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55304" name="Text Box 11"/>
          <p:cNvSpPr txBox="1">
            <a:spLocks noChangeArrowheads="1"/>
          </p:cNvSpPr>
          <p:nvPr/>
        </p:nvSpPr>
        <p:spPr bwMode="auto">
          <a:xfrm>
            <a:off x="7086600" y="4267200"/>
            <a:ext cx="1219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x-none" sz="1600" b="1"/>
              <a:t>45.12</a:t>
            </a:r>
          </a:p>
        </p:txBody>
      </p:sp>
      <p:sp>
        <p:nvSpPr>
          <p:cNvPr id="55305" name="Text Box 12"/>
          <p:cNvSpPr txBox="1">
            <a:spLocks noChangeArrowheads="1"/>
          </p:cNvSpPr>
          <p:nvPr/>
        </p:nvSpPr>
        <p:spPr bwMode="auto">
          <a:xfrm>
            <a:off x="6546850" y="4191000"/>
            <a:ext cx="312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/>
              <a:t>x</a:t>
            </a:r>
          </a:p>
        </p:txBody>
      </p:sp>
      <p:grpSp>
        <p:nvGrpSpPr>
          <p:cNvPr id="55306" name="Group 13"/>
          <p:cNvGrpSpPr>
            <a:grpSpLocks/>
          </p:cNvGrpSpPr>
          <p:nvPr/>
        </p:nvGrpSpPr>
        <p:grpSpPr bwMode="auto">
          <a:xfrm>
            <a:off x="6553200" y="4860925"/>
            <a:ext cx="1828800" cy="473075"/>
            <a:chOff x="4128" y="1862"/>
            <a:chExt cx="1152" cy="298"/>
          </a:xfrm>
        </p:grpSpPr>
        <p:sp>
          <p:nvSpPr>
            <p:cNvPr id="55309" name="Rectangle 14"/>
            <p:cNvSpPr>
              <a:spLocks noChangeArrowheads="1"/>
            </p:cNvSpPr>
            <p:nvPr/>
          </p:nvSpPr>
          <p:spPr bwMode="auto">
            <a:xfrm>
              <a:off x="4416" y="1920"/>
              <a:ext cx="864" cy="240"/>
            </a:xfrm>
            <a:prstGeom prst="rect">
              <a:avLst/>
            </a:prstGeom>
            <a:solidFill>
              <a:srgbClr val="CCEC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/>
            </a:p>
          </p:txBody>
        </p:sp>
        <p:sp>
          <p:nvSpPr>
            <p:cNvPr id="55310" name="Text Box 15"/>
            <p:cNvSpPr txBox="1">
              <a:spLocks noChangeArrowheads="1"/>
            </p:cNvSpPr>
            <p:nvPr/>
          </p:nvSpPr>
          <p:spPr bwMode="auto">
            <a:xfrm>
              <a:off x="4128" y="1862"/>
              <a:ext cx="26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/>
                <a:t>aa</a:t>
              </a:r>
            </a:p>
          </p:txBody>
        </p:sp>
        <p:sp>
          <p:nvSpPr>
            <p:cNvPr id="55311" name="Text Box 16"/>
            <p:cNvSpPr txBox="1">
              <a:spLocks noChangeArrowheads="1"/>
            </p:cNvSpPr>
            <p:nvPr/>
          </p:nvSpPr>
          <p:spPr bwMode="auto">
            <a:xfrm>
              <a:off x="4464" y="1920"/>
              <a:ext cx="76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x-none" sz="1600" b="1"/>
                <a:t>100</a:t>
              </a:r>
            </a:p>
          </p:txBody>
        </p:sp>
      </p:grpSp>
      <p:sp>
        <p:nvSpPr>
          <p:cNvPr id="55307" name="Rectangle 23"/>
          <p:cNvSpPr>
            <a:spLocks noChangeArrowheads="1"/>
          </p:cNvSpPr>
          <p:nvPr/>
        </p:nvSpPr>
        <p:spPr bwMode="auto">
          <a:xfrm>
            <a:off x="1295400" y="5638800"/>
            <a:ext cx="6781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800">
                <a:solidFill>
                  <a:srgbClr val="000000"/>
                </a:solidFill>
                <a:latin typeface="Comic Sans MS" charset="0"/>
              </a:rPr>
              <a:t>Change the value of one value variable</a:t>
            </a:r>
            <a:br>
              <a:rPr lang="en-US" altLang="x-none" sz="2800">
                <a:solidFill>
                  <a:srgbClr val="000000"/>
                </a:solidFill>
                <a:latin typeface="Comic Sans MS" charset="0"/>
              </a:rPr>
            </a:br>
            <a:r>
              <a:rPr lang="en-US" altLang="x-none" sz="2800">
                <a:solidFill>
                  <a:srgbClr val="000000"/>
                </a:solidFill>
                <a:latin typeface="Comic Sans MS" charset="0"/>
              </a:rPr>
              <a:t>will </a:t>
            </a:r>
            <a:r>
              <a:rPr lang="en-US" altLang="x-none" sz="2800">
                <a:solidFill>
                  <a:srgbClr val="CC0000"/>
                </a:solidFill>
                <a:latin typeface="Comic Sans MS" charset="0"/>
              </a:rPr>
              <a:t>not</a:t>
            </a:r>
            <a:r>
              <a:rPr lang="en-US" altLang="x-none" sz="2800">
                <a:solidFill>
                  <a:srgbClr val="000000"/>
                </a:solidFill>
                <a:latin typeface="Comic Sans MS" charset="0"/>
              </a:rPr>
              <a:t> change the other.</a:t>
            </a:r>
            <a:endParaRPr lang="en-US" altLang="x-none"/>
          </a:p>
        </p:txBody>
      </p: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7086600" y="3625850"/>
            <a:ext cx="1219200" cy="3365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x-none" sz="1600" b="1">
                <a:solidFill>
                  <a:srgbClr val="CC0000"/>
                </a:solidFill>
              </a:rPr>
              <a:t>200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4"/>
          <p:cNvSpPr>
            <a:spLocks noChangeArrowheads="1"/>
          </p:cNvSpPr>
          <p:nvPr/>
        </p:nvSpPr>
        <p:spPr bwMode="auto">
          <a:xfrm>
            <a:off x="1611313" y="4519613"/>
            <a:ext cx="1522412" cy="280987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FFFFFF"/>
              </a:solidFill>
            </a:endParaRPr>
          </a:p>
        </p:txBody>
      </p:sp>
      <p:sp>
        <p:nvSpPr>
          <p:cNvPr id="57346" name="Rectangle 4"/>
          <p:cNvSpPr>
            <a:spLocks noChangeArrowheads="1"/>
          </p:cNvSpPr>
          <p:nvPr/>
        </p:nvSpPr>
        <p:spPr bwMode="auto">
          <a:xfrm>
            <a:off x="1600200" y="2538413"/>
            <a:ext cx="1430338" cy="280987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FFFFFF"/>
              </a:solidFill>
            </a:endParaRPr>
          </a:p>
        </p:txBody>
      </p:sp>
      <p:sp>
        <p:nvSpPr>
          <p:cNvPr id="57347" name="Rectangle 4"/>
          <p:cNvSpPr>
            <a:spLocks noChangeArrowheads="1"/>
          </p:cNvSpPr>
          <p:nvPr/>
        </p:nvSpPr>
        <p:spPr bwMode="auto">
          <a:xfrm>
            <a:off x="5222875" y="2157413"/>
            <a:ext cx="720725" cy="280987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FFFFFF"/>
              </a:solidFill>
            </a:endParaRPr>
          </a:p>
        </p:txBody>
      </p:sp>
      <p:sp>
        <p:nvSpPr>
          <p:cNvPr id="57348" name="Rectang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Exercise: </a:t>
            </a:r>
            <a:r>
              <a:rPr lang="en-US" altLang="en-US">
                <a:ea typeface="ＭＳ Ｐゴシック" charset="-128"/>
              </a:rPr>
              <a:t>“</a:t>
            </a:r>
            <a:r>
              <a:rPr lang="en-US" altLang="x-none">
                <a:ea typeface="ＭＳ Ｐゴシック" charset="-128"/>
              </a:rPr>
              <a:t>Parameter Mystery</a:t>
            </a:r>
            <a:r>
              <a:rPr lang="en-US" altLang="en-US">
                <a:ea typeface="ＭＳ Ｐゴシック" charset="-128"/>
              </a:rPr>
              <a:t>”</a:t>
            </a:r>
            <a:endParaRPr lang="en-US" altLang="x-none" b="1" i="1">
              <a:ea typeface="ＭＳ Ｐゴシック" charset="-128"/>
            </a:endParaRPr>
          </a:p>
        </p:txBody>
      </p:sp>
      <p:sp>
        <p:nvSpPr>
          <p:cNvPr id="57349" name="Rectangle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  <a:buFont typeface="Wingdings" charset="2"/>
              <a:buNone/>
            </a:pPr>
            <a:endParaRPr lang="en-US" altLang="x-none" sz="90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endParaRPr lang="en-US" altLang="x-none" sz="200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public static void strange(</a:t>
            </a:r>
            <a:r>
              <a:rPr lang="en-US" altLang="x-none" sz="2000" b="1">
                <a:latin typeface="Courier New" charset="0"/>
                <a:ea typeface="ＭＳ Ｐゴシック" charset="-128"/>
              </a:rPr>
              <a:t>int x</a:t>
            </a:r>
            <a:r>
              <a:rPr lang="en-US" altLang="x-none" sz="2000">
                <a:latin typeface="Courier New" charset="0"/>
                <a:ea typeface="ＭＳ Ｐゴシック" charset="-128"/>
              </a:rPr>
              <a:t>) {</a:t>
            </a: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2000" b="1">
                <a:latin typeface="Courier New" charset="0"/>
                <a:ea typeface="ＭＳ Ｐゴシック" charset="-128"/>
              </a:rPr>
              <a:t>    x = x + 1;</a:t>
            </a:r>
            <a:endParaRPr lang="en-US" altLang="x-none" sz="200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    System.out.println("1. x = " + </a:t>
            </a:r>
            <a:r>
              <a:rPr lang="en-US" altLang="x-none" sz="2000" b="1">
                <a:latin typeface="Courier New" charset="0"/>
                <a:ea typeface="ＭＳ Ｐゴシック" charset="-128"/>
              </a:rPr>
              <a:t>x</a:t>
            </a:r>
            <a:r>
              <a:rPr lang="en-US" altLang="x-none" sz="2000">
                <a:latin typeface="Courier New" charset="0"/>
                <a:ea typeface="ＭＳ Ｐゴシック" charset="-128"/>
              </a:rPr>
              <a:t>);</a:t>
            </a: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}</a:t>
            </a: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endParaRPr lang="en-US" altLang="x-none" sz="200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public static void main(String[] args) {</a:t>
            </a: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    int x = 23;</a:t>
            </a: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2000" b="1">
                <a:latin typeface="Courier New" charset="0"/>
                <a:ea typeface="ＭＳ Ｐゴシック" charset="-128"/>
              </a:rPr>
              <a:t>    strange(x);</a:t>
            </a: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    System.out.println("2. x = " + </a:t>
            </a:r>
            <a:r>
              <a:rPr lang="en-US" altLang="x-none" sz="2000" b="1">
                <a:latin typeface="Courier New" charset="0"/>
                <a:ea typeface="ＭＳ Ｐゴシック" charset="-128"/>
              </a:rPr>
              <a:t>x</a:t>
            </a:r>
            <a:r>
              <a:rPr lang="en-US" altLang="x-none" sz="2000">
                <a:latin typeface="Courier New" charset="0"/>
                <a:ea typeface="ＭＳ Ｐゴシック" charset="-128"/>
              </a:rPr>
              <a:t>);</a:t>
            </a:r>
            <a:endParaRPr lang="en-US" altLang="x-none" sz="2000" b="1">
              <a:solidFill>
                <a:srgbClr val="008080"/>
              </a:solidFill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    ...</a:t>
            </a: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}</a:t>
            </a:r>
            <a:endParaRPr lang="en-US" altLang="x-none" sz="2000">
              <a:ea typeface="ＭＳ Ｐゴシック" charset="-128"/>
            </a:endParaRP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7162800" y="5033963"/>
            <a:ext cx="1590675" cy="1138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2000">
                <a:latin typeface="Tahoma" charset="0"/>
              </a:rPr>
              <a:t>Output:</a:t>
            </a:r>
          </a:p>
          <a:p>
            <a:pPr eaLnBrk="1" hangingPunct="1"/>
            <a:endParaRPr lang="en-US" altLang="x-none" sz="800">
              <a:latin typeface="Courier New" charset="0"/>
            </a:endParaRPr>
          </a:p>
          <a:p>
            <a:pPr eaLnBrk="1" hangingPunct="1"/>
            <a:r>
              <a:rPr lang="en-US" altLang="x-none" sz="2000">
                <a:latin typeface="Courier New" charset="0"/>
              </a:rPr>
              <a:t>1. x = 24</a:t>
            </a:r>
          </a:p>
          <a:p>
            <a:pPr eaLnBrk="1" hangingPunct="1"/>
            <a:r>
              <a:rPr lang="en-US" altLang="x-none" sz="2000">
                <a:latin typeface="Courier New" charset="0"/>
              </a:rPr>
              <a:t>2. x = 23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E844BC77-8EF4-9C89-02CF-A9064D4AF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275AE65-4833-9C4C-AD7D-E599B6639910}" type="slidenum">
              <a:rPr lang="en-US" altLang="x-none" sz="1200">
                <a:latin typeface="Tahoma" charset="0"/>
              </a:rPr>
              <a:pPr/>
              <a:t>37</a:t>
            </a:fld>
            <a:endParaRPr lang="en-US" altLang="x-none" sz="1200" dirty="0">
              <a:latin typeface="Tahom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7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Outline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 dirty="0">
                <a:ea typeface="ＭＳ Ｐゴシック" charset="-128"/>
              </a:rPr>
              <a:t>Admin and recap</a:t>
            </a:r>
          </a:p>
          <a:p>
            <a:r>
              <a:rPr lang="en-US" altLang="x-none" dirty="0">
                <a:ea typeface="ＭＳ Ｐゴシック" charset="-128"/>
              </a:rPr>
              <a:t>Method w/ return</a:t>
            </a:r>
          </a:p>
          <a:p>
            <a:r>
              <a:rPr lang="en-US" altLang="x-none" dirty="0">
                <a:ea typeface="ＭＳ Ｐゴシック" charset="-128"/>
              </a:rPr>
              <a:t>Summary of method definition and invocation rules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overloaded methods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formal arguments are local variables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primitive types use value semantics</a:t>
            </a:r>
          </a:p>
          <a:p>
            <a:r>
              <a:rPr lang="en-US" altLang="x-none" dirty="0">
                <a:solidFill>
                  <a:srgbClr val="C00000"/>
                </a:solidFill>
                <a:ea typeface="ＭＳ Ｐゴシック" charset="-128"/>
              </a:rPr>
              <a:t>Text I/O</a:t>
            </a:r>
          </a:p>
          <a:p>
            <a:pPr lvl="1"/>
            <a:r>
              <a:rPr lang="en-US" altLang="x-none" dirty="0">
                <a:solidFill>
                  <a:srgbClr val="C00000"/>
                </a:solidFill>
                <a:ea typeface="ＭＳ Ｐゴシック" charset="-128"/>
              </a:rPr>
              <a:t>Input: basic Scanner input</a:t>
            </a:r>
          </a:p>
          <a:p>
            <a:pPr lvl="1"/>
            <a:r>
              <a:rPr lang="en-US" altLang="x-none" dirty="0">
                <a:solidFill>
                  <a:srgbClr val="A90200"/>
                </a:solidFill>
                <a:ea typeface="ＭＳ Ｐゴシック" charset="-128"/>
              </a:rPr>
              <a:t>Output: basic </a:t>
            </a:r>
            <a:r>
              <a:rPr lang="en-US" altLang="x-none" dirty="0" err="1">
                <a:solidFill>
                  <a:srgbClr val="A90200"/>
                </a:solidFill>
                <a:ea typeface="ＭＳ Ｐゴシック" charset="-128"/>
              </a:rPr>
              <a:t>printf</a:t>
            </a:r>
            <a:r>
              <a:rPr lang="en-US" altLang="x-none" dirty="0">
                <a:solidFill>
                  <a:srgbClr val="A90200"/>
                </a:solidFill>
                <a:ea typeface="ＭＳ Ｐゴシック" charset="-128"/>
              </a:rPr>
              <a:t> and </a:t>
            </a:r>
            <a:r>
              <a:rPr lang="en-US" altLang="x-none" dirty="0" err="1">
                <a:solidFill>
                  <a:srgbClr val="A90200"/>
                </a:solidFill>
                <a:ea typeface="ＭＳ Ｐゴシック" charset="-128"/>
              </a:rPr>
              <a:t>String.format</a:t>
            </a:r>
            <a:endParaRPr lang="en-US" altLang="x-none" dirty="0">
              <a:solidFill>
                <a:srgbClr val="A90200"/>
              </a:solidFill>
              <a:ea typeface="ＭＳ Ｐゴシック" charset="-128"/>
            </a:endParaRP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DF648EA-C082-6E40-9F0B-AEFB36875D4C}" type="slidenum">
              <a:rPr lang="en-US" altLang="x-none" sz="1200">
                <a:latin typeface="Tahoma" charset="0"/>
              </a:rPr>
              <a:pPr/>
              <a:t>38</a:t>
            </a:fld>
            <a:endParaRPr lang="en-US" altLang="x-none" sz="1200">
              <a:latin typeface="Tahoma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/>
          </p:cNvSpPr>
          <p:nvPr>
            <p:ph type="title"/>
          </p:nvPr>
        </p:nvSpPr>
        <p:spPr>
          <a:xfrm>
            <a:off x="228600" y="228600"/>
            <a:ext cx="8763000" cy="1143000"/>
          </a:xfrm>
        </p:spPr>
        <p:txBody>
          <a:bodyPr/>
          <a:lstStyle/>
          <a:p>
            <a:pPr eaLnBrk="1" hangingPunct="1"/>
            <a:r>
              <a:rPr lang="en-US" altLang="x-none" sz="3200">
                <a:ea typeface="ＭＳ Ｐゴシック" charset="-128"/>
              </a:rPr>
              <a:t>Recap: Defining </a:t>
            </a:r>
            <a:r>
              <a:rPr lang="en-US" altLang="x-none" sz="3200" dirty="0">
                <a:ea typeface="ＭＳ Ｐゴシック" charset="-128"/>
              </a:rPr>
              <a:t>a Method Returning a Value</a:t>
            </a:r>
          </a:p>
        </p:txBody>
      </p:sp>
      <p:sp>
        <p:nvSpPr>
          <p:cNvPr id="47106" name="Rectangle 3"/>
          <p:cNvSpPr>
            <a:spLocks noGrp="1"/>
          </p:cNvSpPr>
          <p:nvPr>
            <p:ph type="body" idx="1"/>
          </p:nvPr>
        </p:nvSpPr>
        <p:spPr>
          <a:xfrm>
            <a:off x="609600" y="3810000"/>
            <a:ext cx="7772400" cy="2438400"/>
          </a:xfrm>
        </p:spPr>
        <p:txBody>
          <a:bodyPr/>
          <a:lstStyle/>
          <a:p>
            <a:pPr lvl="1" eaLnBrk="1" hangingPunct="1"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public static </a:t>
            </a:r>
            <a:r>
              <a:rPr lang="en-US" altLang="x-none" sz="2000" b="1">
                <a:solidFill>
                  <a:srgbClr val="003399"/>
                </a:solidFill>
                <a:ea typeface="ＭＳ Ｐゴシック" charset="-128"/>
              </a:rPr>
              <a:t>type</a:t>
            </a:r>
            <a:r>
              <a:rPr lang="en-US" altLang="x-none" sz="2000">
                <a:latin typeface="Courier New" charset="0"/>
                <a:ea typeface="ＭＳ Ｐゴシック" charset="-128"/>
              </a:rPr>
              <a:t> </a:t>
            </a:r>
            <a:r>
              <a:rPr lang="en-US" altLang="x-none" sz="2000" b="1">
                <a:ea typeface="ＭＳ Ｐゴシック" charset="-128"/>
              </a:rPr>
              <a:t>name</a:t>
            </a:r>
            <a:r>
              <a:rPr lang="en-US" altLang="x-none" sz="2000">
                <a:latin typeface="Courier New" charset="0"/>
                <a:ea typeface="ＭＳ Ｐゴシック" charset="-128"/>
              </a:rPr>
              <a:t>( </a:t>
            </a:r>
            <a:r>
              <a:rPr lang="en-US" altLang="x-none" sz="2000" b="1">
                <a:ea typeface="ＭＳ Ｐゴシック" charset="-128"/>
              </a:rPr>
              <a:t>parameters </a:t>
            </a:r>
            <a:r>
              <a:rPr lang="en-US" altLang="x-none" sz="2000">
                <a:latin typeface="Courier New" charset="0"/>
                <a:ea typeface="ＭＳ Ｐゴシック" charset="-128"/>
              </a:rPr>
              <a:t>) {</a:t>
            </a:r>
          </a:p>
          <a:p>
            <a:pPr lvl="1" eaLnBrk="1" hangingPunct="1"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    </a:t>
            </a:r>
            <a:r>
              <a:rPr lang="en-US" altLang="x-none" sz="2000" b="1">
                <a:ea typeface="ＭＳ Ｐゴシック" charset="-128"/>
              </a:rPr>
              <a:t>statements</a:t>
            </a:r>
            <a:r>
              <a:rPr lang="en-US" altLang="x-none" sz="2000">
                <a:latin typeface="Courier New" charset="0"/>
                <a:ea typeface="ＭＳ Ｐゴシック" charset="-128"/>
              </a:rPr>
              <a:t>;</a:t>
            </a:r>
          </a:p>
          <a:p>
            <a:pPr lvl="1" eaLnBrk="1" hangingPunct="1"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    </a:t>
            </a:r>
            <a:r>
              <a:rPr lang="en-US" altLang="x-none" sz="2000" b="1">
                <a:ea typeface="ＭＳ Ｐゴシック" charset="-128"/>
              </a:rPr>
              <a:t>...</a:t>
            </a:r>
          </a:p>
          <a:p>
            <a:pPr lvl="1" eaLnBrk="1" hangingPunct="1">
              <a:buFont typeface="Wingdings 2" charset="2"/>
              <a:buNone/>
            </a:pPr>
            <a:r>
              <a:rPr lang="en-US" altLang="x-none" sz="2000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    return </a:t>
            </a:r>
            <a:r>
              <a:rPr lang="en-US" altLang="x-none" sz="2000" b="1">
                <a:solidFill>
                  <a:srgbClr val="003399"/>
                </a:solidFill>
                <a:ea typeface="ＭＳ Ｐゴシック" charset="-128"/>
              </a:rPr>
              <a:t>expression</a:t>
            </a:r>
            <a:r>
              <a:rPr lang="en-US" altLang="x-none" sz="2000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;</a:t>
            </a:r>
          </a:p>
          <a:p>
            <a:pPr lvl="1" eaLnBrk="1" hangingPunct="1"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}</a:t>
            </a:r>
          </a:p>
          <a:p>
            <a:pPr lvl="1" eaLnBrk="1" hangingPunct="1">
              <a:buFont typeface="Wingdings 2" charset="2"/>
              <a:buNone/>
            </a:pPr>
            <a:endParaRPr lang="en-US" altLang="x-none" sz="2000">
              <a:latin typeface="Courier New" charset="0"/>
              <a:ea typeface="ＭＳ Ｐゴシック" charset="-128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810000" y="2117725"/>
            <a:ext cx="1001713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2000" b="1">
                <a:solidFill>
                  <a:srgbClr val="15047A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method</a:t>
            </a:r>
          </a:p>
          <a:p>
            <a:pPr algn="l" eaLnBrk="1" hangingPunct="1"/>
            <a:r>
              <a:rPr lang="en-US" altLang="x-none" sz="2000" b="1">
                <a:solidFill>
                  <a:srgbClr val="15047A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name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4267200" y="2971800"/>
            <a:ext cx="0" cy="8382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200400" y="1676400"/>
            <a:ext cx="8890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2000" b="1">
                <a:solidFill>
                  <a:srgbClr val="15047A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return</a:t>
            </a:r>
          </a:p>
          <a:p>
            <a:pPr algn="l" eaLnBrk="1" hangingPunct="1"/>
            <a:r>
              <a:rPr lang="en-US" altLang="x-none" sz="2000" b="1">
                <a:solidFill>
                  <a:srgbClr val="15047A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type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3505200" y="2590800"/>
            <a:ext cx="0" cy="12192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8"/>
          <p:cNvSpPr>
            <a:spLocks/>
          </p:cNvSpPr>
          <p:nvPr/>
        </p:nvSpPr>
        <p:spPr bwMode="auto">
          <a:xfrm rot="5400000" flipV="1">
            <a:off x="5486400" y="2590800"/>
            <a:ext cx="304800" cy="1828800"/>
          </a:xfrm>
          <a:prstGeom prst="leftBrace">
            <a:avLst>
              <a:gd name="adj1" fmla="val 66667"/>
              <a:gd name="adj2" fmla="val 50477"/>
            </a:avLst>
          </a:prstGeom>
          <a:noFill/>
          <a:ln w="3175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724400" y="2743200"/>
            <a:ext cx="32004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2000" b="1">
                <a:solidFill>
                  <a:srgbClr val="15047A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parameter list</a:t>
            </a:r>
          </a:p>
        </p:txBody>
      </p:sp>
      <p:sp>
        <p:nvSpPr>
          <p:cNvPr id="10" name="Line 14"/>
          <p:cNvSpPr>
            <a:spLocks noChangeShapeType="1"/>
          </p:cNvSpPr>
          <p:nvPr/>
        </p:nvSpPr>
        <p:spPr bwMode="auto">
          <a:xfrm>
            <a:off x="2590800" y="2590800"/>
            <a:ext cx="0" cy="12192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1905000" y="1828800"/>
            <a:ext cx="13716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2000" b="1">
                <a:solidFill>
                  <a:srgbClr val="15047A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properties</a:t>
            </a:r>
          </a:p>
        </p:txBody>
      </p:sp>
      <p:sp>
        <p:nvSpPr>
          <p:cNvPr id="12" name="Line 14"/>
          <p:cNvSpPr>
            <a:spLocks noChangeShapeType="1"/>
          </p:cNvSpPr>
          <p:nvPr/>
        </p:nvSpPr>
        <p:spPr bwMode="auto">
          <a:xfrm flipH="1">
            <a:off x="1524000" y="2590800"/>
            <a:ext cx="1066800" cy="12192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70048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Different Styles of Methods</a:t>
            </a:r>
          </a:p>
        </p:txBody>
      </p:sp>
      <p:sp>
        <p:nvSpPr>
          <p:cNvPr id="3993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2FEF244-5A56-6342-9DBB-F8EDD5DF1F17}" type="slidenum">
              <a:rPr lang="en-US" altLang="x-none" sz="1200">
                <a:solidFill>
                  <a:srgbClr val="000000"/>
                </a:solidFill>
                <a:latin typeface="Tahoma" charset="0"/>
              </a:rPr>
              <a:pPr/>
              <a:t>4</a:t>
            </a:fld>
            <a:endParaRPr lang="en-US" altLang="x-none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39939" name="Left-Right Arrow 5"/>
          <p:cNvSpPr>
            <a:spLocks noChangeArrowheads="1"/>
          </p:cNvSpPr>
          <p:nvPr/>
        </p:nvSpPr>
        <p:spPr bwMode="auto">
          <a:xfrm>
            <a:off x="1524000" y="3200400"/>
            <a:ext cx="5867400" cy="533400"/>
          </a:xfrm>
          <a:prstGeom prst="leftRightArrow">
            <a:avLst>
              <a:gd name="adj1" fmla="val 50000"/>
              <a:gd name="adj2" fmla="val 50009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81000" y="1905000"/>
            <a:ext cx="41021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ja-JP" altLang="en-US" sz="1800">
                <a:solidFill>
                  <a:srgbClr val="000000"/>
                </a:solidFill>
              </a:rPr>
              <a:t>“</a:t>
            </a:r>
            <a:r>
              <a:rPr lang="en-US" altLang="ja-JP" sz="1800">
                <a:solidFill>
                  <a:srgbClr val="000000"/>
                </a:solidFill>
              </a:rPr>
              <a:t>Action-oriented methods</a:t>
            </a:r>
            <a:r>
              <a:rPr lang="ja-JP" altLang="en-US" sz="1800">
                <a:solidFill>
                  <a:srgbClr val="000000"/>
                </a:solidFill>
              </a:rPr>
              <a:t>”</a:t>
            </a:r>
            <a:r>
              <a:rPr lang="en-US" altLang="ja-JP" sz="1800">
                <a:solidFill>
                  <a:srgbClr val="000000"/>
                </a:solidFill>
              </a:rPr>
              <a:t>: </a:t>
            </a:r>
            <a:br>
              <a:rPr lang="en-US" altLang="ja-JP" sz="1800">
                <a:solidFill>
                  <a:srgbClr val="000000"/>
                </a:solidFill>
              </a:rPr>
            </a:br>
            <a:r>
              <a:rPr lang="en-US" altLang="ja-JP" sz="1800">
                <a:solidFill>
                  <a:srgbClr val="000000"/>
                </a:solidFill>
              </a:rPr>
              <a:t>External effects (print,</a:t>
            </a:r>
            <a:br>
              <a:rPr lang="en-US" altLang="ja-JP" sz="1800">
                <a:solidFill>
                  <a:srgbClr val="000000"/>
                </a:solidFill>
              </a:rPr>
            </a:br>
            <a:r>
              <a:rPr lang="en-US" altLang="ja-JP" sz="1800">
                <a:solidFill>
                  <a:srgbClr val="000000"/>
                </a:solidFill>
              </a:rPr>
              <a:t>drawing, audio), e.g.,</a:t>
            </a:r>
            <a:br>
              <a:rPr lang="en-US" altLang="ja-JP" sz="1800">
                <a:solidFill>
                  <a:srgbClr val="000000"/>
                </a:solidFill>
              </a:rPr>
            </a:br>
            <a:r>
              <a:rPr lang="en-US" altLang="ja-JP" sz="1800">
                <a:solidFill>
                  <a:srgbClr val="000000"/>
                </a:solidFill>
              </a:rPr>
              <a:t> drawCar(0,0,10), drawCar(10, 10, 20), </a:t>
            </a:r>
            <a:r>
              <a:rPr lang="is-IS" altLang="ja-JP" sz="1800">
                <a:solidFill>
                  <a:srgbClr val="000000"/>
                </a:solidFill>
              </a:rPr>
              <a:t>…</a:t>
            </a:r>
            <a:endParaRPr lang="en-US" altLang="x-none" sz="180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019800" y="2124075"/>
            <a:ext cx="29098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ja-JP" altLang="en-US" sz="1800">
                <a:solidFill>
                  <a:srgbClr val="000000"/>
                </a:solidFill>
              </a:rPr>
              <a:t>“</a:t>
            </a:r>
            <a:r>
              <a:rPr lang="en-US" altLang="ja-JP" sz="1800">
                <a:solidFill>
                  <a:srgbClr val="000000"/>
                </a:solidFill>
              </a:rPr>
              <a:t>Answer-oriented  methods</a:t>
            </a:r>
            <a:r>
              <a:rPr lang="ja-JP" altLang="en-US" sz="1800">
                <a:solidFill>
                  <a:srgbClr val="000000"/>
                </a:solidFill>
              </a:rPr>
              <a:t>”</a:t>
            </a:r>
            <a:r>
              <a:rPr lang="en-US" altLang="ja-JP" sz="1800">
                <a:solidFill>
                  <a:srgbClr val="000000"/>
                </a:solidFill>
              </a:rPr>
              <a:t>: </a:t>
            </a:r>
            <a:br>
              <a:rPr lang="en-US" altLang="ja-JP" sz="1800">
                <a:solidFill>
                  <a:srgbClr val="000000"/>
                </a:solidFill>
              </a:rPr>
            </a:br>
            <a:r>
              <a:rPr lang="en-US" altLang="ja-JP" sz="1800">
                <a:solidFill>
                  <a:srgbClr val="000000"/>
                </a:solidFill>
              </a:rPr>
              <a:t>e.g., how much is sqrt(2), </a:t>
            </a:r>
            <a:br>
              <a:rPr lang="en-US" altLang="ja-JP" sz="1800">
                <a:solidFill>
                  <a:srgbClr val="000000"/>
                </a:solidFill>
              </a:rPr>
            </a:br>
            <a:r>
              <a:rPr lang="en-US" altLang="ja-JP" sz="1800">
                <a:solidFill>
                  <a:srgbClr val="000000"/>
                </a:solidFill>
              </a:rPr>
              <a:t>sqrt(10)?</a:t>
            </a:r>
            <a:endParaRPr lang="en-US" altLang="x-none" sz="180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971800" y="4114800"/>
            <a:ext cx="2768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ja-JP" altLang="en-US" sz="1800">
                <a:solidFill>
                  <a:srgbClr val="000000"/>
                </a:solidFill>
              </a:rPr>
              <a:t>“</a:t>
            </a:r>
            <a:r>
              <a:rPr lang="en-US" altLang="ja-JP" sz="1800">
                <a:solidFill>
                  <a:srgbClr val="000000"/>
                </a:solidFill>
              </a:rPr>
              <a:t>Mixed  methods</a:t>
            </a:r>
            <a:r>
              <a:rPr lang="ja-JP" altLang="en-US" sz="1800">
                <a:solidFill>
                  <a:srgbClr val="000000"/>
                </a:solidFill>
              </a:rPr>
              <a:t>”</a:t>
            </a:r>
            <a:r>
              <a:rPr lang="en-US" altLang="ja-JP" sz="1800">
                <a:solidFill>
                  <a:srgbClr val="000000"/>
                </a:solidFill>
              </a:rPr>
              <a:t>:  do both</a:t>
            </a:r>
            <a:endParaRPr lang="en-US" altLang="x-none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459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3575" y="6324600"/>
            <a:ext cx="2130425" cy="4556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B8DCBED-88F7-1F40-88BB-3A4FDB5B5FB1}" type="slidenum">
              <a:rPr lang="en-US" altLang="x-none" sz="1200">
                <a:latin typeface="Tahoma" charset="0"/>
              </a:rPr>
              <a:pPr/>
              <a:t>40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772400" cy="914400"/>
          </a:xfrm>
        </p:spPr>
        <p:txBody>
          <a:bodyPr/>
          <a:lstStyle/>
          <a:p>
            <a:r>
              <a:rPr lang="en-US" altLang="x-none" sz="3200" dirty="0">
                <a:ea typeface="ＭＳ Ｐゴシック" charset="-128"/>
              </a:rPr>
              <a:t>Recap: Method Definition, Invocation, Formal Arguments (Parameters)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305800" cy="4648200"/>
          </a:xfrm>
        </p:spPr>
        <p:txBody>
          <a:bodyPr/>
          <a:lstStyle/>
          <a:p>
            <a:r>
              <a:rPr lang="en-US" altLang="x-none" dirty="0">
                <a:ea typeface="ＭＳ Ｐゴシック" charset="-128"/>
              </a:rPr>
              <a:t>Definition rule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You can define multiple methods with the same name in a class. This is called </a:t>
            </a: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method overloading.</a:t>
            </a:r>
            <a:endParaRPr lang="en-US" altLang="x-none" sz="2800" dirty="0">
              <a:ea typeface="ＭＳ Ｐゴシック" charset="-128"/>
            </a:endParaRPr>
          </a:p>
          <a:p>
            <a:pPr lvl="1"/>
            <a:r>
              <a:rPr lang="en-US" altLang="zh-CN" dirty="0">
                <a:ea typeface="ＭＳ Ｐゴシック" charset="-128"/>
              </a:rPr>
              <a:t>T</a:t>
            </a:r>
            <a:r>
              <a:rPr lang="en-US" altLang="x-none" dirty="0">
                <a:ea typeface="ＭＳ Ｐゴシック" charset="-128"/>
              </a:rPr>
              <a:t>hese methods must have different </a:t>
            </a: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signatures.</a:t>
            </a:r>
          </a:p>
          <a:p>
            <a:r>
              <a:rPr lang="en-US" altLang="x-none" dirty="0">
                <a:ea typeface="ＭＳ Ｐゴシック" charset="-128"/>
              </a:rPr>
              <a:t>Invocation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Compiler picks the </a:t>
            </a: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best match</a:t>
            </a:r>
            <a:r>
              <a:rPr lang="en-US" altLang="x-none" dirty="0">
                <a:ea typeface="ＭＳ Ｐゴシック" charset="-128"/>
              </a:rPr>
              <a:t>, allowed by implicit conversion</a:t>
            </a:r>
            <a:endParaRPr lang="en-US" altLang="x-none" dirty="0">
              <a:solidFill>
                <a:srgbClr val="FF0000"/>
              </a:solidFill>
              <a:ea typeface="ＭＳ Ｐゴシック" charset="-128"/>
            </a:endParaRPr>
          </a:p>
          <a:p>
            <a:pPr lvl="1"/>
            <a:r>
              <a:rPr lang="en-US" altLang="x-none" dirty="0">
                <a:ea typeface="ＭＳ Ｐゴシック" charset="-128"/>
              </a:rPr>
              <a:t>Values of actual arguments are copied to formal arguments, which are </a:t>
            </a: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local variables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All primitive variables are value variables, with </a:t>
            </a: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value semantics</a:t>
            </a:r>
          </a:p>
          <a:p>
            <a:pPr lvl="1"/>
            <a:endParaRPr lang="en-US" altLang="x-none" dirty="0">
              <a:solidFill>
                <a:srgbClr val="FF0000"/>
              </a:solidFill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6713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275AE65-4833-9C4C-AD7D-E599B6639910}" type="slidenum">
              <a:rPr lang="en-US" altLang="x-none" sz="1200">
                <a:latin typeface="Tahoma" charset="0"/>
              </a:rPr>
              <a:pPr/>
              <a:t>41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153400" cy="1143000"/>
          </a:xfrm>
        </p:spPr>
        <p:txBody>
          <a:bodyPr/>
          <a:lstStyle/>
          <a:p>
            <a:r>
              <a:rPr lang="en-US" altLang="x-none" sz="2800" dirty="0">
                <a:ea typeface="ＭＳ Ｐゴシック" charset="-128"/>
              </a:rPr>
              <a:t>Recap: Value-Variable Assignment and Value Semantics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2"/>
              <a:buNone/>
            </a:pPr>
            <a:br>
              <a:rPr lang="en-US" altLang="x-none">
                <a:ea typeface="ＭＳ Ｐゴシック" charset="-128"/>
              </a:rPr>
            </a:br>
            <a:br>
              <a:rPr lang="en-US" altLang="x-none">
                <a:ea typeface="ＭＳ Ｐゴシック" charset="-128"/>
              </a:rPr>
            </a:br>
            <a:r>
              <a:rPr lang="en-US" altLang="x-none">
                <a:latin typeface="Courier New" charset="0"/>
                <a:ea typeface="ＭＳ Ｐゴシック" charset="-128"/>
              </a:rPr>
              <a:t>int a = 100;</a:t>
            </a:r>
            <a:br>
              <a:rPr lang="en-US" altLang="x-none">
                <a:latin typeface="Courier New" charset="0"/>
                <a:ea typeface="ＭＳ Ｐゴシック" charset="-128"/>
              </a:rPr>
            </a:br>
            <a:r>
              <a:rPr lang="en-US" altLang="x-none">
                <a:latin typeface="Courier New" charset="0"/>
                <a:ea typeface="ＭＳ Ｐゴシック" charset="-128"/>
              </a:rPr>
              <a:t>double x = 45.12;</a:t>
            </a:r>
            <a:br>
              <a:rPr lang="en-US" altLang="x-none">
                <a:latin typeface="Courier New" charset="0"/>
                <a:ea typeface="ＭＳ Ｐゴシック" charset="-128"/>
              </a:rPr>
            </a:br>
            <a:r>
              <a:rPr lang="en-US" altLang="x-none">
                <a:latin typeface="Courier New" charset="0"/>
                <a:ea typeface="ＭＳ Ｐゴシック" charset="-128"/>
              </a:rPr>
              <a:t>int aa;</a:t>
            </a:r>
            <a:br>
              <a:rPr lang="en-US" altLang="x-none">
                <a:latin typeface="Courier New" charset="0"/>
                <a:ea typeface="ＭＳ Ｐゴシック" charset="-128"/>
              </a:rPr>
            </a:br>
            <a:r>
              <a:rPr lang="en-US" altLang="x-none">
                <a:latin typeface="Courier New" charset="0"/>
                <a:ea typeface="ＭＳ Ｐゴシック" charset="-128"/>
              </a:rPr>
              <a:t>aa = a;</a:t>
            </a:r>
          </a:p>
          <a:p>
            <a:pPr>
              <a:buFont typeface="Wingdings" charset="2"/>
              <a:buNone/>
            </a:pPr>
            <a:r>
              <a:rPr lang="en-US" altLang="x-none">
                <a:latin typeface="Courier New" charset="0"/>
                <a:ea typeface="ＭＳ Ｐゴシック" charset="-128"/>
              </a:rPr>
              <a:t>  a = 200;</a:t>
            </a:r>
          </a:p>
        </p:txBody>
      </p:sp>
      <p:sp>
        <p:nvSpPr>
          <p:cNvPr id="55300" name="Rectangle 7"/>
          <p:cNvSpPr>
            <a:spLocks noChangeArrowheads="1"/>
          </p:cNvSpPr>
          <p:nvPr/>
        </p:nvSpPr>
        <p:spPr bwMode="auto">
          <a:xfrm>
            <a:off x="7010400" y="3581400"/>
            <a:ext cx="1371600" cy="381000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55301" name="Text Box 8"/>
          <p:cNvSpPr txBox="1">
            <a:spLocks noChangeArrowheads="1"/>
          </p:cNvSpPr>
          <p:nvPr/>
        </p:nvSpPr>
        <p:spPr bwMode="auto">
          <a:xfrm>
            <a:off x="7086600" y="3581400"/>
            <a:ext cx="1219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x-none" sz="1600" b="1"/>
              <a:t>100</a:t>
            </a:r>
          </a:p>
        </p:txBody>
      </p:sp>
      <p:sp>
        <p:nvSpPr>
          <p:cNvPr id="55302" name="Text Box 9"/>
          <p:cNvSpPr txBox="1">
            <a:spLocks noChangeArrowheads="1"/>
          </p:cNvSpPr>
          <p:nvPr/>
        </p:nvSpPr>
        <p:spPr bwMode="auto">
          <a:xfrm>
            <a:off x="6546850" y="3505200"/>
            <a:ext cx="2984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/>
              <a:t>a</a:t>
            </a:r>
          </a:p>
        </p:txBody>
      </p:sp>
      <p:sp>
        <p:nvSpPr>
          <p:cNvPr id="55303" name="Rectangle 10"/>
          <p:cNvSpPr>
            <a:spLocks noChangeArrowheads="1"/>
          </p:cNvSpPr>
          <p:nvPr/>
        </p:nvSpPr>
        <p:spPr bwMode="auto">
          <a:xfrm>
            <a:off x="7010400" y="4267200"/>
            <a:ext cx="1371600" cy="381000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55304" name="Text Box 11"/>
          <p:cNvSpPr txBox="1">
            <a:spLocks noChangeArrowheads="1"/>
          </p:cNvSpPr>
          <p:nvPr/>
        </p:nvSpPr>
        <p:spPr bwMode="auto">
          <a:xfrm>
            <a:off x="7086600" y="4267200"/>
            <a:ext cx="1219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x-none" sz="1600" b="1"/>
              <a:t>45.12</a:t>
            </a:r>
          </a:p>
        </p:txBody>
      </p:sp>
      <p:sp>
        <p:nvSpPr>
          <p:cNvPr id="55305" name="Text Box 12"/>
          <p:cNvSpPr txBox="1">
            <a:spLocks noChangeArrowheads="1"/>
          </p:cNvSpPr>
          <p:nvPr/>
        </p:nvSpPr>
        <p:spPr bwMode="auto">
          <a:xfrm>
            <a:off x="6546850" y="4191000"/>
            <a:ext cx="312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/>
              <a:t>x</a:t>
            </a:r>
          </a:p>
        </p:txBody>
      </p:sp>
      <p:grpSp>
        <p:nvGrpSpPr>
          <p:cNvPr id="55306" name="Group 13"/>
          <p:cNvGrpSpPr>
            <a:grpSpLocks/>
          </p:cNvGrpSpPr>
          <p:nvPr/>
        </p:nvGrpSpPr>
        <p:grpSpPr bwMode="auto">
          <a:xfrm>
            <a:off x="6553200" y="4860925"/>
            <a:ext cx="1828800" cy="473075"/>
            <a:chOff x="4128" y="1862"/>
            <a:chExt cx="1152" cy="298"/>
          </a:xfrm>
        </p:grpSpPr>
        <p:sp>
          <p:nvSpPr>
            <p:cNvPr id="55309" name="Rectangle 14"/>
            <p:cNvSpPr>
              <a:spLocks noChangeArrowheads="1"/>
            </p:cNvSpPr>
            <p:nvPr/>
          </p:nvSpPr>
          <p:spPr bwMode="auto">
            <a:xfrm>
              <a:off x="4416" y="1920"/>
              <a:ext cx="864" cy="240"/>
            </a:xfrm>
            <a:prstGeom prst="rect">
              <a:avLst/>
            </a:prstGeom>
            <a:solidFill>
              <a:srgbClr val="CCEC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/>
            </a:p>
          </p:txBody>
        </p:sp>
        <p:sp>
          <p:nvSpPr>
            <p:cNvPr id="55310" name="Text Box 15"/>
            <p:cNvSpPr txBox="1">
              <a:spLocks noChangeArrowheads="1"/>
            </p:cNvSpPr>
            <p:nvPr/>
          </p:nvSpPr>
          <p:spPr bwMode="auto">
            <a:xfrm>
              <a:off x="4128" y="1862"/>
              <a:ext cx="26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/>
                <a:t>aa</a:t>
              </a:r>
            </a:p>
          </p:txBody>
        </p:sp>
        <p:sp>
          <p:nvSpPr>
            <p:cNvPr id="55311" name="Text Box 16"/>
            <p:cNvSpPr txBox="1">
              <a:spLocks noChangeArrowheads="1"/>
            </p:cNvSpPr>
            <p:nvPr/>
          </p:nvSpPr>
          <p:spPr bwMode="auto">
            <a:xfrm>
              <a:off x="4464" y="1920"/>
              <a:ext cx="76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x-none" sz="1600" b="1"/>
                <a:t>100</a:t>
              </a:r>
            </a:p>
          </p:txBody>
        </p:sp>
      </p:grpSp>
      <p:sp>
        <p:nvSpPr>
          <p:cNvPr id="55307" name="Rectangle 23"/>
          <p:cNvSpPr>
            <a:spLocks noChangeArrowheads="1"/>
          </p:cNvSpPr>
          <p:nvPr/>
        </p:nvSpPr>
        <p:spPr bwMode="auto">
          <a:xfrm>
            <a:off x="1295400" y="5638800"/>
            <a:ext cx="6781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800">
                <a:solidFill>
                  <a:srgbClr val="000000"/>
                </a:solidFill>
                <a:latin typeface="Comic Sans MS" charset="0"/>
              </a:rPr>
              <a:t>Change the value of one value variable</a:t>
            </a:r>
            <a:br>
              <a:rPr lang="en-US" altLang="x-none" sz="2800">
                <a:solidFill>
                  <a:srgbClr val="000000"/>
                </a:solidFill>
                <a:latin typeface="Comic Sans MS" charset="0"/>
              </a:rPr>
            </a:br>
            <a:r>
              <a:rPr lang="en-US" altLang="x-none" sz="2800">
                <a:solidFill>
                  <a:srgbClr val="000000"/>
                </a:solidFill>
                <a:latin typeface="Comic Sans MS" charset="0"/>
              </a:rPr>
              <a:t>will </a:t>
            </a:r>
            <a:r>
              <a:rPr lang="en-US" altLang="x-none" sz="2800">
                <a:solidFill>
                  <a:srgbClr val="CC0000"/>
                </a:solidFill>
                <a:latin typeface="Comic Sans MS" charset="0"/>
              </a:rPr>
              <a:t>not</a:t>
            </a:r>
            <a:r>
              <a:rPr lang="en-US" altLang="x-none" sz="2800">
                <a:solidFill>
                  <a:srgbClr val="000000"/>
                </a:solidFill>
                <a:latin typeface="Comic Sans MS" charset="0"/>
              </a:rPr>
              <a:t> change the other.</a:t>
            </a:r>
            <a:endParaRPr lang="en-US" altLang="x-none"/>
          </a:p>
        </p:txBody>
      </p: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7086600" y="3625850"/>
            <a:ext cx="1219200" cy="3365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x-none" sz="1600" b="1">
                <a:solidFill>
                  <a:srgbClr val="CC0000"/>
                </a:solidFill>
              </a:rPr>
              <a:t>200</a:t>
            </a:r>
          </a:p>
        </p:txBody>
      </p:sp>
    </p:spTree>
    <p:extLst>
      <p:ext uri="{BB962C8B-B14F-4D97-AF65-F5344CB8AC3E}">
        <p14:creationId xmlns:p14="http://schemas.microsoft.com/office/powerpoint/2010/main" val="523092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4"/>
          <p:cNvSpPr>
            <a:spLocks noChangeArrowheads="1"/>
          </p:cNvSpPr>
          <p:nvPr/>
        </p:nvSpPr>
        <p:spPr bwMode="auto">
          <a:xfrm>
            <a:off x="1611313" y="4519613"/>
            <a:ext cx="1522412" cy="280987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FFFFFF"/>
              </a:solidFill>
            </a:endParaRPr>
          </a:p>
        </p:txBody>
      </p:sp>
      <p:sp>
        <p:nvSpPr>
          <p:cNvPr id="57346" name="Rectangle 4"/>
          <p:cNvSpPr>
            <a:spLocks noChangeArrowheads="1"/>
          </p:cNvSpPr>
          <p:nvPr/>
        </p:nvSpPr>
        <p:spPr bwMode="auto">
          <a:xfrm>
            <a:off x="1600200" y="2538413"/>
            <a:ext cx="1430338" cy="280987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FFFFFF"/>
              </a:solidFill>
            </a:endParaRPr>
          </a:p>
        </p:txBody>
      </p:sp>
      <p:sp>
        <p:nvSpPr>
          <p:cNvPr id="57347" name="Rectangle 4"/>
          <p:cNvSpPr>
            <a:spLocks noChangeArrowheads="1"/>
          </p:cNvSpPr>
          <p:nvPr/>
        </p:nvSpPr>
        <p:spPr bwMode="auto">
          <a:xfrm>
            <a:off x="5222875" y="2157413"/>
            <a:ext cx="720725" cy="280987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FFFFFF"/>
              </a:solidFill>
            </a:endParaRPr>
          </a:p>
        </p:txBody>
      </p:sp>
      <p:sp>
        <p:nvSpPr>
          <p:cNvPr id="57348" name="Rectang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Exercise: </a:t>
            </a:r>
            <a:r>
              <a:rPr lang="en-US" altLang="en-US">
                <a:ea typeface="ＭＳ Ｐゴシック" charset="-128"/>
              </a:rPr>
              <a:t>“</a:t>
            </a:r>
            <a:r>
              <a:rPr lang="en-US" altLang="x-none">
                <a:ea typeface="ＭＳ Ｐゴシック" charset="-128"/>
              </a:rPr>
              <a:t>Parameter Mystery</a:t>
            </a:r>
            <a:r>
              <a:rPr lang="en-US" altLang="en-US">
                <a:ea typeface="ＭＳ Ｐゴシック" charset="-128"/>
              </a:rPr>
              <a:t>”</a:t>
            </a:r>
            <a:endParaRPr lang="en-US" altLang="x-none" b="1" i="1">
              <a:ea typeface="ＭＳ Ｐゴシック" charset="-128"/>
            </a:endParaRPr>
          </a:p>
        </p:txBody>
      </p:sp>
      <p:sp>
        <p:nvSpPr>
          <p:cNvPr id="57349" name="Rectangle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  <a:buFont typeface="Wingdings" charset="2"/>
              <a:buNone/>
            </a:pPr>
            <a:endParaRPr lang="en-US" altLang="x-none" sz="90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endParaRPr lang="en-US" altLang="x-none" sz="200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public static void strange(</a:t>
            </a:r>
            <a:r>
              <a:rPr lang="en-US" altLang="x-none" sz="2000" b="1">
                <a:latin typeface="Courier New" charset="0"/>
                <a:ea typeface="ＭＳ Ｐゴシック" charset="-128"/>
              </a:rPr>
              <a:t>int x</a:t>
            </a:r>
            <a:r>
              <a:rPr lang="en-US" altLang="x-none" sz="2000">
                <a:latin typeface="Courier New" charset="0"/>
                <a:ea typeface="ＭＳ Ｐゴシック" charset="-128"/>
              </a:rPr>
              <a:t>) {</a:t>
            </a: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2000" b="1">
                <a:latin typeface="Courier New" charset="0"/>
                <a:ea typeface="ＭＳ Ｐゴシック" charset="-128"/>
              </a:rPr>
              <a:t>    x = x + 1;</a:t>
            </a:r>
            <a:endParaRPr lang="en-US" altLang="x-none" sz="200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    System.out.println("1. x = " + </a:t>
            </a:r>
            <a:r>
              <a:rPr lang="en-US" altLang="x-none" sz="2000" b="1">
                <a:latin typeface="Courier New" charset="0"/>
                <a:ea typeface="ＭＳ Ｐゴシック" charset="-128"/>
              </a:rPr>
              <a:t>x</a:t>
            </a:r>
            <a:r>
              <a:rPr lang="en-US" altLang="x-none" sz="2000">
                <a:latin typeface="Courier New" charset="0"/>
                <a:ea typeface="ＭＳ Ｐゴシック" charset="-128"/>
              </a:rPr>
              <a:t>);</a:t>
            </a: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}</a:t>
            </a: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endParaRPr lang="en-US" altLang="x-none" sz="200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public static void main(String[] args) {</a:t>
            </a: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    int x = 23;</a:t>
            </a: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2000" b="1">
                <a:latin typeface="Courier New" charset="0"/>
                <a:ea typeface="ＭＳ Ｐゴシック" charset="-128"/>
              </a:rPr>
              <a:t>    strange(x);</a:t>
            </a: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    System.out.println("2. x = " + </a:t>
            </a:r>
            <a:r>
              <a:rPr lang="en-US" altLang="x-none" sz="2000" b="1">
                <a:latin typeface="Courier New" charset="0"/>
                <a:ea typeface="ＭＳ Ｐゴシック" charset="-128"/>
              </a:rPr>
              <a:t>x</a:t>
            </a:r>
            <a:r>
              <a:rPr lang="en-US" altLang="x-none" sz="2000">
                <a:latin typeface="Courier New" charset="0"/>
                <a:ea typeface="ＭＳ Ｐゴシック" charset="-128"/>
              </a:rPr>
              <a:t>);</a:t>
            </a:r>
            <a:endParaRPr lang="en-US" altLang="x-none" sz="2000" b="1">
              <a:solidFill>
                <a:srgbClr val="008080"/>
              </a:solidFill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    ...</a:t>
            </a: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}</a:t>
            </a:r>
            <a:endParaRPr lang="en-US" altLang="x-none" sz="2000">
              <a:ea typeface="ＭＳ Ｐゴシック" charset="-128"/>
            </a:endParaRP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7162800" y="5033963"/>
            <a:ext cx="1590675" cy="1138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2000">
                <a:latin typeface="Tahoma" charset="0"/>
              </a:rPr>
              <a:t>Output:</a:t>
            </a:r>
          </a:p>
          <a:p>
            <a:pPr eaLnBrk="1" hangingPunct="1"/>
            <a:endParaRPr lang="en-US" altLang="x-none" sz="800">
              <a:latin typeface="Courier New" charset="0"/>
            </a:endParaRPr>
          </a:p>
          <a:p>
            <a:pPr eaLnBrk="1" hangingPunct="1"/>
            <a:r>
              <a:rPr lang="en-US" altLang="x-none" sz="2000">
                <a:latin typeface="Courier New" charset="0"/>
              </a:rPr>
              <a:t>1. x = 24</a:t>
            </a:r>
          </a:p>
          <a:p>
            <a:pPr eaLnBrk="1" hangingPunct="1"/>
            <a:r>
              <a:rPr lang="en-US" altLang="x-none" sz="2000">
                <a:latin typeface="Courier New" charset="0"/>
              </a:rPr>
              <a:t>2. x = 23</a:t>
            </a:r>
          </a:p>
        </p:txBody>
      </p:sp>
    </p:spTree>
    <p:extLst>
      <p:ext uri="{BB962C8B-B14F-4D97-AF65-F5344CB8AC3E}">
        <p14:creationId xmlns:p14="http://schemas.microsoft.com/office/powerpoint/2010/main" val="4951575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7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Explanation: </a:t>
            </a:r>
            <a:r>
              <a:rPr lang="en-US" altLang="x-none">
                <a:latin typeface="Courier New" charset="0"/>
                <a:ea typeface="ＭＳ Ｐゴシック" charset="-128"/>
              </a:rPr>
              <a:t>main()</a:t>
            </a:r>
            <a:r>
              <a:rPr lang="en-US" altLang="x-none">
                <a:ea typeface="ＭＳ Ｐゴシック" charset="-128"/>
              </a:rPr>
              <a:t> start</a:t>
            </a:r>
          </a:p>
        </p:txBody>
      </p:sp>
      <p:sp>
        <p:nvSpPr>
          <p:cNvPr id="5939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5E64E505-85A2-1B42-8E18-B1B3723A03BA}" type="slidenum">
              <a:rPr lang="en-US" altLang="x-none" sz="1200">
                <a:latin typeface="Tahoma" charset="0"/>
              </a:rPr>
              <a:pPr/>
              <a:t>43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59395" name="Rectangle 6"/>
          <p:cNvSpPr txBox="1">
            <a:spLocks/>
          </p:cNvSpPr>
          <p:nvPr/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/>
          <a:lstStyle>
            <a:lvl1pPr marL="342900" indent="-3429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endParaRPr lang="en-US" altLang="x-none" sz="900">
              <a:latin typeface="Courier New" charset="0"/>
            </a:endParaRP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 2" charset="2"/>
              <a:buNone/>
            </a:pPr>
            <a:endParaRPr lang="en-US" altLang="x-none" sz="2000">
              <a:latin typeface="Courier New" charset="0"/>
            </a:endParaRP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 2" charset="2"/>
              <a:buNone/>
            </a:pPr>
            <a:endParaRPr lang="en-US" altLang="x-none" sz="2000">
              <a:latin typeface="Courier New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1600200"/>
            <a:ext cx="6400800" cy="1724025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static void main(String[] args) {</a:t>
            </a: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int x = 23;</a:t>
            </a: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 b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strange(x);</a:t>
            </a: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System.out.println("2. x = " + </a:t>
            </a:r>
            <a:r>
              <a:rPr lang="en-US" sz="2000" b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x</a:t>
            </a: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);</a:t>
            </a:r>
            <a:endParaRPr lang="en-US" sz="2000" b="1">
              <a:solidFill>
                <a:srgbClr val="008080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  <a:endParaRPr lang="en-US" sz="200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7086600" y="1752600"/>
            <a:ext cx="1676400" cy="1371600"/>
            <a:chOff x="7086600" y="1752600"/>
            <a:chExt cx="1676400" cy="1371600"/>
          </a:xfrm>
        </p:grpSpPr>
        <p:sp>
          <p:nvSpPr>
            <p:cNvPr id="8" name="Rectangle 7"/>
            <p:cNvSpPr/>
            <p:nvPr/>
          </p:nvSpPr>
          <p:spPr bwMode="auto">
            <a:xfrm>
              <a:off x="8001000" y="1752600"/>
              <a:ext cx="762000" cy="5334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8001000" y="2590800"/>
              <a:ext cx="762000" cy="5334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r>
                <a:rPr lang="en-US" sz="2400" dirty="0">
                  <a:latin typeface="Times New Roman" pitchFamily="18" charset="0"/>
                  <a:ea typeface="+mn-ea"/>
                  <a:cs typeface="ＭＳ Ｐゴシック" charset="0"/>
                </a:rPr>
                <a:t>23</a:t>
              </a:r>
            </a:p>
          </p:txBody>
        </p:sp>
        <p:sp>
          <p:nvSpPr>
            <p:cNvPr id="59401" name="Rectangle 9"/>
            <p:cNvSpPr>
              <a:spLocks noChangeArrowheads="1"/>
            </p:cNvSpPr>
            <p:nvPr/>
          </p:nvSpPr>
          <p:spPr bwMode="auto">
            <a:xfrm>
              <a:off x="7086600" y="1828800"/>
              <a:ext cx="80010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>
                  <a:solidFill>
                    <a:srgbClr val="000000"/>
                  </a:solidFill>
                  <a:latin typeface="Courier New" charset="0"/>
                </a:rPr>
                <a:t>args</a:t>
              </a:r>
              <a:endParaRPr lang="en-US" altLang="x-none"/>
            </a:p>
          </p:txBody>
        </p:sp>
        <p:sp>
          <p:nvSpPr>
            <p:cNvPr id="59402" name="Rectangle 10"/>
            <p:cNvSpPr>
              <a:spLocks noChangeArrowheads="1"/>
            </p:cNvSpPr>
            <p:nvPr/>
          </p:nvSpPr>
          <p:spPr bwMode="auto">
            <a:xfrm>
              <a:off x="7281863" y="2647950"/>
              <a:ext cx="338137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>
                  <a:solidFill>
                    <a:srgbClr val="000000"/>
                  </a:solidFill>
                  <a:latin typeface="Courier New" charset="0"/>
                </a:rPr>
                <a:t>x</a:t>
              </a:r>
              <a:endParaRPr lang="en-US" altLang="x-none"/>
            </a:p>
          </p:txBody>
        </p:sp>
      </p:grpSp>
      <p:sp>
        <p:nvSpPr>
          <p:cNvPr id="12" name="Right Arrow 11"/>
          <p:cNvSpPr>
            <a:spLocks noChangeArrowheads="1"/>
          </p:cNvSpPr>
          <p:nvPr/>
        </p:nvSpPr>
        <p:spPr bwMode="auto">
          <a:xfrm>
            <a:off x="381000" y="2057400"/>
            <a:ext cx="762000" cy="1524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1561463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Explanation: Invocation</a:t>
            </a:r>
          </a:p>
        </p:txBody>
      </p:sp>
      <p:sp>
        <p:nvSpPr>
          <p:cNvPr id="6041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A2F1BAF-F5B9-A24F-9C05-536B9855ABB9}" type="slidenum">
              <a:rPr lang="en-US" altLang="x-none" sz="1200">
                <a:latin typeface="Tahoma" charset="0"/>
              </a:rPr>
              <a:pPr/>
              <a:t>44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60419" name="Rectangle 5"/>
          <p:cNvSpPr>
            <a:spLocks noChangeArrowheads="1"/>
          </p:cNvSpPr>
          <p:nvPr/>
        </p:nvSpPr>
        <p:spPr bwMode="auto">
          <a:xfrm>
            <a:off x="609600" y="4267200"/>
            <a:ext cx="6400800" cy="1384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2857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public static void strange(</a:t>
            </a:r>
            <a:r>
              <a:rPr lang="en-US" altLang="x-none" sz="2000" b="1">
                <a:solidFill>
                  <a:srgbClr val="000000"/>
                </a:solidFill>
                <a:latin typeface="Courier New" charset="0"/>
              </a:rPr>
              <a:t>int x</a:t>
            </a: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) {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b="1">
                <a:solidFill>
                  <a:srgbClr val="000000"/>
                </a:solidFill>
                <a:latin typeface="Courier New" charset="0"/>
              </a:rPr>
              <a:t>    x = x + 1;</a:t>
            </a:r>
            <a:endParaRPr lang="en-US" altLang="x-none" sz="2000">
              <a:solidFill>
                <a:srgbClr val="000000"/>
              </a:solidFill>
              <a:latin typeface="Courier New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System.out.println("1. x = " + </a:t>
            </a:r>
            <a:r>
              <a:rPr lang="en-US" altLang="x-none" sz="2000" b="1">
                <a:solidFill>
                  <a:srgbClr val="000000"/>
                </a:solidFill>
                <a:latin typeface="Courier New" charset="0"/>
              </a:rPr>
              <a:t>x</a:t>
            </a: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);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" y="1600200"/>
            <a:ext cx="6400800" cy="1724025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static void main(String[] args) {</a:t>
            </a: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int x = 23;</a:t>
            </a: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 b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strange(x);</a:t>
            </a: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System.out.println("2. x = " + </a:t>
            </a:r>
            <a:r>
              <a:rPr lang="en-US" sz="2000" b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x</a:t>
            </a: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);</a:t>
            </a:r>
            <a:endParaRPr lang="en-US" sz="2000" b="1">
              <a:solidFill>
                <a:srgbClr val="008080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  <a:endParaRPr lang="en-US" sz="200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001000" y="1752600"/>
            <a:ext cx="762000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001000" y="2590800"/>
            <a:ext cx="762000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z="2400" dirty="0">
                <a:latin typeface="Times New Roman" pitchFamily="18" charset="0"/>
                <a:ea typeface="+mn-ea"/>
                <a:cs typeface="ＭＳ Ｐゴシック" charset="0"/>
              </a:rPr>
              <a:t>23</a:t>
            </a:r>
          </a:p>
        </p:txBody>
      </p:sp>
      <p:sp>
        <p:nvSpPr>
          <p:cNvPr id="60423" name="Rectangle 9"/>
          <p:cNvSpPr>
            <a:spLocks noChangeArrowheads="1"/>
          </p:cNvSpPr>
          <p:nvPr/>
        </p:nvSpPr>
        <p:spPr bwMode="auto">
          <a:xfrm>
            <a:off x="7086600" y="1828800"/>
            <a:ext cx="800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args</a:t>
            </a:r>
            <a:endParaRPr lang="en-US" altLang="x-none"/>
          </a:p>
        </p:txBody>
      </p:sp>
      <p:sp>
        <p:nvSpPr>
          <p:cNvPr id="60424" name="Rectangle 10"/>
          <p:cNvSpPr>
            <a:spLocks noChangeArrowheads="1"/>
          </p:cNvSpPr>
          <p:nvPr/>
        </p:nvSpPr>
        <p:spPr bwMode="auto">
          <a:xfrm>
            <a:off x="7281863" y="2647950"/>
            <a:ext cx="3381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x</a:t>
            </a:r>
            <a:endParaRPr lang="en-US" altLang="x-none"/>
          </a:p>
        </p:txBody>
      </p:sp>
      <p:sp>
        <p:nvSpPr>
          <p:cNvPr id="60425" name="Right Arrow 11"/>
          <p:cNvSpPr>
            <a:spLocks noChangeArrowheads="1"/>
          </p:cNvSpPr>
          <p:nvPr/>
        </p:nvSpPr>
        <p:spPr bwMode="auto">
          <a:xfrm>
            <a:off x="381000" y="2362200"/>
            <a:ext cx="762000" cy="1524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cxnSp>
        <p:nvCxnSpPr>
          <p:cNvPr id="60426" name="Straight Connector 13"/>
          <p:cNvCxnSpPr>
            <a:cxnSpLocks noChangeShapeType="1"/>
          </p:cNvCxnSpPr>
          <p:nvPr/>
        </p:nvCxnSpPr>
        <p:spPr bwMode="auto">
          <a:xfrm>
            <a:off x="0" y="3810000"/>
            <a:ext cx="91440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7281863" y="4572000"/>
            <a:ext cx="1481137" cy="533400"/>
            <a:chOff x="7281446" y="4572000"/>
            <a:chExt cx="1481554" cy="533400"/>
          </a:xfrm>
        </p:grpSpPr>
        <p:sp>
          <p:nvSpPr>
            <p:cNvPr id="15" name="Rectangle 14"/>
            <p:cNvSpPr/>
            <p:nvPr/>
          </p:nvSpPr>
          <p:spPr bwMode="auto">
            <a:xfrm>
              <a:off x="8000785" y="4572000"/>
              <a:ext cx="762215" cy="5334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2400"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0434" name="Rectangle 15"/>
            <p:cNvSpPr>
              <a:spLocks noChangeArrowheads="1"/>
            </p:cNvSpPr>
            <p:nvPr/>
          </p:nvSpPr>
          <p:spPr bwMode="auto">
            <a:xfrm>
              <a:off x="7281446" y="4629150"/>
              <a:ext cx="338232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>
                  <a:solidFill>
                    <a:srgbClr val="000000"/>
                  </a:solidFill>
                  <a:latin typeface="Courier New" charset="0"/>
                </a:rPr>
                <a:t>x</a:t>
              </a:r>
              <a:endParaRPr lang="en-US" altLang="x-none"/>
            </a:p>
          </p:txBody>
        </p:sp>
      </p:grp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6096000" y="5780088"/>
            <a:ext cx="2819400" cy="1077912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600" b="1">
                <a:solidFill>
                  <a:srgbClr val="000000"/>
                </a:solidFill>
                <a:latin typeface="Courier New" charset="0"/>
              </a:rPr>
              <a:t>compiler declares formal argument x and copies value from the actual argument</a:t>
            </a:r>
            <a:endParaRPr lang="en-US" altLang="x-none" sz="1600" b="1">
              <a:latin typeface="Courier New" charset="0"/>
            </a:endParaRPr>
          </a:p>
        </p:txBody>
      </p:sp>
      <p:sp>
        <p:nvSpPr>
          <p:cNvPr id="60429" name="Right Arrow 19"/>
          <p:cNvSpPr>
            <a:spLocks noChangeArrowheads="1"/>
          </p:cNvSpPr>
          <p:nvPr/>
        </p:nvSpPr>
        <p:spPr bwMode="auto">
          <a:xfrm>
            <a:off x="381000" y="4495800"/>
            <a:ext cx="762000" cy="1524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8153400" y="3200400"/>
            <a:ext cx="533400" cy="1833563"/>
            <a:chOff x="8153400" y="3200400"/>
            <a:chExt cx="533400" cy="1833265"/>
          </a:xfrm>
        </p:grpSpPr>
        <p:sp>
          <p:nvSpPr>
            <p:cNvPr id="60431" name="Rectangle 16"/>
            <p:cNvSpPr>
              <a:spLocks noChangeArrowheads="1"/>
            </p:cNvSpPr>
            <p:nvPr/>
          </p:nvSpPr>
          <p:spPr bwMode="auto">
            <a:xfrm>
              <a:off x="8153400" y="4572000"/>
              <a:ext cx="49244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400">
                  <a:solidFill>
                    <a:srgbClr val="000000"/>
                  </a:solidFill>
                </a:rPr>
                <a:t>23</a:t>
              </a:r>
              <a:endParaRPr lang="en-US" altLang="x-none"/>
            </a:p>
          </p:txBody>
        </p:sp>
        <p:cxnSp>
          <p:nvCxnSpPr>
            <p:cNvPr id="60432" name="Curved Connector 20"/>
            <p:cNvCxnSpPr>
              <a:cxnSpLocks noChangeShapeType="1"/>
            </p:cNvCxnSpPr>
            <p:nvPr/>
          </p:nvCxnSpPr>
          <p:spPr bwMode="auto">
            <a:xfrm flipH="1">
              <a:off x="8610600" y="3200400"/>
              <a:ext cx="76200" cy="1349375"/>
            </a:xfrm>
            <a:prstGeom prst="curvedConnector3">
              <a:avLst>
                <a:gd name="adj1" fmla="val -590912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270458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Explanation: Local update</a:t>
            </a:r>
          </a:p>
        </p:txBody>
      </p:sp>
      <p:sp>
        <p:nvSpPr>
          <p:cNvPr id="6144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E5BAC75-0051-034C-9936-3D26AA96B5B2}" type="slidenum">
              <a:rPr lang="en-US" altLang="x-none" sz="1200">
                <a:latin typeface="Tahoma" charset="0"/>
              </a:rPr>
              <a:pPr/>
              <a:t>45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61443" name="Rectangle 6"/>
          <p:cNvSpPr txBox="1">
            <a:spLocks/>
          </p:cNvSpPr>
          <p:nvPr/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/>
          <a:lstStyle>
            <a:lvl1pPr marL="342900" indent="-3429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endParaRPr lang="en-US" altLang="x-none" sz="900">
              <a:latin typeface="Courier New" charset="0"/>
            </a:endParaRP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 2" charset="2"/>
              <a:buNone/>
            </a:pPr>
            <a:endParaRPr lang="en-US" altLang="x-none" sz="2000">
              <a:latin typeface="Courier New" charset="0"/>
            </a:endParaRP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 2" charset="2"/>
              <a:buNone/>
            </a:pPr>
            <a:endParaRPr lang="en-US" altLang="x-none" sz="2000">
              <a:latin typeface="Courier New" charset="0"/>
            </a:endParaRPr>
          </a:p>
        </p:txBody>
      </p:sp>
      <p:sp>
        <p:nvSpPr>
          <p:cNvPr id="61444" name="Rectangle 5"/>
          <p:cNvSpPr>
            <a:spLocks noChangeArrowheads="1"/>
          </p:cNvSpPr>
          <p:nvPr/>
        </p:nvSpPr>
        <p:spPr bwMode="auto">
          <a:xfrm>
            <a:off x="609600" y="4267200"/>
            <a:ext cx="6400800" cy="1384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2857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public static void strange(</a:t>
            </a:r>
            <a:r>
              <a:rPr lang="en-US" altLang="x-none" sz="2000" b="1">
                <a:solidFill>
                  <a:srgbClr val="000000"/>
                </a:solidFill>
                <a:latin typeface="Courier New" charset="0"/>
              </a:rPr>
              <a:t>int x</a:t>
            </a: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) {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b="1">
                <a:solidFill>
                  <a:srgbClr val="000000"/>
                </a:solidFill>
                <a:latin typeface="Courier New" charset="0"/>
              </a:rPr>
              <a:t>    x = x + 1;</a:t>
            </a:r>
            <a:endParaRPr lang="en-US" altLang="x-none" sz="2000">
              <a:solidFill>
                <a:srgbClr val="000000"/>
              </a:solidFill>
              <a:latin typeface="Courier New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System.out.println("1. x = " + </a:t>
            </a:r>
            <a:r>
              <a:rPr lang="en-US" altLang="x-none" sz="2000" b="1">
                <a:solidFill>
                  <a:srgbClr val="000000"/>
                </a:solidFill>
                <a:latin typeface="Courier New" charset="0"/>
              </a:rPr>
              <a:t>x</a:t>
            </a: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);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" y="1600200"/>
            <a:ext cx="6400800" cy="1724025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static void main(String[] </a:t>
            </a:r>
            <a:r>
              <a:rPr lang="en-US" sz="20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args</a:t>
            </a:r>
            <a:r>
              <a:rPr lang="en-US" sz="20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 {</a:t>
            </a: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20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x = 23;</a:t>
            </a: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 b="1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strange(x);</a:t>
            </a: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20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System.out.println</a:t>
            </a:r>
            <a:r>
              <a:rPr lang="en-US" sz="20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("2. x = " + </a:t>
            </a:r>
            <a:r>
              <a:rPr lang="en-US" sz="2000" b="1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x</a:t>
            </a:r>
            <a:r>
              <a:rPr lang="en-US" sz="20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);</a:t>
            </a:r>
            <a:endParaRPr lang="en-US" sz="2000" b="1" dirty="0">
              <a:solidFill>
                <a:srgbClr val="008080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  <a:endParaRPr lang="en-US" sz="2000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001000" y="1752600"/>
            <a:ext cx="762000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001000" y="2590800"/>
            <a:ext cx="762000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z="2400" dirty="0">
                <a:latin typeface="Times New Roman" pitchFamily="18" charset="0"/>
                <a:ea typeface="+mn-ea"/>
                <a:cs typeface="ＭＳ Ｐゴシック" charset="0"/>
              </a:rPr>
              <a:t>23</a:t>
            </a:r>
          </a:p>
        </p:txBody>
      </p:sp>
      <p:sp>
        <p:nvSpPr>
          <p:cNvPr id="61448" name="Rectangle 9"/>
          <p:cNvSpPr>
            <a:spLocks noChangeArrowheads="1"/>
          </p:cNvSpPr>
          <p:nvPr/>
        </p:nvSpPr>
        <p:spPr bwMode="auto">
          <a:xfrm>
            <a:off x="7086600" y="1828800"/>
            <a:ext cx="800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args</a:t>
            </a:r>
            <a:endParaRPr lang="en-US" altLang="x-none"/>
          </a:p>
        </p:txBody>
      </p:sp>
      <p:sp>
        <p:nvSpPr>
          <p:cNvPr id="61449" name="Rectangle 10"/>
          <p:cNvSpPr>
            <a:spLocks noChangeArrowheads="1"/>
          </p:cNvSpPr>
          <p:nvPr/>
        </p:nvSpPr>
        <p:spPr bwMode="auto">
          <a:xfrm>
            <a:off x="7281863" y="2647950"/>
            <a:ext cx="3381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x</a:t>
            </a:r>
            <a:endParaRPr lang="en-US" altLang="x-none"/>
          </a:p>
        </p:txBody>
      </p:sp>
      <p:sp>
        <p:nvSpPr>
          <p:cNvPr id="61450" name="Right Arrow 11"/>
          <p:cNvSpPr>
            <a:spLocks noChangeArrowheads="1"/>
          </p:cNvSpPr>
          <p:nvPr/>
        </p:nvSpPr>
        <p:spPr bwMode="auto">
          <a:xfrm>
            <a:off x="381000" y="2362200"/>
            <a:ext cx="762000" cy="1524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cxnSp>
        <p:nvCxnSpPr>
          <p:cNvPr id="61451" name="Straight Connector 13"/>
          <p:cNvCxnSpPr>
            <a:cxnSpLocks noChangeShapeType="1"/>
          </p:cNvCxnSpPr>
          <p:nvPr/>
        </p:nvCxnSpPr>
        <p:spPr bwMode="auto">
          <a:xfrm>
            <a:off x="0" y="3810000"/>
            <a:ext cx="91440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61452" name="Group 25"/>
          <p:cNvGrpSpPr>
            <a:grpSpLocks/>
          </p:cNvGrpSpPr>
          <p:nvPr/>
        </p:nvGrpSpPr>
        <p:grpSpPr bwMode="auto">
          <a:xfrm>
            <a:off x="7281863" y="4572000"/>
            <a:ext cx="1481137" cy="533400"/>
            <a:chOff x="7281446" y="4572000"/>
            <a:chExt cx="1481554" cy="533400"/>
          </a:xfrm>
        </p:grpSpPr>
        <p:sp>
          <p:nvSpPr>
            <p:cNvPr id="15" name="Rectangle 14"/>
            <p:cNvSpPr/>
            <p:nvPr/>
          </p:nvSpPr>
          <p:spPr bwMode="auto">
            <a:xfrm>
              <a:off x="8000785" y="4572000"/>
              <a:ext cx="762215" cy="5334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r>
                <a:rPr lang="en-US" sz="2400" dirty="0">
                  <a:latin typeface="Times New Roman" pitchFamily="18" charset="0"/>
                  <a:ea typeface="+mn-ea"/>
                  <a:cs typeface="ＭＳ Ｐゴシック" charset="0"/>
                </a:rPr>
                <a:t>23</a:t>
              </a:r>
            </a:p>
          </p:txBody>
        </p:sp>
        <p:sp>
          <p:nvSpPr>
            <p:cNvPr id="61456" name="Rectangle 15"/>
            <p:cNvSpPr>
              <a:spLocks noChangeArrowheads="1"/>
            </p:cNvSpPr>
            <p:nvPr/>
          </p:nvSpPr>
          <p:spPr bwMode="auto">
            <a:xfrm>
              <a:off x="7281446" y="4629150"/>
              <a:ext cx="338232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>
                  <a:solidFill>
                    <a:srgbClr val="000000"/>
                  </a:solidFill>
                  <a:latin typeface="Courier New" charset="0"/>
                </a:rPr>
                <a:t>x</a:t>
              </a:r>
              <a:endParaRPr lang="en-US" altLang="x-none"/>
            </a:p>
          </p:txBody>
        </p:sp>
      </p:grpSp>
      <p:sp>
        <p:nvSpPr>
          <p:cNvPr id="61453" name="Right Arrow 19"/>
          <p:cNvSpPr>
            <a:spLocks noChangeArrowheads="1"/>
          </p:cNvSpPr>
          <p:nvPr/>
        </p:nvSpPr>
        <p:spPr bwMode="auto">
          <a:xfrm>
            <a:off x="381000" y="4724400"/>
            <a:ext cx="762000" cy="1524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8153400" y="4572000"/>
            <a:ext cx="492125" cy="461963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400">
                <a:solidFill>
                  <a:srgbClr val="000000"/>
                </a:solidFill>
              </a:rPr>
              <a:t>24</a:t>
            </a:r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58561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Explanation: Method return</a:t>
            </a:r>
          </a:p>
        </p:txBody>
      </p:sp>
      <p:sp>
        <p:nvSpPr>
          <p:cNvPr id="6246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D8CF2AB-0798-D145-938B-E68840D1527B}" type="slidenum">
              <a:rPr lang="en-US" altLang="x-none" sz="1200">
                <a:latin typeface="Tahoma" charset="0"/>
              </a:rPr>
              <a:pPr/>
              <a:t>46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62467" name="Rectangle 5"/>
          <p:cNvSpPr>
            <a:spLocks noChangeArrowheads="1"/>
          </p:cNvSpPr>
          <p:nvPr/>
        </p:nvSpPr>
        <p:spPr bwMode="auto">
          <a:xfrm>
            <a:off x="609600" y="4267200"/>
            <a:ext cx="6400800" cy="1384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2857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public static void strange(</a:t>
            </a:r>
            <a:r>
              <a:rPr lang="en-US" altLang="x-none" sz="2000" b="1">
                <a:solidFill>
                  <a:srgbClr val="000000"/>
                </a:solidFill>
                <a:latin typeface="Courier New" charset="0"/>
              </a:rPr>
              <a:t>int x</a:t>
            </a: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) {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b="1">
                <a:solidFill>
                  <a:srgbClr val="000000"/>
                </a:solidFill>
                <a:latin typeface="Courier New" charset="0"/>
              </a:rPr>
              <a:t>    x = x + 1;</a:t>
            </a:r>
            <a:endParaRPr lang="en-US" altLang="x-none" sz="2000">
              <a:solidFill>
                <a:srgbClr val="000000"/>
              </a:solidFill>
              <a:latin typeface="Courier New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System.out.println("1. x = " + </a:t>
            </a:r>
            <a:r>
              <a:rPr lang="en-US" altLang="x-none" sz="2000" b="1">
                <a:solidFill>
                  <a:srgbClr val="000000"/>
                </a:solidFill>
                <a:latin typeface="Courier New" charset="0"/>
              </a:rPr>
              <a:t>x</a:t>
            </a: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);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" y="1600200"/>
            <a:ext cx="6400800" cy="1724025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static void main(String[] args) {</a:t>
            </a: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int x = 23;</a:t>
            </a: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 b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strange(x);</a:t>
            </a: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System.out.println("2. x = " + </a:t>
            </a:r>
            <a:r>
              <a:rPr lang="en-US" sz="2000" b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x</a:t>
            </a: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);</a:t>
            </a:r>
            <a:endParaRPr lang="en-US" sz="2000" b="1">
              <a:solidFill>
                <a:srgbClr val="008080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  <a:endParaRPr lang="en-US" sz="200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001000" y="1752600"/>
            <a:ext cx="762000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001000" y="2590800"/>
            <a:ext cx="762000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z="2400" dirty="0">
                <a:latin typeface="Times New Roman" pitchFamily="18" charset="0"/>
                <a:ea typeface="+mn-ea"/>
                <a:cs typeface="ＭＳ Ｐゴシック" charset="0"/>
              </a:rPr>
              <a:t>23</a:t>
            </a:r>
          </a:p>
        </p:txBody>
      </p:sp>
      <p:sp>
        <p:nvSpPr>
          <p:cNvPr id="62471" name="Rectangle 9"/>
          <p:cNvSpPr>
            <a:spLocks noChangeArrowheads="1"/>
          </p:cNvSpPr>
          <p:nvPr/>
        </p:nvSpPr>
        <p:spPr bwMode="auto">
          <a:xfrm>
            <a:off x="7086600" y="1828800"/>
            <a:ext cx="800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args</a:t>
            </a:r>
            <a:endParaRPr lang="en-US" altLang="x-none"/>
          </a:p>
        </p:txBody>
      </p:sp>
      <p:sp>
        <p:nvSpPr>
          <p:cNvPr id="62472" name="Rectangle 10"/>
          <p:cNvSpPr>
            <a:spLocks noChangeArrowheads="1"/>
          </p:cNvSpPr>
          <p:nvPr/>
        </p:nvSpPr>
        <p:spPr bwMode="auto">
          <a:xfrm>
            <a:off x="7281863" y="2647950"/>
            <a:ext cx="3381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x</a:t>
            </a:r>
            <a:endParaRPr lang="en-US" altLang="x-none"/>
          </a:p>
        </p:txBody>
      </p:sp>
      <p:sp>
        <p:nvSpPr>
          <p:cNvPr id="62473" name="Right Arrow 11"/>
          <p:cNvSpPr>
            <a:spLocks noChangeArrowheads="1"/>
          </p:cNvSpPr>
          <p:nvPr/>
        </p:nvSpPr>
        <p:spPr bwMode="auto">
          <a:xfrm>
            <a:off x="381000" y="2362200"/>
            <a:ext cx="762000" cy="1524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cxnSp>
        <p:nvCxnSpPr>
          <p:cNvPr id="62474" name="Straight Connector 13"/>
          <p:cNvCxnSpPr>
            <a:cxnSpLocks noChangeShapeType="1"/>
          </p:cNvCxnSpPr>
          <p:nvPr/>
        </p:nvCxnSpPr>
        <p:spPr bwMode="auto">
          <a:xfrm>
            <a:off x="0" y="3810000"/>
            <a:ext cx="91440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62475" name="Group 25"/>
          <p:cNvGrpSpPr>
            <a:grpSpLocks/>
          </p:cNvGrpSpPr>
          <p:nvPr/>
        </p:nvGrpSpPr>
        <p:grpSpPr bwMode="auto">
          <a:xfrm>
            <a:off x="7281863" y="4572000"/>
            <a:ext cx="1481137" cy="533400"/>
            <a:chOff x="7281446" y="4572000"/>
            <a:chExt cx="1481554" cy="533400"/>
          </a:xfrm>
        </p:grpSpPr>
        <p:sp>
          <p:nvSpPr>
            <p:cNvPr id="15" name="Rectangle 14"/>
            <p:cNvSpPr/>
            <p:nvPr/>
          </p:nvSpPr>
          <p:spPr bwMode="auto">
            <a:xfrm>
              <a:off x="8000785" y="4572000"/>
              <a:ext cx="762215" cy="5334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2400"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2480" name="Rectangle 15"/>
            <p:cNvSpPr>
              <a:spLocks noChangeArrowheads="1"/>
            </p:cNvSpPr>
            <p:nvPr/>
          </p:nvSpPr>
          <p:spPr bwMode="auto">
            <a:xfrm>
              <a:off x="7281446" y="4629150"/>
              <a:ext cx="338232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>
                  <a:solidFill>
                    <a:srgbClr val="000000"/>
                  </a:solidFill>
                  <a:latin typeface="Courier New" charset="0"/>
                </a:rPr>
                <a:t>x</a:t>
              </a:r>
              <a:endParaRPr lang="en-US" altLang="x-none"/>
            </a:p>
          </p:txBody>
        </p:sp>
      </p:grpSp>
      <p:sp>
        <p:nvSpPr>
          <p:cNvPr id="62476" name="Text Box 7"/>
          <p:cNvSpPr txBox="1">
            <a:spLocks noChangeArrowheads="1"/>
          </p:cNvSpPr>
          <p:nvPr/>
        </p:nvSpPr>
        <p:spPr bwMode="auto">
          <a:xfrm>
            <a:off x="6096000" y="5780088"/>
            <a:ext cx="2819400" cy="585787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600" b="1">
                <a:solidFill>
                  <a:srgbClr val="000000"/>
                </a:solidFill>
                <a:latin typeface="Courier New" charset="0"/>
              </a:rPr>
              <a:t>compiler un-declares formal argument</a:t>
            </a:r>
            <a:endParaRPr lang="en-US" altLang="x-none" sz="1600" b="1">
              <a:latin typeface="Courier New" charset="0"/>
            </a:endParaRPr>
          </a:p>
        </p:txBody>
      </p:sp>
      <p:sp>
        <p:nvSpPr>
          <p:cNvPr id="62477" name="Right Arrow 19"/>
          <p:cNvSpPr>
            <a:spLocks noChangeArrowheads="1"/>
          </p:cNvSpPr>
          <p:nvPr/>
        </p:nvSpPr>
        <p:spPr bwMode="auto">
          <a:xfrm>
            <a:off x="381000" y="5181600"/>
            <a:ext cx="762000" cy="1524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62478" name="Rectangle 16"/>
          <p:cNvSpPr>
            <a:spLocks noChangeArrowheads="1"/>
          </p:cNvSpPr>
          <p:nvPr/>
        </p:nvSpPr>
        <p:spPr bwMode="auto">
          <a:xfrm>
            <a:off x="8153400" y="4572000"/>
            <a:ext cx="492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400">
                <a:solidFill>
                  <a:srgbClr val="000000"/>
                </a:solidFill>
              </a:rPr>
              <a:t>24</a:t>
            </a:r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5560977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Explanation: Method return</a:t>
            </a:r>
          </a:p>
        </p:txBody>
      </p:sp>
      <p:sp>
        <p:nvSpPr>
          <p:cNvPr id="6349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20D2F73-F2A2-3946-A7C8-D38DCB5C4327}" type="slidenum">
              <a:rPr lang="en-US" altLang="x-none" sz="1200">
                <a:latin typeface="Tahoma" charset="0"/>
              </a:rPr>
              <a:pPr/>
              <a:t>47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63491" name="Rectangle 6"/>
          <p:cNvSpPr txBox="1">
            <a:spLocks/>
          </p:cNvSpPr>
          <p:nvPr/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/>
          <a:lstStyle>
            <a:lvl1pPr marL="342900" indent="-3429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endParaRPr lang="en-US" altLang="x-none" sz="900">
              <a:latin typeface="Courier New" charset="0"/>
            </a:endParaRP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 2" charset="2"/>
              <a:buNone/>
            </a:pPr>
            <a:endParaRPr lang="en-US" altLang="x-none" sz="2000">
              <a:latin typeface="Courier New" charset="0"/>
            </a:endParaRP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 2" charset="2"/>
              <a:buNone/>
            </a:pPr>
            <a:endParaRPr lang="en-US" altLang="x-none" sz="2000">
              <a:latin typeface="Courier New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1600200"/>
            <a:ext cx="6400800" cy="1724025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static void main(String[] args) {</a:t>
            </a: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int x = 23;</a:t>
            </a: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 b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strange(x);</a:t>
            </a: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System.out.println("2. x = " + </a:t>
            </a:r>
            <a:r>
              <a:rPr lang="en-US" sz="2000" b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x</a:t>
            </a: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);</a:t>
            </a:r>
            <a:endParaRPr lang="en-US" sz="2000" b="1">
              <a:solidFill>
                <a:srgbClr val="008080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  <a:endParaRPr lang="en-US" sz="200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001000" y="1752600"/>
            <a:ext cx="762000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001000" y="2590800"/>
            <a:ext cx="762000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z="2400" dirty="0">
                <a:latin typeface="Times New Roman" pitchFamily="18" charset="0"/>
                <a:ea typeface="+mn-ea"/>
                <a:cs typeface="ＭＳ Ｐゴシック" charset="0"/>
              </a:rPr>
              <a:t>23</a:t>
            </a:r>
          </a:p>
        </p:txBody>
      </p:sp>
      <p:sp>
        <p:nvSpPr>
          <p:cNvPr id="63495" name="Rectangle 9"/>
          <p:cNvSpPr>
            <a:spLocks noChangeArrowheads="1"/>
          </p:cNvSpPr>
          <p:nvPr/>
        </p:nvSpPr>
        <p:spPr bwMode="auto">
          <a:xfrm>
            <a:off x="7086600" y="1828800"/>
            <a:ext cx="800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args</a:t>
            </a:r>
            <a:endParaRPr lang="en-US" altLang="x-none"/>
          </a:p>
        </p:txBody>
      </p:sp>
      <p:sp>
        <p:nvSpPr>
          <p:cNvPr id="63496" name="Rectangle 10"/>
          <p:cNvSpPr>
            <a:spLocks noChangeArrowheads="1"/>
          </p:cNvSpPr>
          <p:nvPr/>
        </p:nvSpPr>
        <p:spPr bwMode="auto">
          <a:xfrm>
            <a:off x="7281863" y="2647950"/>
            <a:ext cx="3381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x</a:t>
            </a:r>
            <a:endParaRPr lang="en-US" altLang="x-none"/>
          </a:p>
        </p:txBody>
      </p:sp>
      <p:sp>
        <p:nvSpPr>
          <p:cNvPr id="63497" name="Right Arrow 11"/>
          <p:cNvSpPr>
            <a:spLocks noChangeArrowheads="1"/>
          </p:cNvSpPr>
          <p:nvPr/>
        </p:nvSpPr>
        <p:spPr bwMode="auto">
          <a:xfrm>
            <a:off x="381000" y="2514600"/>
            <a:ext cx="762000" cy="1524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206400871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53400" cy="1143000"/>
          </a:xfrm>
        </p:spPr>
        <p:txBody>
          <a:bodyPr/>
          <a:lstStyle/>
          <a:p>
            <a:r>
              <a:rPr lang="en-US" altLang="x-none" sz="3600" dirty="0">
                <a:ea typeface="ＭＳ Ｐゴシック" charset="-128"/>
              </a:rPr>
              <a:t>Foundational Programming Concepts</a:t>
            </a:r>
          </a:p>
        </p:txBody>
      </p:sp>
      <p:sp>
        <p:nvSpPr>
          <p:cNvPr id="2355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E31BBC6-ED54-504B-BAB8-E8FDF167CDF6}" type="slidenum">
              <a:rPr lang="en-US" altLang="x-none" sz="1200">
                <a:latin typeface="Tahoma" charset="0"/>
              </a:rPr>
              <a:pPr/>
              <a:t>48</a:t>
            </a:fld>
            <a:endParaRPr lang="en-US" altLang="x-none" sz="1200" dirty="0">
              <a:latin typeface="Tahoma" charset="0"/>
            </a:endParaRP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3832225" y="2590800"/>
            <a:ext cx="1150938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rgbClr val="000090"/>
                </a:solidFill>
                <a:ea typeface="ＭＳ Ｐゴシック" charset="0"/>
                <a:cs typeface="ＭＳ Ｐゴシック" charset="0"/>
              </a:rPr>
              <a:t>objects</a:t>
            </a: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3124200" y="3124200"/>
            <a:ext cx="2536825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chemeClr val="accent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methods</a:t>
            </a:r>
            <a:r>
              <a:rPr lang="en-US" sz="2400" kern="0" dirty="0">
                <a:solidFill>
                  <a:srgbClr val="A5002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400" kern="0" dirty="0">
                <a:solidFill>
                  <a:schemeClr val="accent6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and classes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2460625" y="3657600"/>
            <a:ext cx="39624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chemeClr val="accent5">
                    <a:lumMod val="50000"/>
                  </a:schemeClr>
                </a:solidFill>
                <a:ea typeface="ＭＳ Ｐゴシック" charset="0"/>
                <a:cs typeface="ＭＳ Ｐゴシック" charset="0"/>
              </a:rPr>
              <a:t>graphics</a:t>
            </a:r>
            <a:r>
              <a:rPr lang="en-US" sz="2400" kern="0" dirty="0">
                <a:solidFill>
                  <a:schemeClr val="accent6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, </a:t>
            </a:r>
            <a:r>
              <a:rPr lang="en-US" sz="2400" kern="0" dirty="0">
                <a:solidFill>
                  <a:schemeClr val="accent5">
                    <a:lumMod val="50000"/>
                  </a:schemeClr>
                </a:solidFill>
                <a:ea typeface="ＭＳ Ｐゴシック" charset="0"/>
                <a:cs typeface="ＭＳ Ｐゴシック" charset="0"/>
              </a:rPr>
              <a:t>sound</a:t>
            </a:r>
            <a:r>
              <a:rPr lang="en-US" sz="2400" kern="0" dirty="0">
                <a:solidFill>
                  <a:srgbClr val="000090"/>
                </a:solidFill>
                <a:ea typeface="ＭＳ Ｐゴシック" charset="0"/>
                <a:cs typeface="ＭＳ Ｐゴシック" charset="0"/>
              </a:rPr>
              <a:t>, and image I/O</a:t>
            </a:r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3832225" y="4191000"/>
            <a:ext cx="1150938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>
                <a:solidFill>
                  <a:srgbClr val="000090"/>
                </a:solidFill>
                <a:ea typeface="ＭＳ Ｐゴシック" charset="0"/>
                <a:cs typeface="ＭＳ Ｐゴシック" charset="0"/>
              </a:rPr>
              <a:t>arrays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2917825" y="4724400"/>
            <a:ext cx="28956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rgbClr val="000090"/>
                </a:solidFill>
                <a:ea typeface="ＭＳ Ｐゴシック" charset="0"/>
                <a:cs typeface="ＭＳ Ｐゴシック" charset="0"/>
              </a:rPr>
              <a:t>conditionals and </a:t>
            </a:r>
            <a:r>
              <a:rPr lang="en-US" sz="2400" kern="0" dirty="0">
                <a:solidFill>
                  <a:schemeClr val="accent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loops</a:t>
            </a:r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3222625" y="5257800"/>
            <a:ext cx="1139825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kern="0" dirty="0">
                <a:solidFill>
                  <a:schemeClr val="accent5">
                    <a:lumMod val="50000"/>
                  </a:schemeClr>
                </a:solidFill>
                <a:ea typeface="ＭＳ Ｐゴシック" charset="0"/>
                <a:cs typeface="ＭＳ Ｐゴシック" charset="0"/>
              </a:rPr>
              <a:t>math</a:t>
            </a:r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4362450" y="5257800"/>
            <a:ext cx="1150938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chemeClr val="accent6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text I/</a:t>
            </a:r>
            <a:r>
              <a:rPr lang="en-US" sz="2400" kern="0" dirty="0">
                <a:solidFill>
                  <a:schemeClr val="accent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O</a:t>
            </a: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4365625" y="5791200"/>
            <a:ext cx="28956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kern="0" dirty="0">
                <a:solidFill>
                  <a:srgbClr val="00664D"/>
                </a:solidFill>
                <a:ea typeface="ＭＳ Ｐゴシック" charset="0"/>
                <a:cs typeface="ＭＳ Ｐゴシック" charset="0"/>
              </a:rPr>
              <a:t>assignment statements</a:t>
            </a:r>
          </a:p>
        </p:txBody>
      </p:sp>
      <p:sp>
        <p:nvSpPr>
          <p:cNvPr id="26" name="Rectangle 11"/>
          <p:cNvSpPr>
            <a:spLocks noChangeArrowheads="1"/>
          </p:cNvSpPr>
          <p:nvPr/>
        </p:nvSpPr>
        <p:spPr bwMode="auto">
          <a:xfrm>
            <a:off x="1477963" y="5791200"/>
            <a:ext cx="2884487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kern="0" dirty="0">
                <a:solidFill>
                  <a:schemeClr val="accent1">
                    <a:lumMod val="50000"/>
                  </a:schemeClr>
                </a:solidFill>
                <a:ea typeface="ＭＳ Ｐゴシック" charset="0"/>
                <a:cs typeface="ＭＳ Ｐゴシック" charset="0"/>
              </a:rPr>
              <a:t>primitive data types</a:t>
            </a:r>
          </a:p>
        </p:txBody>
      </p:sp>
      <p:sp>
        <p:nvSpPr>
          <p:cNvPr id="27" name="Oval 14"/>
          <p:cNvSpPr>
            <a:spLocks noChangeArrowheads="1"/>
          </p:cNvSpPr>
          <p:nvPr/>
        </p:nvSpPr>
        <p:spPr bwMode="auto">
          <a:xfrm>
            <a:off x="152400" y="1752600"/>
            <a:ext cx="8839200" cy="838200"/>
          </a:xfrm>
          <a:prstGeom prst="ellipse">
            <a:avLst/>
          </a:prstGeom>
          <a:solidFill>
            <a:schemeClr val="accent2">
              <a:lumMod val="20000"/>
              <a:lumOff val="80000"/>
              <a:alpha val="50195"/>
            </a:schemeClr>
          </a:solidFill>
          <a:ln w="9525">
            <a:noFill/>
            <a:round/>
            <a:headEnd/>
            <a:tailEnd type="none" w="sm" len="sm"/>
          </a:ln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rgbClr val="000090"/>
                </a:solidFill>
                <a:ea typeface="ＭＳ Ｐゴシック" charset="0"/>
                <a:cs typeface="ＭＳ Ｐゴシック" charset="0"/>
              </a:rPr>
              <a:t>any program you might want to write</a:t>
            </a:r>
          </a:p>
        </p:txBody>
      </p:sp>
      <p:sp>
        <p:nvSpPr>
          <p:cNvPr id="2" name="Oval 1"/>
          <p:cNvSpPr>
            <a:spLocks noChangeArrowheads="1"/>
          </p:cNvSpPr>
          <p:nvPr/>
        </p:nvSpPr>
        <p:spPr bwMode="auto">
          <a:xfrm flipV="1">
            <a:off x="4436745" y="5334000"/>
            <a:ext cx="1219200" cy="457200"/>
          </a:xfrm>
          <a:prstGeom prst="ellips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233710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/>
          </p:cNvSpPr>
          <p:nvPr>
            <p:ph type="title"/>
          </p:nvPr>
        </p:nvSpPr>
        <p:spPr>
          <a:xfrm>
            <a:off x="533400" y="381000"/>
            <a:ext cx="8305800" cy="838200"/>
          </a:xfrm>
        </p:spPr>
        <p:txBody>
          <a:bodyPr/>
          <a:lstStyle/>
          <a:p>
            <a:pPr eaLnBrk="1" hangingPunct="1"/>
            <a:r>
              <a:rPr lang="en-US" altLang="x-none" sz="3200">
                <a:ea typeface="ＭＳ Ｐゴシック" charset="-128"/>
              </a:rPr>
              <a:t>Motivation: </a:t>
            </a:r>
            <a:r>
              <a:rPr lang="en-US" altLang="x-none" sz="3200" dirty="0" err="1">
                <a:ea typeface="ＭＳ Ｐゴシック" charset="-128"/>
              </a:rPr>
              <a:t>CarLaunch</a:t>
            </a:r>
            <a:r>
              <a:rPr lang="en-US" altLang="x-none" sz="3200" dirty="0">
                <a:ea typeface="ＭＳ Ｐゴシック" charset="-128"/>
              </a:rPr>
              <a:t> with User Input</a:t>
            </a:r>
            <a:endParaRPr lang="en-US" altLang="x-none" sz="3200" dirty="0">
              <a:latin typeface="Courier New" charset="0"/>
              <a:ea typeface="ＭＳ Ｐゴシック" charset="-128"/>
            </a:endParaRPr>
          </a:p>
        </p:txBody>
      </p:sp>
      <p:sp>
        <p:nvSpPr>
          <p:cNvPr id="38914" name="Rectangle 3"/>
          <p:cNvSpPr>
            <a:spLocks noGrp="1"/>
          </p:cNvSpPr>
          <p:nvPr>
            <p:ph type="body" idx="1"/>
          </p:nvPr>
        </p:nvSpPr>
        <p:spPr>
          <a:xfrm>
            <a:off x="533400" y="1447800"/>
            <a:ext cx="8153400" cy="5105400"/>
          </a:xfrm>
        </p:spPr>
        <p:txBody>
          <a:bodyPr/>
          <a:lstStyle/>
          <a:p>
            <a:r>
              <a:rPr lang="en-US" altLang="x-none" sz="2400" dirty="0">
                <a:ea typeface="ＭＳ Ｐゴシック" charset="-128"/>
              </a:rPr>
              <a:t>Extend the </a:t>
            </a:r>
            <a:r>
              <a:rPr lang="en-US" altLang="x-none" sz="2400" dirty="0" err="1">
                <a:ea typeface="ＭＳ Ｐゴシック" charset="-128"/>
              </a:rPr>
              <a:t>CarLaunch</a:t>
            </a:r>
            <a:r>
              <a:rPr lang="en-US" altLang="x-none" sz="2400" dirty="0">
                <a:ea typeface="ＭＳ Ｐゴシック" charset="-128"/>
              </a:rPr>
              <a:t> program to get input from user on initial parameters:</a:t>
            </a:r>
          </a:p>
          <a:p>
            <a:pPr lvl="1"/>
            <a:r>
              <a:rPr lang="en-US" altLang="x-none" sz="2000" dirty="0">
                <a:ea typeface="ＭＳ Ｐゴシック" charset="-128"/>
              </a:rPr>
              <a:t>h1, v1x, v1y</a:t>
            </a:r>
            <a:r>
              <a:rPr lang="zh-CN" altLang="en-US" sz="2000" dirty="0">
                <a:ea typeface="ＭＳ Ｐゴシック" charset="-128"/>
              </a:rPr>
              <a:t> </a:t>
            </a:r>
            <a:r>
              <a:rPr lang="en-US" altLang="zh-CN" sz="2000" dirty="0">
                <a:ea typeface="ＭＳ Ｐゴシック" charset="-128"/>
              </a:rPr>
              <a:t>(Car)</a:t>
            </a:r>
            <a:endParaRPr lang="en-US" altLang="x-none" sz="2000" dirty="0">
              <a:ea typeface="ＭＳ Ｐゴシック" charset="-128"/>
            </a:endParaRPr>
          </a:p>
          <a:p>
            <a:pPr lvl="1"/>
            <a:r>
              <a:rPr lang="en-US" altLang="x-none" sz="2000" dirty="0">
                <a:ea typeface="ＭＳ Ｐゴシック" charset="-128"/>
              </a:rPr>
              <a:t>h2, v2x, v2y</a:t>
            </a:r>
            <a:r>
              <a:rPr lang="zh-CN" altLang="en-US" sz="2000" dirty="0">
                <a:ea typeface="ＭＳ Ｐゴシック" charset="-128"/>
              </a:rPr>
              <a:t> </a:t>
            </a:r>
            <a:r>
              <a:rPr lang="en-US" altLang="zh-CN" sz="2000" dirty="0">
                <a:ea typeface="ＭＳ Ｐゴシック" charset="-128"/>
              </a:rPr>
              <a:t>(Angry</a:t>
            </a:r>
            <a:r>
              <a:rPr lang="zh-CN" altLang="en-US" sz="2000" dirty="0">
                <a:ea typeface="ＭＳ Ｐゴシック" charset="-128"/>
              </a:rPr>
              <a:t> </a:t>
            </a:r>
            <a:r>
              <a:rPr lang="en-US" altLang="zh-CN" sz="2000" dirty="0">
                <a:ea typeface="ＭＳ Ｐゴシック" charset="-128"/>
              </a:rPr>
              <a:t>Bird)</a:t>
            </a:r>
            <a:endParaRPr lang="en-US" altLang="x-none" sz="2000" dirty="0">
              <a:ea typeface="ＭＳ Ｐゴシック" charset="-128"/>
            </a:endParaRPr>
          </a:p>
          <a:p>
            <a:pPr lvl="1"/>
            <a:r>
              <a:rPr lang="en-US" altLang="x-none" sz="2000" dirty="0">
                <a:ea typeface="ＭＳ Ｐゴシック" charset="-128"/>
              </a:rPr>
              <a:t>sound file to play</a:t>
            </a:r>
          </a:p>
          <a:p>
            <a:pPr eaLnBrk="1" hangingPunct="1"/>
            <a:r>
              <a:rPr lang="en-US" altLang="x-none" sz="2400" dirty="0">
                <a:ea typeface="ＭＳ Ｐゴシック" charset="-128"/>
              </a:rPr>
              <a:t>Benefit:</a:t>
            </a:r>
          </a:p>
          <a:p>
            <a:pPr lvl="1" eaLnBrk="1" hangingPunct="1"/>
            <a:r>
              <a:rPr lang="en-US" altLang="x-none" dirty="0">
                <a:ea typeface="ＭＳ Ｐゴシック" charset="-128"/>
              </a:rPr>
              <a:t>Change program parameters without need to change the program and recompilation</a:t>
            </a:r>
          </a:p>
          <a:p>
            <a:pPr lvl="1" eaLnBrk="1" hangingPunct="1"/>
            <a:endParaRPr lang="en-US" altLang="x-none" sz="1400" dirty="0">
              <a:ea typeface="ＭＳ Ｐゴシック" charset="-128"/>
            </a:endParaRPr>
          </a:p>
          <a:p>
            <a:pPr eaLnBrk="1" hangingPunct="1"/>
            <a:r>
              <a:rPr lang="en-US" altLang="x-none" sz="2400" dirty="0">
                <a:ea typeface="ＭＳ Ｐゴシック" charset="-128"/>
              </a:rPr>
              <a:t>Issue: Interactive programs can be tricky: users are unpredictable and may misbehave.</a:t>
            </a:r>
            <a:endParaRPr lang="en-US" altLang="x-none" sz="2000" dirty="0">
              <a:ea typeface="ＭＳ Ｐゴシック" charset="-128"/>
            </a:endParaRPr>
          </a:p>
          <a:p>
            <a:pPr lvl="1" eaLnBrk="1" hangingPunct="1"/>
            <a:endParaRPr lang="en-US" altLang="x-none" sz="1600" dirty="0">
              <a:ea typeface="ＭＳ Ｐゴシック" charset="-128"/>
            </a:endParaRPr>
          </a:p>
          <a:p>
            <a:pPr eaLnBrk="1" hangingPunct="1"/>
            <a:r>
              <a:rPr lang="en-US" altLang="x-none" sz="2400" dirty="0">
                <a:ea typeface="ＭＳ Ｐゴシック" charset="-128"/>
              </a:rPr>
              <a:t>Java user input is based on the </a:t>
            </a:r>
            <a:r>
              <a:rPr lang="en-US" altLang="x-none" sz="2400" dirty="0">
                <a:latin typeface="Courier New" charset="0"/>
                <a:ea typeface="ＭＳ Ｐゴシック" charset="-128"/>
              </a:rPr>
              <a:t>Scanner </a:t>
            </a:r>
            <a:r>
              <a:rPr lang="en-US" altLang="x-none" sz="2400" dirty="0">
                <a:ea typeface="ＭＳ Ｐゴシック" charset="-128"/>
              </a:rPr>
              <a:t>class</a:t>
            </a:r>
            <a:endParaRPr lang="en-US" altLang="x-none" sz="1600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083665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53400" cy="1143000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Method with Return</a:t>
            </a:r>
          </a:p>
        </p:txBody>
      </p:sp>
      <p:sp>
        <p:nvSpPr>
          <p:cNvPr id="40962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7772400" cy="1676400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Math methods are good examples of </a:t>
            </a:r>
            <a:r>
              <a:rPr lang="en-US" altLang="en-US">
                <a:ea typeface="ＭＳ Ｐゴシック" charset="-128"/>
              </a:rPr>
              <a:t>“</a:t>
            </a:r>
            <a:r>
              <a:rPr lang="en-US" altLang="x-none">
                <a:ea typeface="ＭＳ Ｐゴシック" charset="-128"/>
              </a:rPr>
              <a:t>answer-oriented</a:t>
            </a:r>
            <a:r>
              <a:rPr lang="en-US" altLang="en-US">
                <a:ea typeface="ＭＳ Ｐゴシック" charset="-128"/>
              </a:rPr>
              <a:t>”</a:t>
            </a:r>
            <a:r>
              <a:rPr lang="en-US" altLang="x-none">
                <a:ea typeface="ＭＳ Ｐゴシック" charset="-128"/>
              </a:rPr>
              <a:t> methods: they do useful work by </a:t>
            </a:r>
            <a:r>
              <a:rPr lang="en-US" altLang="x-none" i="1">
                <a:solidFill>
                  <a:srgbClr val="FF0000"/>
                </a:solidFill>
                <a:ea typeface="ＭＳ Ｐゴシック" charset="-128"/>
              </a:rPr>
              <a:t>returning values</a:t>
            </a:r>
            <a:endParaRPr lang="en-US" altLang="x-none">
              <a:solidFill>
                <a:srgbClr val="FF0000"/>
              </a:solidFill>
              <a:ea typeface="ＭＳ Ｐゴシック" charset="-128"/>
            </a:endParaRPr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337A55EE-F9B9-7141-B8CC-FBF979A8EEB5}" type="slidenum">
              <a:rPr lang="en-US" altLang="x-none" sz="1200">
                <a:solidFill>
                  <a:srgbClr val="000000"/>
                </a:solidFill>
                <a:latin typeface="Tahoma" charset="0"/>
              </a:rPr>
              <a:pPr/>
              <a:t>5</a:t>
            </a:fld>
            <a:endParaRPr lang="en-US" altLang="x-none" sz="1200">
              <a:solidFill>
                <a:srgbClr val="000000"/>
              </a:solidFill>
              <a:latin typeface="Tahoma" charset="0"/>
            </a:endParaRPr>
          </a:p>
        </p:txBody>
      </p:sp>
      <p:grpSp>
        <p:nvGrpSpPr>
          <p:cNvPr id="40964" name="Group 7"/>
          <p:cNvGrpSpPr>
            <a:grpSpLocks/>
          </p:cNvGrpSpPr>
          <p:nvPr/>
        </p:nvGrpSpPr>
        <p:grpSpPr bwMode="auto">
          <a:xfrm>
            <a:off x="2514600" y="3505200"/>
            <a:ext cx="2286000" cy="1676400"/>
            <a:chOff x="5562600" y="4572000"/>
            <a:chExt cx="2286000" cy="1676400"/>
          </a:xfrm>
        </p:grpSpPr>
        <p:sp>
          <p:nvSpPr>
            <p:cNvPr id="5" name="Rectangle 4"/>
            <p:cNvSpPr/>
            <p:nvPr/>
          </p:nvSpPr>
          <p:spPr bwMode="auto">
            <a:xfrm>
              <a:off x="6477000" y="4572000"/>
              <a:ext cx="1371600" cy="16764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br>
                <a:rPr lang="en-US" altLang="x-none" sz="1600">
                  <a:solidFill>
                    <a:srgbClr val="000000"/>
                  </a:solidFill>
                </a:rPr>
              </a:br>
              <a:br>
                <a:rPr lang="en-US" altLang="x-none" sz="1600">
                  <a:solidFill>
                    <a:srgbClr val="000000"/>
                  </a:solidFill>
                </a:rPr>
              </a:br>
              <a:r>
                <a:rPr lang="en-US" altLang="x-none" sz="2400">
                  <a:solidFill>
                    <a:srgbClr val="000000"/>
                  </a:solidFill>
                </a:rPr>
                <a:t>method</a:t>
              </a:r>
            </a:p>
          </p:txBody>
        </p:sp>
        <p:sp>
          <p:nvSpPr>
            <p:cNvPr id="40967" name="Right Arrow 5"/>
            <p:cNvSpPr>
              <a:spLocks noChangeArrowheads="1"/>
            </p:cNvSpPr>
            <p:nvPr/>
          </p:nvSpPr>
          <p:spPr bwMode="auto">
            <a:xfrm>
              <a:off x="5562600" y="4800600"/>
              <a:ext cx="914400" cy="2286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</p:grpSp>
      <p:sp>
        <p:nvSpPr>
          <p:cNvPr id="7" name="Right Arrow 6"/>
          <p:cNvSpPr>
            <a:spLocks noChangeArrowheads="1"/>
          </p:cNvSpPr>
          <p:nvPr/>
        </p:nvSpPr>
        <p:spPr bwMode="auto">
          <a:xfrm flipH="1">
            <a:off x="2514600" y="4495800"/>
            <a:ext cx="914400" cy="1524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772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Some </a:t>
            </a:r>
            <a:r>
              <a:rPr lang="en-US" altLang="x-none">
                <a:latin typeface="Courier New" charset="0"/>
                <a:ea typeface="ＭＳ Ｐゴシック" charset="-128"/>
              </a:rPr>
              <a:t>Scanner</a:t>
            </a:r>
            <a:r>
              <a:rPr lang="en-US" altLang="x-none">
                <a:ea typeface="ＭＳ Ｐゴシック" charset="-128"/>
              </a:rPr>
              <a:t> Methods</a:t>
            </a:r>
          </a:p>
        </p:txBody>
      </p:sp>
      <p:graphicFrame>
        <p:nvGraphicFramePr>
          <p:cNvPr id="708643" name="Group 35"/>
          <p:cNvGraphicFramePr>
            <a:graphicFrameLocks noGrp="1"/>
          </p:cNvGraphicFramePr>
          <p:nvPr/>
        </p:nvGraphicFramePr>
        <p:xfrm>
          <a:off x="569913" y="1600200"/>
          <a:ext cx="8001000" cy="1981200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7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Method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nextInt()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Returns an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int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 from source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nextDouble()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Returns a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double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 from source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next()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Returns a one-word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String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 from source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Courier New" charset="0"/>
                        </a:rPr>
                        <a:t>nextLine()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</a:rPr>
                        <a:t>Returns a one-</a:t>
                      </a: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</a:rPr>
                        <a:t>line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Courier New" charset="0"/>
                        </a:rPr>
                        <a:t>String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</a:rPr>
                        <a:t> from source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8166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Problem of Defining </a:t>
            </a:r>
            <a:r>
              <a:rPr lang="en-US" altLang="x-none">
                <a:latin typeface="Courier New" charset="0"/>
                <a:ea typeface="ＭＳ Ｐゴシック" charset="-128"/>
              </a:rPr>
              <a:t>Scanner</a:t>
            </a:r>
            <a:r>
              <a:rPr lang="en-US" altLang="x-none">
                <a:ea typeface="ＭＳ Ｐゴシック" charset="-128"/>
              </a:rPr>
              <a:t> </a:t>
            </a:r>
            <a:endParaRPr lang="en-US" altLang="x-none">
              <a:latin typeface="Courier New" charset="0"/>
              <a:ea typeface="ＭＳ Ｐゴシック" charset="-128"/>
            </a:endParaRPr>
          </a:p>
        </p:txBody>
      </p:sp>
      <p:sp>
        <p:nvSpPr>
          <p:cNvPr id="41986" name="Rectangle 3"/>
          <p:cNvSpPr>
            <a:spLocks noGrp="1"/>
          </p:cNvSpPr>
          <p:nvPr>
            <p:ph type="body" idx="1"/>
          </p:nvPr>
        </p:nvSpPr>
        <p:spPr>
          <a:xfrm>
            <a:off x="533400" y="1447800"/>
            <a:ext cx="8153400" cy="4648200"/>
          </a:xfrm>
        </p:spPr>
        <p:txBody>
          <a:bodyPr/>
          <a:lstStyle/>
          <a:p>
            <a:pPr eaLnBrk="1" hangingPunct="1"/>
            <a:r>
              <a:rPr lang="en-US" altLang="x-none" sz="3200" dirty="0">
                <a:ea typeface="ＭＳ Ｐゴシック" charset="-128"/>
              </a:rPr>
              <a:t>It is common that the same program reads input simultaneously from multiple sources: </a:t>
            </a:r>
            <a:endParaRPr lang="en-US" altLang="x-none" sz="700" dirty="0">
              <a:ea typeface="ＭＳ Ｐゴシック" charset="-128"/>
            </a:endParaRPr>
          </a:p>
          <a:p>
            <a:pPr lvl="1" eaLnBrk="1" hangingPunct="1"/>
            <a:r>
              <a:rPr lang="en-US" altLang="x-none" sz="2000" dirty="0" err="1">
                <a:latin typeface="Courier New" charset="0"/>
                <a:ea typeface="ＭＳ Ｐゴシック" charset="-128"/>
              </a:rPr>
              <a:t>System.in</a:t>
            </a:r>
            <a:r>
              <a:rPr lang="en-US" altLang="x-none" sz="2000" dirty="0">
                <a:ea typeface="ＭＳ Ｐゴシック" charset="-128"/>
              </a:rPr>
              <a:t>  (the opposite of </a:t>
            </a:r>
            <a:r>
              <a:rPr lang="en-US" altLang="x-none" sz="2000" dirty="0" err="1">
                <a:latin typeface="Courier New" charset="0"/>
                <a:ea typeface="ＭＳ Ｐゴシック" charset="-128"/>
              </a:rPr>
              <a:t>System.out</a:t>
            </a:r>
            <a:r>
              <a:rPr lang="en-US" altLang="x-none" sz="2000" dirty="0">
                <a:ea typeface="ＭＳ Ｐゴシック" charset="-128"/>
              </a:rPr>
              <a:t>)</a:t>
            </a:r>
            <a:endParaRPr lang="en-US" altLang="x-none" sz="2000" dirty="0">
              <a:latin typeface="Courier New" charset="0"/>
              <a:ea typeface="ＭＳ Ｐゴシック" charset="-128"/>
            </a:endParaRPr>
          </a:p>
          <a:p>
            <a:pPr lvl="1" eaLnBrk="1" hangingPunct="1"/>
            <a:r>
              <a:rPr lang="en-US" altLang="x-none" sz="2000" dirty="0">
                <a:ea typeface="ＭＳ Ｐゴシック" charset="-128"/>
              </a:rPr>
              <a:t>Files, strings, web sites, databases, ...</a:t>
            </a:r>
          </a:p>
        </p:txBody>
      </p:sp>
      <p:pic>
        <p:nvPicPr>
          <p:cNvPr id="41987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000" r="8333" b="10001"/>
          <a:stretch>
            <a:fillRect/>
          </a:stretch>
        </p:blipFill>
        <p:spPr bwMode="auto">
          <a:xfrm>
            <a:off x="2684463" y="3733800"/>
            <a:ext cx="2803525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8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421313"/>
            <a:ext cx="1757363" cy="1287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9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2488" y="5399088"/>
            <a:ext cx="1069975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0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7188" y="5354638"/>
            <a:ext cx="1922462" cy="135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1991" name="Straight Arrow Connector 6"/>
          <p:cNvCxnSpPr>
            <a:cxnSpLocks noChangeShapeType="1"/>
            <a:stCxn id="41988" idx="0"/>
          </p:cNvCxnSpPr>
          <p:nvPr/>
        </p:nvCxnSpPr>
        <p:spPr bwMode="auto">
          <a:xfrm flipV="1">
            <a:off x="1717675" y="4648200"/>
            <a:ext cx="1101725" cy="77311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992" name="Straight Arrow Connector 10"/>
          <p:cNvCxnSpPr>
            <a:cxnSpLocks noChangeShapeType="1"/>
          </p:cNvCxnSpPr>
          <p:nvPr/>
        </p:nvCxnSpPr>
        <p:spPr bwMode="auto">
          <a:xfrm flipH="1" flipV="1">
            <a:off x="2913063" y="4752975"/>
            <a:ext cx="107950" cy="1143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993" name="Straight Arrow Connector 13"/>
          <p:cNvCxnSpPr>
            <a:cxnSpLocks noChangeShapeType="1"/>
            <a:stCxn id="41989" idx="0"/>
          </p:cNvCxnSpPr>
          <p:nvPr/>
        </p:nvCxnSpPr>
        <p:spPr bwMode="auto">
          <a:xfrm flipH="1" flipV="1">
            <a:off x="3217863" y="4752975"/>
            <a:ext cx="709612" cy="64611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994" name="Straight Arrow Connector 21"/>
          <p:cNvCxnSpPr>
            <a:cxnSpLocks noChangeShapeType="1"/>
          </p:cNvCxnSpPr>
          <p:nvPr/>
        </p:nvCxnSpPr>
        <p:spPr bwMode="auto">
          <a:xfrm flipH="1" flipV="1">
            <a:off x="3810000" y="4800600"/>
            <a:ext cx="1700213" cy="6445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23778248"/>
      </p:ext>
    </p:extLst>
  </p:cSld>
  <p:clrMapOvr>
    <a:masterClrMapping/>
  </p:clrMapOvr>
  <p:transition spd="med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Design Option I</a:t>
            </a:r>
            <a:endParaRPr lang="en-US" altLang="x-none">
              <a:latin typeface="Courier New" charset="0"/>
              <a:ea typeface="ＭＳ Ｐゴシック" charset="-128"/>
            </a:endParaRPr>
          </a:p>
        </p:txBody>
      </p:sp>
      <p:graphicFrame>
        <p:nvGraphicFramePr>
          <p:cNvPr id="5" name="Group 35"/>
          <p:cNvGraphicFramePr>
            <a:graphicFrameLocks noGrp="1"/>
          </p:cNvGraphicFramePr>
          <p:nvPr/>
        </p:nvGraphicFramePr>
        <p:xfrm>
          <a:off x="569913" y="1600200"/>
          <a:ext cx="7659687" cy="1981200"/>
        </p:xfrm>
        <a:graphic>
          <a:graphicData uri="http://schemas.openxmlformats.org/drawingml/2006/table">
            <a:tbl>
              <a:tblPr/>
              <a:tblGrid>
                <a:gridCol w="76596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7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Method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Scanner.nextInt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(&lt;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src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&gt;)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Scanner.nextDouble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(&lt;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src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&gt;)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Scanner.next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(&lt;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src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&gt;)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Courier New" charset="0"/>
                        </a:rPr>
                        <a:t>Scanner.nextLine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Courier New" charset="0"/>
                        </a:rPr>
                        <a:t>(&lt;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Courier New" charset="0"/>
                        </a:rPr>
                        <a:t>src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Courier New" charset="0"/>
                        </a:rPr>
                        <a:t>&gt;)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685800" y="3886200"/>
            <a:ext cx="7543800" cy="2862263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x-none" sz="2000">
                <a:solidFill>
                  <a:srgbClr val="000000"/>
                </a:solidFill>
                <a:latin typeface="Comic Sans MS" charset="0"/>
              </a:rPr>
              <a:t>Problem: A lot of redundancy in program,</a:t>
            </a:r>
            <a:br>
              <a:rPr lang="en-US" altLang="x-none" sz="2000">
                <a:solidFill>
                  <a:srgbClr val="000000"/>
                </a:solidFill>
                <a:latin typeface="Comic Sans MS" charset="0"/>
              </a:rPr>
            </a:br>
            <a:r>
              <a:rPr lang="en-US" altLang="x-none" sz="2000">
                <a:solidFill>
                  <a:srgbClr val="000000"/>
                </a:solidFill>
                <a:latin typeface="Comic Sans MS" charset="0"/>
              </a:rPr>
              <a:t>h1   = Scanner.nextDouble(</a:t>
            </a:r>
            <a:r>
              <a:rPr lang="en-US" altLang="en-US" sz="2000">
                <a:solidFill>
                  <a:srgbClr val="000000"/>
                </a:solidFill>
                <a:latin typeface="Comic Sans MS" charset="0"/>
              </a:rPr>
              <a:t>“</a:t>
            </a:r>
            <a:r>
              <a:rPr lang="en-US" altLang="ja-JP" sz="2000">
                <a:solidFill>
                  <a:srgbClr val="000000"/>
                </a:solidFill>
                <a:latin typeface="Comic Sans MS" charset="0"/>
              </a:rPr>
              <a:t>System.in</a:t>
            </a:r>
            <a:r>
              <a:rPr lang="en-US" altLang="en-US" sz="2000">
                <a:solidFill>
                  <a:srgbClr val="000000"/>
                </a:solidFill>
                <a:latin typeface="Comic Sans MS" charset="0"/>
              </a:rPr>
              <a:t>”</a:t>
            </a:r>
            <a:r>
              <a:rPr lang="en-US" altLang="ja-JP" sz="2000">
                <a:solidFill>
                  <a:srgbClr val="000000"/>
                </a:solidFill>
                <a:latin typeface="Comic Sans MS" charset="0"/>
              </a:rPr>
              <a:t>);</a:t>
            </a:r>
          </a:p>
          <a:p>
            <a:pPr algn="l"/>
            <a:r>
              <a:rPr lang="en-US" altLang="x-none" sz="2000">
                <a:solidFill>
                  <a:srgbClr val="000000"/>
                </a:solidFill>
                <a:latin typeface="Comic Sans MS" charset="0"/>
              </a:rPr>
              <a:t>v1x = Scanner.nextDouble(</a:t>
            </a:r>
            <a:r>
              <a:rPr lang="en-US" altLang="en-US" sz="2000">
                <a:solidFill>
                  <a:srgbClr val="000000"/>
                </a:solidFill>
                <a:latin typeface="Comic Sans MS" charset="0"/>
              </a:rPr>
              <a:t>“</a:t>
            </a:r>
            <a:r>
              <a:rPr lang="en-US" altLang="ja-JP" sz="2000">
                <a:solidFill>
                  <a:srgbClr val="000000"/>
                </a:solidFill>
                <a:latin typeface="Comic Sans MS" charset="0"/>
              </a:rPr>
              <a:t>System.in</a:t>
            </a:r>
            <a:r>
              <a:rPr lang="en-US" altLang="en-US" sz="2000">
                <a:solidFill>
                  <a:srgbClr val="000000"/>
                </a:solidFill>
                <a:latin typeface="Comic Sans MS" charset="0"/>
              </a:rPr>
              <a:t>”</a:t>
            </a:r>
            <a:r>
              <a:rPr lang="en-US" altLang="ja-JP" sz="2000">
                <a:solidFill>
                  <a:srgbClr val="000000"/>
                </a:solidFill>
                <a:latin typeface="Comic Sans MS" charset="0"/>
              </a:rPr>
              <a:t>);</a:t>
            </a:r>
            <a:br>
              <a:rPr lang="en-US" altLang="ja-JP" sz="2000">
                <a:solidFill>
                  <a:srgbClr val="000000"/>
                </a:solidFill>
                <a:latin typeface="Comic Sans MS" charset="0"/>
              </a:rPr>
            </a:br>
            <a:r>
              <a:rPr lang="en-US" altLang="ja-JP" sz="2000">
                <a:solidFill>
                  <a:srgbClr val="000000"/>
                </a:solidFill>
                <a:latin typeface="Comic Sans MS" charset="0"/>
              </a:rPr>
              <a:t>v1y = Scanner.nextDouble(</a:t>
            </a:r>
            <a:r>
              <a:rPr lang="en-US" altLang="en-US" sz="2000">
                <a:solidFill>
                  <a:srgbClr val="000000"/>
                </a:solidFill>
                <a:latin typeface="Comic Sans MS" charset="0"/>
              </a:rPr>
              <a:t>“</a:t>
            </a:r>
            <a:r>
              <a:rPr lang="en-US" altLang="ja-JP" sz="2000">
                <a:solidFill>
                  <a:srgbClr val="000000"/>
                </a:solidFill>
                <a:latin typeface="Comic Sans MS" charset="0"/>
              </a:rPr>
              <a:t>System.in</a:t>
            </a:r>
            <a:r>
              <a:rPr lang="en-US" altLang="en-US" sz="2000">
                <a:solidFill>
                  <a:srgbClr val="000000"/>
                </a:solidFill>
                <a:latin typeface="Comic Sans MS" charset="0"/>
              </a:rPr>
              <a:t>”</a:t>
            </a:r>
            <a:r>
              <a:rPr lang="en-US" altLang="ja-JP" sz="2000">
                <a:solidFill>
                  <a:srgbClr val="000000"/>
                </a:solidFill>
                <a:latin typeface="Comic Sans MS" charset="0"/>
              </a:rPr>
              <a:t>);</a:t>
            </a:r>
            <a:br>
              <a:rPr lang="en-US" altLang="ja-JP" sz="2000">
                <a:solidFill>
                  <a:srgbClr val="000000"/>
                </a:solidFill>
                <a:latin typeface="Comic Sans MS" charset="0"/>
              </a:rPr>
            </a:br>
            <a:r>
              <a:rPr lang="en-US" altLang="ja-JP" sz="2000">
                <a:solidFill>
                  <a:srgbClr val="000000"/>
                </a:solidFill>
                <a:latin typeface="Comic Sans MS" charset="0"/>
              </a:rPr>
              <a:t>h2   = Scanner.nextDouble(</a:t>
            </a:r>
            <a:r>
              <a:rPr lang="en-US" altLang="en-US" sz="2000">
                <a:solidFill>
                  <a:srgbClr val="000000"/>
                </a:solidFill>
                <a:latin typeface="Comic Sans MS" charset="0"/>
              </a:rPr>
              <a:t>“</a:t>
            </a:r>
            <a:r>
              <a:rPr lang="en-US" altLang="ja-JP" sz="2000">
                <a:solidFill>
                  <a:srgbClr val="000000"/>
                </a:solidFill>
                <a:latin typeface="Comic Sans MS" charset="0"/>
              </a:rPr>
              <a:t>System.in</a:t>
            </a:r>
            <a:r>
              <a:rPr lang="en-US" altLang="en-US" sz="2000">
                <a:solidFill>
                  <a:srgbClr val="000000"/>
                </a:solidFill>
                <a:latin typeface="Comic Sans MS" charset="0"/>
              </a:rPr>
              <a:t>”</a:t>
            </a:r>
            <a:r>
              <a:rPr lang="en-US" altLang="ja-JP" sz="2000">
                <a:solidFill>
                  <a:srgbClr val="000000"/>
                </a:solidFill>
                <a:latin typeface="Comic Sans MS" charset="0"/>
              </a:rPr>
              <a:t>);</a:t>
            </a:r>
          </a:p>
          <a:p>
            <a:pPr algn="l"/>
            <a:r>
              <a:rPr lang="en-US" altLang="x-none" sz="2000">
                <a:solidFill>
                  <a:srgbClr val="000000"/>
                </a:solidFill>
                <a:latin typeface="Comic Sans MS" charset="0"/>
              </a:rPr>
              <a:t>v2x = Scanner.nextDouble(</a:t>
            </a:r>
            <a:r>
              <a:rPr lang="en-US" altLang="en-US" sz="2000">
                <a:solidFill>
                  <a:srgbClr val="000000"/>
                </a:solidFill>
                <a:latin typeface="Comic Sans MS" charset="0"/>
              </a:rPr>
              <a:t>“</a:t>
            </a:r>
            <a:r>
              <a:rPr lang="en-US" altLang="ja-JP" sz="2000">
                <a:solidFill>
                  <a:srgbClr val="000000"/>
                </a:solidFill>
                <a:latin typeface="Comic Sans MS" charset="0"/>
              </a:rPr>
              <a:t>System.in</a:t>
            </a:r>
            <a:r>
              <a:rPr lang="en-US" altLang="en-US" sz="2000">
                <a:solidFill>
                  <a:srgbClr val="000000"/>
                </a:solidFill>
                <a:latin typeface="Comic Sans MS" charset="0"/>
              </a:rPr>
              <a:t>”</a:t>
            </a:r>
            <a:r>
              <a:rPr lang="en-US" altLang="ja-JP" sz="2000">
                <a:solidFill>
                  <a:srgbClr val="000000"/>
                </a:solidFill>
                <a:latin typeface="Comic Sans MS" charset="0"/>
              </a:rPr>
              <a:t>);</a:t>
            </a:r>
            <a:br>
              <a:rPr lang="en-US" altLang="ja-JP" sz="2000">
                <a:solidFill>
                  <a:srgbClr val="000000"/>
                </a:solidFill>
                <a:latin typeface="Comic Sans MS" charset="0"/>
              </a:rPr>
            </a:br>
            <a:r>
              <a:rPr lang="en-US" altLang="ja-JP" sz="2000">
                <a:solidFill>
                  <a:srgbClr val="000000"/>
                </a:solidFill>
                <a:latin typeface="Comic Sans MS" charset="0"/>
              </a:rPr>
              <a:t>v2y = Scanner.nextDouble(</a:t>
            </a:r>
            <a:r>
              <a:rPr lang="en-US" altLang="en-US" sz="2000">
                <a:solidFill>
                  <a:srgbClr val="000000"/>
                </a:solidFill>
                <a:latin typeface="Comic Sans MS" charset="0"/>
              </a:rPr>
              <a:t>“</a:t>
            </a:r>
            <a:r>
              <a:rPr lang="en-US" altLang="ja-JP" sz="2000">
                <a:solidFill>
                  <a:srgbClr val="000000"/>
                </a:solidFill>
                <a:latin typeface="Comic Sans MS" charset="0"/>
              </a:rPr>
              <a:t>System.in</a:t>
            </a:r>
            <a:r>
              <a:rPr lang="en-US" altLang="en-US" sz="2000">
                <a:solidFill>
                  <a:srgbClr val="000000"/>
                </a:solidFill>
                <a:latin typeface="Comic Sans MS" charset="0"/>
              </a:rPr>
              <a:t>”</a:t>
            </a:r>
            <a:r>
              <a:rPr lang="en-US" altLang="ja-JP" sz="2000">
                <a:solidFill>
                  <a:srgbClr val="000000"/>
                </a:solidFill>
                <a:latin typeface="Comic Sans MS" charset="0"/>
              </a:rPr>
              <a:t>);</a:t>
            </a:r>
            <a:br>
              <a:rPr lang="en-US" altLang="ja-JP" sz="2000">
                <a:solidFill>
                  <a:srgbClr val="000000"/>
                </a:solidFill>
                <a:latin typeface="Comic Sans MS" charset="0"/>
              </a:rPr>
            </a:br>
            <a:r>
              <a:rPr lang="en-US" altLang="ja-JP" sz="2000">
                <a:solidFill>
                  <a:srgbClr val="000000"/>
                </a:solidFill>
                <a:latin typeface="Comic Sans MS" charset="0"/>
              </a:rPr>
              <a:t>soundFile = Scanner.next(</a:t>
            </a:r>
            <a:r>
              <a:rPr lang="en-US" altLang="en-US" sz="2000">
                <a:solidFill>
                  <a:srgbClr val="000000"/>
                </a:solidFill>
                <a:latin typeface="Comic Sans MS" charset="0"/>
              </a:rPr>
              <a:t>“</a:t>
            </a:r>
            <a:r>
              <a:rPr lang="en-US" altLang="ja-JP" sz="2000">
                <a:solidFill>
                  <a:srgbClr val="000000"/>
                </a:solidFill>
                <a:latin typeface="Comic Sans MS" charset="0"/>
              </a:rPr>
              <a:t>System.in</a:t>
            </a:r>
            <a:r>
              <a:rPr lang="en-US" altLang="en-US" sz="2000">
                <a:solidFill>
                  <a:srgbClr val="000000"/>
                </a:solidFill>
                <a:latin typeface="Comic Sans MS" charset="0"/>
              </a:rPr>
              <a:t>”</a:t>
            </a:r>
            <a:r>
              <a:rPr lang="en-US" altLang="ja-JP" sz="2000">
                <a:solidFill>
                  <a:srgbClr val="000000"/>
                </a:solidFill>
                <a:latin typeface="Comic Sans MS" charset="0"/>
              </a:rPr>
              <a:t>);</a:t>
            </a:r>
            <a:br>
              <a:rPr lang="en-US" altLang="ja-JP" sz="2000">
                <a:solidFill>
                  <a:srgbClr val="000000"/>
                </a:solidFill>
                <a:latin typeface="Comic Sans MS" charset="0"/>
              </a:rPr>
            </a:br>
            <a:endParaRPr lang="en-US" altLang="x-none" sz="200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71087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Design Option II: Objects (briefly)</a:t>
            </a:r>
          </a:p>
        </p:txBody>
      </p:sp>
      <p:sp>
        <p:nvSpPr>
          <p:cNvPr id="4608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tabLst>
                <a:tab pos="1997075" algn="l"/>
              </a:tabLst>
            </a:pPr>
            <a:r>
              <a:rPr lang="en-US" altLang="x-none" b="1" dirty="0">
                <a:ea typeface="ＭＳ Ｐゴシック" charset="-128"/>
              </a:rPr>
              <a:t>object:</a:t>
            </a:r>
            <a:r>
              <a:rPr lang="en-US" altLang="x-none" dirty="0">
                <a:ea typeface="ＭＳ Ｐゴシック" charset="-128"/>
              </a:rPr>
              <a:t> An entity that contains both data (</a:t>
            </a: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state</a:t>
            </a:r>
            <a:r>
              <a:rPr lang="en-US" altLang="x-none" dirty="0">
                <a:ea typeface="ＭＳ Ｐゴシック" charset="-128"/>
              </a:rPr>
              <a:t>) and behavior.</a:t>
            </a:r>
          </a:p>
          <a:p>
            <a:pPr lvl="1">
              <a:tabLst>
                <a:tab pos="1997075" algn="l"/>
              </a:tabLst>
            </a:pPr>
            <a:r>
              <a:rPr lang="en-US" altLang="x-none" i="1" dirty="0">
                <a:ea typeface="ＭＳ Ｐゴシック" charset="-128"/>
              </a:rPr>
              <a:t>Data (state)</a:t>
            </a:r>
            <a:endParaRPr lang="en-US" altLang="x-none" dirty="0">
              <a:ea typeface="ＭＳ Ｐゴシック" charset="-128"/>
            </a:endParaRPr>
          </a:p>
          <a:p>
            <a:pPr lvl="2">
              <a:tabLst>
                <a:tab pos="1997075" algn="l"/>
              </a:tabLst>
            </a:pPr>
            <a:r>
              <a:rPr lang="en-US" altLang="x-none" dirty="0">
                <a:ea typeface="ＭＳ Ｐゴシック" charset="-128"/>
              </a:rPr>
              <a:t>variables inside the object</a:t>
            </a:r>
            <a:br>
              <a:rPr lang="en-US" altLang="x-none" dirty="0">
                <a:ea typeface="ＭＳ Ｐゴシック" charset="-128"/>
              </a:rPr>
            </a:br>
            <a:r>
              <a:rPr lang="en-US" altLang="x-none" dirty="0">
                <a:ea typeface="ＭＳ Ｐゴシック" charset="-128"/>
              </a:rPr>
              <a:t>to remember state</a:t>
            </a:r>
          </a:p>
          <a:p>
            <a:pPr lvl="1">
              <a:tabLst>
                <a:tab pos="1997075" algn="l"/>
              </a:tabLst>
            </a:pPr>
            <a:r>
              <a:rPr lang="en-US" altLang="x-none" i="1" dirty="0">
                <a:ea typeface="ＭＳ Ｐゴシック" charset="-128"/>
              </a:rPr>
              <a:t>behavior</a:t>
            </a:r>
            <a:endParaRPr lang="en-US" altLang="x-none" dirty="0">
              <a:ea typeface="ＭＳ Ｐゴシック" charset="-128"/>
            </a:endParaRPr>
          </a:p>
          <a:p>
            <a:pPr lvl="2">
              <a:tabLst>
                <a:tab pos="1997075" algn="l"/>
              </a:tabLst>
            </a:pPr>
            <a:r>
              <a:rPr lang="en-US" altLang="x-none" dirty="0">
                <a:ea typeface="ＭＳ Ｐゴシック" charset="-128"/>
              </a:rPr>
              <a:t>methods offered by the object</a:t>
            </a:r>
          </a:p>
          <a:p>
            <a:pPr lvl="2">
              <a:tabLst>
                <a:tab pos="1997075" algn="l"/>
              </a:tabLst>
            </a:pPr>
            <a:endParaRPr lang="en-US" altLang="x-none" sz="800" dirty="0">
              <a:ea typeface="ＭＳ Ｐゴシック" charset="-128"/>
            </a:endParaRPr>
          </a:p>
          <a:p>
            <a:pPr lvl="1">
              <a:tabLst>
                <a:tab pos="1997075" algn="l"/>
              </a:tabLst>
            </a:pPr>
            <a:r>
              <a:rPr lang="en-US" altLang="x-none" dirty="0">
                <a:ea typeface="ＭＳ Ｐゴシック" charset="-128"/>
              </a:rPr>
              <a:t>You interact with the methods;</a:t>
            </a:r>
            <a:br>
              <a:rPr lang="en-US" altLang="x-none" dirty="0">
                <a:ea typeface="ＭＳ Ｐゴシック" charset="-128"/>
              </a:rPr>
            </a:br>
            <a:r>
              <a:rPr lang="en-US" altLang="x-none" dirty="0">
                <a:ea typeface="ＭＳ Ｐゴシック" charset="-128"/>
              </a:rPr>
              <a:t>most data (state) are hidden in the object (think of object methods as methods with memory for now).</a:t>
            </a:r>
          </a:p>
        </p:txBody>
      </p:sp>
      <p:pic>
        <p:nvPicPr>
          <p:cNvPr id="46083" name="Picture 6" descr="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362200"/>
            <a:ext cx="2819400" cy="171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75759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Constructing Objects</a:t>
            </a:r>
          </a:p>
        </p:txBody>
      </p:sp>
      <p:sp>
        <p:nvSpPr>
          <p:cNvPr id="4813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tabLst>
                <a:tab pos="1997075" algn="l"/>
              </a:tabLst>
            </a:pPr>
            <a:r>
              <a:rPr lang="en-US" altLang="x-none" sz="2600" dirty="0">
                <a:ea typeface="ＭＳ Ｐゴシック" charset="-128"/>
              </a:rPr>
              <a:t>An object is created from a </a:t>
            </a:r>
            <a:r>
              <a:rPr lang="en-US" altLang="x-none" sz="2600" b="1" dirty="0">
                <a:ea typeface="ＭＳ Ｐゴシック" charset="-128"/>
              </a:rPr>
              <a:t>class</a:t>
            </a:r>
            <a:endParaRPr lang="en-US" altLang="x-none" sz="2600" dirty="0">
              <a:ea typeface="ＭＳ Ｐゴシック" charset="-128"/>
            </a:endParaRPr>
          </a:p>
          <a:p>
            <a:pPr lvl="1">
              <a:tabLst>
                <a:tab pos="1997075" algn="l"/>
              </a:tabLst>
            </a:pPr>
            <a:endParaRPr lang="en-US" altLang="x-none" sz="1200" dirty="0">
              <a:ea typeface="ＭＳ Ｐゴシック" charset="-128"/>
            </a:endParaRPr>
          </a:p>
          <a:p>
            <a:pPr lvl="1">
              <a:tabLst>
                <a:tab pos="1997075" algn="l"/>
              </a:tabLst>
            </a:pPr>
            <a:endParaRPr lang="en-US" altLang="x-none" sz="1200" dirty="0">
              <a:ea typeface="ＭＳ Ｐゴシック" charset="-128"/>
            </a:endParaRPr>
          </a:p>
          <a:p>
            <a:pPr>
              <a:tabLst>
                <a:tab pos="1997075" algn="l"/>
              </a:tabLst>
            </a:pPr>
            <a:r>
              <a:rPr lang="en-US" altLang="x-none" sz="2400" dirty="0">
                <a:ea typeface="ＭＳ Ｐゴシック" charset="-128"/>
              </a:rPr>
              <a:t>Constructing (creating) an object by calling the constructor method:</a:t>
            </a:r>
          </a:p>
          <a:p>
            <a:pPr lvl="1">
              <a:buFont typeface="Wingdings 2" charset="2"/>
              <a:buNone/>
              <a:tabLst>
                <a:tab pos="1997075" algn="l"/>
              </a:tabLst>
            </a:pPr>
            <a:r>
              <a:rPr lang="en-US" altLang="x-none" sz="2000" b="1" dirty="0">
                <a:ea typeface="ＭＳ Ｐゴシック" charset="-128"/>
              </a:rPr>
              <a:t>Type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 </a:t>
            </a:r>
            <a:r>
              <a:rPr lang="en-US" altLang="x-none" sz="2000" b="1" dirty="0" err="1">
                <a:ea typeface="ＭＳ Ｐゴシック" charset="-128"/>
              </a:rPr>
              <a:t>objectName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 = new </a:t>
            </a:r>
            <a:r>
              <a:rPr lang="en-US" altLang="x-none" sz="2000" b="1" dirty="0">
                <a:ea typeface="ＭＳ Ｐゴシック" charset="-128"/>
              </a:rPr>
              <a:t>Type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(</a:t>
            </a:r>
            <a:r>
              <a:rPr lang="en-US" altLang="x-none" sz="2000" b="1" dirty="0">
                <a:ea typeface="ＭＳ Ｐゴシック" charset="-128"/>
              </a:rPr>
              <a:t>parameters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);</a:t>
            </a:r>
          </a:p>
          <a:p>
            <a:pPr lvl="1">
              <a:buFont typeface="Wingdings 2" charset="2"/>
              <a:buNone/>
              <a:tabLst>
                <a:tab pos="1997075" algn="l"/>
              </a:tabLst>
            </a:pPr>
            <a:endParaRPr lang="en-US" altLang="x-none" sz="2000" dirty="0">
              <a:latin typeface="Courier New" charset="0"/>
              <a:ea typeface="ＭＳ Ｐゴシック" charset="-128"/>
            </a:endParaRPr>
          </a:p>
          <a:p>
            <a:pPr lvl="1">
              <a:buFont typeface="Wingdings 2" charset="2"/>
              <a:buNone/>
              <a:tabLst>
                <a:tab pos="1997075" algn="l"/>
              </a:tabLst>
            </a:pPr>
            <a:endParaRPr lang="en-US" altLang="x-none" sz="700" dirty="0">
              <a:latin typeface="Courier New" charset="0"/>
              <a:ea typeface="ＭＳ Ｐゴシック" charset="-128"/>
            </a:endParaRPr>
          </a:p>
          <a:p>
            <a:pPr>
              <a:tabLst>
                <a:tab pos="1997075" algn="l"/>
              </a:tabLst>
            </a:pPr>
            <a:r>
              <a:rPr lang="en-US" altLang="x-none" sz="2400" dirty="0">
                <a:ea typeface="ＭＳ Ｐゴシック" charset="-128"/>
              </a:rPr>
              <a:t>Calling an object's method:</a:t>
            </a:r>
          </a:p>
          <a:p>
            <a:pPr lvl="1">
              <a:buFont typeface="Wingdings 2" charset="2"/>
              <a:buNone/>
              <a:tabLst>
                <a:tab pos="1997075" algn="l"/>
              </a:tabLst>
            </a:pPr>
            <a:r>
              <a:rPr lang="en-US" altLang="x-none" sz="2000" b="1" dirty="0" err="1">
                <a:ea typeface="ＭＳ Ｐゴシック" charset="-128"/>
              </a:rPr>
              <a:t>objectName</a:t>
            </a:r>
            <a:r>
              <a:rPr lang="en-US" altLang="x-none" sz="2000" dirty="0" err="1">
                <a:latin typeface="Courier New" charset="0"/>
                <a:ea typeface="ＭＳ Ｐゴシック" charset="-128"/>
              </a:rPr>
              <a:t>.</a:t>
            </a:r>
            <a:r>
              <a:rPr lang="en-US" altLang="x-none" sz="2000" b="1" dirty="0" err="1">
                <a:ea typeface="ＭＳ Ｐゴシック" charset="-128"/>
              </a:rPr>
              <a:t>methodName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(</a:t>
            </a:r>
            <a:r>
              <a:rPr lang="en-US" altLang="x-none" sz="2000" b="1" dirty="0">
                <a:ea typeface="ＭＳ Ｐゴシック" charset="-128"/>
              </a:rPr>
              <a:t>parameters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);</a:t>
            </a:r>
          </a:p>
        </p:txBody>
      </p:sp>
      <p:pic>
        <p:nvPicPr>
          <p:cNvPr id="48131" name="Picture 6" descr="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52400"/>
            <a:ext cx="2819400" cy="171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370746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Using </a:t>
            </a:r>
            <a:r>
              <a:rPr lang="en-US" altLang="x-none">
                <a:latin typeface="Courier New" charset="0"/>
                <a:ea typeface="ＭＳ Ｐゴシック" charset="-128"/>
              </a:rPr>
              <a:t>Scanner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50178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305800" cy="4648200"/>
          </a:xfrm>
        </p:spPr>
        <p:txBody>
          <a:bodyPr/>
          <a:lstStyle/>
          <a:p>
            <a:pPr lvl="1" eaLnBrk="1" hangingPunct="1">
              <a:buClr>
                <a:srgbClr val="3333CC"/>
              </a:buClr>
              <a:buFont typeface="ZapfDingbats" charset="0"/>
              <a:buNone/>
            </a:pPr>
            <a:r>
              <a:rPr lang="en-US" altLang="x-none" b="1" dirty="0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import </a:t>
            </a:r>
            <a:r>
              <a:rPr lang="en-US" altLang="x-none" b="1" dirty="0" err="1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java.util.Scaner</a:t>
            </a:r>
            <a:r>
              <a:rPr lang="en-US" altLang="x-none" b="1" dirty="0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; </a:t>
            </a:r>
          </a:p>
          <a:p>
            <a:pPr lvl="1" eaLnBrk="1" hangingPunct="1">
              <a:buClr>
                <a:srgbClr val="3333CC"/>
              </a:buClr>
              <a:buFont typeface="ZapfDingbats" charset="0"/>
              <a:buNone/>
            </a:pPr>
            <a:r>
              <a:rPr lang="en-US" altLang="x-none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…</a:t>
            </a:r>
          </a:p>
          <a:p>
            <a:pPr lvl="1" eaLnBrk="1" hangingPunct="1">
              <a:buClr>
                <a:srgbClr val="3333CC"/>
              </a:buClr>
              <a:buFont typeface="ZapfDingbats" charset="0"/>
              <a:buNone/>
            </a:pPr>
            <a:endParaRPr lang="en-US" altLang="x-none" dirty="0">
              <a:solidFill>
                <a:srgbClr val="000000"/>
              </a:solidFill>
              <a:latin typeface="Courier New" charset="0"/>
              <a:ea typeface="ＭＳ Ｐゴシック" charset="-128"/>
            </a:endParaRPr>
          </a:p>
          <a:p>
            <a:pPr lvl="1" eaLnBrk="1" hangingPunct="1">
              <a:buClr>
                <a:srgbClr val="3333CC"/>
              </a:buClr>
              <a:buFont typeface="ZapfDingbats" charset="0"/>
              <a:buNone/>
            </a:pPr>
            <a:r>
              <a:rPr lang="en-US" altLang="x-none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Scanner console = new Scanner(</a:t>
            </a:r>
            <a:r>
              <a:rPr lang="en-US" altLang="x-none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System.in</a:t>
            </a:r>
            <a:r>
              <a:rPr lang="en-US" altLang="x-none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);</a:t>
            </a: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endParaRPr lang="en-US" altLang="x-none" sz="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endParaRPr lang="en-US" altLang="x-none" b="1" dirty="0">
              <a:solidFill>
                <a:srgbClr val="008080"/>
              </a:solidFill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x-none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Typically print a prompt</a:t>
            </a:r>
            <a:endParaRPr lang="en-US" altLang="x-none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x-none" dirty="0" err="1">
                <a:latin typeface="Courier New" charset="0"/>
                <a:ea typeface="ＭＳ Ｐゴシック" charset="-128"/>
              </a:rPr>
              <a:t>System.out.print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("How old are you? ");  </a:t>
            </a: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endParaRPr lang="en-US" altLang="x-none" b="1" dirty="0">
              <a:solidFill>
                <a:srgbClr val="008080"/>
              </a:solidFill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x-none" dirty="0">
                <a:latin typeface="Courier New" charset="0"/>
                <a:ea typeface="ＭＳ Ｐゴシック" charset="-128"/>
              </a:rPr>
              <a:t>int age = </a:t>
            </a:r>
            <a:r>
              <a:rPr lang="en-US" altLang="x-none" b="1" dirty="0" err="1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console.nextInt</a:t>
            </a:r>
            <a:r>
              <a:rPr lang="en-US" altLang="x-none" b="1" dirty="0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()</a:t>
            </a:r>
            <a:r>
              <a:rPr lang="en-US" altLang="x-none" b="1" dirty="0">
                <a:latin typeface="Courier New" charset="0"/>
                <a:ea typeface="ＭＳ Ｐゴシック" charset="-128"/>
              </a:rPr>
              <a:t>;</a:t>
            </a: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endParaRPr lang="en-US" altLang="x-none" b="1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x-none" dirty="0" err="1">
                <a:latin typeface="Courier New" charset="0"/>
                <a:ea typeface="ＭＳ Ｐゴシック" charset="-128"/>
              </a:rPr>
              <a:t>System.out.println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("You typed " + age);</a:t>
            </a:r>
          </a:p>
        </p:txBody>
      </p:sp>
      <p:sp>
        <p:nvSpPr>
          <p:cNvPr id="2" name="Rectangular Callout 1"/>
          <p:cNvSpPr/>
          <p:nvPr/>
        </p:nvSpPr>
        <p:spPr bwMode="auto">
          <a:xfrm>
            <a:off x="4724400" y="304800"/>
            <a:ext cx="2438400" cy="1371600"/>
          </a:xfrm>
          <a:prstGeom prst="wedgeRectCallout">
            <a:avLst>
              <a:gd name="adj1" fmla="val -60817"/>
              <a:gd name="adj2" fmla="val 278712"/>
            </a:avLst>
          </a:prstGeom>
          <a:solidFill>
            <a:schemeClr val="accent6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z="2000" dirty="0">
                <a:latin typeface="Times New Roman" pitchFamily="18" charset="0"/>
                <a:ea typeface="ＭＳ Ｐゴシック" charset="0"/>
                <a:cs typeface="ＭＳ Ｐゴシック" charset="0"/>
              </a:rPr>
              <a:t>No need to specify that it is from standard input (keyboard)</a:t>
            </a:r>
          </a:p>
        </p:txBody>
      </p:sp>
      <p:sp>
        <p:nvSpPr>
          <p:cNvPr id="5" name="Rectangular Callout 4"/>
          <p:cNvSpPr/>
          <p:nvPr/>
        </p:nvSpPr>
        <p:spPr bwMode="auto">
          <a:xfrm>
            <a:off x="6705600" y="1371600"/>
            <a:ext cx="2286000" cy="1295400"/>
          </a:xfrm>
          <a:prstGeom prst="wedgeRectCallout">
            <a:avLst>
              <a:gd name="adj1" fmla="val -46930"/>
              <a:gd name="adj2" fmla="val 82292"/>
            </a:avLst>
          </a:prstGeom>
          <a:solidFill>
            <a:schemeClr val="accent6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r>
              <a:rPr lang="en-US" sz="2000" dirty="0">
                <a:latin typeface="Times New Roman" pitchFamily="18" charset="0"/>
                <a:ea typeface="ＭＳ Ｐゴシック" charset="0"/>
                <a:cs typeface="ＭＳ Ｐゴシック" charset="0"/>
              </a:rPr>
              <a:t>Create an object, which remembers that it is for standard input</a:t>
            </a:r>
          </a:p>
        </p:txBody>
      </p:sp>
    </p:spTree>
    <p:extLst>
      <p:ext uri="{BB962C8B-B14F-4D97-AF65-F5344CB8AC3E}">
        <p14:creationId xmlns:p14="http://schemas.microsoft.com/office/powerpoint/2010/main" val="14101244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0A87845-E58B-8C4F-B1D0-898F0266B50A}" type="slidenum">
              <a:rPr lang="en-US" altLang="x-none" sz="1200">
                <a:latin typeface="Tahoma" charset="0"/>
              </a:rPr>
              <a:pPr/>
              <a:t>56</a:t>
            </a:fld>
            <a:endParaRPr lang="en-US" altLang="x-none" sz="1200" dirty="0">
              <a:latin typeface="Tahoma" charset="0"/>
            </a:endParaRPr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382000" cy="1143000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Scanner using System.in as Input</a:t>
            </a:r>
          </a:p>
        </p:txBody>
      </p:sp>
      <p:sp>
        <p:nvSpPr>
          <p:cNvPr id="51203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Using System.in is to interact using the Terminal:</a:t>
            </a:r>
          </a:p>
        </p:txBody>
      </p:sp>
      <p:pic>
        <p:nvPicPr>
          <p:cNvPr id="51204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00400"/>
            <a:ext cx="9144000" cy="287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73310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ourier New" charset="0"/>
                <a:ea typeface="ＭＳ Ｐゴシック" charset="-128"/>
              </a:rPr>
              <a:t>Scanner</a:t>
            </a:r>
            <a:r>
              <a:rPr lang="en-US" altLang="x-none" dirty="0">
                <a:ea typeface="ＭＳ Ｐゴシック" charset="-128"/>
              </a:rPr>
              <a:t> Example</a:t>
            </a:r>
          </a:p>
        </p:txBody>
      </p:sp>
      <p:sp>
        <p:nvSpPr>
          <p:cNvPr id="709637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400" b="1" dirty="0">
                <a:latin typeface="Courier New" charset="0"/>
                <a:ea typeface="ＭＳ Ｐゴシック" charset="-128"/>
              </a:rPr>
              <a:t>import </a:t>
            </a:r>
            <a:r>
              <a:rPr lang="en-US" altLang="x-none" sz="1400" b="1" dirty="0" err="1">
                <a:latin typeface="Courier New" charset="0"/>
                <a:ea typeface="ＭＳ Ｐゴシック" charset="-128"/>
              </a:rPr>
              <a:t>java.util.Scanner</a:t>
            </a:r>
            <a:r>
              <a:rPr lang="en-US" altLang="x-none" sz="1400" b="1" dirty="0">
                <a:latin typeface="Courier New" charset="0"/>
                <a:ea typeface="ＭＳ Ｐゴシック" charset="-128"/>
              </a:rPr>
              <a:t>;</a:t>
            </a:r>
            <a:r>
              <a:rPr lang="en-US" altLang="x-none" sz="1400" dirty="0">
                <a:latin typeface="Courier New" charset="0"/>
                <a:ea typeface="ＭＳ Ｐゴシック" charset="-128"/>
              </a:rPr>
              <a:t>   </a:t>
            </a:r>
            <a:r>
              <a:rPr lang="en-US" altLang="x-none" sz="14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so that I can use Scanner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7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400" dirty="0">
                <a:latin typeface="Courier New" charset="0"/>
                <a:ea typeface="ＭＳ Ｐゴシック" charset="-128"/>
              </a:rPr>
              <a:t>public class </a:t>
            </a:r>
            <a:r>
              <a:rPr lang="en-US" altLang="x-none" sz="1400" dirty="0" err="1">
                <a:latin typeface="Courier New" charset="0"/>
                <a:ea typeface="ＭＳ Ｐゴシック" charset="-128"/>
              </a:rPr>
              <a:t>ScannerInputExample</a:t>
            </a:r>
            <a:r>
              <a:rPr lang="en-US" altLang="x-none" sz="1400" dirty="0">
                <a:latin typeface="Courier New" charset="0"/>
                <a:ea typeface="ＭＳ Ｐゴシック" charset="-128"/>
              </a:rPr>
              <a:t> {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400" dirty="0">
                <a:latin typeface="Courier New" charset="0"/>
                <a:ea typeface="ＭＳ Ｐゴシック" charset="-128"/>
              </a:rPr>
              <a:t>    public static void main(String[] </a:t>
            </a:r>
            <a:r>
              <a:rPr lang="en-US" altLang="x-none" sz="1400" dirty="0" err="1">
                <a:latin typeface="Courier New" charset="0"/>
                <a:ea typeface="ＭＳ Ｐゴシック" charset="-128"/>
              </a:rPr>
              <a:t>args</a:t>
            </a:r>
            <a:r>
              <a:rPr lang="en-US" altLang="x-none" sz="1400" dirty="0">
                <a:latin typeface="Courier New" charset="0"/>
                <a:ea typeface="ＭＳ Ｐゴシック" charset="-128"/>
              </a:rPr>
              <a:t>) {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400" b="1" dirty="0">
                <a:latin typeface="Courier New" charset="0"/>
                <a:ea typeface="ＭＳ Ｐゴシック" charset="-128"/>
              </a:rPr>
              <a:t>        Scanner console = new Scanner(</a:t>
            </a:r>
            <a:r>
              <a:rPr lang="en-US" altLang="x-none" sz="1400" b="1" dirty="0" err="1">
                <a:latin typeface="Courier New" charset="0"/>
                <a:ea typeface="ＭＳ Ｐゴシック" charset="-128"/>
              </a:rPr>
              <a:t>System.in</a:t>
            </a:r>
            <a:r>
              <a:rPr lang="en-US" altLang="x-none" sz="1400" b="1" dirty="0">
                <a:latin typeface="Courier New" charset="0"/>
                <a:ea typeface="ＭＳ Ｐゴシック" charset="-128"/>
              </a:rPr>
              <a:t>);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7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7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400" dirty="0">
                <a:latin typeface="Courier New" charset="0"/>
                <a:ea typeface="ＭＳ Ｐゴシック" charset="-128"/>
              </a:rPr>
              <a:t>        </a:t>
            </a:r>
            <a:r>
              <a:rPr lang="en-US" altLang="x-none" sz="1400" dirty="0" err="1">
                <a:latin typeface="Courier New" charset="0"/>
                <a:ea typeface="ＭＳ Ｐゴシック" charset="-128"/>
              </a:rPr>
              <a:t>System.out.print</a:t>
            </a:r>
            <a:r>
              <a:rPr lang="en-US" altLang="x-none" sz="1400" dirty="0">
                <a:latin typeface="Courier New" charset="0"/>
                <a:ea typeface="ＭＳ Ｐゴシック" charset="-128"/>
              </a:rPr>
              <a:t>(</a:t>
            </a:r>
            <a:r>
              <a:rPr lang="en-US" altLang="en-US" sz="1400" dirty="0">
                <a:latin typeface="Courier New" charset="0"/>
                <a:ea typeface="ＭＳ Ｐゴシック" charset="-128"/>
              </a:rPr>
              <a:t>”</a:t>
            </a:r>
            <a:r>
              <a:rPr lang="en-US" altLang="x-none" sz="1400" dirty="0">
                <a:latin typeface="Courier New" charset="0"/>
                <a:ea typeface="ＭＳ Ｐゴシック" charset="-128"/>
              </a:rPr>
              <a:t>Which year will you graduate? ");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400" b="1" dirty="0">
                <a:latin typeface="Courier New" charset="0"/>
                <a:ea typeface="ＭＳ Ｐゴシック" charset="-128"/>
              </a:rPr>
              <a:t>        </a:t>
            </a:r>
            <a:r>
              <a:rPr lang="en-US" altLang="x-none" sz="1400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1400" dirty="0">
                <a:latin typeface="Courier New" charset="0"/>
                <a:ea typeface="ＭＳ Ｐゴシック" charset="-128"/>
              </a:rPr>
              <a:t> </a:t>
            </a:r>
            <a:r>
              <a:rPr lang="en-US" altLang="x-none" sz="1400" dirty="0" err="1">
                <a:latin typeface="Courier New" charset="0"/>
                <a:ea typeface="ＭＳ Ｐゴシック" charset="-128"/>
              </a:rPr>
              <a:t>gYear</a:t>
            </a:r>
            <a:r>
              <a:rPr lang="en-US" altLang="x-none" sz="1400" dirty="0">
                <a:latin typeface="Courier New" charset="0"/>
                <a:ea typeface="ＭＳ Ｐゴシック" charset="-128"/>
              </a:rPr>
              <a:t> = </a:t>
            </a:r>
            <a:r>
              <a:rPr lang="en-US" altLang="x-none" sz="1400" b="1" dirty="0" err="1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console.nextInt</a:t>
            </a:r>
            <a:r>
              <a:rPr lang="en-US" altLang="x-none" sz="1400" b="1" dirty="0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()</a:t>
            </a:r>
            <a:r>
              <a:rPr lang="en-US" altLang="x-none" sz="1400" b="1" dirty="0">
                <a:latin typeface="Courier New" charset="0"/>
                <a:ea typeface="ＭＳ Ｐゴシック" charset="-128"/>
              </a:rPr>
              <a:t>;</a:t>
            </a:r>
            <a:endParaRPr lang="en-US" altLang="x-none" sz="1400" b="1" dirty="0">
              <a:solidFill>
                <a:srgbClr val="008080"/>
              </a:solidFill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7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7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7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400" dirty="0">
                <a:latin typeface="Courier New" charset="0"/>
                <a:ea typeface="ＭＳ Ｐゴシック" charset="-128"/>
              </a:rPr>
              <a:t>        int </a:t>
            </a:r>
            <a:r>
              <a:rPr lang="en-US" altLang="x-none" sz="1400" dirty="0" err="1">
                <a:latin typeface="Courier New" charset="0"/>
                <a:ea typeface="ＭＳ Ｐゴシック" charset="-128"/>
              </a:rPr>
              <a:t>rYear</a:t>
            </a:r>
            <a:r>
              <a:rPr lang="en-US" altLang="x-none" sz="1400" dirty="0">
                <a:latin typeface="Courier New" charset="0"/>
                <a:ea typeface="ＭＳ Ｐゴシック" charset="-128"/>
              </a:rPr>
              <a:t> = </a:t>
            </a:r>
            <a:r>
              <a:rPr lang="en-US" altLang="x-none" sz="1400" dirty="0" err="1">
                <a:latin typeface="Courier New" charset="0"/>
                <a:ea typeface="ＭＳ Ｐゴシック" charset="-128"/>
              </a:rPr>
              <a:t>gYear</a:t>
            </a:r>
            <a:r>
              <a:rPr lang="en-US" altLang="x-none" sz="1400" dirty="0">
                <a:latin typeface="Courier New" charset="0"/>
                <a:ea typeface="ＭＳ Ｐゴシック" charset="-128"/>
              </a:rPr>
              <a:t> - 20</a:t>
            </a:r>
            <a:r>
              <a:rPr lang="en-US" altLang="zh-CN" sz="1400" dirty="0">
                <a:latin typeface="Courier New" charset="0"/>
                <a:ea typeface="ＭＳ Ｐゴシック" charset="-128"/>
              </a:rPr>
              <a:t>25</a:t>
            </a:r>
            <a:r>
              <a:rPr lang="en-US" altLang="x-none" sz="1400" dirty="0">
                <a:latin typeface="Courier New" charset="0"/>
                <a:ea typeface="ＭＳ Ｐゴシック" charset="-128"/>
              </a:rPr>
              <a:t>;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altLang="x-none" sz="1400" dirty="0">
                <a:latin typeface="Courier New" charset="0"/>
                <a:ea typeface="ＭＳ Ｐゴシック" charset="-128"/>
              </a:rPr>
              <a:t>        </a:t>
            </a:r>
            <a:r>
              <a:rPr lang="en-US" altLang="x-none" sz="1400" dirty="0" err="1">
                <a:latin typeface="Courier New" charset="0"/>
                <a:ea typeface="ＭＳ Ｐゴシック" charset="-128"/>
              </a:rPr>
              <a:t>System.out.println</a:t>
            </a:r>
            <a:r>
              <a:rPr lang="en-US" altLang="x-none" sz="1400" dirty="0">
                <a:latin typeface="Courier New" charset="0"/>
                <a:ea typeface="ＭＳ Ｐゴシック" charset="-128"/>
              </a:rPr>
              <a:t>(</a:t>
            </a:r>
            <a:r>
              <a:rPr lang="en-US" altLang="x-none" sz="1400" dirty="0" err="1">
                <a:latin typeface="Courier New" charset="0"/>
                <a:ea typeface="ＭＳ Ｐゴシック" charset="-128"/>
              </a:rPr>
              <a:t>rYear</a:t>
            </a:r>
            <a:r>
              <a:rPr lang="en-US" altLang="x-none" sz="1400" dirty="0">
                <a:latin typeface="Courier New" charset="0"/>
                <a:ea typeface="ＭＳ Ｐゴシック" charset="-128"/>
              </a:rPr>
              <a:t> + " more years at XMU! ");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400" dirty="0">
                <a:latin typeface="Courier New" charset="0"/>
                <a:ea typeface="ＭＳ Ｐゴシック" charset="-128"/>
              </a:rPr>
              <a:t>    }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400" dirty="0">
                <a:latin typeface="Courier New" charset="0"/>
                <a:ea typeface="ＭＳ Ｐゴシック" charset="-128"/>
              </a:rPr>
              <a:t>}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1400" dirty="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</a:pPr>
            <a:endParaRPr lang="en-US" altLang="x-none" sz="700" dirty="0"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x-none" sz="1800" dirty="0">
                <a:ea typeface="ＭＳ Ｐゴシック" charset="-128"/>
              </a:rPr>
              <a:t>Console (user input underlined):</a:t>
            </a: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endParaRPr lang="en-US" altLang="x-none" sz="7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1400" dirty="0">
                <a:latin typeface="Courier New" charset="0"/>
                <a:ea typeface="ＭＳ Ｐゴシック" charset="-128"/>
              </a:rPr>
              <a:t>Which year will you graduate? </a:t>
            </a:r>
            <a:endParaRPr lang="en-US" altLang="x-none" sz="1400" b="1" u="sng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buNone/>
            </a:pPr>
            <a:r>
              <a:rPr lang="en-US" altLang="zh-CN" sz="1400" dirty="0">
                <a:latin typeface="Courier New" charset="0"/>
                <a:ea typeface="ＭＳ Ｐゴシック" charset="-128"/>
              </a:rPr>
              <a:t>1</a:t>
            </a:r>
            <a:r>
              <a:rPr lang="en-US" altLang="x-none" sz="1400" dirty="0">
                <a:latin typeface="Courier New" charset="0"/>
                <a:ea typeface="ＭＳ Ｐゴシック" charset="-128"/>
              </a:rPr>
              <a:t> more years at XMU!</a:t>
            </a:r>
          </a:p>
        </p:txBody>
      </p:sp>
      <p:sp>
        <p:nvSpPr>
          <p:cNvPr id="709639" name="Line 7"/>
          <p:cNvSpPr>
            <a:spLocks noChangeShapeType="1"/>
          </p:cNvSpPr>
          <p:nvPr/>
        </p:nvSpPr>
        <p:spPr bwMode="auto">
          <a:xfrm>
            <a:off x="1408113" y="2895600"/>
            <a:ext cx="228600" cy="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09640" name="Line 8"/>
          <p:cNvSpPr>
            <a:spLocks noChangeShapeType="1"/>
          </p:cNvSpPr>
          <p:nvPr/>
        </p:nvSpPr>
        <p:spPr bwMode="auto">
          <a:xfrm>
            <a:off x="1408113" y="3100388"/>
            <a:ext cx="228600" cy="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09641" name="Line 9"/>
          <p:cNvSpPr>
            <a:spLocks noChangeShapeType="1"/>
          </p:cNvSpPr>
          <p:nvPr/>
        </p:nvSpPr>
        <p:spPr bwMode="auto">
          <a:xfrm>
            <a:off x="1408113" y="3709988"/>
            <a:ext cx="228600" cy="0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09642" name="Text Box 10"/>
          <p:cNvSpPr txBox="1">
            <a:spLocks noChangeArrowheads="1"/>
          </p:cNvSpPr>
          <p:nvPr/>
        </p:nvSpPr>
        <p:spPr bwMode="auto">
          <a:xfrm>
            <a:off x="2527551" y="5562600"/>
            <a:ext cx="7361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2575" indent="-2825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buFont typeface="Wingdings" charset="2"/>
              <a:buNone/>
            </a:pPr>
            <a:r>
              <a:rPr lang="en-US" altLang="x-none" sz="1800" b="1" u="sng" dirty="0">
                <a:latin typeface="Courier New" charset="0"/>
              </a:rPr>
              <a:t>20</a:t>
            </a:r>
            <a:r>
              <a:rPr lang="en-US" altLang="zh-CN" sz="1800" b="1" u="sng" dirty="0">
                <a:latin typeface="Courier New" charset="0"/>
              </a:rPr>
              <a:t>26</a:t>
            </a:r>
            <a:endParaRPr lang="en-US" altLang="x-none" sz="1800" b="1" u="sng" dirty="0">
              <a:latin typeface="Courier New" charset="0"/>
            </a:endParaRP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3140075" y="5743575"/>
            <a:ext cx="2366963" cy="962025"/>
            <a:chOff x="2016" y="3216"/>
            <a:chExt cx="1491" cy="606"/>
          </a:xfrm>
        </p:grpSpPr>
        <p:pic>
          <p:nvPicPr>
            <p:cNvPr id="53275" name="Picture 1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000"/>
            <a:stretch>
              <a:fillRect/>
            </a:stretch>
          </p:blipFill>
          <p:spPr bwMode="auto">
            <a:xfrm>
              <a:off x="2880" y="3216"/>
              <a:ext cx="627" cy="6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3276" name="Line 12"/>
            <p:cNvSpPr>
              <a:spLocks noChangeShapeType="1"/>
            </p:cNvSpPr>
            <p:nvPr/>
          </p:nvSpPr>
          <p:spPr bwMode="auto">
            <a:xfrm flipH="1" flipV="1">
              <a:off x="2016" y="3254"/>
              <a:ext cx="864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709645" name="Line 13"/>
          <p:cNvSpPr>
            <a:spLocks noChangeShapeType="1"/>
          </p:cNvSpPr>
          <p:nvPr/>
        </p:nvSpPr>
        <p:spPr bwMode="auto">
          <a:xfrm flipV="1">
            <a:off x="2874018" y="3208337"/>
            <a:ext cx="907408" cy="24558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5105400" y="3030538"/>
            <a:ext cx="576263" cy="474662"/>
            <a:chOff x="4017" y="1728"/>
            <a:chExt cx="515" cy="423"/>
          </a:xfrm>
        </p:grpSpPr>
        <p:pic>
          <p:nvPicPr>
            <p:cNvPr id="53273" name="Picture 1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7" y="1728"/>
              <a:ext cx="351" cy="4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3274" name="Text Box 17"/>
            <p:cNvSpPr txBox="1">
              <a:spLocks noChangeArrowheads="1"/>
            </p:cNvSpPr>
            <p:nvPr/>
          </p:nvSpPr>
          <p:spPr bwMode="auto">
            <a:xfrm>
              <a:off x="4368" y="1851"/>
              <a:ext cx="164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282575" indent="-282575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>
                <a:buFont typeface="Wingdings" charset="2"/>
                <a:buNone/>
              </a:pPr>
              <a:endParaRPr lang="x-none" altLang="x-none" sz="1600">
                <a:latin typeface="Verdana" charset="0"/>
              </a:endParaRPr>
            </a:p>
          </p:txBody>
        </p:sp>
      </p:grpSp>
      <p:graphicFrame>
        <p:nvGraphicFramePr>
          <p:cNvPr id="709670" name="Group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726630"/>
              </p:ext>
            </p:extLst>
          </p:nvPr>
        </p:nvGraphicFramePr>
        <p:xfrm>
          <a:off x="7315200" y="2667000"/>
          <a:ext cx="1828800" cy="457200"/>
        </p:xfrm>
        <a:graphic>
          <a:graphicData uri="http://schemas.openxmlformats.org/drawingml/2006/table">
            <a:tbl>
              <a:tblPr/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gYear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</a:endParaRPr>
                    </a:p>
                  </a:txBody>
                  <a:tcPr marT="45793" marB="45793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20</a:t>
                      </a: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26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</a:endParaRP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09682" name="Group 50"/>
          <p:cNvGraphicFramePr>
            <a:graphicFrameLocks noGrp="1"/>
          </p:cNvGraphicFramePr>
          <p:nvPr/>
        </p:nvGraphicFramePr>
        <p:xfrm>
          <a:off x="7162800" y="3276600"/>
          <a:ext cx="1905000" cy="396875"/>
        </p:xfrm>
        <a:graphic>
          <a:graphicData uri="http://schemas.openxmlformats.org/drawingml/2006/table">
            <a:tbl>
              <a:tblPr/>
              <a:tblGrid>
                <a:gridCol w="1130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4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rYear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</a:endParaRPr>
                    </a:p>
                  </a:txBody>
                  <a:tcPr marT="45793" marB="45793"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1</a:t>
                      </a:r>
                    </a:p>
                  </a:txBody>
                  <a:tcPr marT="45793" marB="457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270379" y="6323111"/>
            <a:ext cx="28696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kern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ScannerInputExample.java</a:t>
            </a:r>
            <a:r>
              <a:rPr lang="en-US" sz="1400" kern="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FB8414D-4E60-DAF5-1F12-C57A3734D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0A87845-E58B-8C4F-B1D0-898F0266B50A}" type="slidenum">
              <a:rPr lang="en-US" altLang="x-none" sz="1200">
                <a:latin typeface="Tahoma" charset="0"/>
              </a:rPr>
              <a:pPr/>
              <a:t>57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2605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9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9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09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3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70963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709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709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7096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096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096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09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709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096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096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53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09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7096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7096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7096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096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096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09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1000"/>
                                        <p:tgtEl>
                                          <p:spTgt spid="7096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09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37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709637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9639" grpId="0" animBg="1"/>
      <p:bldP spid="709639" grpId="1" animBg="1"/>
      <p:bldP spid="709640" grpId="0" animBg="1"/>
      <p:bldP spid="709640" grpId="1" animBg="1"/>
      <p:bldP spid="709641" grpId="0" animBg="1"/>
      <p:bldP spid="709642" grpId="0"/>
      <p:bldP spid="709645" grpId="0" animBg="1"/>
      <p:bldP spid="709645" grpId="1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ourier New" charset="0"/>
                <a:ea typeface="ＭＳ Ｐゴシック" charset="-128"/>
              </a:rPr>
              <a:t>Scanner</a:t>
            </a:r>
            <a:r>
              <a:rPr lang="en-US" altLang="x-none">
                <a:ea typeface="ＭＳ Ｐゴシック" charset="-128"/>
              </a:rPr>
              <a:t> Example 2</a:t>
            </a:r>
          </a:p>
        </p:txBody>
      </p:sp>
      <p:sp>
        <p:nvSpPr>
          <p:cNvPr id="55298" name="Rectangle 4"/>
          <p:cNvSpPr>
            <a:spLocks noGrp="1"/>
          </p:cNvSpPr>
          <p:nvPr>
            <p:ph type="body" idx="1"/>
          </p:nvPr>
        </p:nvSpPr>
        <p:spPr>
          <a:xfrm>
            <a:off x="533400" y="1600200"/>
            <a:ext cx="8077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x-none" sz="2400" dirty="0">
                <a:ea typeface="ＭＳ Ｐゴシック" charset="-128"/>
              </a:rPr>
              <a:t>The </a:t>
            </a:r>
            <a:r>
              <a:rPr lang="en-US" altLang="x-none" sz="2400" dirty="0">
                <a:latin typeface="Courier New" charset="0"/>
                <a:ea typeface="ＭＳ Ｐゴシック" charset="-128"/>
              </a:rPr>
              <a:t>Scanner</a:t>
            </a:r>
            <a:r>
              <a:rPr lang="en-US" altLang="x-none" sz="2400" dirty="0">
                <a:ea typeface="ＭＳ Ｐゴシック" charset="-128"/>
              </a:rPr>
              <a:t> can read multiple values from one line.</a:t>
            </a:r>
            <a:endParaRPr lang="en-US" altLang="x-none" sz="24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7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400" b="1" dirty="0">
                <a:latin typeface="Courier New" charset="0"/>
                <a:ea typeface="ＭＳ Ｐゴシック" charset="-128"/>
              </a:rPr>
              <a:t>import </a:t>
            </a:r>
            <a:r>
              <a:rPr lang="en-US" altLang="x-none" sz="1400" b="1" dirty="0" err="1">
                <a:latin typeface="Courier New" charset="0"/>
                <a:ea typeface="ＭＳ Ｐゴシック" charset="-128"/>
              </a:rPr>
              <a:t>java.util.Scanner</a:t>
            </a:r>
            <a:r>
              <a:rPr lang="en-US" altLang="x-none" sz="1400" b="1" dirty="0">
                <a:latin typeface="Courier New" charset="0"/>
                <a:ea typeface="ＭＳ Ｐゴシック" charset="-128"/>
              </a:rPr>
              <a:t>;</a:t>
            </a:r>
            <a:r>
              <a:rPr lang="en-US" altLang="x-none" sz="1400" dirty="0">
                <a:latin typeface="Courier New" charset="0"/>
                <a:ea typeface="ＭＳ Ｐゴシック" charset="-128"/>
              </a:rPr>
              <a:t>   </a:t>
            </a:r>
            <a:r>
              <a:rPr lang="en-US" altLang="x-none" sz="14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so that I can use Scanner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7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400" dirty="0">
                <a:latin typeface="Courier New" charset="0"/>
                <a:ea typeface="ＭＳ Ｐゴシック" charset="-128"/>
              </a:rPr>
              <a:t>public class </a:t>
            </a:r>
            <a:r>
              <a:rPr lang="en-US" altLang="x-none" sz="1400" dirty="0" err="1">
                <a:latin typeface="Courier New" charset="0"/>
                <a:ea typeface="ＭＳ Ｐゴシック" charset="-128"/>
              </a:rPr>
              <a:t>ScannerMultiply</a:t>
            </a:r>
            <a:r>
              <a:rPr lang="en-US" altLang="x-none" sz="1400" dirty="0">
                <a:latin typeface="Courier New" charset="0"/>
                <a:ea typeface="ＭＳ Ｐゴシック" charset="-128"/>
              </a:rPr>
              <a:t> {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400" dirty="0">
                <a:latin typeface="Courier New" charset="0"/>
                <a:ea typeface="ＭＳ Ｐゴシック" charset="-128"/>
              </a:rPr>
              <a:t>    public static void main(String[] </a:t>
            </a:r>
            <a:r>
              <a:rPr lang="en-US" altLang="x-none" sz="1400" dirty="0" err="1">
                <a:latin typeface="Courier New" charset="0"/>
                <a:ea typeface="ＭＳ Ｐゴシック" charset="-128"/>
              </a:rPr>
              <a:t>args</a:t>
            </a:r>
            <a:r>
              <a:rPr lang="en-US" altLang="x-none" sz="1400" dirty="0">
                <a:latin typeface="Courier New" charset="0"/>
                <a:ea typeface="ＭＳ Ｐゴシック" charset="-128"/>
              </a:rPr>
              <a:t>) {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400" b="1" dirty="0">
                <a:latin typeface="Courier New" charset="0"/>
                <a:ea typeface="ＭＳ Ｐゴシック" charset="-128"/>
              </a:rPr>
              <a:t>        Scanner console = new Scanner(</a:t>
            </a:r>
            <a:r>
              <a:rPr lang="en-US" altLang="x-none" sz="1400" b="1" dirty="0" err="1">
                <a:latin typeface="Courier New" charset="0"/>
                <a:ea typeface="ＭＳ Ｐゴシック" charset="-128"/>
              </a:rPr>
              <a:t>System.in</a:t>
            </a:r>
            <a:r>
              <a:rPr lang="en-US" altLang="x-none" sz="1400" b="1" dirty="0">
                <a:latin typeface="Courier New" charset="0"/>
                <a:ea typeface="ＭＳ Ｐゴシック" charset="-128"/>
              </a:rPr>
              <a:t>);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7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400" dirty="0">
                <a:latin typeface="Courier New" charset="0"/>
                <a:ea typeface="ＭＳ Ｐゴシック" charset="-128"/>
              </a:rPr>
              <a:t>        </a:t>
            </a:r>
            <a:r>
              <a:rPr lang="en-US" altLang="x-none" sz="1400" dirty="0" err="1">
                <a:latin typeface="Courier New" charset="0"/>
                <a:ea typeface="ＭＳ Ｐゴシック" charset="-128"/>
              </a:rPr>
              <a:t>System.out.print</a:t>
            </a:r>
            <a:r>
              <a:rPr lang="en-US" altLang="x-none" sz="1400" dirty="0">
                <a:latin typeface="Courier New" charset="0"/>
                <a:ea typeface="ＭＳ Ｐゴシック" charset="-128"/>
              </a:rPr>
              <a:t>("Please type two numbers: ");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400" b="1" dirty="0">
                <a:latin typeface="Courier New" charset="0"/>
                <a:ea typeface="ＭＳ Ｐゴシック" charset="-128"/>
              </a:rPr>
              <a:t>        </a:t>
            </a:r>
            <a:r>
              <a:rPr lang="en-US" altLang="x-none" sz="1400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1400" dirty="0">
                <a:latin typeface="Courier New" charset="0"/>
                <a:ea typeface="ＭＳ Ｐゴシック" charset="-128"/>
              </a:rPr>
              <a:t> num1 = </a:t>
            </a:r>
            <a:r>
              <a:rPr lang="en-US" altLang="x-none" sz="1400" b="1" dirty="0" err="1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console.nextInt</a:t>
            </a:r>
            <a:r>
              <a:rPr lang="en-US" altLang="x-none" sz="1400" b="1" dirty="0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()</a:t>
            </a:r>
            <a:r>
              <a:rPr lang="en-US" altLang="x-none" sz="1400" b="1" dirty="0">
                <a:latin typeface="Courier New" charset="0"/>
                <a:ea typeface="ＭＳ Ｐゴシック" charset="-128"/>
              </a:rPr>
              <a:t>;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400" b="1" dirty="0">
                <a:latin typeface="Courier New" charset="0"/>
                <a:ea typeface="ＭＳ Ｐゴシック" charset="-128"/>
              </a:rPr>
              <a:t>        </a:t>
            </a:r>
            <a:r>
              <a:rPr lang="en-US" altLang="x-none" sz="1400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1400" dirty="0">
                <a:latin typeface="Courier New" charset="0"/>
                <a:ea typeface="ＭＳ Ｐゴシック" charset="-128"/>
              </a:rPr>
              <a:t> num2 = </a:t>
            </a:r>
            <a:r>
              <a:rPr lang="en-US" altLang="x-none" sz="1400" b="1" dirty="0" err="1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console.nextInt</a:t>
            </a:r>
            <a:r>
              <a:rPr lang="en-US" altLang="x-none" sz="1400" b="1" dirty="0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()</a:t>
            </a:r>
            <a:r>
              <a:rPr lang="en-US" altLang="x-none" sz="1400" b="1" dirty="0">
                <a:latin typeface="Courier New" charset="0"/>
                <a:ea typeface="ＭＳ Ｐゴシック" charset="-128"/>
              </a:rPr>
              <a:t>;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7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400" dirty="0">
                <a:latin typeface="Courier New" charset="0"/>
                <a:ea typeface="ＭＳ Ｐゴシック" charset="-128"/>
              </a:rPr>
              <a:t>        </a:t>
            </a:r>
            <a:r>
              <a:rPr lang="en-US" altLang="x-none" sz="1400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1400" dirty="0">
                <a:latin typeface="Courier New" charset="0"/>
                <a:ea typeface="ＭＳ Ｐゴシック" charset="-128"/>
              </a:rPr>
              <a:t> product = num1 * num2;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400" dirty="0">
                <a:latin typeface="Courier New" charset="0"/>
                <a:ea typeface="ＭＳ Ｐゴシック" charset="-128"/>
              </a:rPr>
              <a:t>        </a:t>
            </a:r>
            <a:r>
              <a:rPr lang="en-US" altLang="x-none" sz="1400" dirty="0" err="1">
                <a:latin typeface="Courier New" charset="0"/>
                <a:ea typeface="ＭＳ Ｐゴシック" charset="-128"/>
              </a:rPr>
              <a:t>System.out.println</a:t>
            </a:r>
            <a:r>
              <a:rPr lang="en-US" altLang="x-none" sz="1400" dirty="0">
                <a:latin typeface="Courier New" charset="0"/>
                <a:ea typeface="ＭＳ Ｐゴシック" charset="-128"/>
              </a:rPr>
              <a:t>("The product is " + product);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400" dirty="0">
                <a:latin typeface="Courier New" charset="0"/>
                <a:ea typeface="ＭＳ Ｐゴシック" charset="-128"/>
              </a:rPr>
              <a:t>    }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400" dirty="0">
                <a:latin typeface="Courier New" charset="0"/>
                <a:ea typeface="ＭＳ Ｐゴシック" charset="-128"/>
              </a:rPr>
              <a:t>}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500" dirty="0"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x-none" sz="2400" dirty="0">
                <a:ea typeface="ＭＳ Ｐゴシック" charset="-128"/>
              </a:rPr>
              <a:t>Output (user input underlined):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7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400" dirty="0">
                <a:latin typeface="Courier New" charset="0"/>
                <a:ea typeface="ＭＳ Ｐゴシック" charset="-128"/>
              </a:rPr>
              <a:t>Please type two numbers: </a:t>
            </a:r>
            <a:r>
              <a:rPr lang="en-US" altLang="x-none" sz="1400" b="1" u="sng" dirty="0">
                <a:latin typeface="Courier New" charset="0"/>
                <a:ea typeface="ＭＳ Ｐゴシック" charset="-128"/>
              </a:rPr>
              <a:t>8 6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400" dirty="0">
                <a:latin typeface="Courier New" charset="0"/>
                <a:ea typeface="ＭＳ Ｐゴシック" charset="-128"/>
              </a:rPr>
              <a:t>The product is 48</a:t>
            </a:r>
          </a:p>
        </p:txBody>
      </p:sp>
      <p:sp>
        <p:nvSpPr>
          <p:cNvPr id="2" name="Rectangle 1"/>
          <p:cNvSpPr/>
          <p:nvPr/>
        </p:nvSpPr>
        <p:spPr>
          <a:xfrm>
            <a:off x="457200" y="6324600"/>
            <a:ext cx="3175000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400" kern="0" dirty="0" err="1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ScannerMultiply.java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7EDBD854-7DF2-5202-95AF-75278C7EE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0A87845-E58B-8C4F-B1D0-898F0266B50A}" type="slidenum">
              <a:rPr lang="en-US" altLang="x-none" sz="1200">
                <a:latin typeface="Tahoma" charset="0"/>
              </a:rPr>
              <a:pPr/>
              <a:t>58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59957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610600" cy="1143000"/>
          </a:xfrm>
        </p:spPr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Example: </a:t>
            </a:r>
            <a:r>
              <a:rPr lang="en-US" altLang="x-none">
                <a:latin typeface="Courier New" charset="0"/>
                <a:ea typeface="ＭＳ Ｐゴシック" charset="-128"/>
              </a:rPr>
              <a:t>Math</a:t>
            </a:r>
            <a:r>
              <a:rPr lang="en-US" altLang="x-none">
                <a:ea typeface="ＭＳ Ｐゴシック" charset="-128"/>
              </a:rPr>
              <a:t> Methods</a:t>
            </a:r>
          </a:p>
        </p:txBody>
      </p:sp>
      <p:graphicFrame>
        <p:nvGraphicFramePr>
          <p:cNvPr id="548987" name="Group 123"/>
          <p:cNvGraphicFramePr>
            <a:graphicFrameLocks noGrp="1"/>
          </p:cNvGraphicFramePr>
          <p:nvPr/>
        </p:nvGraphicFramePr>
        <p:xfrm>
          <a:off x="581025" y="1524000"/>
          <a:ext cx="6643688" cy="4946799"/>
        </p:xfrm>
        <a:graphic>
          <a:graphicData uri="http://schemas.openxmlformats.org/drawingml/2006/table">
            <a:tbl>
              <a:tblPr/>
              <a:tblGrid>
                <a:gridCol w="3082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607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45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Method name</a:t>
                      </a:r>
                    </a:p>
                  </a:txBody>
                  <a:tcPr marT="45345" marB="453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Description</a:t>
                      </a:r>
                    </a:p>
                  </a:txBody>
                  <a:tcPr marT="45345" marB="453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1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Math.abs(</a:t>
                      </a: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value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)</a:t>
                      </a:r>
                    </a:p>
                  </a:txBody>
                  <a:tcPr marT="45345" marB="453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absolute value</a:t>
                      </a:r>
                    </a:p>
                  </a:txBody>
                  <a:tcPr marT="45345" marB="453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1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Math.ceil(</a:t>
                      </a: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value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)</a:t>
                      </a:r>
                    </a:p>
                  </a:txBody>
                  <a:tcPr marT="45345" marB="453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rounds up</a:t>
                      </a:r>
                    </a:p>
                  </a:txBody>
                  <a:tcPr marT="45345" marB="453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1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Math.floor(</a:t>
                      </a: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value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)</a:t>
                      </a:r>
                    </a:p>
                  </a:txBody>
                  <a:tcPr marT="45345" marB="453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rounds down</a:t>
                      </a:r>
                    </a:p>
                  </a:txBody>
                  <a:tcPr marT="45345" marB="453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1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Math.log10(</a:t>
                      </a: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value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)</a:t>
                      </a:r>
                    </a:p>
                  </a:txBody>
                  <a:tcPr marT="45345" marB="453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logarithm, base 10</a:t>
                      </a:r>
                    </a:p>
                  </a:txBody>
                  <a:tcPr marT="45345" marB="453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1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Math.max(</a:t>
                      </a: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value1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,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 </a:t>
                      </a: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value2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)</a:t>
                      </a:r>
                    </a:p>
                  </a:txBody>
                  <a:tcPr marT="45345" marB="453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larger of two values</a:t>
                      </a:r>
                    </a:p>
                  </a:txBody>
                  <a:tcPr marT="45345" marB="453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01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Math.min(</a:t>
                      </a: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value1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,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 </a:t>
                      </a: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value2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)</a:t>
                      </a:r>
                    </a:p>
                  </a:txBody>
                  <a:tcPr marT="45345" marB="453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smaller of two values</a:t>
                      </a:r>
                    </a:p>
                  </a:txBody>
                  <a:tcPr marT="45345" marB="453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01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Math.pow(</a:t>
                      </a: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base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,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 </a:t>
                      </a: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exp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)</a:t>
                      </a:r>
                    </a:p>
                  </a:txBody>
                  <a:tcPr marT="45345" marB="453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base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 to the </a:t>
                      </a: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exp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 power</a:t>
                      </a:r>
                    </a:p>
                  </a:txBody>
                  <a:tcPr marT="45345" marB="453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01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Math.random()</a:t>
                      </a:r>
                    </a:p>
                  </a:txBody>
                  <a:tcPr marT="45345" marB="453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random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double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 between 0 and 1</a:t>
                      </a:r>
                    </a:p>
                  </a:txBody>
                  <a:tcPr marT="45345" marB="453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01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Math.round(</a:t>
                      </a: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value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)</a:t>
                      </a:r>
                    </a:p>
                  </a:txBody>
                  <a:tcPr marT="45345" marB="453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nearest whole number</a:t>
                      </a:r>
                    </a:p>
                  </a:txBody>
                  <a:tcPr marT="45345" marB="453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01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Math.sqrt(</a:t>
                      </a: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value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)</a:t>
                      </a:r>
                    </a:p>
                  </a:txBody>
                  <a:tcPr marT="45345" marB="453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square root</a:t>
                      </a:r>
                    </a:p>
                  </a:txBody>
                  <a:tcPr marT="45345" marB="453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8670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Math.sin(</a:t>
                      </a: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value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Math.cos(</a:t>
                      </a: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value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Math.tan(</a:t>
                      </a: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value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)</a:t>
                      </a:r>
                    </a:p>
                  </a:txBody>
                  <a:tcPr marT="45345" marB="453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sine/cosine/tangent of</a:t>
                      </a:r>
                      <a:b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</a:b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an angle in radians</a:t>
                      </a:r>
                    </a:p>
                  </a:txBody>
                  <a:tcPr marT="45345" marB="453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987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Math.toDegrees(</a:t>
                      </a: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value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Math.toRadians(</a:t>
                      </a: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value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)</a:t>
                      </a:r>
                    </a:p>
                  </a:txBody>
                  <a:tcPr marT="45345" marB="453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convert degrees to</a:t>
                      </a:r>
                      <a:b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</a:b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radians and back</a:t>
                      </a:r>
                    </a:p>
                  </a:txBody>
                  <a:tcPr marT="45345" marB="453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graphicFrame>
        <p:nvGraphicFramePr>
          <p:cNvPr id="548911" name="Group 47"/>
          <p:cNvGraphicFramePr>
            <a:graphicFrameLocks noGrp="1"/>
          </p:cNvGraphicFramePr>
          <p:nvPr/>
        </p:nvGraphicFramePr>
        <p:xfrm>
          <a:off x="6296025" y="5472113"/>
          <a:ext cx="2771775" cy="1006476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2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4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Constant </a:t>
                      </a:r>
                    </a:p>
                  </a:txBody>
                  <a:tcPr marT="45749" marB="4574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Description</a:t>
                      </a:r>
                    </a:p>
                  </a:txBody>
                  <a:tcPr marT="45749" marB="457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4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Math.E</a:t>
                      </a:r>
                    </a:p>
                  </a:txBody>
                  <a:tcPr marT="45749" marB="4574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2.7182818...</a:t>
                      </a:r>
                    </a:p>
                  </a:txBody>
                  <a:tcPr marT="45749" marB="457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4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Math.PI</a:t>
                      </a:r>
                    </a:p>
                  </a:txBody>
                  <a:tcPr marT="45749" marB="4574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3.1415926...</a:t>
                      </a:r>
                    </a:p>
                  </a:txBody>
                  <a:tcPr marT="45749" marB="457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240CAE28-996F-E298-1D60-8F395EFD3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BEE64CB-3016-CD4D-8147-94F7A5369E36}" type="slidenum">
              <a:rPr lang="en-US" altLang="x-none" sz="1200">
                <a:latin typeface="Tahoma" charset="0"/>
              </a:rPr>
              <a:pPr/>
              <a:t>6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23606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ourier New" charset="0"/>
                <a:ea typeface="ＭＳ Ｐゴシック" charset="-128"/>
              </a:rPr>
              <a:t>Math</a:t>
            </a:r>
            <a:r>
              <a:rPr lang="en-US" altLang="x-none">
                <a:ea typeface="ＭＳ Ｐゴシック" charset="-128"/>
              </a:rPr>
              <a:t> Methods</a:t>
            </a:r>
          </a:p>
        </p:txBody>
      </p:sp>
      <p:sp>
        <p:nvSpPr>
          <p:cNvPr id="629763" name="Rectangle 3"/>
          <p:cNvSpPr>
            <a:spLocks noGrp="1"/>
          </p:cNvSpPr>
          <p:nvPr>
            <p:ph type="body" idx="1"/>
          </p:nvPr>
        </p:nvSpPr>
        <p:spPr>
          <a:xfrm>
            <a:off x="533400" y="1600200"/>
            <a:ext cx="8229600" cy="4648200"/>
          </a:xfrm>
        </p:spPr>
        <p:txBody>
          <a:bodyPr/>
          <a:lstStyle/>
          <a:p>
            <a:pPr eaLnBrk="1" hangingPunct="1">
              <a:buFont typeface="Wingdings" charset="0"/>
              <a:buChar char="q"/>
              <a:defRPr/>
            </a:pPr>
            <a:r>
              <a:rPr lang="en-US" sz="2400" dirty="0"/>
              <a:t>Simply calling math methods produces no visible result.</a:t>
            </a:r>
            <a:endParaRPr lang="en-US" sz="700" b="1" dirty="0">
              <a:solidFill>
                <a:srgbClr val="008080"/>
              </a:solidFill>
              <a:latin typeface="Courier New" charset="0"/>
            </a:endParaRPr>
          </a:p>
          <a:p>
            <a:pPr lvl="1" eaLnBrk="1" hangingPunct="1">
              <a:defRPr/>
            </a:pPr>
            <a:r>
              <a:rPr lang="en-US" sz="1800" dirty="0" err="1">
                <a:latin typeface="Courier New" charset="0"/>
              </a:rPr>
              <a:t>Math.pow</a:t>
            </a:r>
            <a:r>
              <a:rPr lang="en-US" sz="1800" dirty="0">
                <a:latin typeface="Courier New" charset="0"/>
              </a:rPr>
              <a:t>(3, 4);   </a:t>
            </a:r>
            <a:r>
              <a:rPr lang="en-US" sz="1800" b="1" dirty="0">
                <a:solidFill>
                  <a:srgbClr val="008080"/>
                </a:solidFill>
                <a:latin typeface="Courier New" charset="0"/>
              </a:rPr>
              <a:t>// no output</a:t>
            </a:r>
          </a:p>
          <a:p>
            <a:pPr marL="457200" lvl="1" indent="0" eaLnBrk="1" hangingPunct="1">
              <a:buFont typeface="ZapfDingbats" charset="0"/>
              <a:buNone/>
              <a:defRPr/>
            </a:pPr>
            <a:endParaRPr lang="en-US" sz="2000" b="1" dirty="0">
              <a:solidFill>
                <a:srgbClr val="008080"/>
              </a:solidFill>
              <a:latin typeface="Courier New" charset="0"/>
            </a:endParaRPr>
          </a:p>
          <a:p>
            <a:pPr eaLnBrk="1" hangingPunct="1">
              <a:buFont typeface="Wingdings" charset="0"/>
              <a:buChar char="q"/>
              <a:defRPr/>
            </a:pPr>
            <a:r>
              <a:rPr lang="en-US" sz="2400" dirty="0"/>
              <a:t>To see the result, we must print or store the returned value:</a:t>
            </a:r>
          </a:p>
          <a:p>
            <a:pPr lvl="1" eaLnBrk="1" hangingPunct="1">
              <a:defRPr/>
            </a:pPr>
            <a:r>
              <a:rPr lang="en-US" sz="2000" dirty="0" err="1">
                <a:latin typeface="Courier New" charset="0"/>
              </a:rPr>
              <a:t>System.out.println</a:t>
            </a:r>
            <a:r>
              <a:rPr lang="en-US" sz="2000" dirty="0">
                <a:latin typeface="Courier New" charset="0"/>
              </a:rPr>
              <a:t>(</a:t>
            </a:r>
            <a:r>
              <a:rPr lang="en-US" sz="2000" b="1" dirty="0">
                <a:latin typeface="Courier New" charset="0"/>
              </a:rPr>
              <a:t> </a:t>
            </a:r>
            <a:r>
              <a:rPr lang="en-US" sz="2000" b="1" dirty="0" err="1">
                <a:latin typeface="Courier New" charset="0"/>
              </a:rPr>
              <a:t>Math.pow</a:t>
            </a:r>
            <a:r>
              <a:rPr lang="en-US" sz="2000" b="1" dirty="0">
                <a:latin typeface="Courier New" charset="0"/>
              </a:rPr>
              <a:t>(3, 4) </a:t>
            </a:r>
            <a:r>
              <a:rPr lang="en-US" sz="2000" dirty="0">
                <a:latin typeface="Courier New" charset="0"/>
              </a:rPr>
              <a:t>); </a:t>
            </a:r>
            <a:r>
              <a:rPr lang="en-US" sz="2000" b="1" dirty="0">
                <a:solidFill>
                  <a:srgbClr val="008080"/>
                </a:solidFill>
                <a:latin typeface="Courier New" charset="0"/>
              </a:rPr>
              <a:t>// 81.0</a:t>
            </a:r>
          </a:p>
          <a:p>
            <a:pPr lvl="1" eaLnBrk="1" hangingPunct="1">
              <a:defRPr/>
            </a:pPr>
            <a:endParaRPr lang="en-US" sz="2000" b="1" dirty="0">
              <a:solidFill>
                <a:srgbClr val="008080"/>
              </a:solidFill>
              <a:latin typeface="Courier New" charset="0"/>
            </a:endParaRPr>
          </a:p>
          <a:p>
            <a:pPr lvl="1" eaLnBrk="1" hangingPunct="1">
              <a:defRPr/>
            </a:pPr>
            <a:r>
              <a:rPr lang="en-US" sz="2000" b="1" dirty="0">
                <a:solidFill>
                  <a:srgbClr val="003399"/>
                </a:solidFill>
                <a:latin typeface="Courier New" charset="0"/>
              </a:rPr>
              <a:t>double result =</a:t>
            </a:r>
            <a:r>
              <a:rPr lang="en-US" sz="2000" dirty="0">
                <a:latin typeface="Courier New" charset="0"/>
              </a:rPr>
              <a:t> </a:t>
            </a:r>
            <a:r>
              <a:rPr lang="en-US" sz="2000" dirty="0" err="1">
                <a:latin typeface="Courier New" charset="0"/>
              </a:rPr>
              <a:t>Math.pow</a:t>
            </a:r>
            <a:r>
              <a:rPr lang="en-US" sz="2000" dirty="0">
                <a:latin typeface="Courier New" charset="0"/>
              </a:rPr>
              <a:t>(3, 4);</a:t>
            </a:r>
          </a:p>
          <a:p>
            <a:pPr lvl="1" eaLnBrk="1" hangingPunct="1">
              <a:defRPr/>
            </a:pPr>
            <a:r>
              <a:rPr lang="en-US" sz="2000" dirty="0" err="1">
                <a:latin typeface="Courier New" charset="0"/>
              </a:rPr>
              <a:t>System.out.println</a:t>
            </a:r>
            <a:r>
              <a:rPr lang="en-US" sz="2000" dirty="0">
                <a:latin typeface="Courier New" charset="0"/>
              </a:rPr>
              <a:t>(</a:t>
            </a:r>
            <a:r>
              <a:rPr lang="en-US" sz="2000" b="1" dirty="0">
                <a:latin typeface="Courier New" charset="0"/>
              </a:rPr>
              <a:t>result</a:t>
            </a:r>
            <a:r>
              <a:rPr lang="en-US" sz="2000" dirty="0">
                <a:latin typeface="Courier New" charset="0"/>
              </a:rPr>
              <a:t>);           </a:t>
            </a:r>
            <a:r>
              <a:rPr lang="en-US" sz="2000" b="1" dirty="0">
                <a:solidFill>
                  <a:srgbClr val="008080"/>
                </a:solidFill>
                <a:latin typeface="Courier New" charset="0"/>
              </a:rPr>
              <a:t>// 81.0</a:t>
            </a: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4A15A8CD-094C-56E7-D480-36F325A50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BEE64CB-3016-CD4D-8147-94F7A5369E36}" type="slidenum">
              <a:rPr lang="en-US" altLang="x-none" sz="1200">
                <a:latin typeface="Tahoma" charset="0"/>
              </a:rPr>
              <a:pPr/>
              <a:t>7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57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29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29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29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297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Why return and not print?</a:t>
            </a:r>
          </a:p>
        </p:txBody>
      </p:sp>
      <p:sp>
        <p:nvSpPr>
          <p:cNvPr id="63181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x-none" sz="2400">
                <a:ea typeface="ＭＳ Ｐゴシック" charset="-128"/>
              </a:rPr>
              <a:t>It might seem more useful for the </a:t>
            </a:r>
            <a:r>
              <a:rPr lang="en-US" altLang="x-none" sz="2400">
                <a:latin typeface="Courier New" charset="0"/>
                <a:ea typeface="ＭＳ Ｐゴシック" charset="-128"/>
              </a:rPr>
              <a:t>Math</a:t>
            </a:r>
            <a:r>
              <a:rPr lang="en-US" altLang="x-none" sz="2400">
                <a:ea typeface="ＭＳ Ｐゴシック" charset="-128"/>
              </a:rPr>
              <a:t> methods to print their results rather than returning them.  Why don't they?</a:t>
            </a:r>
          </a:p>
          <a:p>
            <a:pPr lvl="1" eaLnBrk="1" hangingPunct="1"/>
            <a:endParaRPr lang="en-US" altLang="x-none" sz="2000">
              <a:ea typeface="ＭＳ Ｐゴシック" charset="-128"/>
            </a:endParaRPr>
          </a:p>
          <a:p>
            <a:pPr lvl="1" eaLnBrk="1" hangingPunct="1"/>
            <a:endParaRPr lang="en-US" altLang="x-none" sz="2000">
              <a:ea typeface="ＭＳ Ｐゴシック" charset="-128"/>
            </a:endParaRPr>
          </a:p>
          <a:p>
            <a:pPr eaLnBrk="1" hangingPunct="1"/>
            <a:r>
              <a:rPr lang="en-US" altLang="x-none" sz="2400">
                <a:ea typeface="ＭＳ Ｐゴシック" charset="-128"/>
              </a:rPr>
              <a:t>Answer: Returning is more flexible than printing.</a:t>
            </a:r>
          </a:p>
          <a:p>
            <a:pPr lvl="1" eaLnBrk="1" hangingPunct="1"/>
            <a:r>
              <a:rPr lang="en-US" altLang="x-none" sz="2000">
                <a:ea typeface="ＭＳ Ｐゴシック" charset="-128"/>
              </a:rPr>
              <a:t>We can compute several things before printing: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70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double pow1 = </a:t>
            </a:r>
            <a:r>
              <a:rPr lang="en-US" altLang="x-none" sz="1600" b="1">
                <a:latin typeface="Courier New" charset="0"/>
                <a:ea typeface="ＭＳ Ｐゴシック" charset="-128"/>
              </a:rPr>
              <a:t>Math.pow(3, 4)</a:t>
            </a:r>
            <a:r>
              <a:rPr lang="en-US" altLang="x-none" sz="1600">
                <a:latin typeface="Courier New" charset="0"/>
                <a:ea typeface="ＭＳ Ｐゴシック" charset="-128"/>
              </a:rPr>
              <a:t>;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double pow2 = </a:t>
            </a:r>
            <a:r>
              <a:rPr lang="en-US" altLang="x-none" sz="1600" b="1">
                <a:latin typeface="Courier New" charset="0"/>
                <a:ea typeface="ＭＳ Ｐゴシック" charset="-128"/>
              </a:rPr>
              <a:t>Math.pow(10, 6)</a:t>
            </a:r>
            <a:r>
              <a:rPr lang="en-US" altLang="x-none" sz="1600">
                <a:latin typeface="Courier New" charset="0"/>
                <a:ea typeface="ＭＳ Ｐゴシック" charset="-128"/>
              </a:rPr>
              <a:t>;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System.out.println("Powers are " + pow1 + " and " + pow2);</a:t>
            </a:r>
          </a:p>
          <a:p>
            <a:pPr lvl="1" eaLnBrk="1" hangingPunct="1">
              <a:buFont typeface="Wingdings 2" charset="2"/>
              <a:buNone/>
            </a:pPr>
            <a:endParaRPr lang="en-US" altLang="x-none" sz="1600">
              <a:latin typeface="Courier New" charset="0"/>
              <a:ea typeface="ＭＳ Ｐゴシック" charset="-128"/>
            </a:endParaRPr>
          </a:p>
          <a:p>
            <a:pPr lvl="1" eaLnBrk="1" hangingPunct="1"/>
            <a:r>
              <a:rPr lang="en-US" altLang="x-none" sz="2000">
                <a:ea typeface="ＭＳ Ｐゴシック" charset="-128"/>
              </a:rPr>
              <a:t>We can combine the results of many computations: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70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600">
                <a:latin typeface="Courier New" charset="0"/>
                <a:ea typeface="ＭＳ Ｐゴシック" charset="-128"/>
              </a:rPr>
              <a:t>	double k = 13 * </a:t>
            </a:r>
            <a:r>
              <a:rPr lang="en-US" altLang="x-none" sz="1600" b="1">
                <a:latin typeface="Courier New" charset="0"/>
                <a:ea typeface="ＭＳ Ｐゴシック" charset="-128"/>
              </a:rPr>
              <a:t>Math.pow(3, 4)</a:t>
            </a:r>
            <a:r>
              <a:rPr lang="en-US" altLang="x-none" sz="1600">
                <a:latin typeface="Courier New" charset="0"/>
                <a:ea typeface="ＭＳ Ｐゴシック" charset="-128"/>
              </a:rPr>
              <a:t> + 5 - </a:t>
            </a:r>
            <a:r>
              <a:rPr lang="en-US" altLang="x-none" sz="1600" b="1">
                <a:latin typeface="Courier New" charset="0"/>
                <a:ea typeface="ＭＳ Ｐゴシック" charset="-128"/>
              </a:rPr>
              <a:t>Math.sqrt(17.8)</a:t>
            </a:r>
            <a:r>
              <a:rPr lang="en-US" altLang="x-none" sz="1600">
                <a:latin typeface="Courier New" charset="0"/>
                <a:ea typeface="ＭＳ Ｐゴシック" charset="-128"/>
              </a:rPr>
              <a:t>;</a:t>
            </a:r>
          </a:p>
          <a:p>
            <a:pPr lvl="1" eaLnBrk="1" hangingPunct="1">
              <a:buFont typeface="Wingdings 2" charset="2"/>
              <a:buNone/>
            </a:pPr>
            <a:endParaRPr lang="en-US" altLang="x-none" sz="2000">
              <a:ea typeface="ＭＳ Ｐゴシック" charset="-128"/>
            </a:endParaRP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256A3124-95F6-13AB-C939-4C0B69F94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BEE64CB-3016-CD4D-8147-94F7A5369E36}" type="slidenum">
              <a:rPr lang="en-US" altLang="x-none" sz="1200">
                <a:latin typeface="Tahoma" charset="0"/>
              </a:rPr>
              <a:pPr/>
              <a:t>8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795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31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31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31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31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31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318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318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ourier New" charset="0"/>
                <a:ea typeface="ＭＳ Ｐゴシック" charset="-128"/>
              </a:rPr>
              <a:t>Math</a:t>
            </a:r>
            <a:r>
              <a:rPr lang="en-US" altLang="x-none">
                <a:ea typeface="ＭＳ Ｐゴシック" charset="-128"/>
              </a:rPr>
              <a:t> Questions</a:t>
            </a:r>
          </a:p>
        </p:txBody>
      </p:sp>
      <p:sp>
        <p:nvSpPr>
          <p:cNvPr id="553987" name="Rectangle 3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8686800" cy="4648200"/>
          </a:xfrm>
        </p:spPr>
        <p:txBody>
          <a:bodyPr/>
          <a:lstStyle/>
          <a:p>
            <a:pPr eaLnBrk="1" hangingPunct="1"/>
            <a:r>
              <a:rPr lang="en-US" altLang="x-none" dirty="0">
                <a:ea typeface="ＭＳ Ｐゴシック" charset="-128"/>
              </a:rPr>
              <a:t>Evaluate the following expressions:</a:t>
            </a:r>
            <a:endParaRPr lang="en-US" altLang="x-none" sz="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x-none" dirty="0" err="1">
                <a:latin typeface="Courier New" charset="0"/>
                <a:ea typeface="ＭＳ Ｐゴシック" charset="-128"/>
              </a:rPr>
              <a:t>Math.abs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(-1.23)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dirty="0" err="1">
                <a:latin typeface="Courier New" charset="0"/>
                <a:ea typeface="ＭＳ Ｐゴシック" charset="-128"/>
              </a:rPr>
              <a:t>Math.toRadians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( 180 )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dirty="0" err="1">
                <a:latin typeface="Courier New" charset="0"/>
                <a:ea typeface="ＭＳ Ｐゴシック" charset="-128"/>
              </a:rPr>
              <a:t>Math.round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(</a:t>
            </a:r>
            <a:r>
              <a:rPr lang="en-US" altLang="x-none" dirty="0" err="1">
                <a:latin typeface="Courier New" charset="0"/>
                <a:ea typeface="ＭＳ Ｐゴシック" charset="-128"/>
              </a:rPr>
              <a:t>Math.PI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) + </a:t>
            </a:r>
            <a:r>
              <a:rPr lang="en-US" altLang="x-none" dirty="0" err="1">
                <a:latin typeface="Courier New" charset="0"/>
                <a:ea typeface="ＭＳ Ｐゴシック" charset="-128"/>
              </a:rPr>
              <a:t>Math.round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(</a:t>
            </a:r>
            <a:r>
              <a:rPr lang="en-US" altLang="x-none" dirty="0" err="1">
                <a:latin typeface="Courier New" charset="0"/>
                <a:ea typeface="ＭＳ Ｐゴシック" charset="-128"/>
              </a:rPr>
              <a:t>Math.E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dirty="0" err="1">
                <a:latin typeface="Courier New" charset="0"/>
                <a:ea typeface="ＭＳ Ｐゴシック" charset="-128"/>
              </a:rPr>
              <a:t>Math.abs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(</a:t>
            </a:r>
            <a:r>
              <a:rPr lang="en-US" altLang="x-none" dirty="0" err="1">
                <a:latin typeface="Courier New" charset="0"/>
                <a:ea typeface="ＭＳ Ｐゴシック" charset="-128"/>
              </a:rPr>
              <a:t>Math.min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(-3, -5))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x-none" dirty="0" err="1">
                <a:latin typeface="Courier New" charset="0"/>
                <a:ea typeface="ＭＳ Ｐゴシック" charset="-128"/>
              </a:rPr>
              <a:t>Math.random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()</a:t>
            </a:r>
            <a:r>
              <a:rPr lang="zh-CN" altLang="en-US" dirty="0">
                <a:latin typeface="Courier New" charset="0"/>
                <a:ea typeface="ＭＳ Ｐゴシック" charset="-128"/>
              </a:rPr>
              <a:t> </a:t>
            </a:r>
            <a:r>
              <a:rPr lang="en-US" altLang="zh-CN" dirty="0">
                <a:latin typeface="Courier New" charset="0"/>
                <a:ea typeface="ＭＳ Ｐゴシック" charset="-128"/>
              </a:rPr>
              <a:t>//(between</a:t>
            </a:r>
            <a:r>
              <a:rPr lang="zh-CN" altLang="en-US" dirty="0">
                <a:latin typeface="Courier New" charset="0"/>
                <a:ea typeface="ＭＳ Ｐゴシック" charset="-128"/>
              </a:rPr>
              <a:t> </a:t>
            </a:r>
            <a:r>
              <a:rPr lang="en-US" altLang="zh-CN" dirty="0">
                <a:latin typeface="Courier New" charset="0"/>
                <a:ea typeface="ＭＳ Ｐゴシック" charset="-128"/>
              </a:rPr>
              <a:t>0-1)</a:t>
            </a:r>
            <a:endParaRPr lang="en-US" altLang="x-none" dirty="0">
              <a:latin typeface="Courier New" charset="0"/>
              <a:ea typeface="ＭＳ Ｐゴシック" charset="-128"/>
            </a:endParaRPr>
          </a:p>
          <a:p>
            <a:pPr eaLnBrk="1" hangingPunct="1"/>
            <a:r>
              <a:rPr lang="en-US" altLang="x-none" sz="3200" dirty="0">
                <a:ea typeface="ＭＳ Ｐゴシック" charset="-128"/>
              </a:rPr>
              <a:t> Consider an </a:t>
            </a:r>
            <a:r>
              <a:rPr lang="en-US" altLang="x-none" sz="3200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3200" dirty="0">
                <a:ea typeface="ＭＳ Ｐゴシック" charset="-128"/>
              </a:rPr>
              <a:t> variable named </a:t>
            </a:r>
            <a:r>
              <a:rPr lang="en-US" altLang="x-none" sz="3200" dirty="0">
                <a:latin typeface="Courier New" charset="0"/>
                <a:ea typeface="ＭＳ Ｐゴシック" charset="-128"/>
              </a:rPr>
              <a:t>age</a:t>
            </a:r>
            <a:r>
              <a:rPr lang="en-US" altLang="x-none" sz="3200" dirty="0">
                <a:ea typeface="ＭＳ Ｐゴシック" charset="-128"/>
              </a:rPr>
              <a:t>.</a:t>
            </a:r>
          </a:p>
          <a:p>
            <a:pPr lvl="1" eaLnBrk="1" hangingPunct="1"/>
            <a:r>
              <a:rPr lang="en-US" altLang="x-none" dirty="0">
                <a:ea typeface="ＭＳ Ｐゴシック" charset="-128"/>
              </a:rPr>
              <a:t>What expression would replace negative ages with 0?</a:t>
            </a:r>
          </a:p>
          <a:p>
            <a:pPr lvl="2" eaLnBrk="1" hangingPunct="1"/>
            <a:r>
              <a:rPr lang="en-US" altLang="x-none" sz="1800" dirty="0" err="1">
                <a:latin typeface="Courier New" charset="0"/>
                <a:ea typeface="ＭＳ Ｐゴシック" charset="-128"/>
              </a:rPr>
              <a:t>Math.max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(age, 0)</a:t>
            </a:r>
          </a:p>
          <a:p>
            <a:pPr lvl="1" eaLnBrk="1" hangingPunct="1"/>
            <a:r>
              <a:rPr lang="en-US" altLang="x-none" dirty="0">
                <a:ea typeface="ＭＳ Ｐゴシック" charset="-128"/>
              </a:rPr>
              <a:t>What expression would cap the maximum age to 25?</a:t>
            </a:r>
          </a:p>
          <a:p>
            <a:pPr lvl="2" eaLnBrk="1" hangingPunct="1"/>
            <a:r>
              <a:rPr lang="en-US" altLang="x-none" sz="1800" dirty="0" err="1">
                <a:latin typeface="Courier New" charset="0"/>
                <a:ea typeface="ＭＳ Ｐゴシック" charset="-128"/>
              </a:rPr>
              <a:t>Math.min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(age, 25)</a:t>
            </a: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3276600" y="152400"/>
            <a:ext cx="56594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1600">
                <a:solidFill>
                  <a:srgbClr val="16165D"/>
                </a:solidFill>
              </a:rPr>
              <a:t>http://download.oracle.com/javase/6/docs/api/java/lang/Math.html</a:t>
            </a: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1CCC5DBD-28B8-4033-C83B-E830AA811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BEE64CB-3016-CD4D-8147-94F7A5369E36}" type="slidenum">
              <a:rPr lang="en-US" altLang="x-none" sz="1200">
                <a:latin typeface="Tahoma" charset="0"/>
              </a:rPr>
              <a:pPr/>
              <a:t>9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78748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Kurose">
  <a:themeElements>
    <a:clrScheme name="1_Kuros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Kuros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Kuros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ros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cs112</Template>
  <TotalTime>12709</TotalTime>
  <Words>3896</Words>
  <Application>Microsoft Macintosh PowerPoint</Application>
  <PresentationFormat>On-screen Show (4:3)</PresentationFormat>
  <Paragraphs>725</Paragraphs>
  <Slides>58</Slides>
  <Notes>37</Notes>
  <HiddenSlides>13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70" baseType="lpstr">
      <vt:lpstr>ＭＳ Ｐゴシック</vt:lpstr>
      <vt:lpstr>ZapfDingbats</vt:lpstr>
      <vt:lpstr>Arial</vt:lpstr>
      <vt:lpstr>Comic Sans MS</vt:lpstr>
      <vt:lpstr>Courier New</vt:lpstr>
      <vt:lpstr>Tahoma</vt:lpstr>
      <vt:lpstr>Times New Roman</vt:lpstr>
      <vt:lpstr>Verdana</vt:lpstr>
      <vt:lpstr>Wingdings</vt:lpstr>
      <vt:lpstr>Wingdings 2</vt:lpstr>
      <vt:lpstr>1_Kurose</vt:lpstr>
      <vt:lpstr>Equation</vt:lpstr>
      <vt:lpstr>Introduction to  Computational Thinking</vt:lpstr>
      <vt:lpstr>Outline</vt:lpstr>
      <vt:lpstr>Outline</vt:lpstr>
      <vt:lpstr>Different Styles of Methods</vt:lpstr>
      <vt:lpstr>Method with Return</vt:lpstr>
      <vt:lpstr>Example: Math Methods</vt:lpstr>
      <vt:lpstr>Math Methods</vt:lpstr>
      <vt:lpstr>Why return and not print?</vt:lpstr>
      <vt:lpstr>Math Questions</vt:lpstr>
      <vt:lpstr>Defining a Method Returning a Value</vt:lpstr>
      <vt:lpstr>Return vs Paremeter</vt:lpstr>
      <vt:lpstr>Exercise: Fahrenheit -&gt; Celsius</vt:lpstr>
      <vt:lpstr>Return Example</vt:lpstr>
      <vt:lpstr>A Common Error</vt:lpstr>
      <vt:lpstr>Fixing the Common Error</vt:lpstr>
      <vt:lpstr>(Offline) Practice: Loan Calculator</vt:lpstr>
      <vt:lpstr>Rules of Fixed-Rate Loan</vt:lpstr>
      <vt:lpstr>Fixed-Rate Loan Calculation Alg.</vt:lpstr>
      <vt:lpstr>Mapping Loop Variable</vt:lpstr>
      <vt:lpstr>Outline</vt:lpstr>
      <vt:lpstr>Summary: Method Definition</vt:lpstr>
      <vt:lpstr>Method Invocation “Puzzle”</vt:lpstr>
      <vt:lpstr>Method Definition and Invocation Rules</vt:lpstr>
      <vt:lpstr>Overloaded Methods</vt:lpstr>
      <vt:lpstr>PowerPoint Presentation</vt:lpstr>
      <vt:lpstr>Overload Matching only Signature</vt:lpstr>
      <vt:lpstr>Outline</vt:lpstr>
      <vt:lpstr>Method Invocation and Parameter Passing</vt:lpstr>
      <vt:lpstr>Method Invocation and Parameter Passing</vt:lpstr>
      <vt:lpstr>Exercise: "Parameter Mystery”</vt:lpstr>
      <vt:lpstr>Outline</vt:lpstr>
      <vt:lpstr>Method Invocation and Parameter Passing</vt:lpstr>
      <vt:lpstr>Value Semantics</vt:lpstr>
      <vt:lpstr>Value Variables</vt:lpstr>
      <vt:lpstr>Value-Variable Assignment</vt:lpstr>
      <vt:lpstr>Value-Variable Assignment</vt:lpstr>
      <vt:lpstr>Exercise: “Parameter Mystery”</vt:lpstr>
      <vt:lpstr>Outline</vt:lpstr>
      <vt:lpstr>Recap: Defining a Method Returning a Value</vt:lpstr>
      <vt:lpstr>Recap: Method Definition, Invocation, Formal Arguments (Parameters)</vt:lpstr>
      <vt:lpstr>Recap: Value-Variable Assignment and Value Semantics</vt:lpstr>
      <vt:lpstr>Exercise: “Parameter Mystery”</vt:lpstr>
      <vt:lpstr>Explanation: main() start</vt:lpstr>
      <vt:lpstr>Explanation: Invocation</vt:lpstr>
      <vt:lpstr>Explanation: Local update</vt:lpstr>
      <vt:lpstr>Explanation: Method return</vt:lpstr>
      <vt:lpstr>Explanation: Method return</vt:lpstr>
      <vt:lpstr>Foundational Programming Concepts</vt:lpstr>
      <vt:lpstr>Motivation: CarLaunch with User Input</vt:lpstr>
      <vt:lpstr>Some Scanner Methods</vt:lpstr>
      <vt:lpstr>Problem of Defining Scanner </vt:lpstr>
      <vt:lpstr>Design Option I</vt:lpstr>
      <vt:lpstr>Design Option II: Objects (briefly)</vt:lpstr>
      <vt:lpstr>Constructing Objects</vt:lpstr>
      <vt:lpstr>Using Scanner</vt:lpstr>
      <vt:lpstr>Scanner using System.in as Input</vt:lpstr>
      <vt:lpstr>Scanner Example</vt:lpstr>
      <vt:lpstr>Scanner Example 2</vt:lpstr>
    </vt:vector>
  </TitlesOfParts>
  <Company>Yale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112 Introduction to Programming</dc:title>
  <dc:subject>Lecture 2: Programming Language Levels and Java Program Structure</dc:subject>
  <dc:creator>Richard Yang</dc:creator>
  <cp:lastModifiedBy>Simmons</cp:lastModifiedBy>
  <cp:revision>863</cp:revision>
  <cp:lastPrinted>2017-02-15T17:39:52Z</cp:lastPrinted>
  <dcterms:created xsi:type="dcterms:W3CDTF">1999-08-16T14:47:17Z</dcterms:created>
  <dcterms:modified xsi:type="dcterms:W3CDTF">2025-11-05T08:12:29Z</dcterms:modified>
</cp:coreProperties>
</file>