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7" r:id="rId1"/>
    <p:sldMasterId id="2147483669" r:id="rId2"/>
    <p:sldMasterId id="2147483693" r:id="rId3"/>
  </p:sldMasterIdLst>
  <p:notesMasterIdLst>
    <p:notesMasterId r:id="rId131"/>
  </p:notesMasterIdLst>
  <p:handoutMasterIdLst>
    <p:handoutMasterId r:id="rId132"/>
  </p:handoutMasterIdLst>
  <p:sldIdLst>
    <p:sldId id="256" r:id="rId4"/>
    <p:sldId id="1478" r:id="rId5"/>
    <p:sldId id="1548" r:id="rId6"/>
    <p:sldId id="1499" r:id="rId7"/>
    <p:sldId id="1518" r:id="rId8"/>
    <p:sldId id="1519" r:id="rId9"/>
    <p:sldId id="1544" r:id="rId10"/>
    <p:sldId id="1501" r:id="rId11"/>
    <p:sldId id="1502" r:id="rId12"/>
    <p:sldId id="1546" r:id="rId13"/>
    <p:sldId id="1504" r:id="rId14"/>
    <p:sldId id="1626" r:id="rId15"/>
    <p:sldId id="1845" r:id="rId16"/>
    <p:sldId id="1465" r:id="rId17"/>
    <p:sldId id="1627" r:id="rId18"/>
    <p:sldId id="1466" r:id="rId19"/>
    <p:sldId id="1467" r:id="rId20"/>
    <p:sldId id="1628" r:id="rId21"/>
    <p:sldId id="1552" r:id="rId22"/>
    <p:sldId id="1554" r:id="rId23"/>
    <p:sldId id="1550" r:id="rId24"/>
    <p:sldId id="1553" r:id="rId25"/>
    <p:sldId id="1521" r:id="rId26"/>
    <p:sldId id="1522" r:id="rId27"/>
    <p:sldId id="1523" r:id="rId28"/>
    <p:sldId id="1524" r:id="rId29"/>
    <p:sldId id="1525" r:id="rId30"/>
    <p:sldId id="1526" r:id="rId31"/>
    <p:sldId id="1527" r:id="rId32"/>
    <p:sldId id="1528" r:id="rId33"/>
    <p:sldId id="1556" r:id="rId34"/>
    <p:sldId id="1572" r:id="rId35"/>
    <p:sldId id="1557" r:id="rId36"/>
    <p:sldId id="1558" r:id="rId37"/>
    <p:sldId id="1559" r:id="rId38"/>
    <p:sldId id="1560" r:id="rId39"/>
    <p:sldId id="1561" r:id="rId40"/>
    <p:sldId id="1562" r:id="rId41"/>
    <p:sldId id="1563" r:id="rId42"/>
    <p:sldId id="1564" r:id="rId43"/>
    <p:sldId id="1625" r:id="rId44"/>
    <p:sldId id="1565" r:id="rId45"/>
    <p:sldId id="1566" r:id="rId46"/>
    <p:sldId id="1567" r:id="rId47"/>
    <p:sldId id="1612" r:id="rId48"/>
    <p:sldId id="1568" r:id="rId49"/>
    <p:sldId id="1611" r:id="rId50"/>
    <p:sldId id="1608" r:id="rId51"/>
    <p:sldId id="1591" r:id="rId52"/>
    <p:sldId id="1592" r:id="rId53"/>
    <p:sldId id="1616" r:id="rId54"/>
    <p:sldId id="1614" r:id="rId55"/>
    <p:sldId id="1618" r:id="rId56"/>
    <p:sldId id="1624" r:id="rId57"/>
    <p:sldId id="1623" r:id="rId58"/>
    <p:sldId id="1732" r:id="rId59"/>
    <p:sldId id="1596" r:id="rId60"/>
    <p:sldId id="1741" r:id="rId61"/>
    <p:sldId id="1597" r:id="rId62"/>
    <p:sldId id="1598" r:id="rId63"/>
    <p:sldId id="1740" r:id="rId64"/>
    <p:sldId id="1607" r:id="rId65"/>
    <p:sldId id="1600" r:id="rId66"/>
    <p:sldId id="1601" r:id="rId67"/>
    <p:sldId id="1602" r:id="rId68"/>
    <p:sldId id="1603" r:id="rId69"/>
    <p:sldId id="1604" r:id="rId70"/>
    <p:sldId id="1605" r:id="rId71"/>
    <p:sldId id="1606" r:id="rId72"/>
    <p:sldId id="1610" r:id="rId73"/>
    <p:sldId id="1469" r:id="rId74"/>
    <p:sldId id="1470" r:id="rId75"/>
    <p:sldId id="1471" r:id="rId76"/>
    <p:sldId id="1472" r:id="rId77"/>
    <p:sldId id="1473" r:id="rId78"/>
    <p:sldId id="1474" r:id="rId79"/>
    <p:sldId id="1475" r:id="rId80"/>
    <p:sldId id="1742" r:id="rId81"/>
    <p:sldId id="1743" r:id="rId82"/>
    <p:sldId id="1736" r:id="rId83"/>
    <p:sldId id="1737" r:id="rId84"/>
    <p:sldId id="1744" r:id="rId85"/>
    <p:sldId id="1745" r:id="rId86"/>
    <p:sldId id="1629" r:id="rId87"/>
    <p:sldId id="1630" r:id="rId88"/>
    <p:sldId id="1631" r:id="rId89"/>
    <p:sldId id="1632" r:id="rId90"/>
    <p:sldId id="1633" r:id="rId91"/>
    <p:sldId id="1738" r:id="rId92"/>
    <p:sldId id="1739" r:id="rId93"/>
    <p:sldId id="1746" r:id="rId94"/>
    <p:sldId id="1748" r:id="rId95"/>
    <p:sldId id="1749" r:id="rId96"/>
    <p:sldId id="1750" r:id="rId97"/>
    <p:sldId id="1751" r:id="rId98"/>
    <p:sldId id="1752" r:id="rId99"/>
    <p:sldId id="1831" r:id="rId100"/>
    <p:sldId id="1756" r:id="rId101"/>
    <p:sldId id="1758" r:id="rId102"/>
    <p:sldId id="1764" r:id="rId103"/>
    <p:sldId id="1760" r:id="rId104"/>
    <p:sldId id="1763" r:id="rId105"/>
    <p:sldId id="1761" r:id="rId106"/>
    <p:sldId id="1762" r:id="rId107"/>
    <p:sldId id="1828" r:id="rId108"/>
    <p:sldId id="1765" r:id="rId109"/>
    <p:sldId id="1766" r:id="rId110"/>
    <p:sldId id="1832" r:id="rId111"/>
    <p:sldId id="1767" r:id="rId112"/>
    <p:sldId id="1823" r:id="rId113"/>
    <p:sldId id="1768" r:id="rId114"/>
    <p:sldId id="1822" r:id="rId115"/>
    <p:sldId id="1844" r:id="rId116"/>
    <p:sldId id="1771" r:id="rId117"/>
    <p:sldId id="1773" r:id="rId118"/>
    <p:sldId id="1779" r:id="rId119"/>
    <p:sldId id="1781" r:id="rId120"/>
    <p:sldId id="1836" r:id="rId121"/>
    <p:sldId id="1837" r:id="rId122"/>
    <p:sldId id="1838" r:id="rId123"/>
    <p:sldId id="1839" r:id="rId124"/>
    <p:sldId id="1840" r:id="rId125"/>
    <p:sldId id="1841" r:id="rId126"/>
    <p:sldId id="1842" r:id="rId127"/>
    <p:sldId id="1843" r:id="rId128"/>
    <p:sldId id="1829" r:id="rId129"/>
    <p:sldId id="1830" r:id="rId130"/>
  </p:sldIdLst>
  <p:sldSz cx="9144000" cy="6858000" type="screen4x3"/>
  <p:notesSz cx="7315200" cy="9601200"/>
  <p:defaultTextStyle>
    <a:defPPr>
      <a:defRPr lang="en-US"/>
    </a:defPPr>
    <a:lvl1pPr algn="l" rtl="0" fontAlgn="base">
      <a:spcBef>
        <a:spcPct val="0"/>
      </a:spcBef>
      <a:spcAft>
        <a:spcPct val="0"/>
      </a:spcAft>
      <a:defRPr sz="5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5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5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5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006600"/>
    <a:srgbClr val="006666"/>
    <a:srgbClr val="CC0000"/>
    <a:srgbClr val="A50021"/>
    <a:srgbClr val="6666FF"/>
    <a:srgbClr val="FF9900"/>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0"/>
    <p:restoredTop sz="81591"/>
  </p:normalViewPr>
  <p:slideViewPr>
    <p:cSldViewPr>
      <p:cViewPr varScale="1">
        <p:scale>
          <a:sx n="122" d="100"/>
          <a:sy n="122" d="100"/>
        </p:scale>
        <p:origin x="2392" y="2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20" d="100"/>
        <a:sy n="120" d="100"/>
      </p:scale>
      <p:origin x="0" y="998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handoutMaster" Target="handoutMasters/handout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34.xml"/><Relationship Id="rId1" Type="http://schemas.openxmlformats.org/officeDocument/2006/relationships/slide" Target="slides/slide33.xml"/><Relationship Id="rId4"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53251" name="Rectangle 3"/>
          <p:cNvSpPr>
            <a:spLocks noGrp="1" noChangeArrowheads="1"/>
          </p:cNvSpPr>
          <p:nvPr>
            <p:ph type="dt" sz="quarter"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algn="r" defTabSz="955675" eaLnBrk="0" hangingPunct="0">
              <a:defRPr sz="1300">
                <a:ea typeface="ＭＳ Ｐゴシック" charset="0"/>
                <a:cs typeface="Arial" charset="0"/>
              </a:defRPr>
            </a:lvl1pPr>
          </a:lstStyle>
          <a:p>
            <a:pPr>
              <a:defRPr/>
            </a:pPr>
            <a:endParaRPr lang="en-US"/>
          </a:p>
        </p:txBody>
      </p:sp>
      <p:sp>
        <p:nvSpPr>
          <p:cNvPr id="53252" name="Rectangle 4"/>
          <p:cNvSpPr>
            <a:spLocks noGrp="1" noChangeArrowheads="1"/>
          </p:cNvSpPr>
          <p:nvPr>
            <p:ph type="ftr" sz="quarter" idx="2"/>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53253" name="Rectangle 5"/>
          <p:cNvSpPr>
            <a:spLocks noGrp="1" noChangeArrowheads="1"/>
          </p:cNvSpPr>
          <p:nvPr>
            <p:ph type="sldNum" sz="quarter" idx="3"/>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algn="r" defTabSz="955675" eaLnBrk="0" hangingPunct="0">
              <a:defRPr sz="1300"/>
            </a:lvl1pPr>
          </a:lstStyle>
          <a:p>
            <a:fld id="{76255C8E-B57E-ED42-99BC-62A6451A7DA1}" type="slidenum">
              <a:rPr lang="en-US" altLang="x-none"/>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algn="r" defTabSz="955675" eaLnBrk="0" hangingPunct="0">
              <a:defRPr sz="1300">
                <a:ea typeface="ＭＳ Ｐゴシック" charset="0"/>
                <a:cs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74725" y="4560888"/>
            <a:ext cx="5365750" cy="4321175"/>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algn="r" defTabSz="955675" eaLnBrk="0" hangingPunct="0">
              <a:defRPr sz="1300"/>
            </a:lvl1pPr>
          </a:lstStyle>
          <a:p>
            <a:fld id="{6A390671-87C6-9140-8669-A8E385457C36}"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EC989FAB-571C-0141-866D-24537013E1F4}" type="slidenum">
              <a:rPr lang="en-US" altLang="x-none" sz="1300"/>
              <a:pPr/>
              <a:t>1</a:t>
            </a:fld>
            <a:endParaRPr lang="en-US" altLang="x-none" sz="13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4FE82D2B-C9B8-5B4C-9B50-92EBE318279F}" type="slidenum">
              <a:rPr lang="en-US" altLang="x-none" smtClean="0"/>
              <a:pPr/>
              <a:t>20</a:t>
            </a:fld>
            <a:endParaRPr lang="en-US" altLang="x-none"/>
          </a:p>
        </p:txBody>
      </p:sp>
    </p:spTree>
    <p:extLst>
      <p:ext uri="{BB962C8B-B14F-4D97-AF65-F5344CB8AC3E}">
        <p14:creationId xmlns:p14="http://schemas.microsoft.com/office/powerpoint/2010/main" val="337365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eaLnBrk="0" hangingPunct="0">
              <a:defRPr sz="500">
                <a:solidFill>
                  <a:schemeClr val="tx1"/>
                </a:solidFill>
                <a:latin typeface="Times New Roman" charset="0"/>
                <a:ea typeface="ＭＳ Ｐゴシック" charset="-128"/>
              </a:defRPr>
            </a:lvl1pPr>
            <a:lvl2pPr marL="742950" indent="-285750" defTabSz="954088" eaLnBrk="0" hangingPunct="0">
              <a:defRPr sz="500">
                <a:solidFill>
                  <a:schemeClr val="tx1"/>
                </a:solidFill>
                <a:latin typeface="Times New Roman" charset="0"/>
                <a:ea typeface="ＭＳ Ｐゴシック" charset="-128"/>
              </a:defRPr>
            </a:lvl2pPr>
            <a:lvl3pPr marL="1143000" indent="-228600" defTabSz="954088" eaLnBrk="0" hangingPunct="0">
              <a:defRPr sz="500">
                <a:solidFill>
                  <a:schemeClr val="tx1"/>
                </a:solidFill>
                <a:latin typeface="Times New Roman" charset="0"/>
                <a:ea typeface="ＭＳ Ｐゴシック" charset="-128"/>
              </a:defRPr>
            </a:lvl3pPr>
            <a:lvl4pPr marL="1600200" indent="-228600" defTabSz="954088" eaLnBrk="0" hangingPunct="0">
              <a:defRPr sz="500">
                <a:solidFill>
                  <a:schemeClr val="tx1"/>
                </a:solidFill>
                <a:latin typeface="Times New Roman" charset="0"/>
                <a:ea typeface="ＭＳ Ｐゴシック" charset="-128"/>
              </a:defRPr>
            </a:lvl4pPr>
            <a:lvl5pPr marL="2057400" indent="-228600" defTabSz="954088" eaLnBrk="0" hangingPunct="0">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E810BCD2-7FEB-E74A-B77A-22034145E9D5}" type="slidenum">
              <a:rPr lang="en-US" altLang="x-none" sz="1300">
                <a:solidFill>
                  <a:srgbClr val="000000"/>
                </a:solidFill>
              </a:rPr>
              <a:pPr/>
              <a:t>21</a:t>
            </a:fld>
            <a:endParaRPr lang="en-US" altLang="x-none" sz="1300">
              <a:solidFill>
                <a:srgbClr val="000000"/>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50092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465DB76B-E095-6042-A80C-B4676E7F37DC}" type="slidenum">
              <a:rPr lang="en-US" altLang="x-none" sz="1300">
                <a:solidFill>
                  <a:srgbClr val="000000"/>
                </a:solidFill>
              </a:rPr>
              <a:pPr/>
              <a:t>22</a:t>
            </a:fld>
            <a:endParaRPr lang="en-US" altLang="x-none" sz="1300">
              <a:solidFill>
                <a:srgbClr val="000000"/>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关系运算符 对两个值 进行关系测试：</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71872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And不是Java中的定义的操作符</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23</a:t>
            </a:fld>
            <a:endParaRPr lang="en-US" altLang="x-none"/>
          </a:p>
        </p:txBody>
      </p:sp>
    </p:spTree>
    <p:extLst>
      <p:ext uri="{BB962C8B-B14F-4D97-AF65-F5344CB8AC3E}">
        <p14:creationId xmlns:p14="http://schemas.microsoft.com/office/powerpoint/2010/main" val="602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离散学过</a:t>
            </a:r>
            <a:r>
              <a:rPr lang="zh-CN" altLang="en-US" dirty="0"/>
              <a:t>，快讲</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24</a:t>
            </a:fld>
            <a:endParaRPr lang="en-US" altLang="x-none"/>
          </a:p>
        </p:txBody>
      </p:sp>
    </p:spTree>
    <p:extLst>
      <p:ext uri="{BB962C8B-B14F-4D97-AF65-F5344CB8AC3E}">
        <p14:creationId xmlns:p14="http://schemas.microsoft.com/office/powerpoint/2010/main" val="64198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25</a:t>
            </a:fld>
            <a:endParaRPr lang="en-US" altLang="x-none"/>
          </a:p>
        </p:txBody>
      </p:sp>
    </p:spTree>
    <p:extLst>
      <p:ext uri="{BB962C8B-B14F-4D97-AF65-F5344CB8AC3E}">
        <p14:creationId xmlns:p14="http://schemas.microsoft.com/office/powerpoint/2010/main" val="3166509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year</a:t>
            </a:r>
            <a:r>
              <a:rPr lang="en-US" altLang="zh-CN" dirty="0"/>
              <a:t>:</a:t>
            </a:r>
            <a:r>
              <a:rPr lang="zh-CN" altLang="en-US" dirty="0"/>
              <a:t> 闰年</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27</a:t>
            </a:fld>
            <a:endParaRPr lang="en-US" altLang="x-none"/>
          </a:p>
        </p:txBody>
      </p:sp>
    </p:spTree>
    <p:extLst>
      <p:ext uri="{BB962C8B-B14F-4D97-AF65-F5344CB8AC3E}">
        <p14:creationId xmlns:p14="http://schemas.microsoft.com/office/powerpoint/2010/main" val="3604462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8A9F3724-BBF1-924F-A2BD-343AE8A90F2C}" type="slidenum">
              <a:rPr lang="en-US" altLang="x-none" sz="1300">
                <a:solidFill>
                  <a:srgbClr val="000000"/>
                </a:solidFill>
              </a:rPr>
              <a:pPr/>
              <a:t>30</a:t>
            </a:fld>
            <a:endParaRPr lang="en-US" altLang="x-none" sz="1300">
              <a:solidFill>
                <a:srgbClr val="000000"/>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11840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dirty="0">
                <a:ea typeface="ＭＳ Ｐゴシック" charset="-128"/>
              </a:rPr>
              <a:t>arithmetic expressions</a:t>
            </a:r>
            <a:r>
              <a:rPr lang="zh-CN" altLang="en-US" dirty="0">
                <a:ea typeface="ＭＳ Ｐゴシック" charset="-128"/>
              </a:rPr>
              <a:t> 算术表达式</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34</a:t>
            </a:fld>
            <a:endParaRPr lang="en-US" altLang="x-none"/>
          </a:p>
        </p:txBody>
      </p:sp>
    </p:spTree>
    <p:extLst>
      <p:ext uri="{BB962C8B-B14F-4D97-AF65-F5344CB8AC3E}">
        <p14:creationId xmlns:p14="http://schemas.microsoft.com/office/powerpoint/2010/main" val="582600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两个场景</a:t>
            </a:r>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35</a:t>
            </a:fld>
            <a:endParaRPr lang="en-US" altLang="x-none"/>
          </a:p>
        </p:txBody>
      </p:sp>
    </p:spTree>
    <p:extLst>
      <p:ext uri="{BB962C8B-B14F-4D97-AF65-F5344CB8AC3E}">
        <p14:creationId xmlns:p14="http://schemas.microsoft.com/office/powerpoint/2010/main" val="156675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方法结束</a:t>
            </a:r>
            <a:r>
              <a:rPr lang="zh-CN" altLang="en-US" dirty="0"/>
              <a:t> </a:t>
            </a:r>
            <a:r>
              <a:rPr lang="en-US" altLang="zh-CN" dirty="0"/>
              <a:t>-&gt;</a:t>
            </a:r>
            <a:r>
              <a:rPr lang="zh-CN" altLang="en-US" dirty="0"/>
              <a:t> 文本输入输出</a:t>
            </a:r>
            <a:endParaRPr lang="en-CN" dirty="0"/>
          </a:p>
        </p:txBody>
      </p:sp>
      <p:sp>
        <p:nvSpPr>
          <p:cNvPr id="4" name="Slide Number Placeholder 3"/>
          <p:cNvSpPr>
            <a:spLocks noGrp="1"/>
          </p:cNvSpPr>
          <p:nvPr>
            <p:ph type="sldNum" sz="quarter" idx="5"/>
          </p:nvPr>
        </p:nvSpPr>
        <p:spPr/>
        <p:txBody>
          <a:bodyPr/>
          <a:lstStyle/>
          <a:p>
            <a:fld id="{4FE82D2B-C9B8-5B4C-9B50-92EBE318279F}" type="slidenum">
              <a:rPr lang="en-US" altLang="x-none" smtClean="0"/>
              <a:pPr/>
              <a:t>2</a:t>
            </a:fld>
            <a:endParaRPr lang="en-US" altLang="x-none"/>
          </a:p>
        </p:txBody>
      </p:sp>
    </p:spTree>
    <p:extLst>
      <p:ext uri="{BB962C8B-B14F-4D97-AF65-F5344CB8AC3E}">
        <p14:creationId xmlns:p14="http://schemas.microsoft.com/office/powerpoint/2010/main" val="502030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u="none" strike="noStrike" dirty="0">
                <a:solidFill>
                  <a:srgbClr val="000000"/>
                </a:solidFill>
                <a:effectLst/>
                <a:latin typeface="-webkit-standard"/>
              </a:rPr>
              <a:t>逻辑或：只要 </a:t>
            </a:r>
            <a:r>
              <a:rPr lang="en-US" b="0" i="0" u="none" strike="noStrike" dirty="0">
                <a:solidFill>
                  <a:srgbClr val="000000"/>
                </a:solidFill>
                <a:effectLst/>
                <a:latin typeface="-webkit-standard"/>
              </a:rPr>
              <a:t>A、B </a:t>
            </a:r>
            <a:r>
              <a:rPr lang="zh-CN" altLang="en-US" b="0" i="0" u="none" strike="noStrike" dirty="0">
                <a:solidFill>
                  <a:srgbClr val="000000"/>
                </a:solidFill>
                <a:effectLst/>
                <a:latin typeface="-webkit-standard"/>
              </a:rPr>
              <a:t>中至少有一个为真 </a:t>
            </a:r>
            <a:r>
              <a:rPr lang="en-US" altLang="zh-CN" b="0" i="0" u="none" strike="noStrike" dirty="0">
                <a:solidFill>
                  <a:srgbClr val="000000"/>
                </a:solidFill>
                <a:effectLst/>
                <a:latin typeface="-webkit-standard"/>
              </a:rPr>
              <a:t>(1)</a:t>
            </a:r>
            <a:r>
              <a:rPr lang="zh-CN" altLang="en-US" b="0" i="0" u="none" strike="noStrike" dirty="0">
                <a:solidFill>
                  <a:srgbClr val="000000"/>
                </a:solidFill>
                <a:effectLst/>
                <a:latin typeface="-webkit-standard"/>
              </a:rPr>
              <a:t>，</a:t>
            </a:r>
            <a:r>
              <a:rPr lang="en-US" b="0" i="0" u="none" strike="noStrike" dirty="0">
                <a:solidFill>
                  <a:srgbClr val="000000"/>
                </a:solidFill>
                <a:effectLst/>
                <a:latin typeface="-webkit-standard"/>
              </a:rPr>
              <a:t>A ∨ B </a:t>
            </a:r>
            <a:r>
              <a:rPr lang="zh-CN" altLang="en-US" b="0" i="0" u="none" strike="noStrike" dirty="0">
                <a:solidFill>
                  <a:srgbClr val="000000"/>
                </a:solidFill>
                <a:effectLst/>
                <a:latin typeface="-webkit-standard"/>
              </a:rPr>
              <a:t>就为真 </a:t>
            </a:r>
            <a:r>
              <a:rPr lang="en-US" altLang="zh-CN" b="0" i="0" u="none" strike="noStrike" dirty="0">
                <a:solidFill>
                  <a:srgbClr val="000000"/>
                </a:solidFill>
                <a:effectLst/>
                <a:latin typeface="-webkit-standard"/>
              </a:rPr>
              <a:t>(1)</a:t>
            </a:r>
          </a:p>
          <a:p>
            <a:r>
              <a:rPr lang="en-US" b="0" i="0" u="none" strike="noStrike" dirty="0" err="1">
                <a:solidFill>
                  <a:srgbClr val="000000"/>
                </a:solidFill>
                <a:effectLst/>
                <a:latin typeface="-webkit-standard"/>
              </a:rPr>
              <a:t>异或</a:t>
            </a:r>
            <a:r>
              <a:rPr lang="zh-CN" altLang="en-US" b="0" i="0" u="none" strike="noStrike" dirty="0">
                <a:solidFill>
                  <a:srgbClr val="000000"/>
                </a:solidFill>
                <a:effectLst/>
                <a:latin typeface="-webkit-standard"/>
              </a:rPr>
              <a:t>：当且仅当 </a:t>
            </a:r>
            <a:r>
              <a:rPr lang="en-US" b="0" i="0" u="none" strike="noStrike" dirty="0">
                <a:solidFill>
                  <a:srgbClr val="000000"/>
                </a:solidFill>
                <a:effectLst/>
                <a:latin typeface="-webkit-standard"/>
              </a:rPr>
              <a:t>A </a:t>
            </a:r>
            <a:r>
              <a:rPr lang="zh-CN" altLang="en-US" b="0" i="0" u="none" strike="noStrike" dirty="0">
                <a:solidFill>
                  <a:srgbClr val="000000"/>
                </a:solidFill>
                <a:effectLst/>
                <a:latin typeface="-webkit-standard"/>
              </a:rPr>
              <a:t>与 </a:t>
            </a:r>
            <a:r>
              <a:rPr lang="en-US" b="0" i="0" u="none" strike="noStrike" dirty="0">
                <a:solidFill>
                  <a:srgbClr val="000000"/>
                </a:solidFill>
                <a:effectLst/>
                <a:latin typeface="-webkit-standard"/>
              </a:rPr>
              <a:t>B </a:t>
            </a:r>
            <a:r>
              <a:rPr lang="zh-CN" altLang="en-US" b="0" i="0" u="none" strike="noStrike" dirty="0">
                <a:solidFill>
                  <a:srgbClr val="000000"/>
                </a:solidFill>
                <a:effectLst/>
                <a:latin typeface="-webkit-standard"/>
              </a:rPr>
              <a:t>不同（一真一假），</a:t>
            </a:r>
            <a:r>
              <a:rPr lang="en-US" b="0" i="0" u="none" strike="noStrike" dirty="0">
                <a:solidFill>
                  <a:srgbClr val="000000"/>
                </a:solidFill>
                <a:effectLst/>
                <a:latin typeface="-webkit-standard"/>
              </a:rPr>
              <a:t>A ⊕ B </a:t>
            </a:r>
            <a:r>
              <a:rPr lang="zh-CN" altLang="en-US" b="0" i="0" u="none" strike="noStrike" dirty="0">
                <a:solidFill>
                  <a:srgbClr val="000000"/>
                </a:solidFill>
                <a:effectLst/>
                <a:latin typeface="-webkit-standard"/>
              </a:rPr>
              <a:t>为真 </a:t>
            </a:r>
            <a:r>
              <a:rPr lang="en-US" altLang="zh-CN" b="0" i="0" u="none" strike="noStrike" dirty="0">
                <a:solidFill>
                  <a:srgbClr val="000000"/>
                </a:solidFill>
                <a:effectLst/>
                <a:latin typeface="-webkit-standard"/>
              </a:rPr>
              <a:t>(1)</a:t>
            </a:r>
            <a:r>
              <a:rPr lang="zh-CN" altLang="en-US" b="0" i="0" u="none" strike="noStrike" dirty="0">
                <a:solidFill>
                  <a:srgbClr val="000000"/>
                </a:solidFill>
                <a:effectLst/>
                <a:latin typeface="-webkit-standard"/>
              </a:rPr>
              <a:t>；否则为假 </a:t>
            </a:r>
            <a:r>
              <a:rPr lang="en-US" altLang="zh-CN" b="0" i="0" u="none" strike="noStrike" dirty="0">
                <a:solidFill>
                  <a:srgbClr val="000000"/>
                </a:solidFill>
                <a:effectLst/>
                <a:latin typeface="-webkit-standard"/>
              </a:rPr>
              <a:t>(0)</a:t>
            </a:r>
            <a:r>
              <a:rPr lang="zh-CN" altLang="en-US" b="0" i="0" u="none" strike="noStrike" dirty="0">
                <a:solidFill>
                  <a:srgbClr val="000000"/>
                </a:solidFill>
                <a:effectLst/>
                <a:latin typeface="-webkit-standard"/>
              </a:rPr>
              <a:t>。</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36</a:t>
            </a:fld>
            <a:endParaRPr lang="en-US" altLang="x-none"/>
          </a:p>
        </p:txBody>
      </p:sp>
    </p:spTree>
    <p:extLst>
      <p:ext uri="{BB962C8B-B14F-4D97-AF65-F5344CB8AC3E}">
        <p14:creationId xmlns:p14="http://schemas.microsoft.com/office/powerpoint/2010/main" val="386588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29472DC2-047A-DC4B-9124-2C72E21BB83C}" type="slidenum">
              <a:rPr lang="en-US" altLang="x-none" sz="1300"/>
              <a:pPr/>
              <a:t>37</a:t>
            </a:fld>
            <a:endParaRPr lang="en-US" altLang="x-none" sz="13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err="1">
                <a:solidFill>
                  <a:srgbClr val="C00000"/>
                </a:solidFill>
                <a:ea typeface="ＭＳ Ｐゴシック" charset="-128"/>
              </a:rPr>
              <a:t>Shortcircuit</a:t>
            </a:r>
            <a:r>
              <a:rPr lang="zh-CN" altLang="en-US" dirty="0">
                <a:solidFill>
                  <a:srgbClr val="C00000"/>
                </a:solidFill>
                <a:ea typeface="ＭＳ Ｐゴシック" charset="-128"/>
              </a:rPr>
              <a:t>：短路</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09967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a:ea typeface="ＭＳ Ｐゴシック" charset="-128"/>
              </a:rPr>
              <a:t>Precedence ordering </a:t>
            </a:r>
            <a:r>
              <a:rPr lang="zh-CN" altLang="en-US" dirty="0">
                <a:ea typeface="ＭＳ Ｐゴシック" charset="-128"/>
              </a:rPr>
              <a:t>：优先顺序</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911649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20857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思考</a:t>
            </a:r>
            <a:r>
              <a:rPr lang="zh-CN" altLang="en-US" dirty="0"/>
              <a:t>：如何用</a:t>
            </a:r>
            <a:r>
              <a:rPr lang="en-US" altLang="zh-CN" dirty="0"/>
              <a:t>if</a:t>
            </a:r>
            <a:r>
              <a:rPr lang="zh-CN" altLang="en-US" dirty="0"/>
              <a:t> </a:t>
            </a:r>
            <a:r>
              <a:rPr lang="en-US" altLang="zh-CN" dirty="0"/>
              <a:t>else</a:t>
            </a:r>
            <a:r>
              <a:rPr lang="zh-CN" altLang="en-US" dirty="0"/>
              <a:t>来表示这个条件</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58</a:t>
            </a:fld>
            <a:endParaRPr lang="en-US" altLang="x-none"/>
          </a:p>
        </p:txBody>
      </p:sp>
    </p:spTree>
    <p:extLst>
      <p:ext uri="{BB962C8B-B14F-4D97-AF65-F5344CB8AC3E}">
        <p14:creationId xmlns:p14="http://schemas.microsoft.com/office/powerpoint/2010/main" val="463461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两个很令人深思的问题</a:t>
            </a:r>
            <a:r>
              <a:rPr lang="zh-CN" altLang="en-US" dirty="0"/>
              <a:t>：</a:t>
            </a:r>
            <a:endParaRPr lang="en-US" altLang="zh-CN" dirty="0"/>
          </a:p>
          <a:p>
            <a:r>
              <a:rPr lang="zh-CN" altLang="en-US" dirty="0"/>
              <a:t>计算能告诉我们关于自然的什么信息？计算可以仿真</a:t>
            </a:r>
          </a:p>
          <a:p>
            <a:r>
              <a:rPr lang="zh-CN" altLang="en-US" dirty="0"/>
              <a:t>自然又能告诉我们关于计算的什么信息？引领方向？</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60</a:t>
            </a:fld>
            <a:endParaRPr lang="en-US" altLang="x-none"/>
          </a:p>
        </p:txBody>
      </p:sp>
    </p:spTree>
    <p:extLst>
      <p:ext uri="{BB962C8B-B14F-4D97-AF65-F5344CB8AC3E}">
        <p14:creationId xmlns:p14="http://schemas.microsoft.com/office/powerpoint/2010/main" val="1244329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500">
                <a:solidFill>
                  <a:schemeClr val="tx1"/>
                </a:solidFill>
                <a:latin typeface="Times New Roman" charset="0"/>
                <a:ea typeface="ＭＳ Ｐゴシック" charset="-128"/>
              </a:defRPr>
            </a:lvl1pPr>
            <a:lvl2pPr marL="742950" indent="-285750" defTabSz="950913" eaLnBrk="0" hangingPunct="0">
              <a:defRPr sz="500">
                <a:solidFill>
                  <a:schemeClr val="tx1"/>
                </a:solidFill>
                <a:latin typeface="Times New Roman" charset="0"/>
                <a:ea typeface="ＭＳ Ｐゴシック" charset="-128"/>
              </a:defRPr>
            </a:lvl2pPr>
            <a:lvl3pPr marL="1143000" indent="-228600" defTabSz="950913" eaLnBrk="0" hangingPunct="0">
              <a:defRPr sz="500">
                <a:solidFill>
                  <a:schemeClr val="tx1"/>
                </a:solidFill>
                <a:latin typeface="Times New Roman" charset="0"/>
                <a:ea typeface="ＭＳ Ｐゴシック" charset="-128"/>
              </a:defRPr>
            </a:lvl3pPr>
            <a:lvl4pPr marL="1600200" indent="-228600" defTabSz="950913" eaLnBrk="0" hangingPunct="0">
              <a:defRPr sz="500">
                <a:solidFill>
                  <a:schemeClr val="tx1"/>
                </a:solidFill>
                <a:latin typeface="Times New Roman" charset="0"/>
                <a:ea typeface="ＭＳ Ｐゴシック" charset="-128"/>
              </a:defRPr>
            </a:lvl4pPr>
            <a:lvl5pPr marL="2057400" indent="-228600" defTabSz="950913" eaLnBrk="0" hangingPunct="0">
              <a:defRPr sz="500">
                <a:solidFill>
                  <a:schemeClr val="tx1"/>
                </a:solidFill>
                <a:latin typeface="Times New Roman" charset="0"/>
                <a:ea typeface="ＭＳ Ｐゴシック" charset="-128"/>
              </a:defRPr>
            </a:lvl5pPr>
            <a:lvl6pPr marL="2514600" indent="-228600" defTabSz="95091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091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091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0913" eaLnBrk="0" fontAlgn="base" hangingPunct="0">
              <a:spcBef>
                <a:spcPct val="0"/>
              </a:spcBef>
              <a:spcAft>
                <a:spcPct val="0"/>
              </a:spcAft>
              <a:defRPr sz="500">
                <a:solidFill>
                  <a:schemeClr val="tx1"/>
                </a:solidFill>
                <a:latin typeface="Times New Roman" charset="0"/>
                <a:ea typeface="ＭＳ Ｐゴシック" charset="-128"/>
              </a:defRPr>
            </a:lvl9pPr>
          </a:lstStyle>
          <a:p>
            <a:fld id="{BDB5C8B2-32E9-4547-A579-923BC7F72BEE}" type="slidenum">
              <a:rPr lang="en-US" altLang="x-none" sz="1300">
                <a:solidFill>
                  <a:srgbClr val="000000"/>
                </a:solidFill>
              </a:rPr>
              <a:pPr/>
              <a:t>63</a:t>
            </a:fld>
            <a:endParaRPr lang="en-US" altLang="x-none" sz="1300">
              <a:solidFill>
                <a:srgbClr val="000000"/>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882902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500">
                <a:solidFill>
                  <a:schemeClr val="tx1"/>
                </a:solidFill>
                <a:latin typeface="Times New Roman" charset="0"/>
                <a:ea typeface="ＭＳ Ｐゴシック" charset="-128"/>
              </a:defRPr>
            </a:lvl1pPr>
            <a:lvl2pPr marL="742950" indent="-285750" defTabSz="950913" eaLnBrk="0" hangingPunct="0">
              <a:defRPr sz="500">
                <a:solidFill>
                  <a:schemeClr val="tx1"/>
                </a:solidFill>
                <a:latin typeface="Times New Roman" charset="0"/>
                <a:ea typeface="ＭＳ Ｐゴシック" charset="-128"/>
              </a:defRPr>
            </a:lvl2pPr>
            <a:lvl3pPr marL="1143000" indent="-228600" defTabSz="950913" eaLnBrk="0" hangingPunct="0">
              <a:defRPr sz="500">
                <a:solidFill>
                  <a:schemeClr val="tx1"/>
                </a:solidFill>
                <a:latin typeface="Times New Roman" charset="0"/>
                <a:ea typeface="ＭＳ Ｐゴシック" charset="-128"/>
              </a:defRPr>
            </a:lvl3pPr>
            <a:lvl4pPr marL="1600200" indent="-228600" defTabSz="950913" eaLnBrk="0" hangingPunct="0">
              <a:defRPr sz="500">
                <a:solidFill>
                  <a:schemeClr val="tx1"/>
                </a:solidFill>
                <a:latin typeface="Times New Roman" charset="0"/>
                <a:ea typeface="ＭＳ Ｐゴシック" charset="-128"/>
              </a:defRPr>
            </a:lvl4pPr>
            <a:lvl5pPr marL="2057400" indent="-228600" defTabSz="950913" eaLnBrk="0" hangingPunct="0">
              <a:defRPr sz="500">
                <a:solidFill>
                  <a:schemeClr val="tx1"/>
                </a:solidFill>
                <a:latin typeface="Times New Roman" charset="0"/>
                <a:ea typeface="ＭＳ Ｐゴシック" charset="-128"/>
              </a:defRPr>
            </a:lvl5pPr>
            <a:lvl6pPr marL="2514600" indent="-228600" defTabSz="95091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091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091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0913" eaLnBrk="0" fontAlgn="base" hangingPunct="0">
              <a:spcBef>
                <a:spcPct val="0"/>
              </a:spcBef>
              <a:spcAft>
                <a:spcPct val="0"/>
              </a:spcAft>
              <a:defRPr sz="500">
                <a:solidFill>
                  <a:schemeClr val="tx1"/>
                </a:solidFill>
                <a:latin typeface="Times New Roman" charset="0"/>
                <a:ea typeface="ＭＳ Ｐゴシック" charset="-128"/>
              </a:defRPr>
            </a:lvl9pPr>
          </a:lstStyle>
          <a:p>
            <a:fld id="{54FF4B54-6B65-C348-B64C-62F803F56C70}" type="slidenum">
              <a:rPr lang="en-US" altLang="x-none" sz="1300">
                <a:solidFill>
                  <a:srgbClr val="000000"/>
                </a:solidFill>
              </a:rPr>
              <a:pPr/>
              <a:t>64</a:t>
            </a:fld>
            <a:endParaRPr lang="en-US" altLang="x-none" sz="1300">
              <a:solidFill>
                <a:srgbClr val="000000"/>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030809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500">
                <a:solidFill>
                  <a:schemeClr val="tx1"/>
                </a:solidFill>
                <a:latin typeface="Times New Roman" charset="0"/>
                <a:ea typeface="ＭＳ Ｐゴシック" charset="-128"/>
              </a:defRPr>
            </a:lvl1pPr>
            <a:lvl2pPr marL="742950" indent="-285750" defTabSz="950913" eaLnBrk="0" hangingPunct="0">
              <a:defRPr sz="500">
                <a:solidFill>
                  <a:schemeClr val="tx1"/>
                </a:solidFill>
                <a:latin typeface="Times New Roman" charset="0"/>
                <a:ea typeface="ＭＳ Ｐゴシック" charset="-128"/>
              </a:defRPr>
            </a:lvl2pPr>
            <a:lvl3pPr marL="1143000" indent="-228600" defTabSz="950913" eaLnBrk="0" hangingPunct="0">
              <a:defRPr sz="500">
                <a:solidFill>
                  <a:schemeClr val="tx1"/>
                </a:solidFill>
                <a:latin typeface="Times New Roman" charset="0"/>
                <a:ea typeface="ＭＳ Ｐゴシック" charset="-128"/>
              </a:defRPr>
            </a:lvl3pPr>
            <a:lvl4pPr marL="1600200" indent="-228600" defTabSz="950913" eaLnBrk="0" hangingPunct="0">
              <a:defRPr sz="500">
                <a:solidFill>
                  <a:schemeClr val="tx1"/>
                </a:solidFill>
                <a:latin typeface="Times New Roman" charset="0"/>
                <a:ea typeface="ＭＳ Ｐゴシック" charset="-128"/>
              </a:defRPr>
            </a:lvl4pPr>
            <a:lvl5pPr marL="2057400" indent="-228600" defTabSz="950913" eaLnBrk="0" hangingPunct="0">
              <a:defRPr sz="500">
                <a:solidFill>
                  <a:schemeClr val="tx1"/>
                </a:solidFill>
                <a:latin typeface="Times New Roman" charset="0"/>
                <a:ea typeface="ＭＳ Ｐゴシック" charset="-128"/>
              </a:defRPr>
            </a:lvl5pPr>
            <a:lvl6pPr marL="2514600" indent="-228600" defTabSz="95091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091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091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0913" eaLnBrk="0" fontAlgn="base" hangingPunct="0">
              <a:spcBef>
                <a:spcPct val="0"/>
              </a:spcBef>
              <a:spcAft>
                <a:spcPct val="0"/>
              </a:spcAft>
              <a:defRPr sz="500">
                <a:solidFill>
                  <a:schemeClr val="tx1"/>
                </a:solidFill>
                <a:latin typeface="Times New Roman" charset="0"/>
                <a:ea typeface="ＭＳ Ｐゴシック" charset="-128"/>
              </a:defRPr>
            </a:lvl9pPr>
          </a:lstStyle>
          <a:p>
            <a:fld id="{FD4AAB0A-A04A-E94E-945F-3F49F7840F3A}" type="slidenum">
              <a:rPr lang="en-US" altLang="x-none" sz="1300">
                <a:solidFill>
                  <a:srgbClr val="000000"/>
                </a:solidFill>
              </a:rPr>
              <a:pPr/>
              <a:t>65</a:t>
            </a:fld>
            <a:endParaRPr lang="en-US" altLang="x-none" sz="1300">
              <a:solidFill>
                <a:srgbClr val="000000"/>
              </a:solidFil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29145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CN" altLang="x-none" dirty="0">
                <a:latin typeface="Times New Roman" charset="0"/>
                <a:ea typeface="ＭＳ Ｐゴシック" charset="-128"/>
              </a:rPr>
              <a:t>只根据语法</a:t>
            </a:r>
            <a:r>
              <a:rPr lang="zh-CN" altLang="en-US" dirty="0">
                <a:latin typeface="Times New Roman" charset="0"/>
                <a:ea typeface="ＭＳ Ｐゴシック" charset="-128"/>
              </a:rPr>
              <a:t>：即使你的语义是正确的，如果语法不符合规则，也过编译出错。</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6616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644809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848739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871343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zh-CN" altLang="en-US" dirty="0">
                <a:latin typeface="Times New Roman" charset="0"/>
                <a:ea typeface="ＭＳ Ｐゴシック" charset="-128"/>
              </a:rPr>
              <a:t>错误：语法分析缺少路径</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091214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70</a:t>
            </a:fld>
            <a:endParaRPr lang="en-US" altLang="x-none"/>
          </a:p>
        </p:txBody>
      </p:sp>
    </p:spTree>
    <p:extLst>
      <p:ext uri="{BB962C8B-B14F-4D97-AF65-F5344CB8AC3E}">
        <p14:creationId xmlns:p14="http://schemas.microsoft.com/office/powerpoint/2010/main" val="200719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t>
            </a:r>
            <a:r>
              <a:rPr lang="en-US" b="0" i="0" u="none" strike="noStrike" dirty="0">
                <a:solidFill>
                  <a:srgbClr val="0A0A0A"/>
                </a:solidFill>
                <a:effectLst/>
                <a:latin typeface="Google Sans"/>
              </a:rPr>
              <a:t> </a:t>
            </a:r>
            <a:r>
              <a:rPr lang="zh-CN" altLang="en-US" b="0" i="0" u="none" strike="noStrike" dirty="0">
                <a:solidFill>
                  <a:srgbClr val="0A0A0A"/>
                </a:solidFill>
                <a:effectLst/>
                <a:latin typeface="Google Sans"/>
              </a:rPr>
              <a:t>在 </a:t>
            </a:r>
            <a:r>
              <a:rPr lang="en-US" b="0" i="0" u="none" strike="noStrike" dirty="0">
                <a:solidFill>
                  <a:srgbClr val="0A0A0A"/>
                </a:solidFill>
                <a:effectLst/>
                <a:latin typeface="Google Sans"/>
              </a:rPr>
              <a:t>Java </a:t>
            </a:r>
            <a:r>
              <a:rPr lang="zh-CN" altLang="en-US" b="0" i="0" u="none" strike="noStrike" dirty="0">
                <a:solidFill>
                  <a:srgbClr val="0A0A0A"/>
                </a:solidFill>
                <a:effectLst/>
                <a:latin typeface="Google Sans"/>
              </a:rPr>
              <a:t>中是整型的一种，它存储的是一个 </a:t>
            </a:r>
            <a:r>
              <a:rPr lang="en-US" altLang="zh-CN" b="0" i="0" u="none" strike="noStrike" dirty="0">
                <a:solidFill>
                  <a:srgbClr val="0A0A0A"/>
                </a:solidFill>
                <a:effectLst/>
                <a:latin typeface="Google Sans"/>
              </a:rPr>
              <a:t>16 </a:t>
            </a:r>
            <a:r>
              <a:rPr lang="zh-CN" altLang="en-US" b="0" i="0" u="none" strike="noStrike" dirty="0">
                <a:solidFill>
                  <a:srgbClr val="0A0A0A"/>
                </a:solidFill>
                <a:effectLst/>
                <a:latin typeface="Google Sans"/>
              </a:rPr>
              <a:t>位的无符号整数。由于底层存储的是整数，因此 </a:t>
            </a:r>
            <a:r>
              <a:rPr lang="en-US" dirty="0"/>
              <a:t>char</a:t>
            </a:r>
            <a:r>
              <a:rPr lang="en-US" b="0" i="0" u="none" strike="noStrike" dirty="0">
                <a:solidFill>
                  <a:srgbClr val="0A0A0A"/>
                </a:solidFill>
                <a:effectLst/>
                <a:latin typeface="Google Sans"/>
              </a:rPr>
              <a:t> </a:t>
            </a:r>
            <a:r>
              <a:rPr lang="zh-CN" altLang="en-US" b="0" i="0" u="none" strike="noStrike" dirty="0">
                <a:solidFill>
                  <a:srgbClr val="0A0A0A"/>
                </a:solidFill>
                <a:effectLst/>
                <a:latin typeface="Google Sans"/>
              </a:rPr>
              <a:t>类型可以参与算术运算。 </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71</a:t>
            </a:fld>
            <a:endParaRPr lang="en-US" altLang="x-none"/>
          </a:p>
        </p:txBody>
      </p:sp>
    </p:spTree>
    <p:extLst>
      <p:ext uri="{BB962C8B-B14F-4D97-AF65-F5344CB8AC3E}">
        <p14:creationId xmlns:p14="http://schemas.microsoft.com/office/powerpoint/2010/main" val="523492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eaLnBrk="0" hangingPunct="0">
              <a:defRPr sz="500">
                <a:solidFill>
                  <a:schemeClr val="tx1"/>
                </a:solidFill>
                <a:latin typeface="Times New Roman" charset="0"/>
                <a:ea typeface="ＭＳ Ｐゴシック" charset="-128"/>
              </a:defRPr>
            </a:lvl1pPr>
            <a:lvl2pPr marL="742950" indent="-285750" defTabSz="954088" eaLnBrk="0" hangingPunct="0">
              <a:defRPr sz="500">
                <a:solidFill>
                  <a:schemeClr val="tx1"/>
                </a:solidFill>
                <a:latin typeface="Times New Roman" charset="0"/>
                <a:ea typeface="ＭＳ Ｐゴシック" charset="-128"/>
              </a:defRPr>
            </a:lvl2pPr>
            <a:lvl3pPr marL="1143000" indent="-228600" defTabSz="954088" eaLnBrk="0" hangingPunct="0">
              <a:defRPr sz="500">
                <a:solidFill>
                  <a:schemeClr val="tx1"/>
                </a:solidFill>
                <a:latin typeface="Times New Roman" charset="0"/>
                <a:ea typeface="ＭＳ Ｐゴシック" charset="-128"/>
              </a:defRPr>
            </a:lvl3pPr>
            <a:lvl4pPr marL="1600200" indent="-228600" defTabSz="954088" eaLnBrk="0" hangingPunct="0">
              <a:defRPr sz="500">
                <a:solidFill>
                  <a:schemeClr val="tx1"/>
                </a:solidFill>
                <a:latin typeface="Times New Roman" charset="0"/>
                <a:ea typeface="ＭＳ Ｐゴシック" charset="-128"/>
              </a:defRPr>
            </a:lvl4pPr>
            <a:lvl5pPr marL="2057400" indent="-228600" defTabSz="954088" eaLnBrk="0" hangingPunct="0">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0249857F-B1D2-F14B-8AFD-775440DE548F}" type="slidenum">
              <a:rPr lang="en-US" altLang="x-none" sz="1300"/>
              <a:pPr/>
              <a:t>72</a:t>
            </a:fld>
            <a:endParaRPr lang="en-US" altLang="x-none" sz="13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err="1">
                <a:latin typeface="Times New Roman" charset="0"/>
                <a:ea typeface="ＭＳ Ｐゴシック" charset="-128"/>
              </a:rPr>
              <a:t>两种情况</a:t>
            </a:r>
            <a:r>
              <a:rPr lang="zh-CN" altLang="en-US" dirty="0">
                <a:latin typeface="Times New Roman" charset="0"/>
                <a:ea typeface="ＭＳ Ｐゴシック" charset="-128"/>
              </a:rPr>
              <a:t>：</a:t>
            </a:r>
            <a:endParaRPr lang="en-US" altLang="zh-CN" dirty="0">
              <a:latin typeface="Times New Roman" charset="0"/>
              <a:ea typeface="ＭＳ Ｐゴシック" charset="-128"/>
            </a:endParaRPr>
          </a:p>
          <a:p>
            <a:pPr marL="228600" indent="-228600">
              <a:buAutoNum type="arabicPeriod"/>
            </a:pPr>
            <a:r>
              <a:rPr lang="zh-CN" altLang="en-US" dirty="0">
                <a:latin typeface="Times New Roman" charset="0"/>
                <a:ea typeface="ＭＳ Ｐゴシック" charset="-128"/>
              </a:rPr>
              <a:t>有</a:t>
            </a:r>
            <a:r>
              <a:rPr lang="en-US" altLang="zh-CN" dirty="0">
                <a:latin typeface="Times New Roman" charset="0"/>
                <a:ea typeface="ＭＳ Ｐゴシック" charset="-128"/>
              </a:rPr>
              <a:t>default</a:t>
            </a:r>
            <a:r>
              <a:rPr lang="zh-CN" altLang="en-US" dirty="0">
                <a:latin typeface="Times New Roman" charset="0"/>
                <a:ea typeface="ＭＳ Ｐゴシック" charset="-128"/>
              </a:rPr>
              <a:t>，没有匹配</a:t>
            </a:r>
            <a:endParaRPr lang="en-US" altLang="zh-CN" dirty="0">
              <a:latin typeface="Times New Roman" charset="0"/>
              <a:ea typeface="ＭＳ Ｐゴシック" charset="-128"/>
            </a:endParaRPr>
          </a:p>
          <a:p>
            <a:pPr marL="228600" indent="-228600">
              <a:buAutoNum type="arabicPeriod"/>
            </a:pPr>
            <a:r>
              <a:rPr lang="zh-CN" altLang="en-US" dirty="0">
                <a:latin typeface="Times New Roman" charset="0"/>
                <a:ea typeface="ＭＳ Ｐゴシック" charset="-128"/>
              </a:rPr>
              <a:t>无</a:t>
            </a:r>
            <a:r>
              <a:rPr lang="en-US" altLang="zh-CN" dirty="0">
                <a:latin typeface="Times New Roman" charset="0"/>
                <a:ea typeface="ＭＳ Ｐゴシック" charset="-128"/>
              </a:rPr>
              <a:t>default</a:t>
            </a:r>
            <a:r>
              <a:rPr lang="zh-CN" altLang="en-US" dirty="0">
                <a:latin typeface="Times New Roman" charset="0"/>
                <a:ea typeface="ＭＳ Ｐゴシック" charset="-128"/>
              </a:rPr>
              <a:t>，没有匹配</a:t>
            </a:r>
            <a:endParaRPr lang="x-none" altLang="x-none">
              <a:latin typeface="Times New Roman" charset="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eaLnBrk="0" hangingPunct="0">
              <a:defRPr sz="500">
                <a:solidFill>
                  <a:schemeClr val="tx1"/>
                </a:solidFill>
                <a:latin typeface="Times New Roman" charset="0"/>
                <a:ea typeface="ＭＳ Ｐゴシック" charset="-128"/>
              </a:defRPr>
            </a:lvl1pPr>
            <a:lvl2pPr marL="742950" indent="-285750" defTabSz="954088" eaLnBrk="0" hangingPunct="0">
              <a:defRPr sz="500">
                <a:solidFill>
                  <a:schemeClr val="tx1"/>
                </a:solidFill>
                <a:latin typeface="Times New Roman" charset="0"/>
                <a:ea typeface="ＭＳ Ｐゴシック" charset="-128"/>
              </a:defRPr>
            </a:lvl2pPr>
            <a:lvl3pPr marL="1143000" indent="-228600" defTabSz="954088" eaLnBrk="0" hangingPunct="0">
              <a:defRPr sz="500">
                <a:solidFill>
                  <a:schemeClr val="tx1"/>
                </a:solidFill>
                <a:latin typeface="Times New Roman" charset="0"/>
                <a:ea typeface="ＭＳ Ｐゴシック" charset="-128"/>
              </a:defRPr>
            </a:lvl3pPr>
            <a:lvl4pPr marL="1600200" indent="-228600" defTabSz="954088" eaLnBrk="0" hangingPunct="0">
              <a:defRPr sz="500">
                <a:solidFill>
                  <a:schemeClr val="tx1"/>
                </a:solidFill>
                <a:latin typeface="Times New Roman" charset="0"/>
                <a:ea typeface="ＭＳ Ｐゴシック" charset="-128"/>
              </a:defRPr>
            </a:lvl4pPr>
            <a:lvl5pPr marL="2057400" indent="-228600" defTabSz="954088" eaLnBrk="0" hangingPunct="0">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E8118B03-15A3-2141-A977-985B1BC1DAB3}" type="slidenum">
              <a:rPr lang="en-US" altLang="x-none" sz="1300"/>
              <a:pPr/>
              <a:t>73</a:t>
            </a:fld>
            <a:endParaRPr lang="en-US" altLang="x-none" sz="13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err="1">
                <a:latin typeface="Times New Roman" charset="0"/>
                <a:ea typeface="ＭＳ Ｐゴシック" charset="-128"/>
              </a:rPr>
              <a:t>如果使用break</a:t>
            </a:r>
            <a:r>
              <a:rPr lang="zh-CN" altLang="en-US" dirty="0">
                <a:latin typeface="Times New Roman" charset="0"/>
                <a:ea typeface="ＭＳ Ｐゴシック" charset="-128"/>
              </a:rPr>
              <a:t>，会跳出</a:t>
            </a:r>
            <a:r>
              <a:rPr lang="en-US" altLang="zh-CN" dirty="0">
                <a:latin typeface="Times New Roman" charset="0"/>
                <a:ea typeface="ＭＳ Ｐゴシック" charset="-128"/>
              </a:rPr>
              <a:t>switch</a:t>
            </a:r>
            <a:r>
              <a:rPr lang="zh-CN" altLang="en-US" dirty="0">
                <a:latin typeface="Times New Roman" charset="0"/>
                <a:ea typeface="ＭＳ Ｐゴシック" charset="-128"/>
              </a:rPr>
              <a:t>的控制流</a:t>
            </a:r>
            <a:endParaRPr lang="x-none" altLang="x-none">
              <a:latin typeface="Times New Roman" charset="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强调</a:t>
            </a:r>
            <a:r>
              <a:rPr lang="en-US" altLang="x-none" dirty="0">
                <a:solidFill>
                  <a:srgbClr val="C00000"/>
                </a:solidFill>
                <a:ea typeface="ＭＳ Ｐゴシック" charset="-128"/>
              </a:rPr>
              <a:t>constant</a:t>
            </a:r>
          </a:p>
          <a:p>
            <a:endParaRPr lang="en-US" dirty="0">
              <a:solidFill>
                <a:srgbClr val="C00000"/>
              </a:solidFill>
              <a:ea typeface="ＭＳ Ｐゴシック" charset="-128"/>
            </a:endParaRPr>
          </a:p>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75</a:t>
            </a:fld>
            <a:endParaRPr lang="en-US" altLang="x-none"/>
          </a:p>
        </p:txBody>
      </p:sp>
    </p:spTree>
    <p:extLst>
      <p:ext uri="{BB962C8B-B14F-4D97-AF65-F5344CB8AC3E}">
        <p14:creationId xmlns:p14="http://schemas.microsoft.com/office/powerpoint/2010/main" val="2227991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eaLnBrk="0" hangingPunct="0">
              <a:defRPr sz="500">
                <a:solidFill>
                  <a:schemeClr val="tx1"/>
                </a:solidFill>
                <a:latin typeface="Times New Roman" charset="0"/>
                <a:ea typeface="ＭＳ Ｐゴシック" charset="-128"/>
              </a:defRPr>
            </a:lvl1pPr>
            <a:lvl2pPr marL="742950" indent="-285750" defTabSz="954088" eaLnBrk="0" hangingPunct="0">
              <a:defRPr sz="500">
                <a:solidFill>
                  <a:schemeClr val="tx1"/>
                </a:solidFill>
                <a:latin typeface="Times New Roman" charset="0"/>
                <a:ea typeface="ＭＳ Ｐゴシック" charset="-128"/>
              </a:defRPr>
            </a:lvl2pPr>
            <a:lvl3pPr marL="1143000" indent="-228600" defTabSz="954088" eaLnBrk="0" hangingPunct="0">
              <a:defRPr sz="500">
                <a:solidFill>
                  <a:schemeClr val="tx1"/>
                </a:solidFill>
                <a:latin typeface="Times New Roman" charset="0"/>
                <a:ea typeface="ＭＳ Ｐゴシック" charset="-128"/>
              </a:defRPr>
            </a:lvl3pPr>
            <a:lvl4pPr marL="1600200" indent="-228600" defTabSz="954088" eaLnBrk="0" hangingPunct="0">
              <a:defRPr sz="500">
                <a:solidFill>
                  <a:schemeClr val="tx1"/>
                </a:solidFill>
                <a:latin typeface="Times New Roman" charset="0"/>
                <a:ea typeface="ＭＳ Ｐゴシック" charset="-128"/>
              </a:defRPr>
            </a:lvl4pPr>
            <a:lvl5pPr marL="2057400" indent="-228600" defTabSz="954088" eaLnBrk="0" hangingPunct="0">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00183775-7FD1-5F4B-B83F-9A31AC55831C}" type="slidenum">
              <a:rPr lang="en-US" altLang="x-none" sz="1300"/>
              <a:pPr/>
              <a:t>76</a:t>
            </a:fld>
            <a:endParaRPr lang="en-US" altLang="x-none" sz="13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CN" altLang="x-none" dirty="0">
                <a:latin typeface="Times New Roman" charset="0"/>
                <a:ea typeface="ＭＳ Ｐゴシック" charset="-128"/>
              </a:rPr>
              <a:t>我们能不能进一步缩短</a:t>
            </a:r>
            <a:endParaRPr lang="x-none" altLang="x-none">
              <a:latin typeface="Times New Roman" charset="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eaLnBrk="0" hangingPunct="0">
              <a:defRPr sz="500">
                <a:solidFill>
                  <a:schemeClr val="tx1"/>
                </a:solidFill>
                <a:latin typeface="Times New Roman" charset="0"/>
                <a:ea typeface="ＭＳ Ｐゴシック" charset="-128"/>
              </a:defRPr>
            </a:lvl1pPr>
            <a:lvl2pPr marL="742950" indent="-285750" defTabSz="954088" eaLnBrk="0" hangingPunct="0">
              <a:defRPr sz="500">
                <a:solidFill>
                  <a:schemeClr val="tx1"/>
                </a:solidFill>
                <a:latin typeface="Times New Roman" charset="0"/>
                <a:ea typeface="ＭＳ Ｐゴシック" charset="-128"/>
              </a:defRPr>
            </a:lvl2pPr>
            <a:lvl3pPr marL="1143000" indent="-228600" defTabSz="954088" eaLnBrk="0" hangingPunct="0">
              <a:defRPr sz="500">
                <a:solidFill>
                  <a:schemeClr val="tx1"/>
                </a:solidFill>
                <a:latin typeface="Times New Roman" charset="0"/>
                <a:ea typeface="ＭＳ Ｐゴシック" charset="-128"/>
              </a:defRPr>
            </a:lvl3pPr>
            <a:lvl4pPr marL="1600200" indent="-228600" defTabSz="954088" eaLnBrk="0" hangingPunct="0">
              <a:defRPr sz="500">
                <a:solidFill>
                  <a:schemeClr val="tx1"/>
                </a:solidFill>
                <a:latin typeface="Times New Roman" charset="0"/>
                <a:ea typeface="ＭＳ Ｐゴシック" charset="-128"/>
              </a:defRPr>
            </a:lvl4pPr>
            <a:lvl5pPr marL="2057400" indent="-228600" defTabSz="954088" eaLnBrk="0" hangingPunct="0">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AC2D9B7B-6D0C-DB49-BC7F-A8A0EA62D576}" type="slidenum">
              <a:rPr lang="en-US" altLang="x-none" sz="1300"/>
              <a:pPr/>
              <a:t>77</a:t>
            </a:fld>
            <a:endParaRPr lang="en-US" altLang="x-none" sz="13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a:latin typeface="Times New Roman" charset="0"/>
                <a:ea typeface="ＭＳ Ｐゴシック" charset="-128"/>
              </a:rPr>
              <a:t>Plural</a:t>
            </a:r>
            <a:r>
              <a:rPr lang="zh-CN" altLang="en-US" dirty="0">
                <a:latin typeface="Times New Roman" charset="0"/>
                <a:ea typeface="ＭＳ Ｐゴシック" charset="-128"/>
              </a:rPr>
              <a:t>：复数</a:t>
            </a:r>
            <a:endParaRPr lang="x-none" altLang="x-none">
              <a:latin typeface="Times New Roman"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4FE82D2B-C9B8-5B4C-9B50-92EBE318279F}" type="slidenum">
              <a:rPr lang="en-US" altLang="x-none" smtClean="0"/>
              <a:pPr/>
              <a:t>4</a:t>
            </a:fld>
            <a:endParaRPr lang="en-US" altLang="x-none"/>
          </a:p>
        </p:txBody>
      </p:sp>
    </p:spTree>
    <p:extLst>
      <p:ext uri="{BB962C8B-B14F-4D97-AF65-F5344CB8AC3E}">
        <p14:creationId xmlns:p14="http://schemas.microsoft.com/office/powerpoint/2010/main" val="3126825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处理文本（字符串）可能需要哪些函数（方法）？</a:t>
            </a:r>
            <a:endParaRPr lang="en-US" altLang="zh-CN" dirty="0"/>
          </a:p>
          <a:p>
            <a:endParaRPr lang="en-US" dirty="0"/>
          </a:p>
          <a:p>
            <a:r>
              <a:rPr lang="en-CN" dirty="0"/>
              <a:t>列子</a:t>
            </a:r>
            <a:r>
              <a:rPr lang="zh-CN" altLang="en-US" dirty="0"/>
              <a:t>：</a:t>
            </a:r>
            <a:endParaRPr lang="en-US" altLang="zh-CN" dirty="0"/>
          </a:p>
          <a:p>
            <a:r>
              <a:rPr lang="en-US" dirty="0" err="1"/>
              <a:t>数一下有多少个字符</a:t>
            </a:r>
            <a:r>
              <a:rPr lang="zh-CN" altLang="en-US" dirty="0"/>
              <a:t>？</a:t>
            </a:r>
            <a:endParaRPr lang="en-US" altLang="zh-CN" dirty="0"/>
          </a:p>
          <a:p>
            <a:endParaRPr lang="en-US" altLang="zh-CN" dirty="0"/>
          </a:p>
          <a:p>
            <a:r>
              <a:rPr lang="zh-CN" altLang="en-US" dirty="0"/>
              <a:t>刚刚学过的：</a:t>
            </a:r>
            <a:endParaRPr lang="en-US" altLang="zh-CN" dirty="0"/>
          </a:p>
          <a:p>
            <a:r>
              <a:rPr lang="en-US" dirty="0" err="1"/>
              <a:t>输出特定格式</a:t>
            </a:r>
            <a:r>
              <a:rPr lang="zh-CN" altLang="en-US" dirty="0"/>
              <a:t>？</a:t>
            </a:r>
            <a:endParaRPr lang="en-US" dirty="0"/>
          </a:p>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80</a:t>
            </a:fld>
            <a:endParaRPr lang="en-US" altLang="x-none"/>
          </a:p>
        </p:txBody>
      </p:sp>
    </p:spTree>
    <p:extLst>
      <p:ext uri="{BB962C8B-B14F-4D97-AF65-F5344CB8AC3E}">
        <p14:creationId xmlns:p14="http://schemas.microsoft.com/office/powerpoint/2010/main" val="3149486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81</a:t>
            </a:fld>
            <a:endParaRPr lang="en-US" altLang="x-none"/>
          </a:p>
        </p:txBody>
      </p:sp>
    </p:spTree>
    <p:extLst>
      <p:ext uri="{BB962C8B-B14F-4D97-AF65-F5344CB8AC3E}">
        <p14:creationId xmlns:p14="http://schemas.microsoft.com/office/powerpoint/2010/main" val="604095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47401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714842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206674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CN" altLang="x-none" dirty="0">
                <a:latin typeface="Arial" charset="0"/>
                <a:ea typeface="ＭＳ Ｐゴシック" charset="-128"/>
              </a:rPr>
              <a:t>这里为了对齐</a:t>
            </a:r>
            <a:r>
              <a:rPr lang="zh-CN" altLang="en-US" dirty="0">
                <a:latin typeface="Arial" charset="0"/>
                <a:ea typeface="ＭＳ Ｐゴシック" charset="-128"/>
              </a:rPr>
              <a:t>，省略了</a:t>
            </a:r>
            <a:r>
              <a:rPr lang="en-US" altLang="zh-CN" dirty="0">
                <a:latin typeface="Arial" charset="0"/>
                <a:ea typeface="ＭＳ Ｐゴシック" charset="-128"/>
              </a:rPr>
              <a:t>1</a:t>
            </a:r>
            <a:r>
              <a:rPr lang="zh-CN" altLang="en-US" dirty="0">
                <a:latin typeface="Arial" charset="0"/>
                <a:ea typeface="ＭＳ Ｐゴシック" charset="-128"/>
              </a:rPr>
              <a:t>，后面的</a:t>
            </a:r>
            <a:r>
              <a:rPr lang="en-US" altLang="zh-CN" dirty="0">
                <a:latin typeface="Arial" charset="0"/>
                <a:ea typeface="ＭＳ Ｐゴシック" charset="-128"/>
              </a:rPr>
              <a:t>0</a:t>
            </a:r>
            <a:r>
              <a:rPr lang="zh-CN" altLang="en-US" dirty="0">
                <a:latin typeface="Arial" charset="0"/>
                <a:ea typeface="ＭＳ Ｐゴシック" charset="-128"/>
              </a:rPr>
              <a:t>代表</a:t>
            </a:r>
            <a:r>
              <a:rPr lang="en-US" altLang="zh-CN" dirty="0">
                <a:latin typeface="Arial" charset="0"/>
                <a:ea typeface="ＭＳ Ｐゴシック" charset="-128"/>
              </a:rPr>
              <a:t>10,11,12…</a:t>
            </a:r>
            <a:endParaRPr lang="x-none" altLang="x-none">
              <a:latin typeface="Arial" charset="0"/>
              <a:ea typeface="ＭＳ Ｐゴシック" charset="-128"/>
            </a:endParaRPr>
          </a:p>
        </p:txBody>
      </p:sp>
    </p:spTree>
    <p:extLst>
      <p:ext uri="{BB962C8B-B14F-4D97-AF65-F5344CB8AC3E}">
        <p14:creationId xmlns:p14="http://schemas.microsoft.com/office/powerpoint/2010/main" val="1069289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kumimoji="0" lang="en-US" sz="1200" b="0" i="0" u="sng" strike="noStrike" cap="none" normalizeH="0" baseline="0" dirty="0">
                <a:ln>
                  <a:noFill/>
                </a:ln>
                <a:solidFill>
                  <a:srgbClr val="C00000"/>
                </a:solidFill>
                <a:effectLst/>
                <a:latin typeface="Verdana" pitchFamily="34" charset="0"/>
                <a:cs typeface="Times New Roman" pitchFamily="18" charset="0"/>
              </a:rPr>
              <a:t>Exclusive</a:t>
            </a:r>
            <a:r>
              <a:rPr kumimoji="0" lang="en-US" altLang="zh-CN" sz="1200" b="0" i="0" u="sng" strike="noStrike" cap="none" normalizeH="0" baseline="0" dirty="0">
                <a:ln>
                  <a:noFill/>
                </a:ln>
                <a:solidFill>
                  <a:srgbClr val="C00000"/>
                </a:solidFill>
                <a:effectLst/>
                <a:latin typeface="Verdana" pitchFamily="34" charset="0"/>
                <a:cs typeface="Times New Roman" pitchFamily="18" charset="0"/>
              </a:rPr>
              <a:t>:</a:t>
            </a:r>
            <a:r>
              <a:rPr kumimoji="0" lang="zh-CN" altLang="en-US" sz="1200" b="0" i="0" u="sng" strike="noStrike" cap="none" normalizeH="0" baseline="0" dirty="0">
                <a:ln>
                  <a:noFill/>
                </a:ln>
                <a:solidFill>
                  <a:srgbClr val="C00000"/>
                </a:solidFill>
                <a:effectLst/>
                <a:latin typeface="Verdana" pitchFamily="34" charset="0"/>
                <a:cs typeface="Times New Roman" pitchFamily="18" charset="0"/>
              </a:rPr>
              <a:t> 不包括最后一个</a:t>
            </a:r>
            <a:r>
              <a:rPr kumimoji="0" lang="en-US" altLang="zh-CN" sz="1200" b="0" i="0" u="sng" strike="noStrike" cap="none" normalizeH="0" baseline="0" dirty="0">
                <a:ln>
                  <a:noFill/>
                </a:ln>
                <a:solidFill>
                  <a:srgbClr val="C00000"/>
                </a:solidFill>
                <a:effectLst/>
                <a:latin typeface="Verdana" pitchFamily="34" charset="0"/>
                <a:cs typeface="Times New Roman" pitchFamily="18" charset="0"/>
              </a:rPr>
              <a:t>index2</a:t>
            </a:r>
            <a:r>
              <a:rPr kumimoji="0" lang="zh-CN" altLang="en-US" sz="1200" b="0" i="0" u="sng" strike="noStrike" cap="none" normalizeH="0" baseline="0" dirty="0">
                <a:ln>
                  <a:noFill/>
                </a:ln>
                <a:solidFill>
                  <a:srgbClr val="C00000"/>
                </a:solidFill>
                <a:effectLst/>
                <a:latin typeface="Verdana" pitchFamily="34" charset="0"/>
                <a:cs typeface="Times New Roman" pitchFamily="18" charset="0"/>
              </a:rPr>
              <a:t>位置的字符</a:t>
            </a:r>
            <a:endParaRPr lang="en-US" altLang="x-none" dirty="0">
              <a:latin typeface="Arial" charset="0"/>
              <a:ea typeface="ＭＳ Ｐゴシック" charset="-128"/>
            </a:endParaRPr>
          </a:p>
          <a:p>
            <a:endParaRPr lang="en-US" altLang="x-none" dirty="0">
              <a:latin typeface="Arial" charset="0"/>
              <a:ea typeface="ＭＳ Ｐゴシック" charset="-128"/>
            </a:endParaRPr>
          </a:p>
          <a:p>
            <a:r>
              <a:rPr lang="en-US" altLang="x-none" dirty="0">
                <a:latin typeface="Arial" charset="0"/>
                <a:ea typeface="ＭＳ Ｐゴシック" charset="-128"/>
              </a:rPr>
              <a:t>Grab</a:t>
            </a:r>
            <a:r>
              <a:rPr lang="zh-CN" altLang="en-US" dirty="0">
                <a:latin typeface="Arial" charset="0"/>
                <a:ea typeface="ＭＳ Ｐゴシック" charset="-128"/>
              </a:rPr>
              <a:t>：抓</a:t>
            </a:r>
            <a:endParaRPr lang="en-US" altLang="zh-CN" dirty="0">
              <a:latin typeface="Arial" charset="0"/>
              <a:ea typeface="ＭＳ Ｐゴシック" charset="-128"/>
            </a:endParaRPr>
          </a:p>
          <a:p>
            <a:endParaRPr lang="en-US" altLang="x-none" dirty="0">
              <a:latin typeface="Arial" charset="0"/>
              <a:ea typeface="ＭＳ Ｐゴシック" charset="-128"/>
            </a:endParaRPr>
          </a:p>
          <a:p>
            <a:r>
              <a:rPr lang="en-US" altLang="x-none" dirty="0">
                <a:latin typeface="Arial" charset="0"/>
                <a:ea typeface="ＭＳ Ｐゴシック" charset="-128"/>
              </a:rPr>
              <a:t>Immutable</a:t>
            </a:r>
            <a:r>
              <a:rPr lang="zh-CN" altLang="en-US" dirty="0">
                <a:latin typeface="Arial" charset="0"/>
                <a:ea typeface="ＭＳ Ｐゴシック" charset="-128"/>
              </a:rPr>
              <a:t>：不可更改的</a:t>
            </a:r>
            <a:endParaRPr lang="x-none" altLang="x-none">
              <a:latin typeface="Arial" charset="0"/>
              <a:ea typeface="ＭＳ Ｐゴシック" charset="-128"/>
            </a:endParaRPr>
          </a:p>
        </p:txBody>
      </p:sp>
    </p:spTree>
    <p:extLst>
      <p:ext uri="{BB962C8B-B14F-4D97-AF65-F5344CB8AC3E}">
        <p14:creationId xmlns:p14="http://schemas.microsoft.com/office/powerpoint/2010/main" val="220600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9797572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之前</a:t>
            </a:r>
            <a:r>
              <a:rPr lang="zh-CN" altLang="en-US" dirty="0"/>
              <a:t>： </a:t>
            </a:r>
            <a:r>
              <a:rPr lang="en-US" altLang="zh-CN" dirty="0"/>
              <a:t>s</a:t>
            </a:r>
            <a:r>
              <a:rPr lang="zh-CN" altLang="en-US" dirty="0"/>
              <a:t> 是</a:t>
            </a:r>
            <a:r>
              <a:rPr lang="en-US" altLang="zh-CN" dirty="0" err="1"/>
              <a:t>System.in</a:t>
            </a:r>
            <a:br>
              <a:rPr lang="en-US" altLang="zh-CN" dirty="0"/>
            </a:br>
            <a:br>
              <a:rPr lang="en-US" altLang="zh-CN" dirty="0"/>
            </a:br>
            <a:r>
              <a:rPr lang="zh-CN" altLang="en-US" dirty="0"/>
              <a:t>好，我们发现</a:t>
            </a:r>
            <a:r>
              <a:rPr lang="en-US" altLang="zh-CN" dirty="0"/>
              <a:t>scanner</a:t>
            </a:r>
            <a:r>
              <a:rPr lang="zh-CN" altLang="en-US" dirty="0"/>
              <a:t> 方法没法直接输入</a:t>
            </a:r>
            <a:r>
              <a:rPr lang="en-US" altLang="zh-CN" dirty="0"/>
              <a:t>string</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89</a:t>
            </a:fld>
            <a:endParaRPr lang="en-US" altLang="x-none"/>
          </a:p>
        </p:txBody>
      </p:sp>
    </p:spTree>
    <p:extLst>
      <p:ext uri="{BB962C8B-B14F-4D97-AF65-F5344CB8AC3E}">
        <p14:creationId xmlns:p14="http://schemas.microsoft.com/office/powerpoint/2010/main" val="3624463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err="1">
                <a:latin typeface="Arial" charset="0"/>
                <a:ea typeface="ＭＳ Ｐゴシック" charset="-128"/>
              </a:rPr>
              <a:t>用我们学过的知识</a:t>
            </a:r>
            <a:endParaRPr lang="en-US" altLang="x-none" dirty="0">
              <a:latin typeface="Arial" charset="0"/>
              <a:ea typeface="ＭＳ Ｐゴシック" charset="-128"/>
            </a:endParaRPr>
          </a:p>
          <a:p>
            <a:endParaRPr lang="en-US" altLang="x-none" dirty="0">
              <a:latin typeface="Arial" charset="0"/>
              <a:ea typeface="ＭＳ Ｐゴシック" charset="-128"/>
            </a:endParaRPr>
          </a:p>
          <a:p>
            <a:r>
              <a:rPr lang="en-CN" altLang="x-none" dirty="0">
                <a:latin typeface="Arial" charset="0"/>
                <a:ea typeface="ＭＳ Ｐゴシック" charset="-128"/>
              </a:rPr>
              <a:t>其他自己查文档</a:t>
            </a:r>
            <a:r>
              <a:rPr lang="zh-CN" altLang="en-US" dirty="0">
                <a:latin typeface="Arial" charset="0"/>
                <a:ea typeface="ＭＳ Ｐゴシック" charset="-128"/>
              </a:rPr>
              <a:t>，探索一下</a:t>
            </a:r>
            <a:endParaRPr lang="x-none" altLang="x-none">
              <a:latin typeface="Arial" charset="0"/>
              <a:ea typeface="ＭＳ Ｐゴシック" charset="-128"/>
            </a:endParaRPr>
          </a:p>
        </p:txBody>
      </p:sp>
    </p:spTree>
    <p:extLst>
      <p:ext uri="{BB962C8B-B14F-4D97-AF65-F5344CB8AC3E}">
        <p14:creationId xmlns:p14="http://schemas.microsoft.com/office/powerpoint/2010/main" val="136235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lvl="1">
              <a:lnSpc>
                <a:spcPct val="140000"/>
              </a:lnSpc>
            </a:pPr>
            <a:endParaRPr lang="x-none" altLang="x-none">
              <a:latin typeface="Arial" charset="0"/>
              <a:ea typeface="ＭＳ Ｐゴシック" charset="-128"/>
            </a:endParaRPr>
          </a:p>
        </p:txBody>
      </p:sp>
    </p:spTree>
    <p:extLst>
      <p:ext uri="{BB962C8B-B14F-4D97-AF65-F5344CB8AC3E}">
        <p14:creationId xmlns:p14="http://schemas.microsoft.com/office/powerpoint/2010/main" val="918332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那么实现这样一个流程</a:t>
            </a:r>
            <a:r>
              <a:rPr lang="zh-CN" altLang="en-US" dirty="0"/>
              <a:t>所需要的知识呢就是字符串分割</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91</a:t>
            </a:fld>
            <a:endParaRPr lang="en-US" altLang="x-none"/>
          </a:p>
        </p:txBody>
      </p:sp>
    </p:spTree>
    <p:extLst>
      <p:ext uri="{BB962C8B-B14F-4D97-AF65-F5344CB8AC3E}">
        <p14:creationId xmlns:p14="http://schemas.microsoft.com/office/powerpoint/2010/main" val="4171056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Gangsta</a:t>
            </a:r>
            <a:r>
              <a:rPr lang="zh-CN" altLang="en-US" dirty="0"/>
              <a:t>：黑帮</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92</a:t>
            </a:fld>
            <a:endParaRPr lang="en-US" altLang="x-none"/>
          </a:p>
        </p:txBody>
      </p:sp>
    </p:spTree>
    <p:extLst>
      <p:ext uri="{BB962C8B-B14F-4D97-AF65-F5344CB8AC3E}">
        <p14:creationId xmlns:p14="http://schemas.microsoft.com/office/powerpoint/2010/main" val="4183459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797040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Rhyme</a:t>
            </a:r>
            <a:r>
              <a:rPr lang="zh-CN" altLang="en-US" dirty="0"/>
              <a:t> 押韵词</a:t>
            </a:r>
            <a:br>
              <a:rPr lang="en-US" altLang="zh-CN" dirty="0"/>
            </a:b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95</a:t>
            </a:fld>
            <a:endParaRPr lang="en-US" altLang="x-none"/>
          </a:p>
        </p:txBody>
      </p:sp>
    </p:spTree>
    <p:extLst>
      <p:ext uri="{BB962C8B-B14F-4D97-AF65-F5344CB8AC3E}">
        <p14:creationId xmlns:p14="http://schemas.microsoft.com/office/powerpoint/2010/main" val="2923219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
        <p:nvSpPr>
          <p:cNvPr id="23555"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645467AD-CF7E-E545-B520-7DB590F03A6C}" type="slidenum">
              <a:rPr lang="en-US" altLang="x-none" sz="1300">
                <a:solidFill>
                  <a:srgbClr val="000000"/>
                </a:solidFill>
              </a:rPr>
              <a:pPr/>
              <a:t>96</a:t>
            </a:fld>
            <a:endParaRPr lang="en-US" altLang="x-none" sz="1300">
              <a:solidFill>
                <a:srgbClr val="000000"/>
              </a:solidFill>
            </a:endParaRPr>
          </a:p>
        </p:txBody>
      </p:sp>
    </p:spTree>
    <p:extLst>
      <p:ext uri="{BB962C8B-B14F-4D97-AF65-F5344CB8AC3E}">
        <p14:creationId xmlns:p14="http://schemas.microsoft.com/office/powerpoint/2010/main" val="504857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581742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7" tIns="48328" rIns="96657" bIns="48328" anchor="b"/>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674AD1B8-2ABB-7945-9788-08D2C1BB81AF}" type="slidenum">
              <a:rPr lang="en-US" altLang="x-none" sz="1300" smtClean="0">
                <a:solidFill>
                  <a:srgbClr val="000000"/>
                </a:solidFill>
              </a:rPr>
              <a:pPr algn="r"/>
              <a:t>101</a:t>
            </a:fld>
            <a:endParaRPr lang="en-US" altLang="x-none" sz="1300">
              <a:solidFill>
                <a:srgbClr val="000000"/>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7573554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73313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566821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dirty="0">
                <a:ea typeface="ＭＳ Ｐゴシック" charset="-128"/>
              </a:rPr>
              <a:t>Lexicographic</a:t>
            </a:r>
            <a:r>
              <a:rPr lang="en-US" altLang="zh-CN" dirty="0">
                <a:ea typeface="ＭＳ Ｐゴシック" charset="-128"/>
              </a:rPr>
              <a:t>:</a:t>
            </a:r>
            <a:r>
              <a:rPr lang="zh-CN" altLang="en-US" dirty="0">
                <a:ea typeface="ＭＳ Ｐゴシック" charset="-128"/>
              </a:rPr>
              <a:t> 字典顺序</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104</a:t>
            </a:fld>
            <a:endParaRPr lang="en-US" altLang="x-none"/>
          </a:p>
        </p:txBody>
      </p:sp>
    </p:spTree>
    <p:extLst>
      <p:ext uri="{BB962C8B-B14F-4D97-AF65-F5344CB8AC3E}">
        <p14:creationId xmlns:p14="http://schemas.microsoft.com/office/powerpoint/2010/main" val="28072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x-none" dirty="0">
                <a:latin typeface="Arial" charset="0"/>
                <a:ea typeface="ＭＳ Ｐゴシック" charset="-128"/>
              </a:rPr>
              <a:t>analogy: A throws clause is like the legal waiver you sign before you go bungee jumping.  "I understand that I am taking a risk, and I promise not to sue!”</a:t>
            </a:r>
          </a:p>
          <a:p>
            <a:endParaRPr lang="en-US" altLang="x-none" dirty="0">
              <a:latin typeface="Arial" charset="0"/>
              <a:ea typeface="ＭＳ Ｐゴシック" charset="-128"/>
            </a:endParaRPr>
          </a:p>
          <a:p>
            <a:r>
              <a:rPr lang="en-US" altLang="x-none" dirty="0">
                <a:latin typeface="Arial" charset="0"/>
                <a:ea typeface="ＭＳ Ｐゴシック" charset="-128"/>
              </a:rPr>
              <a:t>Throws</a:t>
            </a:r>
            <a:r>
              <a:rPr lang="zh-CN" altLang="en-US" dirty="0">
                <a:latin typeface="Arial" charset="0"/>
                <a:ea typeface="ＭＳ Ｐゴシック" charset="-128"/>
              </a:rPr>
              <a:t>：可能跑出异常，调用时候必须处理</a:t>
            </a:r>
            <a:endParaRPr lang="en-US" altLang="x-none" dirty="0">
              <a:latin typeface="Arial" charset="0"/>
              <a:ea typeface="ＭＳ Ｐゴシック" charset="-128"/>
            </a:endParaRPr>
          </a:p>
          <a:p>
            <a:endParaRPr lang="en-US" altLang="x-none" dirty="0">
              <a:latin typeface="Arial" charset="0"/>
              <a:ea typeface="ＭＳ Ｐゴシック" charset="-128"/>
            </a:endParaRPr>
          </a:p>
          <a:p>
            <a:r>
              <a:rPr lang="en-US" altLang="x-none" sz="1200" b="1" dirty="0">
                <a:ea typeface="ＭＳ Ｐゴシック" charset="-128"/>
              </a:rPr>
              <a:t>Clause</a:t>
            </a:r>
            <a:r>
              <a:rPr lang="zh-CN" altLang="en-US" sz="1200" b="1" dirty="0">
                <a:latin typeface="Arial" charset="0"/>
                <a:ea typeface="ＭＳ Ｐゴシック" charset="-128"/>
              </a:rPr>
              <a:t>：条款</a:t>
            </a:r>
            <a:endParaRPr lang="en-US" altLang="x-none" dirty="0">
              <a:latin typeface="Arial" charset="0"/>
              <a:ea typeface="ＭＳ Ｐゴシック" charset="-128"/>
            </a:endParaRPr>
          </a:p>
        </p:txBody>
      </p:sp>
    </p:spTree>
    <p:extLst>
      <p:ext uri="{BB962C8B-B14F-4D97-AF65-F5344CB8AC3E}">
        <p14:creationId xmlns:p14="http://schemas.microsoft.com/office/powerpoint/2010/main" val="1576665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7" tIns="48328" rIns="96657" bIns="48328" anchor="b"/>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CAF5AA67-7901-9845-96DF-2CC9F2E43511}" type="slidenum">
              <a:rPr lang="en-US" altLang="x-none" sz="1300" smtClean="0">
                <a:solidFill>
                  <a:srgbClr val="000000"/>
                </a:solidFill>
              </a:rPr>
              <a:pPr algn="r"/>
              <a:t>105</a:t>
            </a:fld>
            <a:endParaRPr lang="en-US" altLang="x-none" sz="1300">
              <a:solidFill>
                <a:srgbClr val="000000"/>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0612187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a:t>
            </a:r>
            <a:r>
              <a:rPr lang="zh-CN" altLang="en-US" dirty="0"/>
              <a:t>：机密的</a:t>
            </a:r>
            <a:br>
              <a:rPr lang="en-US" altLang="zh-CN" dirty="0"/>
            </a:br>
            <a:br>
              <a:rPr lang="en-US" altLang="zh-CN" dirty="0"/>
            </a:br>
            <a:r>
              <a:rPr lang="en-US" altLang="zh-CN" dirty="0"/>
              <a:t>cipher</a:t>
            </a:r>
            <a:r>
              <a:rPr lang="zh-CN" altLang="en-US" dirty="0"/>
              <a:t>：密码</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106</a:t>
            </a:fld>
            <a:endParaRPr lang="en-US" altLang="x-none"/>
          </a:p>
        </p:txBody>
      </p:sp>
    </p:spTree>
    <p:extLst>
      <p:ext uri="{BB962C8B-B14F-4D97-AF65-F5344CB8AC3E}">
        <p14:creationId xmlns:p14="http://schemas.microsoft.com/office/powerpoint/2010/main" val="2872711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610553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8387636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1225715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126</a:t>
            </a:fld>
            <a:endParaRPr lang="en-US" altLang="x-none"/>
          </a:p>
        </p:txBody>
      </p:sp>
    </p:spTree>
    <p:extLst>
      <p:ext uri="{BB962C8B-B14F-4D97-AF65-F5344CB8AC3E}">
        <p14:creationId xmlns:p14="http://schemas.microsoft.com/office/powerpoint/2010/main" val="38181679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4452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6CAF-8679-7BE3-378C-CC8505893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4484C-FAD0-B22D-B10E-A1F0A059E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7DE8A-2B3E-9B22-EE66-EFA4850FE52E}"/>
              </a:ext>
            </a:extLst>
          </p:cNvPr>
          <p:cNvSpPr>
            <a:spLocks noGrp="1"/>
          </p:cNvSpPr>
          <p:nvPr>
            <p:ph type="body" idx="1"/>
          </p:nvPr>
        </p:nvSpPr>
        <p:spPr/>
        <p:txBody>
          <a:bodyPr/>
          <a:lstStyle/>
          <a:p>
            <a:r>
              <a:rPr lang="en-CN" dirty="0"/>
              <a:t>方法结束</a:t>
            </a:r>
            <a:r>
              <a:rPr lang="zh-CN" altLang="en-US" dirty="0"/>
              <a:t> </a:t>
            </a:r>
            <a:r>
              <a:rPr lang="en-US" altLang="zh-CN" dirty="0"/>
              <a:t>-&gt;</a:t>
            </a:r>
            <a:r>
              <a:rPr lang="zh-CN" altLang="en-US" dirty="0"/>
              <a:t> 文本输入输出</a:t>
            </a:r>
            <a:endParaRPr lang="en-CN" dirty="0"/>
          </a:p>
        </p:txBody>
      </p:sp>
      <p:sp>
        <p:nvSpPr>
          <p:cNvPr id="4" name="Slide Number Placeholder 3">
            <a:extLst>
              <a:ext uri="{FF2B5EF4-FFF2-40B4-BE49-F238E27FC236}">
                <a16:creationId xmlns:a16="http://schemas.microsoft.com/office/drawing/2014/main" id="{EF9BABD4-91D1-F36A-038C-2C6B639F3505}"/>
              </a:ext>
            </a:extLst>
          </p:cNvPr>
          <p:cNvSpPr>
            <a:spLocks noGrp="1"/>
          </p:cNvSpPr>
          <p:nvPr>
            <p:ph type="sldNum" sz="quarter" idx="5"/>
          </p:nvPr>
        </p:nvSpPr>
        <p:spPr/>
        <p:txBody>
          <a:bodyPr/>
          <a:lstStyle/>
          <a:p>
            <a:fld id="{4FE82D2B-C9B8-5B4C-9B50-92EBE318279F}" type="slidenum">
              <a:rPr lang="en-US" altLang="x-none" smtClean="0"/>
              <a:pPr/>
              <a:t>13</a:t>
            </a:fld>
            <a:endParaRPr lang="en-US" altLang="x-none"/>
          </a:p>
        </p:txBody>
      </p:sp>
    </p:spTree>
    <p:extLst>
      <p:ext uri="{BB962C8B-B14F-4D97-AF65-F5344CB8AC3E}">
        <p14:creationId xmlns:p14="http://schemas.microsoft.com/office/powerpoint/2010/main" val="199699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DA6AD-B9FE-3C4C-B2B8-68FC9859C57E}" type="slidenum">
              <a:rPr lang="en-US" altLang="x-none" smtClean="0"/>
              <a:pPr/>
              <a:t>14</a:t>
            </a:fld>
            <a:endParaRPr lang="en-US" altLang="x-none"/>
          </a:p>
        </p:txBody>
      </p:sp>
    </p:spTree>
    <p:extLst>
      <p:ext uri="{BB962C8B-B14F-4D97-AF65-F5344CB8AC3E}">
        <p14:creationId xmlns:p14="http://schemas.microsoft.com/office/powerpoint/2010/main" val="19343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15</a:t>
            </a:fld>
            <a:endParaRPr lang="en-US" altLang="x-none"/>
          </a:p>
        </p:txBody>
      </p:sp>
    </p:spTree>
    <p:extLst>
      <p:ext uri="{BB962C8B-B14F-4D97-AF65-F5344CB8AC3E}">
        <p14:creationId xmlns:p14="http://schemas.microsoft.com/office/powerpoint/2010/main" val="47492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5170B44-A5D0-3644-881F-2971C90A7444}" type="slidenum">
              <a:rPr lang="en-US" altLang="x-none"/>
              <a:pPr/>
              <a:t>‹#›</a:t>
            </a:fld>
            <a:endParaRPr lang="en-US" altLang="x-none"/>
          </a:p>
        </p:txBody>
      </p:sp>
    </p:spTree>
    <p:extLst>
      <p:ext uri="{BB962C8B-B14F-4D97-AF65-F5344CB8AC3E}">
        <p14:creationId xmlns:p14="http://schemas.microsoft.com/office/powerpoint/2010/main" val="68500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7FAD42E-06EB-4B40-97DA-7FCB33423B2F}" type="slidenum">
              <a:rPr lang="en-US" altLang="x-none"/>
              <a:pPr/>
              <a:t>‹#›</a:t>
            </a:fld>
            <a:endParaRPr lang="en-US" altLang="x-none"/>
          </a:p>
        </p:txBody>
      </p:sp>
    </p:spTree>
    <p:extLst>
      <p:ext uri="{BB962C8B-B14F-4D97-AF65-F5344CB8AC3E}">
        <p14:creationId xmlns:p14="http://schemas.microsoft.com/office/powerpoint/2010/main" val="177725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B8F55A55-B0A1-9D4C-A554-C21209A33D95}" type="slidenum">
              <a:rPr lang="en-US" altLang="x-none"/>
              <a:pPr/>
              <a:t>‹#›</a:t>
            </a:fld>
            <a:endParaRPr lang="en-US" altLang="x-none"/>
          </a:p>
        </p:txBody>
      </p:sp>
    </p:spTree>
    <p:extLst>
      <p:ext uri="{BB962C8B-B14F-4D97-AF65-F5344CB8AC3E}">
        <p14:creationId xmlns:p14="http://schemas.microsoft.com/office/powerpoint/2010/main" val="1009613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1D99EBF7-227D-EE42-AFF6-503C7EAB15CF}"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5E173EC0-79D1-2647-B73A-5C1D919F2006}"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BEE9E675-7F80-184F-B93C-4B4E42E5DF05}"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F7CDE7F0-D72F-434C-963E-4F4E088D827B}"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fld id="{784DA417-0191-D74E-AE4C-4D83A92B633A}"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fld id="{35C826CE-5950-D244-A636-6FC57D2CF260}"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fld id="{45B3A709-D9F3-DE40-9592-3CEAD64EA1EF}"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BE4BAF40-D361-EF47-A4B8-90152C8E65D6}"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BB42C5DE-3AA9-1B4E-99DA-8E0FA69886BF}" type="slidenum">
              <a:rPr lang="en-US" altLang="x-none"/>
              <a:pPr/>
              <a:t>‹#›</a:t>
            </a:fld>
            <a:endParaRPr lang="en-US" altLang="x-none"/>
          </a:p>
        </p:txBody>
      </p:sp>
    </p:spTree>
    <p:extLst>
      <p:ext uri="{BB962C8B-B14F-4D97-AF65-F5344CB8AC3E}">
        <p14:creationId xmlns:p14="http://schemas.microsoft.com/office/powerpoint/2010/main" val="141151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5643E4F3-C16A-614A-99F3-A36DD5A016E4}"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B225A55E-44D0-754B-A884-4437DFC62FC2}"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85D046E1-C29D-034E-9756-CB0FB95640E9}"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6B08782E-FAEF-6145-B29D-9451B65FCD07}"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62EAB7D-6101-0840-84BE-85AC4AC1DE57}"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CBD150A4-F5F1-9A45-B531-476DF0374B6A}"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2483F6B0-43C7-794B-9CA3-EC50C56055A3}"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fld id="{71A6E0E5-D1CC-1048-B4C2-9D4F78E41621}"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fld id="{2F32FC67-18F8-8749-A261-C05A9DA2B1A7}"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fld id="{5E6F6D3F-5A6B-7849-AA67-826A20437010}"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481F3733-D272-EF4D-B942-62C6A299E0E2}" type="slidenum">
              <a:rPr lang="en-US" altLang="x-none"/>
              <a:pPr/>
              <a:t>‹#›</a:t>
            </a:fld>
            <a:endParaRPr lang="en-US" altLang="x-none"/>
          </a:p>
        </p:txBody>
      </p:sp>
    </p:spTree>
    <p:extLst>
      <p:ext uri="{BB962C8B-B14F-4D97-AF65-F5344CB8AC3E}">
        <p14:creationId xmlns:p14="http://schemas.microsoft.com/office/powerpoint/2010/main" val="1515095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7912BB2D-FE3E-2B44-B520-11ABC7E5D1D1}"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ED6F8BE5-11E9-B94A-8256-E81098BD3C4E}"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92F74041-493A-2F42-9800-2DE6E01ABE66}"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CD5E45ED-9F77-1945-8FF0-03C33CFF068C}"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EF4D07DB-B782-5A46-9A2D-ED4519CB7AD9}" type="slidenum">
              <a:rPr lang="en-US" altLang="x-none"/>
              <a:pPr/>
              <a:t>‹#›</a:t>
            </a:fld>
            <a:endParaRPr lang="en-US" altLang="x-none"/>
          </a:p>
        </p:txBody>
      </p:sp>
    </p:spTree>
    <p:extLst>
      <p:ext uri="{BB962C8B-B14F-4D97-AF65-F5344CB8AC3E}">
        <p14:creationId xmlns:p14="http://schemas.microsoft.com/office/powerpoint/2010/main" val="150128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1EC89392-FF23-CB4F-89BB-860516C6D346}" type="slidenum">
              <a:rPr lang="en-US" altLang="x-none"/>
              <a:pPr/>
              <a:t>‹#›</a:t>
            </a:fld>
            <a:endParaRPr lang="en-US" altLang="x-none"/>
          </a:p>
        </p:txBody>
      </p:sp>
    </p:spTree>
    <p:extLst>
      <p:ext uri="{BB962C8B-B14F-4D97-AF65-F5344CB8AC3E}">
        <p14:creationId xmlns:p14="http://schemas.microsoft.com/office/powerpoint/2010/main" val="138944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34034408-1F57-2C4F-8A25-750C74953ED7}" type="slidenum">
              <a:rPr lang="en-US" altLang="x-none"/>
              <a:pPr/>
              <a:t>‹#›</a:t>
            </a:fld>
            <a:endParaRPr lang="en-US" altLang="x-none"/>
          </a:p>
        </p:txBody>
      </p:sp>
    </p:spTree>
    <p:extLst>
      <p:ext uri="{BB962C8B-B14F-4D97-AF65-F5344CB8AC3E}">
        <p14:creationId xmlns:p14="http://schemas.microsoft.com/office/powerpoint/2010/main" val="62807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70CF9788-AF78-FE4C-9479-B541A7F980F8}" type="slidenum">
              <a:rPr lang="en-US" altLang="x-none"/>
              <a:pPr/>
              <a:t>‹#›</a:t>
            </a:fld>
            <a:endParaRPr lang="en-US" altLang="x-none"/>
          </a:p>
        </p:txBody>
      </p:sp>
    </p:spTree>
    <p:extLst>
      <p:ext uri="{BB962C8B-B14F-4D97-AF65-F5344CB8AC3E}">
        <p14:creationId xmlns:p14="http://schemas.microsoft.com/office/powerpoint/2010/main" val="125458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F02F0014-8CDF-DB41-8ECF-2246FB190055}" type="slidenum">
              <a:rPr lang="en-US" altLang="x-none"/>
              <a:pPr/>
              <a:t>‹#›</a:t>
            </a:fld>
            <a:endParaRPr lang="en-US" altLang="x-none"/>
          </a:p>
        </p:txBody>
      </p:sp>
    </p:spTree>
    <p:extLst>
      <p:ext uri="{BB962C8B-B14F-4D97-AF65-F5344CB8AC3E}">
        <p14:creationId xmlns:p14="http://schemas.microsoft.com/office/powerpoint/2010/main" val="183568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A755846C-83B2-364F-9112-AA4C0D63C4CB}" type="slidenum">
              <a:rPr lang="en-US" altLang="x-none"/>
              <a:pPr/>
              <a:t>‹#›</a:t>
            </a:fld>
            <a:endParaRPr lang="en-US" altLang="x-none"/>
          </a:p>
        </p:txBody>
      </p:sp>
    </p:spTree>
    <p:extLst>
      <p:ext uri="{BB962C8B-B14F-4D97-AF65-F5344CB8AC3E}">
        <p14:creationId xmlns:p14="http://schemas.microsoft.com/office/powerpoint/2010/main" val="156903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eaLnBrk="0" hangingPunct="0">
              <a:defRPr sz="500">
                <a:solidFill>
                  <a:schemeClr val="tx1"/>
                </a:solidFill>
                <a:latin typeface="Times New Roman" charset="0"/>
                <a:ea typeface="ＭＳ Ｐゴシック" charset="0"/>
                <a:cs typeface="Arial" charset="0"/>
              </a:defRPr>
            </a:lvl1pPr>
            <a:lvl2pPr marL="742950" indent="-285750" defTabSz="912813" eaLnBrk="0" hangingPunct="0">
              <a:defRPr sz="500">
                <a:solidFill>
                  <a:schemeClr val="tx1"/>
                </a:solidFill>
                <a:latin typeface="Times New Roman" charset="0"/>
                <a:ea typeface="Arial" charset="0"/>
                <a:cs typeface="Arial" charset="0"/>
              </a:defRPr>
            </a:lvl2pPr>
            <a:lvl3pPr marL="1143000" indent="-228600" defTabSz="912813" eaLnBrk="0" hangingPunct="0">
              <a:defRPr sz="500">
                <a:solidFill>
                  <a:schemeClr val="tx1"/>
                </a:solidFill>
                <a:latin typeface="Times New Roman" charset="0"/>
                <a:ea typeface="Arial" charset="0"/>
                <a:cs typeface="Arial" charset="0"/>
              </a:defRPr>
            </a:lvl3pPr>
            <a:lvl4pPr marL="1600200" indent="-228600" defTabSz="912813" eaLnBrk="0" hangingPunct="0">
              <a:defRPr sz="500">
                <a:solidFill>
                  <a:schemeClr val="tx1"/>
                </a:solidFill>
                <a:latin typeface="Times New Roman" charset="0"/>
                <a:ea typeface="Arial" charset="0"/>
                <a:cs typeface="Arial" charset="0"/>
              </a:defRPr>
            </a:lvl4pPr>
            <a:lvl5pPr marL="2057400" indent="-228600" defTabSz="912813" eaLnBrk="0" hangingPunct="0">
              <a:defRPr sz="500">
                <a:solidFill>
                  <a:schemeClr val="tx1"/>
                </a:solidFill>
                <a:latin typeface="Times New Roman" charset="0"/>
                <a:ea typeface="Arial" charset="0"/>
                <a:cs typeface="Arial" charset="0"/>
              </a:defRPr>
            </a:lvl5pPr>
            <a:lvl6pPr marL="25146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9pPr>
          </a:lstStyle>
          <a:p>
            <a:pPr algn="ctr">
              <a:defRPr/>
            </a:pPr>
            <a:endParaRPr lang="en-US"/>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defRPr sz="1200">
                <a:latin typeface="Tahoma" charset="0"/>
                <a:ea typeface="ＭＳ Ｐゴシック" charset="0"/>
                <a:cs typeface="Arial" charset="0"/>
              </a:defRPr>
            </a:lvl1pPr>
          </a:lstStyle>
          <a:p>
            <a:pPr>
              <a:defRPr/>
            </a:pPr>
            <a:endParaRPr lang="en-US"/>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a:defRPr sz="1200">
                <a:latin typeface="Tahoma" charset="0"/>
                <a:ea typeface="ＭＳ Ｐゴシック" charset="0"/>
                <a:cs typeface="Arial" charset="0"/>
              </a:defRPr>
            </a:lvl1pPr>
          </a:lstStyle>
          <a:p>
            <a:pPr>
              <a:defRPr/>
            </a:pPr>
            <a:endParaRPr lang="en-US"/>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a:defRPr sz="1200">
                <a:latin typeface="Tahoma" charset="0"/>
              </a:defRPr>
            </a:lvl1pPr>
          </a:lstStyle>
          <a:p>
            <a:fld id="{0D024D0C-5D26-F24B-82D1-3B1E5AF212ED}"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charset="2"/>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eaLnBrk="0" hangingPunct="0">
              <a:defRPr sz="500">
                <a:solidFill>
                  <a:schemeClr val="tx1"/>
                </a:solidFill>
                <a:latin typeface="Times New Roman" charset="0"/>
                <a:ea typeface="ＭＳ Ｐゴシック" charset="0"/>
                <a:cs typeface="Arial" charset="0"/>
              </a:defRPr>
            </a:lvl1pPr>
            <a:lvl2pPr marL="742950" indent="-285750" defTabSz="912813" eaLnBrk="0" hangingPunct="0">
              <a:defRPr sz="500">
                <a:solidFill>
                  <a:schemeClr val="tx1"/>
                </a:solidFill>
                <a:latin typeface="Times New Roman" charset="0"/>
                <a:ea typeface="Arial" charset="0"/>
                <a:cs typeface="Arial" charset="0"/>
              </a:defRPr>
            </a:lvl2pPr>
            <a:lvl3pPr marL="1143000" indent="-228600" defTabSz="912813" eaLnBrk="0" hangingPunct="0">
              <a:defRPr sz="500">
                <a:solidFill>
                  <a:schemeClr val="tx1"/>
                </a:solidFill>
                <a:latin typeface="Times New Roman" charset="0"/>
                <a:ea typeface="Arial" charset="0"/>
                <a:cs typeface="Arial" charset="0"/>
              </a:defRPr>
            </a:lvl3pPr>
            <a:lvl4pPr marL="1600200" indent="-228600" defTabSz="912813" eaLnBrk="0" hangingPunct="0">
              <a:defRPr sz="500">
                <a:solidFill>
                  <a:schemeClr val="tx1"/>
                </a:solidFill>
                <a:latin typeface="Times New Roman" charset="0"/>
                <a:ea typeface="Arial" charset="0"/>
                <a:cs typeface="Arial" charset="0"/>
              </a:defRPr>
            </a:lvl4pPr>
            <a:lvl5pPr marL="2057400" indent="-228600" defTabSz="912813" eaLnBrk="0" hangingPunct="0">
              <a:defRPr sz="500">
                <a:solidFill>
                  <a:schemeClr val="tx1"/>
                </a:solidFill>
                <a:latin typeface="Times New Roman" charset="0"/>
                <a:ea typeface="Arial" charset="0"/>
                <a:cs typeface="Arial" charset="0"/>
              </a:defRPr>
            </a:lvl5pPr>
            <a:lvl6pPr marL="25146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9pPr>
          </a:lstStyle>
          <a:p>
            <a:pPr algn="ctr">
              <a:defRPr/>
            </a:pPr>
            <a:endParaRPr lang="en-US">
              <a:solidFill>
                <a:srgbClr val="000000"/>
              </a:solidFill>
            </a:endParaRPr>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defRPr sz="1200">
                <a:latin typeface="Tahoma" charset="0"/>
                <a:ea typeface="ＭＳ Ｐゴシック" charset="0"/>
                <a:cs typeface="Arial" charset="0"/>
              </a:defRPr>
            </a:lvl1pPr>
          </a:lstStyle>
          <a:p>
            <a:pPr>
              <a:defRPr/>
            </a:pPr>
            <a:endParaRPr lang="en-US">
              <a:solidFill>
                <a:srgbClr val="000000"/>
              </a:solidFill>
            </a:endParaRPr>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a:defRPr sz="1200">
                <a:latin typeface="Tahoma" charset="0"/>
                <a:ea typeface="ＭＳ Ｐゴシック" charset="0"/>
                <a:cs typeface="Arial" charset="0"/>
              </a:defRPr>
            </a:lvl1pPr>
          </a:lstStyle>
          <a:p>
            <a:pPr>
              <a:defRPr/>
            </a:pPr>
            <a:endParaRPr lang="en-US">
              <a:solidFill>
                <a:srgbClr val="000000"/>
              </a:solidFill>
            </a:endParaRPr>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a:defRPr sz="1200">
                <a:latin typeface="Tahoma" charset="0"/>
              </a:defRPr>
            </a:lvl1pPr>
          </a:lstStyle>
          <a:p>
            <a:fld id="{7038758D-554C-474F-9382-814E36615183}" type="slidenum">
              <a:rPr lang="en-US" altLang="x-none" smtClean="0">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16551492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charset="2"/>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eaLnBrk="0" hangingPunct="0">
              <a:defRPr sz="500">
                <a:solidFill>
                  <a:schemeClr val="tx1"/>
                </a:solidFill>
                <a:latin typeface="Times New Roman" charset="0"/>
                <a:ea typeface="ＭＳ Ｐゴシック" charset="0"/>
                <a:cs typeface="Arial" charset="0"/>
              </a:defRPr>
            </a:lvl1pPr>
            <a:lvl2pPr marL="742950" indent="-285750" defTabSz="912813" eaLnBrk="0" hangingPunct="0">
              <a:defRPr sz="500">
                <a:solidFill>
                  <a:schemeClr val="tx1"/>
                </a:solidFill>
                <a:latin typeface="Times New Roman" charset="0"/>
                <a:ea typeface="Arial" charset="0"/>
                <a:cs typeface="Arial" charset="0"/>
              </a:defRPr>
            </a:lvl2pPr>
            <a:lvl3pPr marL="1143000" indent="-228600" defTabSz="912813" eaLnBrk="0" hangingPunct="0">
              <a:defRPr sz="500">
                <a:solidFill>
                  <a:schemeClr val="tx1"/>
                </a:solidFill>
                <a:latin typeface="Times New Roman" charset="0"/>
                <a:ea typeface="Arial" charset="0"/>
                <a:cs typeface="Arial" charset="0"/>
              </a:defRPr>
            </a:lvl3pPr>
            <a:lvl4pPr marL="1600200" indent="-228600" defTabSz="912813" eaLnBrk="0" hangingPunct="0">
              <a:defRPr sz="500">
                <a:solidFill>
                  <a:schemeClr val="tx1"/>
                </a:solidFill>
                <a:latin typeface="Times New Roman" charset="0"/>
                <a:ea typeface="Arial" charset="0"/>
                <a:cs typeface="Arial" charset="0"/>
              </a:defRPr>
            </a:lvl4pPr>
            <a:lvl5pPr marL="2057400" indent="-228600" defTabSz="912813" eaLnBrk="0" hangingPunct="0">
              <a:defRPr sz="500">
                <a:solidFill>
                  <a:schemeClr val="tx1"/>
                </a:solidFill>
                <a:latin typeface="Times New Roman" charset="0"/>
                <a:ea typeface="Arial" charset="0"/>
                <a:cs typeface="Arial" charset="0"/>
              </a:defRPr>
            </a:lvl5pPr>
            <a:lvl6pPr marL="25146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9pPr>
          </a:lstStyle>
          <a:p>
            <a:pPr algn="ctr">
              <a:defRPr/>
            </a:pPr>
            <a:endParaRPr lang="en-US">
              <a:solidFill>
                <a:srgbClr val="000000"/>
              </a:solidFill>
            </a:endParaRPr>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defRPr sz="1200">
                <a:latin typeface="Tahoma" charset="0"/>
                <a:ea typeface="ＭＳ Ｐゴシック" charset="0"/>
                <a:cs typeface="Arial" charset="0"/>
              </a:defRPr>
            </a:lvl1pPr>
          </a:lstStyle>
          <a:p>
            <a:pPr>
              <a:defRPr/>
            </a:pPr>
            <a:endParaRPr lang="en-US">
              <a:solidFill>
                <a:srgbClr val="000000"/>
              </a:solidFill>
            </a:endParaRPr>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a:defRPr sz="1200">
                <a:latin typeface="Tahoma" charset="0"/>
                <a:ea typeface="ＭＳ Ｐゴシック" charset="0"/>
                <a:cs typeface="Arial" charset="0"/>
              </a:defRPr>
            </a:lvl1pPr>
          </a:lstStyle>
          <a:p>
            <a:pPr>
              <a:defRPr/>
            </a:pPr>
            <a:endParaRPr lang="en-US">
              <a:solidFill>
                <a:srgbClr val="000000"/>
              </a:solidFill>
            </a:endParaRPr>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a:defRPr sz="1200">
                <a:latin typeface="Tahoma" charset="0"/>
              </a:defRPr>
            </a:lvl1pPr>
          </a:lstStyle>
          <a:p>
            <a:fld id="{42839E6B-7606-5C46-A4F8-D2F08915D825}" type="slidenum">
              <a:rPr lang="en-US" altLang="x-none" smtClean="0">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8858214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charset="2"/>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1447800"/>
            <a:ext cx="7772400" cy="1470025"/>
          </a:xfrm>
        </p:spPr>
        <p:txBody>
          <a:bodyPr/>
          <a:lstStyle/>
          <a:p>
            <a:pPr algn="ctr"/>
            <a:r>
              <a:rPr lang="en-US" altLang="x-none" dirty="0">
                <a:ea typeface="ＭＳ Ｐゴシック" charset="-128"/>
              </a:rPr>
              <a:t>Introduction</a:t>
            </a:r>
            <a:r>
              <a:rPr lang="zh-CN" altLang="en-US" dirty="0">
                <a:ea typeface="ＭＳ Ｐゴシック" charset="-128"/>
              </a:rPr>
              <a:t> </a:t>
            </a:r>
            <a:r>
              <a:rPr lang="en-US" altLang="zh-CN" dirty="0">
                <a:ea typeface="ＭＳ Ｐゴシック" charset="-128"/>
              </a:rPr>
              <a:t>to</a:t>
            </a:r>
            <a:r>
              <a:rPr lang="zh-CN" altLang="en-US" dirty="0">
                <a:ea typeface="ＭＳ Ｐゴシック" charset="-128"/>
              </a:rPr>
              <a:t> </a:t>
            </a:r>
            <a:br>
              <a:rPr lang="en-US" altLang="zh-CN" dirty="0">
                <a:ea typeface="ＭＳ Ｐゴシック" charset="-128"/>
              </a:rPr>
            </a:br>
            <a:r>
              <a:rPr lang="en-US" altLang="zh-CN" dirty="0">
                <a:ea typeface="ＭＳ Ｐゴシック" charset="-128"/>
              </a:rPr>
              <a:t>Computational</a:t>
            </a:r>
            <a:r>
              <a:rPr lang="zh-CN" altLang="en-US" dirty="0">
                <a:ea typeface="ＭＳ Ｐゴシック" charset="-128"/>
              </a:rPr>
              <a:t> </a:t>
            </a:r>
            <a:r>
              <a:rPr lang="en-US" altLang="zh-CN" dirty="0">
                <a:ea typeface="ＭＳ Ｐゴシック" charset="-128"/>
              </a:rPr>
              <a:t>Thinking</a:t>
            </a:r>
            <a:endParaRPr lang="en-US" altLang="x-none" dirty="0">
              <a:ea typeface="ＭＳ Ｐゴシック" charset="-128"/>
            </a:endParaRPr>
          </a:p>
        </p:txBody>
      </p:sp>
      <p:sp>
        <p:nvSpPr>
          <p:cNvPr id="2" name="Rectangle 3">
            <a:extLst>
              <a:ext uri="{FF2B5EF4-FFF2-40B4-BE49-F238E27FC236}">
                <a16:creationId xmlns:a16="http://schemas.microsoft.com/office/drawing/2014/main" id="{AB55423B-C780-96AF-67EB-CD2A702CA0A0}"/>
              </a:ext>
            </a:extLst>
          </p:cNvPr>
          <p:cNvSpPr txBox="1">
            <a:spLocks noChangeArrowheads="1"/>
          </p:cNvSpPr>
          <p:nvPr/>
        </p:nvSpPr>
        <p:spPr bwMode="auto">
          <a:xfrm>
            <a:off x="533400" y="3048000"/>
            <a:ext cx="815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5000"/>
              <a:buFont typeface="Wingdings" charset="2"/>
              <a:buNone/>
              <a:defRPr sz="2800">
                <a:solidFill>
                  <a:schemeClr val="tx1"/>
                </a:solidFill>
                <a:latin typeface="+mn-lt"/>
                <a:ea typeface="ＭＳ Ｐゴシック" charset="0"/>
                <a:cs typeface="ＭＳ Ｐゴシック" charset="0"/>
              </a:defRPr>
            </a:lvl1pPr>
            <a:lvl2pPr marL="457200" indent="0" algn="ctr" rtl="0" eaLnBrk="0" fontAlgn="base" hangingPunct="0">
              <a:spcBef>
                <a:spcPct val="20000"/>
              </a:spcBef>
              <a:spcAft>
                <a:spcPct val="0"/>
              </a:spcAft>
              <a:buClr>
                <a:schemeClr val="accent2"/>
              </a:buClr>
              <a:buSzPct val="75000"/>
              <a:buFont typeface="ZapfDingbats" charset="0"/>
              <a:buNone/>
              <a:defRPr sz="24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Times New Roman" pitchFamily="18" charset="0"/>
              </a:defRPr>
            </a:lvl6pPr>
            <a:lvl7pPr marL="2743200" indent="0" algn="ctr" rtl="0" eaLnBrk="0" fontAlgn="base" hangingPunct="0">
              <a:spcBef>
                <a:spcPct val="20000"/>
              </a:spcBef>
              <a:spcAft>
                <a:spcPct val="0"/>
              </a:spcAft>
              <a:buNone/>
              <a:defRPr sz="2000">
                <a:solidFill>
                  <a:schemeClr val="tx1"/>
                </a:solidFill>
                <a:latin typeface="Times New Roman" pitchFamily="18" charset="0"/>
              </a:defRPr>
            </a:lvl7pPr>
            <a:lvl8pPr marL="3200400" indent="0" algn="ctr" rtl="0" eaLnBrk="0" fontAlgn="base" hangingPunct="0">
              <a:spcBef>
                <a:spcPct val="20000"/>
              </a:spcBef>
              <a:spcAft>
                <a:spcPct val="0"/>
              </a:spcAft>
              <a:buNone/>
              <a:defRPr sz="2000">
                <a:solidFill>
                  <a:schemeClr val="tx1"/>
                </a:solidFill>
                <a:latin typeface="Times New Roman" pitchFamily="18" charset="0"/>
              </a:defRPr>
            </a:lvl8pPr>
            <a:lvl9pPr marL="3657600" indent="0" algn="ctr" rtl="0" eaLnBrk="0" fontAlgn="base" hangingPunct="0">
              <a:spcBef>
                <a:spcPct val="20000"/>
              </a:spcBef>
              <a:spcAft>
                <a:spcPct val="0"/>
              </a:spcAft>
              <a:buNone/>
              <a:defRPr sz="2000">
                <a:solidFill>
                  <a:schemeClr val="tx1"/>
                </a:solidFill>
                <a:latin typeface="Times New Roman" pitchFamily="18" charset="0"/>
              </a:defRPr>
            </a:lvl9pPr>
          </a:lstStyle>
          <a:p>
            <a:r>
              <a:rPr lang="en-US" altLang="x-none" i="1" kern="0" dirty="0">
                <a:ea typeface="ＭＳ Ｐゴシック" charset="-128"/>
              </a:rPr>
              <a:t>Lecture #</a:t>
            </a:r>
            <a:r>
              <a:rPr lang="en-US" altLang="zh-CN" i="1" kern="0" dirty="0">
                <a:ea typeface="ＭＳ Ｐゴシック" charset="-128"/>
              </a:rPr>
              <a:t>7</a:t>
            </a:r>
            <a:r>
              <a:rPr lang="en-US" altLang="x-none" i="1" kern="0" dirty="0">
                <a:ea typeface="ＭＳ Ｐゴシック" charset="-128"/>
              </a:rPr>
              <a:t>: </a:t>
            </a:r>
          </a:p>
          <a:p>
            <a:r>
              <a:rPr lang="en-US" altLang="x-none" sz="2400" i="1" dirty="0">
                <a:ea typeface="ＭＳ Ｐゴシック" charset="-128"/>
              </a:rPr>
              <a:t>Boolean Expressions; Nested if/else; </a:t>
            </a:r>
            <a:br>
              <a:rPr lang="en-US" altLang="x-none" sz="2400" i="1" dirty="0">
                <a:ea typeface="ＭＳ Ｐゴシック" charset="-128"/>
              </a:rPr>
            </a:br>
            <a:r>
              <a:rPr lang="en-US" altLang="x-none" sz="2400" i="1" dirty="0">
                <a:ea typeface="ＭＳ Ｐゴシック" charset="-128"/>
              </a:rPr>
              <a:t>Switch and Conditional Operator Shortcuts;</a:t>
            </a:r>
            <a:br>
              <a:rPr lang="en-US" altLang="x-none" sz="2400" i="1" dirty="0">
                <a:ea typeface="ＭＳ Ｐゴシック" charset="-128"/>
              </a:rPr>
            </a:br>
            <a:r>
              <a:rPr lang="en-US" altLang="x-none" sz="2400" i="1" dirty="0">
                <a:ea typeface="ＭＳ Ｐゴシック" charset="-128"/>
              </a:rPr>
              <a:t>Strings Processing</a:t>
            </a:r>
            <a:endParaRPr lang="en-US" altLang="x-none" sz="1800" i="1" dirty="0">
              <a:ea typeface="ＭＳ Ｐゴシック" charset="-128"/>
            </a:endParaRPr>
          </a:p>
          <a:p>
            <a:endParaRPr lang="en-US" altLang="zh-CN" sz="1600" b="1" kern="0" dirty="0">
              <a:ea typeface="ＭＳ Ｐゴシック" charset="-128"/>
            </a:endParaRPr>
          </a:p>
          <a:p>
            <a:r>
              <a:rPr lang="en-US" altLang="zh-CN" sz="1400" b="1" kern="0" dirty="0" err="1">
                <a:ea typeface="ＭＳ Ｐゴシック" charset="-128"/>
              </a:rPr>
              <a:t>Qiao</a:t>
            </a:r>
            <a:r>
              <a:rPr lang="zh-CN" altLang="en-US" sz="1400" b="1" kern="0" dirty="0">
                <a:ea typeface="ＭＳ Ｐゴシック" charset="-128"/>
              </a:rPr>
              <a:t> </a:t>
            </a:r>
            <a:r>
              <a:rPr lang="en-US" altLang="zh-CN" sz="1400" b="1" kern="0" dirty="0">
                <a:ea typeface="ＭＳ Ｐゴシック" charset="-128"/>
              </a:rPr>
              <a:t>Xiang</a:t>
            </a:r>
            <a:r>
              <a:rPr lang="en-US" altLang="zh-CN" sz="1400" kern="0" dirty="0">
                <a:ea typeface="ＭＳ Ｐゴシック" charset="-128"/>
              </a:rPr>
              <a:t>,</a:t>
            </a:r>
            <a:r>
              <a:rPr lang="zh-CN" altLang="en-US" sz="1400" kern="0" dirty="0">
                <a:ea typeface="ＭＳ Ｐゴシック" charset="-128"/>
              </a:rPr>
              <a:t> </a:t>
            </a:r>
            <a:r>
              <a:rPr lang="en-US" altLang="zh-CN" sz="1400" kern="0" dirty="0">
                <a:ea typeface="ＭＳ Ｐゴシック" charset="-128"/>
              </a:rPr>
              <a:t>Qingyu</a:t>
            </a:r>
            <a:r>
              <a:rPr lang="zh-CN" altLang="en-US" sz="1400" kern="0" dirty="0">
                <a:ea typeface="ＭＳ Ｐゴシック" charset="-128"/>
              </a:rPr>
              <a:t> </a:t>
            </a:r>
            <a:r>
              <a:rPr lang="en-US" altLang="zh-CN" sz="1400" kern="0" dirty="0">
                <a:ea typeface="ＭＳ Ｐゴシック" charset="-128"/>
              </a:rPr>
              <a:t>Song</a:t>
            </a:r>
            <a:endParaRPr lang="en-US" altLang="x-none" sz="1400" kern="0" dirty="0">
              <a:ea typeface="ＭＳ Ｐゴシック" charset="-128"/>
            </a:endParaRPr>
          </a:p>
          <a:p>
            <a:r>
              <a:rPr lang="en-US" altLang="x-none" sz="1400" kern="0" dirty="0">
                <a:ea typeface="ＭＳ Ｐゴシック" charset="-128"/>
              </a:rPr>
              <a:t>https://</a:t>
            </a:r>
            <a:r>
              <a:rPr lang="en-US" altLang="x-none" sz="1400" kern="0" dirty="0" err="1">
                <a:ea typeface="ＭＳ Ｐゴシック" charset="-128"/>
              </a:rPr>
              <a:t>sngroup.org.cn</a:t>
            </a:r>
            <a:r>
              <a:rPr lang="en-US" altLang="x-none" sz="1400" kern="0" dirty="0">
                <a:ea typeface="ＭＳ Ｐゴシック" charset="-128"/>
              </a:rPr>
              <a:t>/courses/</a:t>
            </a:r>
            <a:r>
              <a:rPr lang="en-US" altLang="zh-CN" sz="1400" kern="0" dirty="0">
                <a:ea typeface="ＭＳ Ｐゴシック" charset="-128"/>
              </a:rPr>
              <a:t>ct</a:t>
            </a:r>
            <a:r>
              <a:rPr lang="en-US" altLang="x-none" sz="1400" kern="0" dirty="0">
                <a:ea typeface="ＭＳ Ｐゴシック" charset="-128"/>
              </a:rPr>
              <a:t>-xmuf25/</a:t>
            </a:r>
            <a:r>
              <a:rPr lang="en-US" altLang="x-none" sz="1400" kern="0" dirty="0" err="1">
                <a:ea typeface="ＭＳ Ｐゴシック" charset="-128"/>
              </a:rPr>
              <a:t>index.shtml</a:t>
            </a:r>
            <a:endParaRPr lang="en-US" altLang="zh-CN" sz="1400" kern="0" dirty="0">
              <a:ea typeface="ＭＳ Ｐゴシック" charset="-128"/>
            </a:endParaRPr>
          </a:p>
          <a:p>
            <a:r>
              <a:rPr lang="en-US" altLang="zh-CN" sz="1400" kern="0" dirty="0">
                <a:ea typeface="ＭＳ Ｐゴシック" charset="-128"/>
              </a:rPr>
              <a:t>11/12/2025</a:t>
            </a:r>
            <a:endParaRPr lang="en-US" altLang="x-none" sz="1800" kern="0" dirty="0">
              <a:ea typeface="ＭＳ Ｐゴシック" charset="-128"/>
            </a:endParaRPr>
          </a:p>
        </p:txBody>
      </p:sp>
      <p:sp>
        <p:nvSpPr>
          <p:cNvPr id="3" name="TextBox 2">
            <a:extLst>
              <a:ext uri="{FF2B5EF4-FFF2-40B4-BE49-F238E27FC236}">
                <a16:creationId xmlns:a16="http://schemas.microsoft.com/office/drawing/2014/main" id="{D9106892-F5E0-492C-6217-1F751F1DA618}"/>
              </a:ext>
            </a:extLst>
          </p:cNvPr>
          <p:cNvSpPr txBox="1">
            <a:spLocks noChangeArrowheads="1"/>
          </p:cNvSpPr>
          <p:nvPr/>
        </p:nvSpPr>
        <p:spPr bwMode="auto">
          <a:xfrm>
            <a:off x="532707" y="6358928"/>
            <a:ext cx="811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None/>
            </a:pPr>
            <a:r>
              <a:rPr kumimoji="1" lang="en-US" altLang="zh-CN" sz="1200" dirty="0">
                <a:latin typeface="Arial" charset="0"/>
              </a:rPr>
              <a:t>This deck of slides are heavily based on cs112 at Yale University</a:t>
            </a:r>
            <a:r>
              <a:rPr kumimoji="1" lang="zh-CN" altLang="en-US" sz="1200" dirty="0">
                <a:latin typeface="Arial" charset="0"/>
              </a:rPr>
              <a:t> </a:t>
            </a:r>
            <a:r>
              <a:rPr kumimoji="1" lang="en-US" altLang="zh-CN" sz="1200" dirty="0">
                <a:latin typeface="Arial" charset="0"/>
              </a:rPr>
              <a:t>and</a:t>
            </a:r>
            <a:r>
              <a:rPr kumimoji="1" lang="zh-CN" altLang="en-US" sz="1200" dirty="0">
                <a:latin typeface="Arial" charset="0"/>
              </a:rPr>
              <a:t> </a:t>
            </a:r>
            <a:r>
              <a:rPr kumimoji="1" lang="en-US" altLang="zh-CN" sz="1200" dirty="0">
                <a:latin typeface="Arial" charset="0"/>
              </a:rPr>
              <a:t>cs101</a:t>
            </a:r>
            <a:r>
              <a:rPr kumimoji="1" lang="zh-CN" altLang="en-US" sz="1200" dirty="0">
                <a:latin typeface="Arial" charset="0"/>
              </a:rPr>
              <a:t> </a:t>
            </a:r>
            <a:r>
              <a:rPr kumimoji="1" lang="en-US" altLang="zh-CN" sz="1200" dirty="0">
                <a:latin typeface="Arial" charset="0"/>
              </a:rPr>
              <a:t>at</a:t>
            </a:r>
            <a:r>
              <a:rPr kumimoji="1" lang="zh-CN" altLang="en-US" sz="1200" dirty="0">
                <a:latin typeface="Arial" charset="0"/>
              </a:rPr>
              <a:t> </a:t>
            </a:r>
            <a:r>
              <a:rPr kumimoji="1" lang="en-US" altLang="zh-CN" sz="1200" dirty="0">
                <a:latin typeface="Arial" charset="0"/>
              </a:rPr>
              <a:t>UCAS, respectively,</a:t>
            </a:r>
            <a:r>
              <a:rPr kumimoji="1" lang="zh-CN" altLang="en-US" sz="1200" dirty="0">
                <a:latin typeface="Arial" charset="0"/>
              </a:rPr>
              <a:t> </a:t>
            </a:r>
            <a:endParaRPr kumimoji="1" lang="en-US" altLang="zh-CN" sz="1200" dirty="0">
              <a:latin typeface="Arial" charset="0"/>
            </a:endParaRPr>
          </a:p>
          <a:p>
            <a:pPr algn="ctr">
              <a:spcBef>
                <a:spcPct val="0"/>
              </a:spcBef>
              <a:buClrTx/>
              <a:buSzTx/>
              <a:buNone/>
            </a:pPr>
            <a:r>
              <a:rPr kumimoji="1" lang="en-US" altLang="zh-CN" sz="1200" dirty="0">
                <a:latin typeface="Arial" charset="0"/>
              </a:rPr>
              <a:t>by courtesy of Dr. Y. Richard Yang</a:t>
            </a:r>
            <a:r>
              <a:rPr kumimoji="1" lang="zh-CN" altLang="en-US" sz="1200" dirty="0">
                <a:latin typeface="Arial" charset="0"/>
              </a:rPr>
              <a:t> </a:t>
            </a:r>
            <a:r>
              <a:rPr kumimoji="1" lang="en-US" altLang="zh-CN" sz="1200" dirty="0">
                <a:latin typeface="Arial" charset="0"/>
              </a:rPr>
              <a:t>and</a:t>
            </a:r>
            <a:r>
              <a:rPr kumimoji="1" lang="zh-CN" altLang="en-US" sz="1200" dirty="0">
                <a:latin typeface="Arial" charset="0"/>
              </a:rPr>
              <a:t> </a:t>
            </a:r>
            <a:r>
              <a:rPr kumimoji="1" lang="en-US" altLang="zh-CN" sz="1200" dirty="0">
                <a:latin typeface="Arial" charset="0"/>
              </a:rPr>
              <a:t>Dr. Zhiwei</a:t>
            </a:r>
            <a:r>
              <a:rPr kumimoji="1" lang="zh-CN" altLang="en-US" sz="1200" dirty="0">
                <a:latin typeface="Arial" charset="0"/>
              </a:rPr>
              <a:t> </a:t>
            </a:r>
            <a:r>
              <a:rPr kumimoji="1" lang="en-US" altLang="zh-CN" sz="1200" dirty="0">
                <a:latin typeface="Arial" charset="0"/>
              </a:rPr>
              <a:t>Xu.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x-none" sz="3200" dirty="0">
                <a:ea typeface="ＭＳ Ｐゴシック" charset="-128"/>
              </a:rPr>
              <a:t>Robust Input Approach 2: Example</a:t>
            </a:r>
          </a:p>
        </p:txBody>
      </p:sp>
      <p:sp>
        <p:nvSpPr>
          <p:cNvPr id="798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57EDC76-9978-5E4F-BA22-8C18ABEE4E08}" type="slidenum">
              <a:rPr lang="en-US" altLang="x-none" sz="1200">
                <a:solidFill>
                  <a:srgbClr val="000000"/>
                </a:solidFill>
                <a:latin typeface="Tahoma" charset="0"/>
              </a:rPr>
              <a:pPr eaLnBrk="1" hangingPunct="1"/>
              <a:t>10</a:t>
            </a:fld>
            <a:endParaRPr lang="en-US" altLang="x-none" sz="1200">
              <a:solidFill>
                <a:srgbClr val="000000"/>
              </a:solidFill>
              <a:latin typeface="Tahoma" charset="0"/>
            </a:endParaRPr>
          </a:p>
        </p:txBody>
      </p:sp>
      <p:sp>
        <p:nvSpPr>
          <p:cNvPr id="47107" name="Rectangle 3"/>
          <p:cNvSpPr txBox="1">
            <a:spLocks/>
          </p:cNvSpPr>
          <p:nvPr/>
        </p:nvSpPr>
        <p:spPr bwMode="auto">
          <a:xfrm>
            <a:off x="533400" y="1904480"/>
            <a:ext cx="8229600" cy="40386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1" tIns="45708" rIns="91411" bIns="45708"/>
          <a:lstStyle>
            <a:lvl1pPr marL="285750" indent="-28575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import </a:t>
            </a:r>
            <a:r>
              <a:rPr lang="en-US" altLang="x-none" sz="1600" dirty="0" err="1">
                <a:solidFill>
                  <a:srgbClr val="000000"/>
                </a:solidFill>
                <a:latin typeface="Courier New" charset="0"/>
              </a:rPr>
              <a:t>java.util.Scanner</a:t>
            </a:r>
            <a:r>
              <a:rPr lang="en-US" altLang="x-none" sz="1600" dirty="0">
                <a:solidFill>
                  <a:srgbClr val="000000"/>
                </a:solidFill>
                <a:latin typeface="Courier New" charset="0"/>
              </a:rPr>
              <a:t>;   </a:t>
            </a:r>
            <a:r>
              <a:rPr lang="en-US" altLang="x-none" sz="1600" b="1" dirty="0">
                <a:solidFill>
                  <a:srgbClr val="008080"/>
                </a:solidFill>
                <a:latin typeface="Courier New" charset="0"/>
              </a:rPr>
              <a:t>// for Scanner</a:t>
            </a:r>
          </a:p>
          <a:p>
            <a:pPr algn="l" eaLnBrk="1" hangingPunct="1">
              <a:lnSpc>
                <a:spcPct val="70000"/>
              </a:lnSpc>
              <a:spcBef>
                <a:spcPct val="20000"/>
              </a:spcBef>
              <a:buClr>
                <a:srgbClr val="3333CC"/>
              </a:buClr>
              <a:buSzPct val="75000"/>
              <a:buFont typeface="Wingdings 2" charset="2"/>
              <a:buNone/>
            </a:pPr>
            <a:endParaRPr lang="en-US" altLang="x-none" sz="1600" b="1" dirty="0">
              <a:solidFill>
                <a:srgbClr val="008080"/>
              </a:solidFill>
              <a:latin typeface="Courier New" charset="0"/>
            </a:endParaRP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public class </a:t>
            </a:r>
            <a:r>
              <a:rPr lang="en-US" altLang="x-none" sz="1600" dirty="0" err="1">
                <a:solidFill>
                  <a:srgbClr val="000000"/>
                </a:solidFill>
                <a:latin typeface="Courier New" charset="0"/>
              </a:rPr>
              <a:t>ScannerInputExampleTry</a:t>
            </a: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public static void main(String[] </a:t>
            </a:r>
            <a:r>
              <a:rPr lang="en-US" altLang="x-none" sz="1600" dirty="0" err="1">
                <a:solidFill>
                  <a:srgbClr val="000000"/>
                </a:solidFill>
                <a:latin typeface="Courier New" charset="0"/>
              </a:rPr>
              <a:t>args</a:t>
            </a: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Scanner console = new Scanner( </a:t>
            </a:r>
            <a:r>
              <a:rPr lang="en-US" altLang="x-none" sz="1600" dirty="0" err="1">
                <a:solidFill>
                  <a:srgbClr val="000000"/>
                </a:solidFill>
                <a:latin typeface="Courier New" charset="0"/>
              </a:rPr>
              <a:t>System.in</a:t>
            </a: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b="1" dirty="0">
                <a:solidFill>
                  <a:srgbClr val="FF0000"/>
                </a:solidFill>
                <a:latin typeface="Courier New" charset="0"/>
              </a:rPr>
              <a:t>try</a:t>
            </a:r>
            <a:r>
              <a:rPr lang="en-US" altLang="x-none" sz="1600" dirty="0">
                <a:solidFill>
                  <a:srgbClr val="000000"/>
                </a:solidFill>
                <a:latin typeface="Courier New" charset="0"/>
              </a:rPr>
              <a:t> {</a:t>
            </a:r>
            <a:r>
              <a:rPr lang="en-US" altLang="x-none" sz="1600" b="1" dirty="0">
                <a:solidFill>
                  <a:srgbClr val="800000"/>
                </a:solidFill>
                <a:latin typeface="Courier New" charset="0"/>
              </a:rPr>
              <a:t>  </a:t>
            </a:r>
          </a:p>
          <a:p>
            <a:pPr algn="l">
              <a:lnSpc>
                <a:spcPct val="70000"/>
              </a:lnSpc>
              <a:spcBef>
                <a:spcPct val="20000"/>
              </a:spcBef>
              <a:buClr>
                <a:srgbClr val="3333CC"/>
              </a:buClr>
              <a:buSzPct val="75000"/>
            </a:pPr>
            <a:r>
              <a:rPr lang="en-US" altLang="x-none" sz="1600" dirty="0">
                <a:solidFill>
                  <a:srgbClr val="000000"/>
                </a:solidFill>
                <a:latin typeface="Courier New" charset="0"/>
              </a:rPr>
              <a:t>          </a:t>
            </a:r>
            <a:r>
              <a:rPr lang="en-US" altLang="x-none" sz="1600" dirty="0" err="1">
                <a:solidFill>
                  <a:srgbClr val="000000"/>
                </a:solidFill>
                <a:latin typeface="Courier New" charset="0"/>
              </a:rPr>
              <a:t>System.out.print</a:t>
            </a:r>
            <a:r>
              <a:rPr lang="en-US" altLang="x-none" sz="1600" dirty="0">
                <a:solidFill>
                  <a:srgbClr val="000000"/>
                </a:solidFill>
                <a:latin typeface="Courier New" charset="0"/>
              </a:rPr>
              <a:t>("Which year will you graduate? ");</a:t>
            </a:r>
          </a:p>
          <a:p>
            <a:pPr algn="l">
              <a:lnSpc>
                <a:spcPct val="70000"/>
              </a:lnSpc>
              <a:spcBef>
                <a:spcPct val="20000"/>
              </a:spcBef>
              <a:buClr>
                <a:srgbClr val="3333CC"/>
              </a:buClr>
              <a:buSzPct val="75000"/>
            </a:pPr>
            <a:r>
              <a:rPr lang="en-US" altLang="x-none" sz="1600" dirty="0">
                <a:solidFill>
                  <a:srgbClr val="000000"/>
                </a:solidFill>
                <a:latin typeface="Courier New" charset="0"/>
              </a:rPr>
              <a:t>          </a:t>
            </a:r>
            <a:r>
              <a:rPr lang="en-US" altLang="x-none" sz="1600" dirty="0" err="1">
                <a:solidFill>
                  <a:srgbClr val="000000"/>
                </a:solidFill>
                <a:latin typeface="Courier New" charset="0"/>
              </a:rPr>
              <a:t>int</a:t>
            </a:r>
            <a:r>
              <a:rPr lang="en-US" altLang="x-none" sz="1600" dirty="0">
                <a:solidFill>
                  <a:srgbClr val="000000"/>
                </a:solidFill>
                <a:latin typeface="Courier New" charset="0"/>
              </a:rPr>
              <a:t> year = </a:t>
            </a:r>
            <a:r>
              <a:rPr lang="en-US" altLang="x-none" sz="1600" b="1" dirty="0" err="1">
                <a:solidFill>
                  <a:srgbClr val="800000"/>
                </a:solidFill>
                <a:latin typeface="Courier New" charset="0"/>
              </a:rPr>
              <a:t>console.nextInt</a:t>
            </a:r>
            <a:r>
              <a:rPr lang="en-US" altLang="x-none" sz="1600" b="1" dirty="0">
                <a:solidFill>
                  <a:srgbClr val="800000"/>
                </a:solidFill>
                <a:latin typeface="Courier New" charset="0"/>
              </a:rPr>
              <a:t>()</a:t>
            </a:r>
            <a:r>
              <a:rPr lang="en-US" altLang="x-none" sz="1600" dirty="0">
                <a:solidFill>
                  <a:srgbClr val="000000"/>
                </a:solidFill>
                <a:latin typeface="Courier New" charset="0"/>
              </a:rPr>
              <a:t>;</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dirty="0" err="1">
                <a:solidFill>
                  <a:srgbClr val="000000"/>
                </a:solidFill>
                <a:latin typeface="Courier New" charset="0"/>
              </a:rPr>
              <a:t>System.out.println</a:t>
            </a:r>
            <a:r>
              <a:rPr lang="en-US" altLang="x-none" sz="1600" dirty="0">
                <a:solidFill>
                  <a:srgbClr val="000000"/>
                </a:solidFill>
                <a:latin typeface="Courier New" charset="0"/>
              </a:rPr>
              <a:t>(</a:t>
            </a:r>
            <a:r>
              <a:rPr lang="en-US" altLang="en-US" sz="1600" dirty="0">
                <a:solidFill>
                  <a:srgbClr val="000000"/>
                </a:solidFill>
                <a:latin typeface="Courier New" charset="0"/>
              </a:rPr>
              <a:t>“</a:t>
            </a:r>
            <a:r>
              <a:rPr lang="en-US" altLang="x-none" sz="1600" dirty="0">
                <a:solidFill>
                  <a:srgbClr val="000000"/>
                </a:solidFill>
                <a:latin typeface="Courier New" charset="0"/>
              </a:rPr>
              <a:t>Your give </a:t>
            </a:r>
            <a:r>
              <a:rPr lang="en-US" altLang="en-US" sz="1600" dirty="0">
                <a:solidFill>
                  <a:srgbClr val="000000"/>
                </a:solidFill>
                <a:latin typeface="Courier New" charset="0"/>
              </a:rPr>
              <a:t>“</a:t>
            </a:r>
            <a:r>
              <a:rPr lang="en-US" altLang="x-none" sz="1600" dirty="0">
                <a:solidFill>
                  <a:srgbClr val="000000"/>
                </a:solidFill>
                <a:latin typeface="Courier New" charset="0"/>
              </a:rPr>
              <a:t> + year);</a:t>
            </a:r>
            <a:br>
              <a:rPr lang="en-US" altLang="x-none" sz="1600" dirty="0">
                <a:solidFill>
                  <a:srgbClr val="000000"/>
                </a:solidFill>
                <a:latin typeface="Courier New" charset="0"/>
              </a:rPr>
            </a:br>
            <a:br>
              <a:rPr lang="en-US" altLang="x-none" sz="1600" dirty="0">
                <a:solidFill>
                  <a:srgbClr val="000000"/>
                </a:solidFill>
                <a:latin typeface="Courier New" charset="0"/>
              </a:rPr>
            </a:br>
            <a:r>
              <a:rPr lang="en-US" altLang="x-none" sz="1600" dirty="0">
                <a:solidFill>
                  <a:srgbClr val="000000"/>
                </a:solidFill>
                <a:latin typeface="Courier New" charset="0"/>
              </a:rPr>
              <a:t>      } </a:t>
            </a:r>
            <a:r>
              <a:rPr lang="en-US" altLang="x-none" sz="1600" b="1" dirty="0">
                <a:solidFill>
                  <a:srgbClr val="FF0000"/>
                </a:solidFill>
                <a:latin typeface="Courier New" charset="0"/>
              </a:rPr>
              <a:t>catch</a:t>
            </a:r>
            <a:r>
              <a:rPr lang="en-US" altLang="x-none" sz="1600" dirty="0">
                <a:solidFill>
                  <a:srgbClr val="000000"/>
                </a:solidFill>
                <a:latin typeface="Courier New" charset="0"/>
              </a:rPr>
              <a:t> (</a:t>
            </a:r>
            <a:r>
              <a:rPr lang="en-US" altLang="x-none" sz="1600" b="1" dirty="0" err="1">
                <a:solidFill>
                  <a:srgbClr val="800000"/>
                </a:solidFill>
                <a:latin typeface="Courier New" charset="0"/>
              </a:rPr>
              <a:t>InputMisMatchException</a:t>
            </a:r>
            <a:r>
              <a:rPr lang="en-US" altLang="x-none" sz="1600" b="1" dirty="0">
                <a:solidFill>
                  <a:srgbClr val="800000"/>
                </a:solidFill>
                <a:latin typeface="Courier New" charset="0"/>
              </a:rPr>
              <a:t> e</a:t>
            </a: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print an error message</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dirty="0" err="1">
                <a:solidFill>
                  <a:srgbClr val="000000"/>
                </a:solidFill>
                <a:latin typeface="Courier New" charset="0"/>
              </a:rPr>
              <a:t>System.out.println</a:t>
            </a:r>
            <a:r>
              <a:rPr lang="en-US" altLang="x-none" sz="1600" dirty="0">
                <a:solidFill>
                  <a:srgbClr val="000000"/>
                </a:solidFill>
                <a:latin typeface="Courier New" charset="0"/>
              </a:rPr>
              <a:t>(</a:t>
            </a:r>
            <a:r>
              <a:rPr lang="ja-JP" altLang="en-US" sz="1600" dirty="0">
                <a:solidFill>
                  <a:srgbClr val="000000"/>
                </a:solidFill>
                <a:latin typeface="Courier New" charset="0"/>
              </a:rPr>
              <a:t>“</a:t>
            </a:r>
            <a:r>
              <a:rPr lang="en-US" altLang="ja-JP" sz="1600" dirty="0">
                <a:solidFill>
                  <a:srgbClr val="000000"/>
                </a:solidFill>
                <a:latin typeface="Courier New" charset="0"/>
              </a:rPr>
              <a:t>You give a wrong input type.</a:t>
            </a:r>
            <a:r>
              <a:rPr lang="ja-JP" altLang="en-US" sz="1600" dirty="0">
                <a:solidFill>
                  <a:srgbClr val="000000"/>
                </a:solidFill>
                <a:latin typeface="Courier New" charset="0"/>
              </a:rPr>
              <a:t>”</a:t>
            </a:r>
            <a:r>
              <a:rPr lang="en-US" altLang="ja-JP" sz="1600" dirty="0">
                <a:solidFill>
                  <a:srgbClr val="000000"/>
                </a:solidFill>
                <a:latin typeface="Courier New" charset="0"/>
              </a:rPr>
              <a:t>);</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 end of catch</a:t>
            </a:r>
          </a:p>
          <a:p>
            <a:pPr algn="l" eaLnBrk="1" hangingPunct="1">
              <a:lnSpc>
                <a:spcPct val="70000"/>
              </a:lnSpc>
              <a:spcBef>
                <a:spcPct val="20000"/>
              </a:spcBef>
              <a:buClr>
                <a:srgbClr val="3333CC"/>
              </a:buClr>
              <a:buSzPct val="75000"/>
              <a:buFont typeface="Wingdings 2" charset="2"/>
              <a:buNone/>
            </a:pPr>
            <a:endParaRPr lang="en-US" altLang="x-none" sz="1600" dirty="0">
              <a:solidFill>
                <a:srgbClr val="000000"/>
              </a:solidFill>
              <a:latin typeface="Courier New" charset="0"/>
            </a:endParaRP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 end of main</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a:t>
            </a:r>
            <a:endParaRPr lang="en-US" altLang="x-none" sz="1400" dirty="0">
              <a:solidFill>
                <a:srgbClr val="800000"/>
              </a:solidFill>
              <a:latin typeface="Courier New" charset="0"/>
            </a:endParaRPr>
          </a:p>
          <a:p>
            <a:pPr algn="l" eaLnBrk="1" hangingPunct="1">
              <a:lnSpc>
                <a:spcPct val="80000"/>
              </a:lnSpc>
              <a:spcBef>
                <a:spcPct val="20000"/>
              </a:spcBef>
              <a:buClr>
                <a:srgbClr val="3333CC"/>
              </a:buClr>
              <a:buSzPct val="75000"/>
              <a:buFont typeface="Wingdings 2" charset="2"/>
              <a:buNone/>
            </a:pPr>
            <a:r>
              <a:rPr lang="en-US" altLang="x-none" sz="1400" dirty="0">
                <a:solidFill>
                  <a:srgbClr val="800000"/>
                </a:solidFill>
                <a:latin typeface="Courier New" charset="0"/>
              </a:rPr>
              <a:t>                        </a:t>
            </a:r>
          </a:p>
        </p:txBody>
      </p:sp>
    </p:spTree>
    <p:extLst>
      <p:ext uri="{BB962C8B-B14F-4D97-AF65-F5344CB8AC3E}">
        <p14:creationId xmlns:p14="http://schemas.microsoft.com/office/powerpoint/2010/main" val="16891451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en-US" altLang="x-none">
                <a:latin typeface="Courier New" charset="0"/>
                <a:ea typeface="ＭＳ Ｐゴシック" charset="-128"/>
              </a:rPr>
              <a:t>char</a:t>
            </a:r>
            <a:r>
              <a:rPr lang="en-US" altLang="x-none">
                <a:latin typeface="Verdana" charset="0"/>
                <a:ea typeface="ＭＳ Ｐゴシック" charset="-128"/>
              </a:rPr>
              <a:t> vs. </a:t>
            </a:r>
            <a:r>
              <a:rPr lang="en-US" altLang="x-none">
                <a:latin typeface="Courier New" charset="0"/>
                <a:ea typeface="ＭＳ Ｐゴシック" charset="-128"/>
              </a:rPr>
              <a:t>int</a:t>
            </a:r>
          </a:p>
        </p:txBody>
      </p:sp>
      <p:sp>
        <p:nvSpPr>
          <p:cNvPr id="35842" name="Rectangle 3"/>
          <p:cNvSpPr>
            <a:spLocks noGrp="1"/>
          </p:cNvSpPr>
          <p:nvPr>
            <p:ph type="body" idx="1"/>
          </p:nvPr>
        </p:nvSpPr>
        <p:spPr>
          <a:xfrm>
            <a:off x="533400" y="1447800"/>
            <a:ext cx="8153400" cy="2438400"/>
          </a:xfrm>
        </p:spPr>
        <p:txBody>
          <a:bodyPr/>
          <a:lstStyle/>
          <a:p>
            <a:r>
              <a:rPr lang="en-US" altLang="x-none">
                <a:ea typeface="ＭＳ Ｐゴシック" charset="-128"/>
              </a:rPr>
              <a:t>Char internal stores the index of a char</a:t>
            </a:r>
          </a:p>
          <a:p>
            <a:r>
              <a:rPr lang="en-US" altLang="x-none">
                <a:ea typeface="ＭＳ Ｐゴシック" charset="-128"/>
              </a:rPr>
              <a:t>Using</a:t>
            </a:r>
            <a:r>
              <a:rPr lang="en-US" altLang="x-none">
                <a:latin typeface="Verdana" charset="0"/>
                <a:ea typeface="ＭＳ Ｐゴシック" charset="-128"/>
              </a:rPr>
              <a:t> </a:t>
            </a:r>
            <a:r>
              <a:rPr lang="en-US" altLang="x-none">
                <a:latin typeface="Courier New" charset="0"/>
                <a:ea typeface="ＭＳ Ｐゴシック" charset="-128"/>
              </a:rPr>
              <a:t>char</a:t>
            </a:r>
            <a:r>
              <a:rPr lang="en-US" altLang="x-none">
                <a:latin typeface="Verdana" charset="0"/>
                <a:ea typeface="ＭＳ Ｐゴシック" charset="-128"/>
              </a:rPr>
              <a:t> </a:t>
            </a:r>
            <a:r>
              <a:rPr lang="en-US" altLang="x-none">
                <a:ea typeface="ＭＳ Ｐゴシック" charset="-128"/>
              </a:rPr>
              <a:t>in arithmetic expressions will cause char to be converted to an int</a:t>
            </a:r>
            <a:endParaRPr lang="en-US" altLang="x-none">
              <a:latin typeface="Verdana" charset="0"/>
              <a:ea typeface="ＭＳ Ｐゴシック" charset="-128"/>
            </a:endParaRPr>
          </a:p>
          <a:p>
            <a:r>
              <a:rPr lang="en-US" altLang="x-none">
                <a:ea typeface="ＭＳ Ｐゴシック" charset="-128"/>
              </a:rPr>
              <a:t>To convert an</a:t>
            </a:r>
            <a:r>
              <a:rPr lang="en-US" altLang="x-none">
                <a:latin typeface="Verdana" charset="0"/>
                <a:ea typeface="ＭＳ Ｐゴシック" charset="-128"/>
              </a:rPr>
              <a:t> </a:t>
            </a:r>
            <a:r>
              <a:rPr lang="en-US" altLang="x-none">
                <a:latin typeface="Courier New" charset="0"/>
                <a:ea typeface="ＭＳ Ｐゴシック" charset="-128"/>
              </a:rPr>
              <a:t>int</a:t>
            </a:r>
            <a:r>
              <a:rPr lang="en-US" altLang="x-none">
                <a:latin typeface="Verdana" charset="0"/>
                <a:ea typeface="ＭＳ Ｐゴシック" charset="-128"/>
              </a:rPr>
              <a:t> </a:t>
            </a:r>
            <a:r>
              <a:rPr lang="en-US" altLang="x-none">
                <a:ea typeface="ＭＳ Ｐゴシック" charset="-128"/>
              </a:rPr>
              <a:t>into the equivalent </a:t>
            </a:r>
            <a:r>
              <a:rPr lang="en-US" altLang="x-none">
                <a:latin typeface="Courier New" charset="0"/>
                <a:ea typeface="ＭＳ Ｐゴシック" charset="-128"/>
              </a:rPr>
              <a:t>char</a:t>
            </a:r>
            <a:r>
              <a:rPr lang="en-US" altLang="x-none">
                <a:latin typeface="Verdana" charset="0"/>
                <a:ea typeface="ＭＳ Ｐゴシック" charset="-128"/>
              </a:rPr>
              <a:t>, </a:t>
            </a:r>
            <a:r>
              <a:rPr lang="en-US" altLang="x-none">
                <a:ea typeface="ＭＳ Ｐゴシック" charset="-128"/>
              </a:rPr>
              <a:t>type-cast it.</a:t>
            </a:r>
          </a:p>
          <a:p>
            <a:pPr>
              <a:buFont typeface="Wingdings 2" charset="2"/>
              <a:buNone/>
            </a:pPr>
            <a:r>
              <a:rPr lang="en-US" altLang="x-none">
                <a:latin typeface="Verdana" charset="0"/>
                <a:ea typeface="ＭＳ Ｐゴシック" charset="-128"/>
              </a:rPr>
              <a:t>	</a:t>
            </a:r>
            <a:r>
              <a:rPr lang="en-US" altLang="x-none">
                <a:latin typeface="Courier New" charset="0"/>
                <a:ea typeface="ＭＳ Ｐゴシック" charset="-128"/>
              </a:rPr>
              <a:t>(char) ('a' + 2)</a:t>
            </a:r>
            <a:r>
              <a:rPr lang="en-US" altLang="x-none">
                <a:latin typeface="Verdana" charset="0"/>
                <a:ea typeface="ＭＳ Ｐゴシック" charset="-128"/>
              </a:rPr>
              <a:t>  is  </a:t>
            </a:r>
            <a:r>
              <a:rPr lang="en-US" altLang="x-none">
                <a:latin typeface="Courier New" charset="0"/>
                <a:ea typeface="ＭＳ Ｐゴシック" charset="-128"/>
              </a:rPr>
              <a:t>'c'</a:t>
            </a:r>
          </a:p>
        </p:txBody>
      </p:sp>
      <p:sp>
        <p:nvSpPr>
          <p:cNvPr id="35843" name="Rectangle 1"/>
          <p:cNvSpPr>
            <a:spLocks noChangeArrowheads="1"/>
          </p:cNvSpPr>
          <p:nvPr/>
        </p:nvSpPr>
        <p:spPr bwMode="auto">
          <a:xfrm>
            <a:off x="838200" y="4343400"/>
            <a:ext cx="7848600" cy="841375"/>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80000"/>
              </a:lnSpc>
              <a:buFont typeface="Wingdings 2" charset="2"/>
              <a:buNone/>
            </a:pPr>
            <a:r>
              <a:rPr lang="en-US" altLang="x-none" sz="2000">
                <a:solidFill>
                  <a:srgbClr val="000000"/>
                </a:solidFill>
                <a:latin typeface="Courier New" charset="0"/>
              </a:rPr>
              <a:t>for (char c = 'a'; c &lt;= 'z'; c = (char)(c+1) ) {</a:t>
            </a:r>
          </a:p>
          <a:p>
            <a:pPr eaLnBrk="1" hangingPunct="1">
              <a:lnSpc>
                <a:spcPct val="80000"/>
              </a:lnSpc>
              <a:buFont typeface="Wingdings 2" charset="2"/>
              <a:buNone/>
            </a:pPr>
            <a:r>
              <a:rPr lang="en-US" altLang="x-none" sz="2000">
                <a:solidFill>
                  <a:srgbClr val="000000"/>
                </a:solidFill>
                <a:latin typeface="Courier New" charset="0"/>
              </a:rPr>
              <a:t>    System.out.print(c);</a:t>
            </a:r>
          </a:p>
          <a:p>
            <a:pPr eaLnBrk="1" hangingPunct="1">
              <a:lnSpc>
                <a:spcPct val="80000"/>
              </a:lnSpc>
              <a:buFont typeface="Wingdings 2" charset="2"/>
              <a:buNone/>
            </a:pPr>
            <a:r>
              <a:rPr lang="en-US" altLang="x-none" sz="2000">
                <a:solidFill>
                  <a:srgbClr val="000000"/>
                </a:solidFill>
                <a:latin typeface="Courier New" charset="0"/>
              </a:rPr>
              <a:t>}</a:t>
            </a:r>
          </a:p>
        </p:txBody>
      </p:sp>
      <p:sp>
        <p:nvSpPr>
          <p:cNvPr id="35844" name="Rectangle 4"/>
          <p:cNvSpPr>
            <a:spLocks noChangeArrowheads="1"/>
          </p:cNvSpPr>
          <p:nvPr/>
        </p:nvSpPr>
        <p:spPr bwMode="auto">
          <a:xfrm>
            <a:off x="838200" y="5334000"/>
            <a:ext cx="7848600" cy="841375"/>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80000"/>
              </a:lnSpc>
              <a:buFont typeface="Wingdings 2" charset="2"/>
              <a:buNone/>
            </a:pPr>
            <a:r>
              <a:rPr lang="en-US" altLang="x-none" sz="2000">
                <a:solidFill>
                  <a:srgbClr val="000000"/>
                </a:solidFill>
                <a:latin typeface="Courier New" charset="0"/>
              </a:rPr>
              <a:t>for (char c = 'a'; c &lt;= 'z'; c ++ ) {</a:t>
            </a:r>
          </a:p>
          <a:p>
            <a:pPr eaLnBrk="1" hangingPunct="1">
              <a:lnSpc>
                <a:spcPct val="80000"/>
              </a:lnSpc>
              <a:buFont typeface="Wingdings 2" charset="2"/>
              <a:buNone/>
            </a:pPr>
            <a:r>
              <a:rPr lang="en-US" altLang="x-none" sz="2000">
                <a:solidFill>
                  <a:srgbClr val="000000"/>
                </a:solidFill>
                <a:latin typeface="Courier New" charset="0"/>
              </a:rPr>
              <a:t>    System.out.print(c);</a:t>
            </a:r>
          </a:p>
          <a:p>
            <a:pPr eaLnBrk="1" hangingPunct="1">
              <a:lnSpc>
                <a:spcPct val="80000"/>
              </a:lnSpc>
              <a:buFont typeface="Wingdings 2" charset="2"/>
              <a:buNone/>
            </a:pPr>
            <a:r>
              <a:rPr lang="en-US" altLang="x-none" sz="2000">
                <a:solidFill>
                  <a:srgbClr val="000000"/>
                </a:solidFill>
                <a:latin typeface="Courier New" charset="0"/>
              </a:rPr>
              <a:t>}</a:t>
            </a:r>
          </a:p>
        </p:txBody>
      </p:sp>
      <p:sp>
        <p:nvSpPr>
          <p:cNvPr id="35845" name="Rectangle 3"/>
          <p:cNvSpPr>
            <a:spLocks noChangeArrowheads="1"/>
          </p:cNvSpPr>
          <p:nvPr/>
        </p:nvSpPr>
        <p:spPr bwMode="auto">
          <a:xfrm>
            <a:off x="61913" y="6319838"/>
            <a:ext cx="46826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charInt</a:t>
            </a:r>
            <a:r>
              <a:rPr lang="zh-CN" altLang="en-US" sz="2400" dirty="0">
                <a:solidFill>
                  <a:srgbClr val="000000"/>
                </a:solidFill>
              </a:rPr>
              <a:t> </a:t>
            </a:r>
            <a:r>
              <a:rPr lang="en-US" altLang="zh-CN" sz="2400" dirty="0">
                <a:solidFill>
                  <a:srgbClr val="000000"/>
                </a:solidFill>
              </a:rPr>
              <a:t>method</a:t>
            </a:r>
            <a:endParaRPr lang="en-US" altLang="x-none" sz="2400" dirty="0">
              <a:solidFill>
                <a:srgbClr val="000000"/>
              </a:solidFill>
            </a:endParaRPr>
          </a:p>
        </p:txBody>
      </p:sp>
      <p:sp>
        <p:nvSpPr>
          <p:cNvPr id="35846" name="Rectangle 2"/>
          <p:cNvSpPr>
            <a:spLocks noChangeArrowheads="1"/>
          </p:cNvSpPr>
          <p:nvPr/>
        </p:nvSpPr>
        <p:spPr bwMode="auto">
          <a:xfrm>
            <a:off x="4210050" y="228600"/>
            <a:ext cx="4933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600" dirty="0">
                <a:solidFill>
                  <a:srgbClr val="000000"/>
                </a:solidFill>
              </a:rPr>
              <a:t>https://</a:t>
            </a:r>
            <a:r>
              <a:rPr lang="en-US" altLang="x-none" sz="1600" dirty="0" err="1">
                <a:solidFill>
                  <a:srgbClr val="000000"/>
                </a:solidFill>
              </a:rPr>
              <a:t>en.wikipedia.org</a:t>
            </a:r>
            <a:r>
              <a:rPr lang="en-US" altLang="x-none" sz="1600" dirty="0">
                <a:solidFill>
                  <a:srgbClr val="000000"/>
                </a:solidFill>
              </a:rPr>
              <a:t>/wiki/</a:t>
            </a:r>
            <a:r>
              <a:rPr lang="en-US" altLang="x-none" sz="1600" dirty="0" err="1">
                <a:solidFill>
                  <a:srgbClr val="000000"/>
                </a:solidFill>
              </a:rPr>
              <a:t>List_of_Unicode_characters</a:t>
            </a:r>
            <a:endParaRPr lang="en-US" altLang="x-none" sz="1600" dirty="0">
              <a:solidFill>
                <a:srgbClr val="000000"/>
              </a:solidFill>
            </a:endParaRPr>
          </a:p>
        </p:txBody>
      </p:sp>
      <p:sp>
        <p:nvSpPr>
          <p:cNvPr id="3" name="Slide Number Placeholder 3">
            <a:extLst>
              <a:ext uri="{FF2B5EF4-FFF2-40B4-BE49-F238E27FC236}">
                <a16:creationId xmlns:a16="http://schemas.microsoft.com/office/drawing/2014/main" id="{9DC7C075-C049-B8FD-56C5-381243E90EF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100</a:t>
            </a:fld>
            <a:endParaRPr lang="en-US" altLang="x-none" sz="1200">
              <a:solidFill>
                <a:srgbClr val="000000"/>
              </a:solidFill>
              <a:latin typeface="Tahoma" charset="0"/>
            </a:endParaRPr>
          </a:p>
        </p:txBody>
      </p:sp>
    </p:spTree>
    <p:extLst>
      <p:ext uri="{BB962C8B-B14F-4D97-AF65-F5344CB8AC3E}">
        <p14:creationId xmlns:p14="http://schemas.microsoft.com/office/powerpoint/2010/main" val="88818590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a:t>
            </a:r>
          </a:p>
        </p:txBody>
      </p:sp>
      <p:sp>
        <p:nvSpPr>
          <p:cNvPr id="14339" name="Rectangle 3"/>
          <p:cNvSpPr>
            <a:spLocks noGrp="1" noChangeArrowheads="1"/>
          </p:cNvSpPr>
          <p:nvPr>
            <p:ph idx="4294967295"/>
          </p:nvPr>
        </p:nvSpPr>
        <p:spPr>
          <a:xfrm>
            <a:off x="533400" y="1447800"/>
            <a:ext cx="8305800" cy="4648200"/>
          </a:xfrm>
        </p:spPr>
        <p:txBody>
          <a:bodyPr/>
          <a:lstStyle/>
          <a:p>
            <a:pPr marL="374650" indent="-285750"/>
            <a:r>
              <a:rPr lang="en-US" altLang="x-none" sz="2400">
                <a:latin typeface="Courier New" charset="0"/>
                <a:ea typeface="ＭＳ Ｐゴシック" charset="-128"/>
              </a:rPr>
              <a:t>"h"</a:t>
            </a:r>
            <a:r>
              <a:rPr lang="en-US" altLang="x-none" sz="2400">
                <a:latin typeface="Verdana" charset="0"/>
                <a:ea typeface="ＭＳ Ｐゴシック" charset="-128"/>
              </a:rPr>
              <a:t> is a </a:t>
            </a:r>
            <a:r>
              <a:rPr lang="en-US" altLang="x-none" sz="2400">
                <a:latin typeface="Courier New" charset="0"/>
                <a:ea typeface="ＭＳ Ｐゴシック" charset="-128"/>
              </a:rPr>
              <a:t>String</a:t>
            </a:r>
            <a:br>
              <a:rPr lang="en-US" altLang="x-none" sz="2400">
                <a:latin typeface="Verdana" charset="0"/>
                <a:ea typeface="ＭＳ Ｐゴシック" charset="-128"/>
              </a:rPr>
            </a:br>
            <a:r>
              <a:rPr lang="en-US" altLang="x-none" sz="2400">
                <a:latin typeface="Courier New" charset="0"/>
                <a:ea typeface="ＭＳ Ｐゴシック" charset="-128"/>
              </a:rPr>
              <a:t>'h'</a:t>
            </a:r>
            <a:r>
              <a:rPr lang="en-US" altLang="x-none" sz="2400">
                <a:latin typeface="Verdana" charset="0"/>
                <a:ea typeface="ＭＳ Ｐゴシック" charset="-128"/>
              </a:rPr>
              <a:t> is a </a:t>
            </a:r>
            <a:r>
              <a:rPr lang="en-US" altLang="x-none" sz="2400">
                <a:latin typeface="Courier New" charset="0"/>
                <a:ea typeface="ＭＳ Ｐゴシック" charset="-128"/>
              </a:rPr>
              <a:t>char</a:t>
            </a:r>
            <a:r>
              <a:rPr lang="en-US" altLang="x-none" sz="2400">
                <a:latin typeface="Verdana" charset="0"/>
                <a:ea typeface="ＭＳ Ｐゴシック" charset="-128"/>
              </a:rPr>
              <a:t>	 </a:t>
            </a:r>
            <a:r>
              <a:rPr lang="en-US" altLang="x-none" sz="2400">
                <a:ea typeface="ＭＳ Ｐゴシック" charset="-128"/>
              </a:rPr>
              <a:t>(the two behave differently)</a:t>
            </a:r>
          </a:p>
          <a:p>
            <a:pPr lvl="1">
              <a:buFont typeface="Wingdings 2" charset="2"/>
              <a:buNone/>
            </a:pPr>
            <a:endParaRPr lang="en-US" altLang="x-none" sz="1100">
              <a:latin typeface="Verdana" charset="0"/>
              <a:ea typeface="ＭＳ Ｐゴシック" charset="-128"/>
            </a:endParaRPr>
          </a:p>
          <a:p>
            <a:pPr marL="374650" indent="-285750"/>
            <a:r>
              <a:rPr lang="en-US" altLang="x-none" sz="2400">
                <a:latin typeface="Courier New" charset="0"/>
                <a:ea typeface="ＭＳ Ｐゴシック" charset="-128"/>
              </a:rPr>
              <a:t>String</a:t>
            </a:r>
            <a:r>
              <a:rPr lang="en-US" altLang="x-none" sz="2400">
                <a:latin typeface="Verdana" charset="0"/>
                <a:ea typeface="ＭＳ Ｐゴシック" charset="-128"/>
              </a:rPr>
              <a:t> </a:t>
            </a:r>
            <a:r>
              <a:rPr lang="en-US" altLang="x-none" sz="2400">
                <a:ea typeface="ＭＳ Ｐゴシック" charset="-128"/>
              </a:rPr>
              <a:t>is an object; it contains methods</a:t>
            </a:r>
          </a:p>
          <a:p>
            <a:pPr lvl="1">
              <a:spcBef>
                <a:spcPct val="0"/>
              </a:spcBef>
              <a:buFont typeface="Wingdings 2" charset="2"/>
              <a:buNone/>
            </a:pPr>
            <a:endParaRPr lang="en-US" altLang="x-none" sz="700">
              <a:latin typeface="Courier New" charset="0"/>
              <a:ea typeface="ＭＳ Ｐゴシック" charset="-128"/>
            </a:endParaRPr>
          </a:p>
          <a:p>
            <a:pPr lvl="1">
              <a:spcBef>
                <a:spcPct val="0"/>
              </a:spcBef>
              <a:buFont typeface="Wingdings 2" charset="2"/>
              <a:buNone/>
            </a:pPr>
            <a:r>
              <a:rPr lang="en-US" altLang="x-none" sz="2000">
                <a:latin typeface="Courier New" charset="0"/>
                <a:ea typeface="ＭＳ Ｐゴシック" charset="-128"/>
              </a:rPr>
              <a:t>String s = "h";</a:t>
            </a:r>
          </a:p>
          <a:p>
            <a:pPr lvl="1">
              <a:spcBef>
                <a:spcPct val="0"/>
              </a:spcBef>
              <a:buFont typeface="Wingdings 2" charset="2"/>
              <a:buNone/>
            </a:pPr>
            <a:r>
              <a:rPr lang="en-US" altLang="x-none" sz="2000">
                <a:latin typeface="Courier New" charset="0"/>
                <a:ea typeface="ＭＳ Ｐゴシック" charset="-128"/>
              </a:rPr>
              <a:t>s = s.toUpperCase();        </a:t>
            </a:r>
            <a:r>
              <a:rPr lang="en-US" altLang="x-none" sz="2000" b="1">
                <a:solidFill>
                  <a:srgbClr val="008080"/>
                </a:solidFill>
                <a:latin typeface="Courier New" charset="0"/>
                <a:ea typeface="ＭＳ Ｐゴシック" charset="-128"/>
              </a:rPr>
              <a:t>// 'H'</a:t>
            </a:r>
          </a:p>
          <a:p>
            <a:pPr lvl="1">
              <a:spcBef>
                <a:spcPct val="0"/>
              </a:spcBef>
              <a:buFont typeface="Wingdings 2" charset="2"/>
              <a:buNone/>
            </a:pPr>
            <a:r>
              <a:rPr lang="en-US" altLang="x-none" sz="2000">
                <a:latin typeface="Courier New" charset="0"/>
                <a:ea typeface="ＭＳ Ｐゴシック" charset="-128"/>
              </a:rPr>
              <a:t>int len = s.length();       </a:t>
            </a:r>
            <a:r>
              <a:rPr lang="en-US" altLang="x-none" sz="2000" b="1">
                <a:solidFill>
                  <a:srgbClr val="008080"/>
                </a:solidFill>
                <a:latin typeface="Courier New" charset="0"/>
                <a:ea typeface="ＭＳ Ｐゴシック" charset="-128"/>
              </a:rPr>
              <a:t>//  1</a:t>
            </a:r>
          </a:p>
          <a:p>
            <a:pPr lvl="1">
              <a:spcBef>
                <a:spcPct val="0"/>
              </a:spcBef>
              <a:buFont typeface="Wingdings 2" charset="2"/>
              <a:buNone/>
            </a:pPr>
            <a:r>
              <a:rPr lang="en-US" altLang="x-none" sz="2000">
                <a:latin typeface="Courier New" charset="0"/>
                <a:ea typeface="ＭＳ Ｐゴシック" charset="-128"/>
              </a:rPr>
              <a:t>char first = s.charAt(0);   </a:t>
            </a:r>
            <a:r>
              <a:rPr lang="en-US" altLang="x-none" sz="2000" b="1">
                <a:solidFill>
                  <a:srgbClr val="008080"/>
                </a:solidFill>
                <a:latin typeface="Courier New" charset="0"/>
                <a:ea typeface="ＭＳ Ｐゴシック" charset="-128"/>
              </a:rPr>
              <a:t>// 'H'</a:t>
            </a:r>
          </a:p>
          <a:p>
            <a:pPr lvl="1">
              <a:spcBef>
                <a:spcPct val="0"/>
              </a:spcBef>
              <a:buFont typeface="Wingdings 2" charset="2"/>
              <a:buNone/>
            </a:pPr>
            <a:endParaRPr lang="en-US" altLang="x-none" sz="1100" b="1">
              <a:solidFill>
                <a:srgbClr val="008080"/>
              </a:solidFill>
              <a:latin typeface="Courier New" charset="0"/>
              <a:ea typeface="ＭＳ Ｐゴシック" charset="-128"/>
            </a:endParaRPr>
          </a:p>
          <a:p>
            <a:pPr marL="374650" indent="-285750"/>
            <a:r>
              <a:rPr lang="en-US" altLang="x-none" sz="2400">
                <a:latin typeface="Courier New" charset="0"/>
                <a:ea typeface="ＭＳ Ｐゴシック" charset="-128"/>
              </a:rPr>
              <a:t>char</a:t>
            </a:r>
            <a:r>
              <a:rPr lang="en-US" altLang="x-none" sz="2400">
                <a:latin typeface="Verdana" charset="0"/>
                <a:ea typeface="ＭＳ Ｐゴシック" charset="-128"/>
              </a:rPr>
              <a:t> </a:t>
            </a:r>
            <a:r>
              <a:rPr lang="en-US" altLang="x-none" sz="2400">
                <a:ea typeface="ＭＳ Ｐゴシック" charset="-128"/>
              </a:rPr>
              <a:t>is primitive; you can't call methods on it</a:t>
            </a:r>
          </a:p>
          <a:p>
            <a:pPr lvl="1">
              <a:buFont typeface="Wingdings 2" charset="2"/>
              <a:buNone/>
            </a:pPr>
            <a:endParaRPr lang="en-US" altLang="x-none" sz="700">
              <a:latin typeface="Courier New" charset="0"/>
              <a:ea typeface="ＭＳ Ｐゴシック" charset="-128"/>
            </a:endParaRPr>
          </a:p>
          <a:p>
            <a:pPr lvl="1">
              <a:lnSpc>
                <a:spcPct val="80000"/>
              </a:lnSpc>
              <a:buFont typeface="Wingdings 2" charset="2"/>
              <a:buNone/>
            </a:pPr>
            <a:r>
              <a:rPr lang="en-US" altLang="x-none" sz="2000">
                <a:latin typeface="Courier New" charset="0"/>
                <a:ea typeface="ＭＳ Ｐゴシック" charset="-128"/>
              </a:rPr>
              <a:t>char c = 'h';</a:t>
            </a:r>
          </a:p>
          <a:p>
            <a:pPr lvl="1">
              <a:lnSpc>
                <a:spcPct val="80000"/>
              </a:lnSpc>
              <a:buFont typeface="Wingdings 2" charset="2"/>
              <a:buNone/>
            </a:pPr>
            <a:r>
              <a:rPr lang="en-US" altLang="x-none" sz="2000">
                <a:solidFill>
                  <a:srgbClr val="800000"/>
                </a:solidFill>
                <a:latin typeface="Courier New" charset="0"/>
                <a:ea typeface="ＭＳ Ｐゴシック" charset="-128"/>
              </a:rPr>
              <a:t>c = c.toUpperCase();   </a:t>
            </a:r>
            <a:r>
              <a:rPr lang="en-US" altLang="x-none" sz="1400" b="1">
                <a:solidFill>
                  <a:srgbClr val="800000"/>
                </a:solidFill>
                <a:latin typeface="Courier New" charset="0"/>
                <a:ea typeface="ＭＳ Ｐゴシック" charset="-128"/>
              </a:rPr>
              <a:t>// ERROR</a:t>
            </a:r>
            <a:endParaRPr lang="en-US" altLang="x-none" sz="1600">
              <a:solidFill>
                <a:srgbClr val="800000"/>
              </a:solidFill>
              <a:latin typeface="Verdana" charset="0"/>
              <a:ea typeface="ＭＳ Ｐゴシック" charset="-128"/>
            </a:endParaRPr>
          </a:p>
        </p:txBody>
      </p:sp>
      <p:sp>
        <p:nvSpPr>
          <p:cNvPr id="3" name="Slide Number Placeholder 3">
            <a:extLst>
              <a:ext uri="{FF2B5EF4-FFF2-40B4-BE49-F238E27FC236}">
                <a16:creationId xmlns:a16="http://schemas.microsoft.com/office/drawing/2014/main" id="{E32AC0CB-2F85-73CB-4721-CD607F96C281}"/>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101</a:t>
            </a:fld>
            <a:endParaRPr lang="en-US" altLang="x-none" sz="1200">
              <a:solidFill>
                <a:srgbClr val="000000"/>
              </a:solidFill>
              <a:latin typeface="Tahoma" charset="0"/>
            </a:endParaRPr>
          </a:p>
        </p:txBody>
      </p:sp>
    </p:spTree>
    <p:extLst>
      <p:ext uri="{BB962C8B-B14F-4D97-AF65-F5344CB8AC3E}">
        <p14:creationId xmlns:p14="http://schemas.microsoft.com/office/powerpoint/2010/main" val="1279821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533400" y="76200"/>
            <a:ext cx="8610600" cy="1143000"/>
          </a:xfrm>
        </p:spPr>
        <p:txBody>
          <a:bodyPr/>
          <a:lstStyle/>
          <a:p>
            <a:pPr>
              <a:defRPr/>
            </a:pPr>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 </a:t>
            </a:r>
            <a:br>
              <a:rPr lang="en-US" altLang="x-none" dirty="0">
                <a:latin typeface="Courier New" charset="0"/>
                <a:ea typeface="ＭＳ Ｐゴシック" charset="-128"/>
              </a:rPr>
            </a:br>
            <a:r>
              <a:rPr lang="en-US" altLang="x-none" dirty="0">
                <a:ea typeface="ＭＳ Ｐゴシック" charset="-128"/>
              </a:rPr>
              <a:t>(char Comparison)</a:t>
            </a:r>
            <a:endParaRPr lang="en-US" dirty="0">
              <a:latin typeface="+mn-lt"/>
            </a:endParaRPr>
          </a:p>
        </p:txBody>
      </p:sp>
      <p:sp>
        <p:nvSpPr>
          <p:cNvPr id="33794" name="Rectangle 3"/>
          <p:cNvSpPr>
            <a:spLocks noGrp="1"/>
          </p:cNvSpPr>
          <p:nvPr>
            <p:ph type="body" idx="1"/>
          </p:nvPr>
        </p:nvSpPr>
        <p:spPr>
          <a:xfrm>
            <a:off x="533400" y="1600200"/>
            <a:ext cx="8382000" cy="4648200"/>
          </a:xfrm>
        </p:spPr>
        <p:txBody>
          <a:bodyPr/>
          <a:lstStyle/>
          <a:p>
            <a:r>
              <a:rPr lang="en-US" altLang="x-none" sz="2400" dirty="0">
                <a:ea typeface="ＭＳ Ｐゴシック" charset="-128"/>
              </a:rPr>
              <a:t>Consistent with primitive numerical types, you can compare </a:t>
            </a:r>
            <a:r>
              <a:rPr lang="en-US" altLang="x-none" sz="2400" dirty="0">
                <a:latin typeface="Courier New" charset="0"/>
                <a:ea typeface="ＭＳ Ｐゴシック" charset="-128"/>
              </a:rPr>
              <a:t>char</a:t>
            </a:r>
            <a:r>
              <a:rPr lang="en-US" altLang="x-none" sz="2400" dirty="0">
                <a:latin typeface="Verdana" charset="0"/>
                <a:ea typeface="ＭＳ Ｐゴシック" charset="-128"/>
              </a:rPr>
              <a:t> </a:t>
            </a:r>
            <a:r>
              <a:rPr lang="en-US" altLang="x-none" sz="2400" dirty="0">
                <a:solidFill>
                  <a:srgbClr val="FF0000"/>
                </a:solidFill>
                <a:ea typeface="ＭＳ Ｐゴシック" charset="-128"/>
              </a:rPr>
              <a:t>values</a:t>
            </a:r>
            <a:r>
              <a:rPr lang="en-US" altLang="x-none" sz="2400" dirty="0">
                <a:ea typeface="ＭＳ Ｐゴシック" charset="-128"/>
              </a:rPr>
              <a:t> using relational operators (ordering is alphabetical order):</a:t>
            </a:r>
          </a:p>
          <a:p>
            <a:pPr lvl="1">
              <a:buFont typeface="Wingdings 2" charset="2"/>
              <a:buNone/>
            </a:pPr>
            <a:r>
              <a:rPr lang="en-US" altLang="x-none" sz="2000" dirty="0">
                <a:latin typeface="Courier New" charset="0"/>
                <a:ea typeface="ＭＳ Ｐゴシック" charset="-128"/>
              </a:rPr>
              <a:t>	'a' &lt; 'b'</a:t>
            </a:r>
            <a:r>
              <a:rPr lang="en-US" altLang="x-none" sz="2000" dirty="0">
                <a:latin typeface="Verdana" charset="0"/>
                <a:ea typeface="ＭＳ Ｐゴシック" charset="-128"/>
              </a:rPr>
              <a:t>    and    </a:t>
            </a:r>
            <a:r>
              <a:rPr lang="en-US" altLang="x-none" sz="2000" dirty="0">
                <a:latin typeface="Courier New" charset="0"/>
                <a:ea typeface="ＭＳ Ｐゴシック" charset="-128"/>
              </a:rPr>
              <a:t>'X' == 'X'</a:t>
            </a:r>
            <a:r>
              <a:rPr lang="en-US" altLang="x-none" sz="2000" dirty="0">
                <a:latin typeface="Verdana" charset="0"/>
                <a:ea typeface="ＭＳ Ｐゴシック" charset="-128"/>
              </a:rPr>
              <a:t>    and    </a:t>
            </a:r>
            <a:r>
              <a:rPr lang="en-US" altLang="x-none" sz="2000" dirty="0">
                <a:latin typeface="Courier New" charset="0"/>
                <a:ea typeface="ＭＳ Ｐゴシック" charset="-128"/>
              </a:rPr>
              <a:t>'Q' != 'q</a:t>
            </a:r>
            <a:r>
              <a:rPr lang="en-US" altLang="en-US" sz="2000" dirty="0">
                <a:latin typeface="Courier New" charset="0"/>
                <a:ea typeface="ＭＳ Ｐゴシック" charset="-128"/>
              </a:rPr>
              <a:t>’</a:t>
            </a:r>
            <a:endParaRPr lang="en-US" altLang="ja-JP" sz="2000" dirty="0">
              <a:latin typeface="Courier New" charset="0"/>
              <a:ea typeface="ＭＳ Ｐゴシック" charset="-128"/>
            </a:endParaRPr>
          </a:p>
          <a:p>
            <a:pPr lvl="1">
              <a:buFont typeface="Wingdings 2" charset="2"/>
              <a:buNone/>
            </a:pPr>
            <a:endParaRPr lang="en-US" altLang="x-none" sz="700" dirty="0">
              <a:latin typeface="Verdana"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String word = </a:t>
            </a:r>
            <a:r>
              <a:rPr lang="en-US" altLang="x-none" sz="2000" dirty="0" err="1">
                <a:latin typeface="Courier New" charset="0"/>
                <a:ea typeface="ＭＳ Ｐゴシック" charset="-128"/>
              </a:rPr>
              <a:t>console.next</a:t>
            </a:r>
            <a:r>
              <a:rPr lang="en-US" altLang="x-none" sz="2000" dirty="0">
                <a:latin typeface="Courier New" charset="0"/>
                <a:ea typeface="ＭＳ Ｐゴシック" charset="-128"/>
              </a:rPr>
              <a:t>();</a:t>
            </a:r>
          </a:p>
          <a:p>
            <a:pPr lvl="1">
              <a:lnSpc>
                <a:spcPct val="80000"/>
              </a:lnSpc>
              <a:buFont typeface="Wingdings 2" charset="2"/>
              <a:buNone/>
            </a:pPr>
            <a:r>
              <a:rPr lang="en-US" altLang="x-none" sz="2000" dirty="0">
                <a:latin typeface="Courier New" charset="0"/>
                <a:ea typeface="ＭＳ Ｐゴシック" charset="-128"/>
              </a:rPr>
              <a:t>  char </a:t>
            </a:r>
            <a:r>
              <a:rPr lang="en-US" altLang="x-none" sz="2000" dirty="0" err="1">
                <a:latin typeface="Courier New" charset="0"/>
                <a:ea typeface="ＭＳ Ｐゴシック" charset="-128"/>
              </a:rPr>
              <a:t>ch</a:t>
            </a:r>
            <a:r>
              <a:rPr lang="en-US" altLang="x-none" sz="2000" dirty="0">
                <a:latin typeface="Courier New" charset="0"/>
                <a:ea typeface="ＭＳ Ｐゴシック" charset="-128"/>
              </a:rPr>
              <a:t> = </a:t>
            </a:r>
            <a:r>
              <a:rPr lang="en-US" altLang="x-none" sz="2000" b="1" dirty="0" err="1">
                <a:latin typeface="Courier New" charset="0"/>
                <a:ea typeface="ＭＳ Ｐゴシック" charset="-128"/>
              </a:rPr>
              <a:t>word.charAt</a:t>
            </a:r>
            <a:r>
              <a:rPr lang="en-US" altLang="x-none" sz="2000" b="1" dirty="0">
                <a:latin typeface="Courier New" charset="0"/>
                <a:ea typeface="ＭＳ Ｐゴシック" charset="-128"/>
              </a:rPr>
              <a:t>(</a:t>
            </a:r>
            <a:r>
              <a:rPr lang="en-US" altLang="x-none" sz="2000" b="1" dirty="0" err="1">
                <a:latin typeface="Courier New" charset="0"/>
                <a:ea typeface="ＭＳ Ｐゴシック" charset="-128"/>
              </a:rPr>
              <a:t>word.length</a:t>
            </a:r>
            <a:r>
              <a:rPr lang="en-US" altLang="x-none" sz="2000" b="1" dirty="0">
                <a:latin typeface="Courier New" charset="0"/>
                <a:ea typeface="ＭＳ Ｐゴシック" charset="-128"/>
              </a:rPr>
              <a:t>() - 1) ;</a:t>
            </a:r>
            <a:endParaRPr lang="en-US" altLang="x-none" sz="2000" dirty="0">
              <a:latin typeface="Courier New"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if (</a:t>
            </a:r>
            <a:r>
              <a:rPr lang="en-US" altLang="x-none" sz="2000" b="1" dirty="0">
                <a:latin typeface="Courier New" charset="0"/>
                <a:ea typeface="ＭＳ Ｐゴシック" charset="-128"/>
              </a:rPr>
              <a:t> </a:t>
            </a:r>
            <a:r>
              <a:rPr lang="en-US" altLang="x-none" sz="2000" b="1" dirty="0" err="1">
                <a:latin typeface="Courier New" charset="0"/>
                <a:ea typeface="ＭＳ Ｐゴシック" charset="-128"/>
              </a:rPr>
              <a:t>ch</a:t>
            </a:r>
            <a:r>
              <a:rPr lang="en-US" altLang="x-none" sz="2000" b="1" dirty="0">
                <a:latin typeface="Courier New" charset="0"/>
                <a:ea typeface="ＭＳ Ｐゴシック" charset="-128"/>
              </a:rPr>
              <a:t> == 's'</a:t>
            </a:r>
            <a:r>
              <a:rPr lang="en-US" altLang="x-none" sz="2000" dirty="0">
                <a:latin typeface="Courier New" charset="0"/>
                <a:ea typeface="ＭＳ Ｐゴシック" charset="-128"/>
              </a:rPr>
              <a:t>) {</a:t>
            </a:r>
          </a:p>
          <a:p>
            <a:pPr lvl="1">
              <a:lnSpc>
                <a:spcPct val="80000"/>
              </a:lnSpc>
              <a:buFont typeface="Wingdings 2" charset="2"/>
              <a:buNone/>
            </a:pP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System.out.println</a:t>
            </a:r>
            <a:r>
              <a:rPr lang="en-US" altLang="x-none" sz="2000" dirty="0">
                <a:latin typeface="Courier New" charset="0"/>
                <a:ea typeface="ＭＳ Ｐゴシック" charset="-128"/>
              </a:rPr>
              <a:t>(word + " is plural.");</a:t>
            </a:r>
          </a:p>
          <a:p>
            <a:pPr lvl="1">
              <a:lnSpc>
                <a:spcPct val="80000"/>
              </a:lnSpc>
              <a:buFont typeface="Wingdings 2" charset="2"/>
              <a:buNone/>
            </a:pPr>
            <a:r>
              <a:rPr lang="en-US" altLang="x-none" sz="2000" dirty="0">
                <a:latin typeface="Courier New" charset="0"/>
                <a:ea typeface="ＭＳ Ｐゴシック" charset="-128"/>
              </a:rPr>
              <a:t>	}</a:t>
            </a:r>
          </a:p>
          <a:p>
            <a:pPr lvl="1">
              <a:lnSpc>
                <a:spcPct val="80000"/>
              </a:lnSpc>
              <a:buFont typeface="Wingdings 2" charset="2"/>
              <a:buNone/>
            </a:pPr>
            <a:endParaRPr lang="en-US" altLang="x-none" sz="2000" dirty="0">
              <a:latin typeface="Courier New"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ch</a:t>
            </a:r>
            <a:r>
              <a:rPr lang="en-US" altLang="x-none" sz="2000" dirty="0">
                <a:latin typeface="Courier New" charset="0"/>
                <a:ea typeface="ＭＳ Ｐゴシック" charset="-128"/>
              </a:rPr>
              <a:t> = </a:t>
            </a:r>
            <a:r>
              <a:rPr lang="en-US" altLang="x-none" sz="2000" b="1" dirty="0" err="1">
                <a:latin typeface="Courier New" charset="0"/>
                <a:ea typeface="ＭＳ Ｐゴシック" charset="-128"/>
              </a:rPr>
              <a:t>word.charAt</a:t>
            </a:r>
            <a:r>
              <a:rPr lang="en-US" altLang="x-none" sz="2000" b="1" dirty="0">
                <a:latin typeface="Courier New" charset="0"/>
                <a:ea typeface="ＭＳ Ｐゴシック" charset="-128"/>
              </a:rPr>
              <a:t>(0) ;</a:t>
            </a:r>
            <a:endParaRPr lang="en-US" altLang="x-none" sz="2000" dirty="0">
              <a:latin typeface="Courier New"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if (</a:t>
            </a:r>
            <a:r>
              <a:rPr lang="en-US" altLang="x-none" sz="2000" b="1" dirty="0">
                <a:latin typeface="Courier New" charset="0"/>
                <a:ea typeface="ＭＳ Ｐゴシック" charset="-128"/>
              </a:rPr>
              <a:t> ‘a’ &lt;= </a:t>
            </a:r>
            <a:r>
              <a:rPr lang="en-US" altLang="x-none" sz="2000" b="1" dirty="0" err="1">
                <a:latin typeface="Courier New" charset="0"/>
                <a:ea typeface="ＭＳ Ｐゴシック" charset="-128"/>
              </a:rPr>
              <a:t>ch</a:t>
            </a:r>
            <a:r>
              <a:rPr lang="en-US" altLang="x-none" sz="2000" b="1" dirty="0">
                <a:latin typeface="Courier New" charset="0"/>
                <a:ea typeface="ＭＳ Ｐゴシック" charset="-128"/>
              </a:rPr>
              <a:t>  &amp;&amp; </a:t>
            </a:r>
            <a:r>
              <a:rPr lang="en-US" altLang="x-none" sz="2000" b="1" dirty="0" err="1">
                <a:latin typeface="Courier New" charset="0"/>
                <a:ea typeface="ＭＳ Ｐゴシック" charset="-128"/>
              </a:rPr>
              <a:t>ch</a:t>
            </a:r>
            <a:r>
              <a:rPr lang="en-US" altLang="x-none" sz="2000" b="1" dirty="0">
                <a:latin typeface="Courier New" charset="0"/>
                <a:ea typeface="ＭＳ Ｐゴシック" charset="-128"/>
              </a:rPr>
              <a:t> &lt;= ‘z’</a:t>
            </a:r>
            <a:r>
              <a:rPr lang="en-US" altLang="x-none" sz="2000" dirty="0">
                <a:latin typeface="Courier New" charset="0"/>
                <a:ea typeface="ＭＳ Ｐゴシック" charset="-128"/>
              </a:rPr>
              <a:t>) {</a:t>
            </a:r>
          </a:p>
          <a:p>
            <a:pPr lvl="1">
              <a:lnSpc>
                <a:spcPct val="80000"/>
              </a:lnSpc>
              <a:buFont typeface="Wingdings 2" charset="2"/>
              <a:buNone/>
            </a:pP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System.out.println</a:t>
            </a:r>
            <a:r>
              <a:rPr lang="en-US" altLang="x-none" sz="2000" dirty="0">
                <a:latin typeface="Courier New" charset="0"/>
                <a:ea typeface="ＭＳ Ｐゴシック" charset="-128"/>
              </a:rPr>
              <a:t>(word </a:t>
            </a:r>
            <a:br>
              <a:rPr lang="en-US" altLang="x-none" sz="2000" dirty="0">
                <a:latin typeface="Courier New" charset="0"/>
                <a:ea typeface="ＭＳ Ｐゴシック" charset="-128"/>
              </a:rPr>
            </a:br>
            <a:r>
              <a:rPr lang="en-US" altLang="x-none" sz="2000" dirty="0">
                <a:latin typeface="Courier New" charset="0"/>
                <a:ea typeface="ＭＳ Ｐゴシック" charset="-128"/>
              </a:rPr>
              <a:t>           + ”starts w/ a letter”);</a:t>
            </a:r>
          </a:p>
          <a:p>
            <a:pPr lvl="1">
              <a:lnSpc>
                <a:spcPct val="80000"/>
              </a:lnSpc>
              <a:buFont typeface="Wingdings 2" charset="2"/>
              <a:buNone/>
            </a:pPr>
            <a:r>
              <a:rPr lang="en-US" altLang="x-none" sz="2000" dirty="0">
                <a:latin typeface="Courier New" charset="0"/>
                <a:ea typeface="ＭＳ Ｐゴシック" charset="-128"/>
              </a:rPr>
              <a:t>	}</a:t>
            </a:r>
          </a:p>
          <a:p>
            <a:pPr lvl="1">
              <a:lnSpc>
                <a:spcPct val="80000"/>
              </a:lnSpc>
              <a:buFont typeface="Wingdings 2" charset="2"/>
              <a:buNone/>
            </a:pPr>
            <a:endParaRPr lang="en-US" altLang="x-none" sz="2000" dirty="0">
              <a:latin typeface="Courier New" charset="0"/>
              <a:ea typeface="ＭＳ Ｐゴシック" charset="-128"/>
            </a:endParaRPr>
          </a:p>
        </p:txBody>
      </p:sp>
      <p:sp>
        <p:nvSpPr>
          <p:cNvPr id="4" name="Rectangle 3"/>
          <p:cNvSpPr>
            <a:spLocks noChangeArrowheads="1"/>
          </p:cNvSpPr>
          <p:nvPr/>
        </p:nvSpPr>
        <p:spPr bwMode="auto">
          <a:xfrm>
            <a:off x="61913" y="6319838"/>
            <a:ext cx="5468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charCompare</a:t>
            </a:r>
            <a:r>
              <a:rPr lang="zh-CN" altLang="en-US" sz="2400" dirty="0">
                <a:solidFill>
                  <a:srgbClr val="000000"/>
                </a:solidFill>
              </a:rPr>
              <a:t> </a:t>
            </a:r>
            <a:r>
              <a:rPr lang="en-US" altLang="zh-CN" sz="2400" dirty="0">
                <a:solidFill>
                  <a:srgbClr val="000000"/>
                </a:solidFill>
              </a:rPr>
              <a:t>method</a:t>
            </a:r>
            <a:endParaRPr lang="en-US" altLang="x-none" sz="2400" dirty="0">
              <a:solidFill>
                <a:srgbClr val="000000"/>
              </a:solidFill>
            </a:endParaRPr>
          </a:p>
        </p:txBody>
      </p:sp>
      <p:sp>
        <p:nvSpPr>
          <p:cNvPr id="3" name="Slide Number Placeholder 3">
            <a:extLst>
              <a:ext uri="{FF2B5EF4-FFF2-40B4-BE49-F238E27FC236}">
                <a16:creationId xmlns:a16="http://schemas.microsoft.com/office/drawing/2014/main" id="{91A0A88A-CE50-DF69-4740-9E49568E229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102</a:t>
            </a:fld>
            <a:endParaRPr lang="en-US" altLang="x-none" sz="1200">
              <a:solidFill>
                <a:srgbClr val="000000"/>
              </a:solidFill>
              <a:latin typeface="Tahoma" charset="0"/>
            </a:endParaRPr>
          </a:p>
        </p:txBody>
      </p:sp>
    </p:spTree>
    <p:extLst>
      <p:ext uri="{BB962C8B-B14F-4D97-AF65-F5344CB8AC3E}">
        <p14:creationId xmlns:p14="http://schemas.microsoft.com/office/powerpoint/2010/main" val="103970058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 </a:t>
            </a:r>
            <a:r>
              <a:rPr lang="en-US" altLang="x-none" dirty="0">
                <a:ea typeface="ＭＳ Ｐゴシック" charset="-128"/>
              </a:rPr>
              <a:t>(Comparison)</a:t>
            </a:r>
          </a:p>
        </p:txBody>
      </p:sp>
      <p:sp>
        <p:nvSpPr>
          <p:cNvPr id="24578" name="Rectangle 3"/>
          <p:cNvSpPr>
            <a:spLocks noGrp="1"/>
          </p:cNvSpPr>
          <p:nvPr>
            <p:ph type="body" idx="4294967295"/>
          </p:nvPr>
        </p:nvSpPr>
        <p:spPr>
          <a:xfrm>
            <a:off x="533400" y="1600200"/>
            <a:ext cx="7924800" cy="4648200"/>
          </a:xfrm>
        </p:spPr>
        <p:txBody>
          <a:bodyPr/>
          <a:lstStyle/>
          <a:p>
            <a:pPr marL="342900" lvl="1" indent="-342900" eaLnBrk="1" hangingPunct="1">
              <a:buSzPct val="85000"/>
              <a:buFont typeface="Wingdings" charset="0"/>
              <a:buChar char="q"/>
              <a:defRPr/>
            </a:pPr>
            <a:r>
              <a:rPr lang="en-US" sz="2800" dirty="0"/>
              <a:t>&lt;, &lt;=, &gt;, &gt;= are not defined on objects and hence you cannot write str1 &lt;= str2</a:t>
            </a:r>
          </a:p>
          <a:p>
            <a:pPr marL="342900" lvl="1" indent="-342900" eaLnBrk="1" hangingPunct="1">
              <a:buSzPct val="85000"/>
              <a:buFont typeface="Wingdings" charset="0"/>
              <a:buChar char="q"/>
              <a:defRPr/>
            </a:pPr>
            <a:r>
              <a:rPr lang="en-US" sz="2800" dirty="0">
                <a:latin typeface="Courier New" charset="0"/>
              </a:rPr>
              <a:t>!=</a:t>
            </a:r>
            <a:r>
              <a:rPr lang="en-US" sz="2800" dirty="0"/>
              <a:t> and </a:t>
            </a:r>
            <a:r>
              <a:rPr lang="en-US" sz="2800" dirty="0">
                <a:latin typeface="Courier New" charset="0"/>
              </a:rPr>
              <a:t>==</a:t>
            </a:r>
            <a:r>
              <a:rPr lang="en-US" sz="2800" dirty="0"/>
              <a:t> are defined on </a:t>
            </a:r>
            <a:r>
              <a:rPr lang="en-US" sz="2800" dirty="0">
                <a:solidFill>
                  <a:srgbClr val="C00000"/>
                </a:solidFill>
              </a:rPr>
              <a:t>all objects</a:t>
            </a:r>
            <a:r>
              <a:rPr lang="en-US" sz="2800" dirty="0"/>
              <a:t>, but they compare </a:t>
            </a:r>
            <a:r>
              <a:rPr lang="en-US" sz="2800" i="1" dirty="0"/>
              <a:t>references</a:t>
            </a:r>
            <a:r>
              <a:rPr lang="en-US" sz="2800" dirty="0"/>
              <a:t> (seen later), not values. So == often gives </a:t>
            </a:r>
            <a:r>
              <a:rPr lang="en-US" sz="2800" dirty="0">
                <a:latin typeface="Courier New" charset="0"/>
              </a:rPr>
              <a:t>false</a:t>
            </a:r>
            <a:r>
              <a:rPr lang="en-US" sz="2800" dirty="0"/>
              <a:t> even when two </a:t>
            </a:r>
            <a:r>
              <a:rPr lang="en-US" sz="2800" dirty="0">
                <a:latin typeface="Courier New" charset="0"/>
              </a:rPr>
              <a:t>String</a:t>
            </a:r>
            <a:r>
              <a:rPr lang="en-US" sz="2800" dirty="0"/>
              <a:t>s have the same letters.</a:t>
            </a:r>
          </a:p>
          <a:p>
            <a:pPr lvl="1" eaLnBrk="1" hangingPunct="1">
              <a:lnSpc>
                <a:spcPct val="80000"/>
              </a:lnSpc>
              <a:buFont typeface="Wingdings 2" charset="0"/>
              <a:buNone/>
              <a:defRPr/>
            </a:pPr>
            <a:endParaRPr lang="en-US" sz="800" dirty="0"/>
          </a:p>
          <a:p>
            <a:pPr lvl="1" eaLnBrk="1" hangingPunct="1">
              <a:lnSpc>
                <a:spcPct val="80000"/>
              </a:lnSpc>
              <a:buFont typeface="Wingdings 2" charset="0"/>
              <a:buNone/>
              <a:defRPr/>
            </a:pPr>
            <a:endParaRPr lang="en-US" sz="800" dirty="0"/>
          </a:p>
          <a:p>
            <a:pPr lvl="1" eaLnBrk="1" hangingPunct="1">
              <a:lnSpc>
                <a:spcPct val="80000"/>
              </a:lnSpc>
              <a:buFont typeface="Wingdings 2" charset="0"/>
              <a:buNone/>
              <a:defRPr/>
            </a:pPr>
            <a:r>
              <a:rPr lang="en-US" sz="1800" dirty="0">
                <a:latin typeface="Courier New" charset="0"/>
              </a:rPr>
              <a:t>	Scanner console = new Scanner( </a:t>
            </a:r>
            <a:r>
              <a:rPr lang="en-US" sz="1800" dirty="0" err="1">
                <a:latin typeface="Courier New" charset="0"/>
              </a:rPr>
              <a:t>System.in</a:t>
            </a:r>
            <a:r>
              <a:rPr lang="en-US" sz="1800" dirty="0">
                <a:latin typeface="Courier New" charset="0"/>
              </a:rPr>
              <a:t> );</a:t>
            </a:r>
          </a:p>
          <a:p>
            <a:pPr lvl="1" eaLnBrk="1" hangingPunct="1">
              <a:lnSpc>
                <a:spcPct val="80000"/>
              </a:lnSpc>
              <a:buFont typeface="Wingdings 2" charset="0"/>
              <a:buNone/>
              <a:defRPr/>
            </a:pPr>
            <a:r>
              <a:rPr lang="en-US" sz="1800" dirty="0">
                <a:latin typeface="Courier New" charset="0"/>
              </a:rPr>
              <a:t>  </a:t>
            </a:r>
          </a:p>
          <a:p>
            <a:pPr lvl="1" eaLnBrk="1" hangingPunct="1">
              <a:lnSpc>
                <a:spcPct val="80000"/>
              </a:lnSpc>
              <a:buFont typeface="Wingdings 2" charset="0"/>
              <a:buNone/>
              <a:defRPr/>
            </a:pPr>
            <a:r>
              <a:rPr lang="en-US" sz="1800" dirty="0">
                <a:latin typeface="Courier New" charset="0"/>
              </a:rPr>
              <a:t>  String name = </a:t>
            </a:r>
            <a:r>
              <a:rPr lang="en-US" sz="1800" dirty="0" err="1">
                <a:latin typeface="Courier New" charset="0"/>
              </a:rPr>
              <a:t>console.next</a:t>
            </a:r>
            <a:r>
              <a:rPr lang="en-US" sz="1800" dirty="0">
                <a:latin typeface="Courier New" charset="0"/>
              </a:rPr>
              <a:t>(); // user input Barney</a:t>
            </a:r>
          </a:p>
          <a:p>
            <a:pPr lvl="1" eaLnBrk="1" hangingPunct="1">
              <a:lnSpc>
                <a:spcPct val="80000"/>
              </a:lnSpc>
              <a:buFont typeface="Wingdings 2" charset="0"/>
              <a:buNone/>
              <a:defRPr/>
            </a:pPr>
            <a:endParaRPr lang="en-US" sz="1800" dirty="0">
              <a:latin typeface="Courier New" charset="0"/>
            </a:endParaRPr>
          </a:p>
          <a:p>
            <a:pPr lvl="1" eaLnBrk="1" hangingPunct="1">
              <a:lnSpc>
                <a:spcPct val="80000"/>
              </a:lnSpc>
              <a:buFont typeface="Wingdings 2" charset="0"/>
              <a:buNone/>
              <a:defRPr/>
            </a:pPr>
            <a:r>
              <a:rPr lang="en-US" sz="1800" dirty="0">
                <a:latin typeface="Courier New" charset="0"/>
              </a:rPr>
              <a:t>	if (</a:t>
            </a:r>
            <a:r>
              <a:rPr lang="en-US" sz="1800" b="1" dirty="0">
                <a:solidFill>
                  <a:srgbClr val="A50021"/>
                </a:solidFill>
                <a:latin typeface="Courier New" charset="0"/>
              </a:rPr>
              <a:t>name == "Barney"</a:t>
            </a:r>
            <a:r>
              <a:rPr lang="en-US" sz="1800" dirty="0">
                <a:latin typeface="Courier New" charset="0"/>
              </a:rPr>
              <a:t>) {</a:t>
            </a:r>
          </a:p>
          <a:p>
            <a:pPr lvl="1" eaLnBrk="1" hangingPunct="1">
              <a:lnSpc>
                <a:spcPct val="80000"/>
              </a:lnSpc>
              <a:buFont typeface="Wingdings 2" charset="0"/>
              <a:buNone/>
              <a:defRPr/>
            </a:pPr>
            <a:r>
              <a:rPr lang="en-US" sz="1800" dirty="0">
                <a:latin typeface="Courier New" charset="0"/>
              </a:rPr>
              <a:t>	    </a:t>
            </a:r>
            <a:r>
              <a:rPr lang="en-US" sz="1800" dirty="0" err="1">
                <a:latin typeface="Courier New" charset="0"/>
              </a:rPr>
              <a:t>System.out.println</a:t>
            </a:r>
            <a:r>
              <a:rPr lang="en-US" sz="1800" dirty="0">
                <a:latin typeface="Courier New" charset="0"/>
              </a:rPr>
              <a:t>("I love you, you love me,");</a:t>
            </a:r>
          </a:p>
          <a:p>
            <a:pPr lvl="1" eaLnBrk="1" hangingPunct="1">
              <a:lnSpc>
                <a:spcPct val="80000"/>
              </a:lnSpc>
              <a:buFont typeface="Wingdings 2" charset="0"/>
              <a:buNone/>
              <a:defRPr/>
            </a:pPr>
            <a:r>
              <a:rPr lang="en-US" sz="1800" dirty="0">
                <a:latin typeface="Courier New" charset="0"/>
              </a:rPr>
              <a:t>	    </a:t>
            </a:r>
            <a:r>
              <a:rPr lang="en-US" sz="1800" dirty="0" err="1">
                <a:latin typeface="Courier New" charset="0"/>
              </a:rPr>
              <a:t>System.out.println</a:t>
            </a:r>
            <a:r>
              <a:rPr lang="en-US" sz="1800" dirty="0">
                <a:latin typeface="Courier New" charset="0"/>
              </a:rPr>
              <a:t>("We're a happy family!");</a:t>
            </a:r>
          </a:p>
          <a:p>
            <a:pPr lvl="1" eaLnBrk="1" hangingPunct="1">
              <a:lnSpc>
                <a:spcPct val="80000"/>
              </a:lnSpc>
              <a:buFont typeface="Wingdings 2" charset="0"/>
              <a:buNone/>
              <a:defRPr/>
            </a:pPr>
            <a:r>
              <a:rPr lang="en-US" sz="1800" dirty="0">
                <a:latin typeface="Courier New" charset="0"/>
              </a:rPr>
              <a:t>	}</a:t>
            </a:r>
          </a:p>
          <a:p>
            <a:pPr lvl="1" eaLnBrk="1" hangingPunct="1">
              <a:lnSpc>
                <a:spcPct val="80000"/>
              </a:lnSpc>
              <a:defRPr/>
            </a:pPr>
            <a:endParaRPr lang="en-US" dirty="0"/>
          </a:p>
        </p:txBody>
      </p:sp>
      <p:sp>
        <p:nvSpPr>
          <p:cNvPr id="3" name="Slide Number Placeholder 3">
            <a:extLst>
              <a:ext uri="{FF2B5EF4-FFF2-40B4-BE49-F238E27FC236}">
                <a16:creationId xmlns:a16="http://schemas.microsoft.com/office/drawing/2014/main" id="{47EA6923-B3C6-684B-623B-ED37A9DD916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103</a:t>
            </a:fld>
            <a:endParaRPr lang="en-US" altLang="x-none" sz="1200">
              <a:solidFill>
                <a:srgbClr val="000000"/>
              </a:solidFill>
              <a:latin typeface="Tahoma" charset="0"/>
            </a:endParaRPr>
          </a:p>
        </p:txBody>
      </p:sp>
    </p:spTree>
    <p:extLst>
      <p:ext uri="{BB962C8B-B14F-4D97-AF65-F5344CB8AC3E}">
        <p14:creationId xmlns:p14="http://schemas.microsoft.com/office/powerpoint/2010/main" val="73811104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p:txBody>
          <a:bodyPr/>
          <a:lstStyle/>
          <a:p>
            <a:pPr eaLnBrk="1" hangingPunct="1"/>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 </a:t>
            </a:r>
            <a:r>
              <a:rPr lang="en-US" altLang="x-none" dirty="0">
                <a:ea typeface="ＭＳ Ｐゴシック" charset="-128"/>
              </a:rPr>
              <a:t>(Comparison)</a:t>
            </a:r>
          </a:p>
        </p:txBody>
      </p:sp>
      <p:sp>
        <p:nvSpPr>
          <p:cNvPr id="32770" name="Rectangle 3"/>
          <p:cNvSpPr>
            <a:spLocks noGrp="1"/>
          </p:cNvSpPr>
          <p:nvPr>
            <p:ph type="body" idx="4294967295"/>
          </p:nvPr>
        </p:nvSpPr>
        <p:spPr>
          <a:xfrm>
            <a:off x="533400" y="1600200"/>
            <a:ext cx="8305800" cy="4648200"/>
          </a:xfrm>
        </p:spPr>
        <p:txBody>
          <a:bodyPr/>
          <a:lstStyle/>
          <a:p>
            <a:pPr eaLnBrk="1" hangingPunct="1"/>
            <a:r>
              <a:rPr lang="en-US" altLang="x-none" dirty="0">
                <a:ea typeface="ＭＳ Ｐゴシック" charset="-128"/>
              </a:rPr>
              <a:t>String comparisons based on content use the method </a:t>
            </a:r>
            <a:r>
              <a:rPr lang="en-US" altLang="x-none" dirty="0">
                <a:latin typeface="Courier New" charset="0"/>
                <a:ea typeface="ＭＳ Ｐゴシック" charset="-128"/>
              </a:rPr>
              <a:t>equals</a:t>
            </a:r>
            <a:r>
              <a:rPr lang="en-US" altLang="x-none" dirty="0">
                <a:ea typeface="ＭＳ Ｐゴシック" charset="-128"/>
              </a:rPr>
              <a:t>.</a:t>
            </a:r>
          </a:p>
          <a:p>
            <a:pPr lvl="1" eaLnBrk="1" hangingPunct="1">
              <a:lnSpc>
                <a:spcPct val="80000"/>
              </a:lnSpc>
              <a:buFont typeface="Wingdings 2" charset="2"/>
              <a:buNone/>
            </a:pPr>
            <a:endParaRPr lang="en-US" altLang="x-none" sz="800" dirty="0">
              <a:latin typeface="Courier New" charset="0"/>
              <a:ea typeface="ＭＳ Ｐゴシック" charset="-128"/>
            </a:endParaRPr>
          </a:p>
          <a:p>
            <a:pPr lvl="1" eaLnBrk="1" hangingPunct="1">
              <a:lnSpc>
                <a:spcPct val="80000"/>
              </a:lnSpc>
              <a:buFont typeface="Wingdings 2" charset="2"/>
              <a:buNone/>
            </a:pPr>
            <a:r>
              <a:rPr lang="en-US" altLang="x-none" sz="1800" dirty="0">
                <a:ea typeface="ＭＳ Ｐゴシック" charset="-128"/>
              </a:rPr>
              <a:t>	</a:t>
            </a:r>
            <a:r>
              <a:rPr lang="en-US" altLang="x-none" sz="1800" dirty="0">
                <a:latin typeface="Courier New" charset="0"/>
                <a:ea typeface="ＭＳ Ｐゴシック" charset="-128"/>
              </a:rPr>
              <a:t>Scanner console = new Scanner(</a:t>
            </a:r>
            <a:r>
              <a:rPr lang="en-US" altLang="x-none" sz="1800" dirty="0" err="1">
                <a:latin typeface="Courier New" charset="0"/>
                <a:ea typeface="ＭＳ Ｐゴシック" charset="-128"/>
              </a:rPr>
              <a:t>System.in</a:t>
            </a:r>
            <a:r>
              <a:rPr lang="en-US" altLang="x-none" sz="1800" dirty="0">
                <a:latin typeface="Courier New" charset="0"/>
                <a:ea typeface="ＭＳ Ｐゴシック" charset="-128"/>
              </a:rPr>
              <a:t>);</a:t>
            </a:r>
          </a:p>
          <a:p>
            <a:pPr lvl="1" eaLnBrk="1" hangingPunct="1">
              <a:lnSpc>
                <a:spcPct val="8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a:t>
            </a:r>
            <a:r>
              <a:rPr lang="en-US" altLang="x-none" sz="1800" dirty="0">
                <a:latin typeface="Courier New" charset="0"/>
                <a:ea typeface="ＭＳ Ｐゴシック" charset="-128"/>
              </a:rPr>
              <a:t>("What is your name? ");</a:t>
            </a:r>
          </a:p>
          <a:p>
            <a:pPr lvl="1" eaLnBrk="1" hangingPunct="1">
              <a:lnSpc>
                <a:spcPct val="80000"/>
              </a:lnSpc>
              <a:buFont typeface="Wingdings 2" charset="2"/>
              <a:buNone/>
            </a:pPr>
            <a:r>
              <a:rPr lang="en-US" altLang="x-none" sz="1800" dirty="0">
                <a:ea typeface="ＭＳ Ｐゴシック" charset="-128"/>
              </a:rPr>
              <a:t>	</a:t>
            </a:r>
            <a:r>
              <a:rPr lang="en-US" altLang="x-none" sz="1800" dirty="0">
                <a:latin typeface="Courier New" charset="0"/>
                <a:ea typeface="ＭＳ Ｐゴシック" charset="-128"/>
              </a:rPr>
              <a:t>String name = </a:t>
            </a:r>
            <a:r>
              <a:rPr lang="en-US" altLang="x-none" sz="1800" dirty="0" err="1">
                <a:latin typeface="Courier New" charset="0"/>
                <a:ea typeface="ＭＳ Ｐゴシック" charset="-128"/>
              </a:rPr>
              <a:t>console.next</a:t>
            </a:r>
            <a:r>
              <a:rPr lang="en-US" altLang="x-none" sz="1800" dirty="0">
                <a:latin typeface="Courier New" charset="0"/>
                <a:ea typeface="ＭＳ Ｐゴシック" charset="-128"/>
              </a:rPr>
              <a:t>();</a:t>
            </a:r>
          </a:p>
          <a:p>
            <a:pPr lvl="1" eaLnBrk="1" hangingPunct="1">
              <a:lnSpc>
                <a:spcPct val="80000"/>
              </a:lnSpc>
              <a:buFont typeface="Wingdings 2" charset="2"/>
              <a:buNone/>
            </a:pPr>
            <a:r>
              <a:rPr lang="en-US" altLang="x-none" sz="1800" dirty="0">
                <a:latin typeface="Courier New" charset="0"/>
                <a:ea typeface="ＭＳ Ｐゴシック" charset="-128"/>
              </a:rPr>
              <a:t>	if (</a:t>
            </a:r>
            <a:r>
              <a:rPr lang="en-US" altLang="x-none" sz="1800" b="1" dirty="0" err="1">
                <a:solidFill>
                  <a:srgbClr val="003399"/>
                </a:solidFill>
                <a:latin typeface="Courier New" charset="0"/>
                <a:ea typeface="ＭＳ Ｐゴシック" charset="-128"/>
              </a:rPr>
              <a:t>name.equals</a:t>
            </a:r>
            <a:r>
              <a:rPr lang="en-US" altLang="x-none" sz="1800" b="1" dirty="0">
                <a:solidFill>
                  <a:srgbClr val="003399"/>
                </a:solidFill>
                <a:latin typeface="Courier New" charset="0"/>
                <a:ea typeface="ＭＳ Ｐゴシック" charset="-128"/>
              </a:rPr>
              <a:t>("Barney")</a:t>
            </a:r>
            <a:r>
              <a:rPr lang="en-US" altLang="x-none" sz="1800" dirty="0">
                <a:latin typeface="Courier New" charset="0"/>
                <a:ea typeface="ＭＳ Ｐゴシック" charset="-128"/>
              </a:rPr>
              <a:t>) {</a:t>
            </a:r>
          </a:p>
          <a:p>
            <a:pPr lvl="1" eaLnBrk="1" hangingPunct="1">
              <a:lnSpc>
                <a:spcPct val="8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("I love you, you love me,");</a:t>
            </a:r>
          </a:p>
          <a:p>
            <a:pPr lvl="1" eaLnBrk="1" hangingPunct="1">
              <a:lnSpc>
                <a:spcPct val="8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("We're a happy family!");</a:t>
            </a:r>
          </a:p>
          <a:p>
            <a:pPr lvl="1" eaLnBrk="1" hangingPunct="1">
              <a:lnSpc>
                <a:spcPct val="80000"/>
              </a:lnSpc>
              <a:buFont typeface="Wingdings 2" charset="2"/>
              <a:buNone/>
            </a:pPr>
            <a:r>
              <a:rPr lang="en-US" altLang="x-none" sz="1800" dirty="0">
                <a:latin typeface="Courier New" charset="0"/>
                <a:ea typeface="ＭＳ Ｐゴシック" charset="-128"/>
              </a:rPr>
              <a:t>	}</a:t>
            </a:r>
          </a:p>
          <a:p>
            <a:pPr lvl="1" eaLnBrk="1" hangingPunct="1">
              <a:lnSpc>
                <a:spcPct val="80000"/>
              </a:lnSpc>
              <a:buFont typeface="Wingdings 2" charset="2"/>
              <a:buNone/>
            </a:pPr>
            <a:endParaRPr lang="en-US" altLang="x-none" sz="1800" dirty="0">
              <a:latin typeface="Courier New" charset="0"/>
              <a:ea typeface="ＭＳ Ｐゴシック" charset="-128"/>
            </a:endParaRPr>
          </a:p>
          <a:p>
            <a:pPr eaLnBrk="1" hangingPunct="1">
              <a:lnSpc>
                <a:spcPct val="80000"/>
              </a:lnSpc>
            </a:pPr>
            <a:r>
              <a:rPr lang="en-US" altLang="x-none" dirty="0">
                <a:ea typeface="ＭＳ Ｐゴシック" charset="-128"/>
              </a:rPr>
              <a:t>String defines </a:t>
            </a:r>
            <a:r>
              <a:rPr lang="en-US" altLang="x-none" dirty="0" err="1">
                <a:latin typeface="Courier New" charset="0"/>
                <a:ea typeface="ＭＳ Ｐゴシック" charset="-128"/>
              </a:rPr>
              <a:t>compareTo</a:t>
            </a:r>
            <a:r>
              <a:rPr lang="en-US" altLang="x-none" dirty="0">
                <a:latin typeface="Courier New" charset="0"/>
                <a:ea typeface="ＭＳ Ｐゴシック" charset="-128"/>
              </a:rPr>
              <a:t>(</a:t>
            </a:r>
            <a:r>
              <a:rPr lang="en-US" altLang="x-none" dirty="0" err="1">
                <a:latin typeface="Courier New" charset="0"/>
                <a:ea typeface="ＭＳ Ｐゴシック" charset="-128"/>
              </a:rPr>
              <a:t>anotherString</a:t>
            </a:r>
            <a:r>
              <a:rPr lang="en-US" altLang="x-none" dirty="0">
                <a:latin typeface="Courier New" charset="0"/>
                <a:ea typeface="ＭＳ Ｐゴシック" charset="-128"/>
              </a:rPr>
              <a:t>) </a:t>
            </a:r>
            <a:r>
              <a:rPr lang="en-US" altLang="x-none" dirty="0">
                <a:ea typeface="ＭＳ Ｐゴシック" charset="-128"/>
              </a:rPr>
              <a:t>to compare the lexicographic order of two strings.</a:t>
            </a:r>
            <a:endParaRPr lang="en-US" altLang="x-none" sz="2200" dirty="0">
              <a:latin typeface="Courier New" charset="0"/>
              <a:ea typeface="ＭＳ Ｐゴシック" charset="-128"/>
            </a:endParaRPr>
          </a:p>
        </p:txBody>
      </p:sp>
      <p:sp>
        <p:nvSpPr>
          <p:cNvPr id="4" name="Rectangle 3"/>
          <p:cNvSpPr>
            <a:spLocks noChangeArrowheads="1"/>
          </p:cNvSpPr>
          <p:nvPr/>
        </p:nvSpPr>
        <p:spPr bwMode="auto">
          <a:xfrm>
            <a:off x="61913" y="6319838"/>
            <a:ext cx="5639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stringCompare</a:t>
            </a:r>
            <a:r>
              <a:rPr lang="zh-CN" altLang="en-US" sz="2400" dirty="0">
                <a:solidFill>
                  <a:srgbClr val="000000"/>
                </a:solidFill>
              </a:rPr>
              <a:t> </a:t>
            </a:r>
            <a:r>
              <a:rPr lang="en-US" altLang="zh-CN" sz="2400" dirty="0">
                <a:solidFill>
                  <a:srgbClr val="000000"/>
                </a:solidFill>
              </a:rPr>
              <a:t>method</a:t>
            </a:r>
            <a:endParaRPr lang="en-US" altLang="x-none" sz="2400" dirty="0">
              <a:solidFill>
                <a:srgbClr val="000000"/>
              </a:solidFill>
            </a:endParaRPr>
          </a:p>
        </p:txBody>
      </p:sp>
      <p:sp>
        <p:nvSpPr>
          <p:cNvPr id="3" name="Slide Number Placeholder 3">
            <a:extLst>
              <a:ext uri="{FF2B5EF4-FFF2-40B4-BE49-F238E27FC236}">
                <a16:creationId xmlns:a16="http://schemas.microsoft.com/office/drawing/2014/main" id="{5F41418C-58AF-6B17-EBD2-2D41B2D41D3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104</a:t>
            </a:fld>
            <a:endParaRPr lang="en-US" altLang="x-none" sz="1200">
              <a:solidFill>
                <a:srgbClr val="000000"/>
              </a:solidFill>
              <a:latin typeface="Tahoma" charset="0"/>
            </a:endParaRPr>
          </a:p>
        </p:txBody>
      </p:sp>
    </p:spTree>
    <p:extLst>
      <p:ext uri="{BB962C8B-B14F-4D97-AF65-F5344CB8AC3E}">
        <p14:creationId xmlns:p14="http://schemas.microsoft.com/office/powerpoint/2010/main" val="1130471085"/>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a:t>
            </a:r>
          </a:p>
        </p:txBody>
      </p:sp>
      <p:graphicFrame>
        <p:nvGraphicFramePr>
          <p:cNvPr id="2" name="Table 1"/>
          <p:cNvGraphicFramePr>
            <a:graphicFrameLocks noGrp="1"/>
          </p:cNvGraphicFramePr>
          <p:nvPr/>
        </p:nvGraphicFramePr>
        <p:xfrm>
          <a:off x="609600" y="1981200"/>
          <a:ext cx="7696200" cy="3312160"/>
        </p:xfrm>
        <a:graphic>
          <a:graphicData uri="http://schemas.openxmlformats.org/drawingml/2006/table">
            <a:tbl>
              <a:tblPr firstRow="1" bandRow="1">
                <a:tableStyleId>{775DCB02-9BB8-47FD-8907-85C794F793BA}</a:tableStyleId>
              </a:tblPr>
              <a:tblGrid>
                <a:gridCol w="1828800">
                  <a:extLst>
                    <a:ext uri="{9D8B030D-6E8A-4147-A177-3AD203B41FA5}">
                      <a16:colId xmlns:a16="http://schemas.microsoft.com/office/drawing/2014/main" val="20000"/>
                    </a:ext>
                  </a:extLst>
                </a:gridCol>
                <a:gridCol w="3473027">
                  <a:extLst>
                    <a:ext uri="{9D8B030D-6E8A-4147-A177-3AD203B41FA5}">
                      <a16:colId xmlns:a16="http://schemas.microsoft.com/office/drawing/2014/main" val="20001"/>
                    </a:ext>
                  </a:extLst>
                </a:gridCol>
                <a:gridCol w="239437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String</a:t>
                      </a:r>
                    </a:p>
                  </a:txBody>
                  <a:tcPr/>
                </a:tc>
                <a:tc>
                  <a:txBody>
                    <a:bodyPr/>
                    <a:lstStyle/>
                    <a:p>
                      <a:r>
                        <a:rPr lang="en-US" dirty="0"/>
                        <a:t>char</a:t>
                      </a:r>
                    </a:p>
                  </a:txBody>
                  <a:tcPr/>
                </a:tc>
                <a:extLst>
                  <a:ext uri="{0D108BD9-81ED-4DB2-BD59-A6C34878D82A}">
                    <a16:rowId xmlns:a16="http://schemas.microsoft.com/office/drawing/2014/main" val="10000"/>
                  </a:ext>
                </a:extLst>
              </a:tr>
              <a:tr h="370840">
                <a:tc>
                  <a:txBody>
                    <a:bodyPr/>
                    <a:lstStyle/>
                    <a:p>
                      <a:r>
                        <a:rPr lang="en-US" dirty="0"/>
                        <a:t>Store</a:t>
                      </a:r>
                    </a:p>
                  </a:txBody>
                  <a:tcPr/>
                </a:tc>
                <a:tc>
                  <a:txBody>
                    <a:bodyPr/>
                    <a:lstStyle/>
                    <a:p>
                      <a:r>
                        <a:rPr lang="en-US" dirty="0"/>
                        <a:t>An object w/ a sequence of chars</a:t>
                      </a:r>
                    </a:p>
                  </a:txBody>
                  <a:tcPr/>
                </a:tc>
                <a:tc>
                  <a:txBody>
                    <a:bodyPr/>
                    <a:lstStyle/>
                    <a:p>
                      <a:r>
                        <a:rPr lang="en-US" dirty="0"/>
                        <a:t>A primitive value storing a </a:t>
                      </a:r>
                      <a:r>
                        <a:rPr lang="en-US" dirty="0" err="1"/>
                        <a:t>unicode</a:t>
                      </a:r>
                      <a:r>
                        <a:rPr lang="en-US" dirty="0"/>
                        <a:t> index</a:t>
                      </a:r>
                    </a:p>
                  </a:txBody>
                  <a:tcPr/>
                </a:tc>
                <a:extLst>
                  <a:ext uri="{0D108BD9-81ED-4DB2-BD59-A6C34878D82A}">
                    <a16:rowId xmlns:a16="http://schemas.microsoft.com/office/drawing/2014/main" val="10001"/>
                  </a:ext>
                </a:extLst>
              </a:tr>
              <a:tr h="370840">
                <a:tc>
                  <a:txBody>
                    <a:bodyPr/>
                    <a:lstStyle/>
                    <a:p>
                      <a:r>
                        <a:rPr lang="en-US" dirty="0"/>
                        <a:t>Methods</a:t>
                      </a:r>
                    </a:p>
                  </a:txBody>
                  <a:tcPr/>
                </a:tc>
                <a:tc>
                  <a:txBody>
                    <a:bodyPr/>
                    <a:lstStyle/>
                    <a:p>
                      <a:r>
                        <a:rPr lang="en-US" dirty="0"/>
                        <a:t>.length,</a:t>
                      </a:r>
                      <a:r>
                        <a:rPr lang="en-US" baseline="0" dirty="0"/>
                        <a:t> .</a:t>
                      </a:r>
                      <a:r>
                        <a:rPr lang="en-US" baseline="0" dirty="0" err="1"/>
                        <a:t>toUpperCase</a:t>
                      </a:r>
                      <a:r>
                        <a:rPr lang="en-US" baseline="0" dirty="0"/>
                        <a:t>, </a:t>
                      </a:r>
                      <a:r>
                        <a:rPr lang="is-IS" baseline="0" dirty="0"/>
                        <a:t>…</a:t>
                      </a:r>
                      <a:endParaRPr lang="en-US" dirty="0"/>
                    </a:p>
                  </a:txBody>
                  <a:tcPr/>
                </a:tc>
                <a:tc>
                  <a:txBody>
                    <a:bodyPr/>
                    <a:lstStyle/>
                    <a:p>
                      <a:r>
                        <a:rPr lang="en-US" dirty="0"/>
                        <a:t>No methods</a:t>
                      </a:r>
                    </a:p>
                  </a:txBody>
                  <a:tcPr/>
                </a:tc>
                <a:extLst>
                  <a:ext uri="{0D108BD9-81ED-4DB2-BD59-A6C34878D82A}">
                    <a16:rowId xmlns:a16="http://schemas.microsoft.com/office/drawing/2014/main" val="10002"/>
                  </a:ext>
                </a:extLst>
              </a:tr>
              <a:tr h="370840">
                <a:tc>
                  <a:txBody>
                    <a:bodyPr/>
                    <a:lstStyle/>
                    <a:p>
                      <a:r>
                        <a:rPr lang="en-US" dirty="0"/>
                        <a:t>==, !=</a:t>
                      </a:r>
                    </a:p>
                  </a:txBody>
                  <a:tcPr/>
                </a:tc>
                <a:tc>
                  <a:txBody>
                    <a:bodyPr/>
                    <a:lstStyle/>
                    <a:p>
                      <a:r>
                        <a:rPr lang="en-US" dirty="0"/>
                        <a:t>Compare reference,</a:t>
                      </a:r>
                      <a:r>
                        <a:rPr lang="en-US" baseline="0" dirty="0"/>
                        <a:t> not value</a:t>
                      </a:r>
                      <a:endParaRPr lang="en-US" dirty="0"/>
                    </a:p>
                  </a:txBody>
                  <a:tcPr/>
                </a:tc>
                <a:tc>
                  <a:txBody>
                    <a:bodyPr/>
                    <a:lstStyle/>
                    <a:p>
                      <a:r>
                        <a:rPr lang="en-US" dirty="0"/>
                        <a:t>Compare value</a:t>
                      </a:r>
                    </a:p>
                  </a:txBody>
                  <a:tcPr/>
                </a:tc>
                <a:extLst>
                  <a:ext uri="{0D108BD9-81ED-4DB2-BD59-A6C34878D82A}">
                    <a16:rowId xmlns:a16="http://schemas.microsoft.com/office/drawing/2014/main" val="10003"/>
                  </a:ext>
                </a:extLst>
              </a:tr>
              <a:tr h="370840">
                <a:tc>
                  <a:txBody>
                    <a:bodyPr/>
                    <a:lstStyle/>
                    <a:p>
                      <a:r>
                        <a:rPr lang="en-US" dirty="0"/>
                        <a:t>&lt;, &lt;=, &gt;, &gt;=</a:t>
                      </a:r>
                    </a:p>
                  </a:txBody>
                  <a:tcPr/>
                </a:tc>
                <a:tc>
                  <a:txBody>
                    <a:bodyPr/>
                    <a:lstStyle/>
                    <a:p>
                      <a:r>
                        <a:rPr lang="en-US" dirty="0"/>
                        <a:t>No defined. Use </a:t>
                      </a:r>
                      <a:r>
                        <a:rPr lang="en-US" dirty="0" err="1"/>
                        <a:t>compareTo</a:t>
                      </a:r>
                      <a:r>
                        <a:rPr lang="en-US" dirty="0"/>
                        <a:t>(</a:t>
                      </a:r>
                      <a:r>
                        <a:rPr lang="en-US" dirty="0" err="1"/>
                        <a:t>anotherString</a:t>
                      </a:r>
                      <a:r>
                        <a:rPr lang="en-US" dirty="0"/>
                        <a:t>) method</a:t>
                      </a:r>
                    </a:p>
                  </a:txBody>
                  <a:tcPr/>
                </a:tc>
                <a:tc>
                  <a:txBody>
                    <a:bodyPr/>
                    <a:lstStyle/>
                    <a:p>
                      <a:r>
                        <a:rPr lang="en-US" dirty="0"/>
                        <a:t>Lexicographic order</a:t>
                      </a:r>
                    </a:p>
                  </a:txBody>
                  <a:tcPr/>
                </a:tc>
                <a:extLst>
                  <a:ext uri="{0D108BD9-81ED-4DB2-BD59-A6C34878D82A}">
                    <a16:rowId xmlns:a16="http://schemas.microsoft.com/office/drawing/2014/main" val="10004"/>
                  </a:ext>
                </a:extLst>
              </a:tr>
              <a:tr h="370840">
                <a:tc>
                  <a:txBody>
                    <a:bodyPr/>
                    <a:lstStyle/>
                    <a:p>
                      <a:r>
                        <a:rPr lang="en-US" dirty="0"/>
                        <a:t>.equals method</a:t>
                      </a:r>
                    </a:p>
                  </a:txBody>
                  <a:tcPr/>
                </a:tc>
                <a:tc>
                  <a:txBody>
                    <a:bodyPr/>
                    <a:lstStyle/>
                    <a:p>
                      <a:r>
                        <a:rPr lang="en-US" dirty="0"/>
                        <a:t>Compare content</a:t>
                      </a:r>
                    </a:p>
                  </a:txBody>
                  <a:tcPr/>
                </a:tc>
                <a:tc>
                  <a:txBody>
                    <a:bodyPr/>
                    <a:lstStyle/>
                    <a:p>
                      <a:r>
                        <a:rPr lang="en-US" dirty="0"/>
                        <a:t>Not defined</a:t>
                      </a:r>
                    </a:p>
                  </a:txBody>
                  <a:tcPr/>
                </a:tc>
                <a:extLst>
                  <a:ext uri="{0D108BD9-81ED-4DB2-BD59-A6C34878D82A}">
                    <a16:rowId xmlns:a16="http://schemas.microsoft.com/office/drawing/2014/main" val="10005"/>
                  </a:ext>
                </a:extLst>
              </a:tr>
            </a:tbl>
          </a:graphicData>
        </a:graphic>
      </p:graphicFrame>
      <p:sp>
        <p:nvSpPr>
          <p:cNvPr id="19459" name="Rectangle 2"/>
          <p:cNvSpPr>
            <a:spLocks noChangeArrowheads="1"/>
          </p:cNvSpPr>
          <p:nvPr/>
        </p:nvSpPr>
        <p:spPr bwMode="auto">
          <a:xfrm>
            <a:off x="609600" y="5943600"/>
            <a:ext cx="3656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dirty="0">
                <a:solidFill>
                  <a:srgbClr val="000000"/>
                </a:solidFill>
              </a:rPr>
              <a:t>https://</a:t>
            </a:r>
            <a:r>
              <a:rPr lang="en-US" altLang="x-none" sz="2000" dirty="0" err="1">
                <a:solidFill>
                  <a:srgbClr val="000000"/>
                </a:solidFill>
              </a:rPr>
              <a:t>symbl.cc</a:t>
            </a:r>
            <a:r>
              <a:rPr lang="en-US" altLang="x-none" sz="2000" dirty="0">
                <a:solidFill>
                  <a:srgbClr val="000000"/>
                </a:solidFill>
              </a:rPr>
              <a:t>/</a:t>
            </a:r>
            <a:r>
              <a:rPr lang="en-US" altLang="x-none" sz="2000" dirty="0" err="1">
                <a:solidFill>
                  <a:srgbClr val="000000"/>
                </a:solidFill>
              </a:rPr>
              <a:t>en</a:t>
            </a:r>
            <a:r>
              <a:rPr lang="en-US" altLang="x-none" sz="2000" dirty="0">
                <a:solidFill>
                  <a:srgbClr val="000000"/>
                </a:solidFill>
              </a:rPr>
              <a:t>/</a:t>
            </a:r>
            <a:r>
              <a:rPr lang="en-US" altLang="x-none" sz="2000" dirty="0" err="1">
                <a:solidFill>
                  <a:srgbClr val="000000"/>
                </a:solidFill>
              </a:rPr>
              <a:t>unicode</a:t>
            </a:r>
            <a:r>
              <a:rPr lang="en-US" altLang="x-none" sz="2000" dirty="0">
                <a:solidFill>
                  <a:srgbClr val="000000"/>
                </a:solidFill>
              </a:rPr>
              <a:t>-table/</a:t>
            </a:r>
          </a:p>
        </p:txBody>
      </p:sp>
      <p:sp>
        <p:nvSpPr>
          <p:cNvPr id="4" name="Slide Number Placeholder 3">
            <a:extLst>
              <a:ext uri="{FF2B5EF4-FFF2-40B4-BE49-F238E27FC236}">
                <a16:creationId xmlns:a16="http://schemas.microsoft.com/office/drawing/2014/main" id="{7E1544C1-48DC-CD0A-DB10-E01079A75EA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105</a:t>
            </a:fld>
            <a:endParaRPr lang="en-US" altLang="x-none" sz="1200">
              <a:solidFill>
                <a:srgbClr val="000000"/>
              </a:solidFill>
              <a:latin typeface="Tahoma" charset="0"/>
            </a:endParaRPr>
          </a:p>
        </p:txBody>
      </p:sp>
    </p:spTree>
    <p:extLst>
      <p:ext uri="{BB962C8B-B14F-4D97-AF65-F5344CB8AC3E}">
        <p14:creationId xmlns:p14="http://schemas.microsoft.com/office/powerpoint/2010/main" val="1111306390"/>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en-US" altLang="x-none">
                <a:ea typeface="ＭＳ Ｐゴシック" charset="-128"/>
              </a:rPr>
              <a:t>Caesar Cipher</a:t>
            </a:r>
          </a:p>
        </p:txBody>
      </p:sp>
      <p:sp>
        <p:nvSpPr>
          <p:cNvPr id="37890" name="Rectangle 1"/>
          <p:cNvSpPr>
            <a:spLocks noChangeArrowheads="1"/>
          </p:cNvSpPr>
          <p:nvPr/>
        </p:nvSpPr>
        <p:spPr bwMode="auto">
          <a:xfrm>
            <a:off x="1219200" y="1676400"/>
            <a:ext cx="7010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a:solidFill>
                  <a:srgbClr val="000000"/>
                </a:solidFill>
              </a:rPr>
              <a:t>If he had anything confidential to say, he wrote it in cipher, that is, by so changing the order of the letters of the alphabet, that not a word could be made out. If anyone wishes to decipher these, and get at their meaning, he must substitute the fourth letter of the alphabet, namely D, for A, and so with the others.</a:t>
            </a:r>
            <a:br>
              <a:rPr lang="en-US" altLang="x-none" sz="3200" dirty="0">
                <a:solidFill>
                  <a:srgbClr val="000000"/>
                </a:solidFill>
              </a:rPr>
            </a:br>
            <a:endParaRPr lang="en-US" altLang="x-none" sz="3200" dirty="0">
              <a:solidFill>
                <a:srgbClr val="000000"/>
              </a:solidFill>
            </a:endParaRPr>
          </a:p>
          <a:p>
            <a:pPr eaLnBrk="1" hangingPunct="1"/>
            <a:r>
              <a:rPr lang="en-US" altLang="x-none" sz="3200" dirty="0">
                <a:solidFill>
                  <a:srgbClr val="000000"/>
                </a:solidFill>
              </a:rPr>
              <a:t>—Suetonius, Life of Julius Caesar 56</a:t>
            </a:r>
          </a:p>
        </p:txBody>
      </p:sp>
      <p:sp>
        <p:nvSpPr>
          <p:cNvPr id="3" name="Slide Number Placeholder 3">
            <a:extLst>
              <a:ext uri="{FF2B5EF4-FFF2-40B4-BE49-F238E27FC236}">
                <a16:creationId xmlns:a16="http://schemas.microsoft.com/office/drawing/2014/main" id="{3B1AC7B7-EE1F-AC8B-C21E-1CE27B3B345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106</a:t>
            </a:fld>
            <a:endParaRPr lang="en-US" altLang="x-none" sz="1200">
              <a:solidFill>
                <a:srgbClr val="000000"/>
              </a:solidFill>
              <a:latin typeface="Tahoma" charset="0"/>
            </a:endParaRPr>
          </a:p>
        </p:txBody>
      </p:sp>
    </p:spTree>
    <p:extLst>
      <p:ext uri="{BB962C8B-B14F-4D97-AF65-F5344CB8AC3E}">
        <p14:creationId xmlns:p14="http://schemas.microsoft.com/office/powerpoint/2010/main" val="19967035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altLang="x-none" dirty="0">
                <a:ea typeface="ＭＳ Ｐゴシック" charset="-128"/>
              </a:rPr>
              <a:t>Caesar Cipher</a:t>
            </a:r>
          </a:p>
        </p:txBody>
      </p:sp>
      <p:pic>
        <p:nvPicPr>
          <p:cNvPr id="389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3073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ChangeArrowheads="1"/>
          </p:cNvSpPr>
          <p:nvPr/>
        </p:nvSpPr>
        <p:spPr bwMode="auto">
          <a:xfrm>
            <a:off x="685800" y="2514600"/>
            <a:ext cx="1646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Plaintext</a:t>
            </a:r>
            <a:endParaRPr lang="en-US" altLang="x-none">
              <a:solidFill>
                <a:srgbClr val="000000"/>
              </a:solidFill>
            </a:endParaRPr>
          </a:p>
        </p:txBody>
      </p:sp>
      <p:sp>
        <p:nvSpPr>
          <p:cNvPr id="38917" name="Rectangle 6"/>
          <p:cNvSpPr>
            <a:spLocks noChangeArrowheads="1"/>
          </p:cNvSpPr>
          <p:nvPr/>
        </p:nvSpPr>
        <p:spPr bwMode="auto">
          <a:xfrm>
            <a:off x="1143000" y="3352800"/>
            <a:ext cx="2759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a:solidFill>
                  <a:srgbClr val="000000"/>
                </a:solidFill>
              </a:rPr>
              <a:t>attack said </a:t>
            </a:r>
            <a:r>
              <a:rPr lang="en-US" altLang="x-none" sz="3200" dirty="0" err="1">
                <a:solidFill>
                  <a:srgbClr val="000000"/>
                </a:solidFill>
              </a:rPr>
              <a:t>zeus</a:t>
            </a:r>
            <a:br>
              <a:rPr lang="en-US" altLang="x-none" sz="3200" dirty="0">
                <a:solidFill>
                  <a:srgbClr val="000000"/>
                </a:solidFill>
              </a:rPr>
            </a:br>
            <a:r>
              <a:rPr lang="el-GR" altLang="x-none" sz="2000" dirty="0">
                <a:solidFill>
                  <a:srgbClr val="000000"/>
                </a:solidFill>
              </a:rPr>
              <a:t>προσβάλλω</a:t>
            </a:r>
            <a:endParaRPr lang="en-US" altLang="x-none" dirty="0">
              <a:solidFill>
                <a:srgbClr val="000000"/>
              </a:solidFill>
            </a:endParaRPr>
          </a:p>
        </p:txBody>
      </p:sp>
      <p:sp>
        <p:nvSpPr>
          <p:cNvPr id="38918" name="Rectangle 7"/>
          <p:cNvSpPr>
            <a:spLocks noChangeArrowheads="1"/>
          </p:cNvSpPr>
          <p:nvPr/>
        </p:nvSpPr>
        <p:spPr bwMode="auto">
          <a:xfrm>
            <a:off x="4876800" y="2514600"/>
            <a:ext cx="191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Ciphertext</a:t>
            </a:r>
            <a:endParaRPr lang="en-US" altLang="x-none">
              <a:solidFill>
                <a:srgbClr val="000000"/>
              </a:solidFill>
            </a:endParaRPr>
          </a:p>
        </p:txBody>
      </p:sp>
      <p:sp>
        <p:nvSpPr>
          <p:cNvPr id="9" name="Rectangle 8"/>
          <p:cNvSpPr>
            <a:spLocks noChangeArrowheads="1"/>
          </p:cNvSpPr>
          <p:nvPr/>
        </p:nvSpPr>
        <p:spPr bwMode="auto">
          <a:xfrm>
            <a:off x="4884738" y="3352800"/>
            <a:ext cx="3262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dwwdfn vdlg chxv</a:t>
            </a:r>
          </a:p>
          <a:p>
            <a:pPr eaLnBrk="1" hangingPunct="1"/>
            <a:r>
              <a:rPr lang="el-GR" altLang="x-none" sz="2400">
                <a:solidFill>
                  <a:srgbClr val="000000"/>
                </a:solidFill>
              </a:rPr>
              <a:t>στςφείξξό</a:t>
            </a:r>
            <a:endParaRPr lang="en-US" altLang="x-none" sz="1600">
              <a:solidFill>
                <a:srgbClr val="000000"/>
              </a:solidFill>
            </a:endParaRPr>
          </a:p>
        </p:txBody>
      </p:sp>
    </p:spTree>
    <p:extLst>
      <p:ext uri="{BB962C8B-B14F-4D97-AF65-F5344CB8AC3E}">
        <p14:creationId xmlns:p14="http://schemas.microsoft.com/office/powerpoint/2010/main" val="2016559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533400" y="228600"/>
            <a:ext cx="8153400" cy="1143000"/>
          </a:xfrm>
        </p:spPr>
        <p:txBody>
          <a:bodyPr/>
          <a:lstStyle/>
          <a:p>
            <a:r>
              <a:rPr lang="en-US" altLang="x-none" sz="3600" dirty="0">
                <a:ea typeface="ＭＳ Ｐゴシック" charset="-128"/>
              </a:rPr>
              <a:t>Additional Caesar-Style Cipher</a:t>
            </a:r>
          </a:p>
        </p:txBody>
      </p:sp>
      <p:sp>
        <p:nvSpPr>
          <p:cNvPr id="58370" name="Content Placeholder 2"/>
          <p:cNvSpPr>
            <a:spLocks noGrp="1"/>
          </p:cNvSpPr>
          <p:nvPr>
            <p:ph idx="1"/>
          </p:nvPr>
        </p:nvSpPr>
        <p:spPr/>
        <p:txBody>
          <a:bodyPr/>
          <a:lstStyle/>
          <a:p>
            <a:r>
              <a:rPr lang="en-US" altLang="x-none">
                <a:ea typeface="ＭＳ Ｐゴシック" charset="-128"/>
              </a:rPr>
              <a:t>Augustus</a:t>
            </a:r>
          </a:p>
          <a:p>
            <a:pPr lvl="1"/>
            <a:r>
              <a:rPr lang="en-US" altLang="x-none">
                <a:ea typeface="ＭＳ Ｐゴシック" charset="-128"/>
              </a:rPr>
              <a:t>Right shift 1 without rotate, with AA for Z</a:t>
            </a:r>
          </a:p>
          <a:p>
            <a:pPr lvl="1"/>
            <a:endParaRPr lang="en-US" altLang="x-none">
              <a:ea typeface="ＭＳ Ｐゴシック" charset="-128"/>
            </a:endParaRPr>
          </a:p>
          <a:p>
            <a:r>
              <a:rPr lang="en-US" altLang="x-none">
                <a:ea typeface="ＭＳ Ｐゴシック" charset="-128"/>
              </a:rPr>
              <a:t>Mezuzah </a:t>
            </a:r>
          </a:p>
          <a:p>
            <a:pPr lvl="1"/>
            <a:r>
              <a:rPr lang="en-US" altLang="x-none">
                <a:ea typeface="ＭＳ Ｐゴシック" charset="-128"/>
              </a:rPr>
              <a:t>Shift of one to encrypt the names of God</a:t>
            </a:r>
          </a:p>
          <a:p>
            <a:pPr lvl="1"/>
            <a:endParaRPr lang="en-US" altLang="x-none">
              <a:ea typeface="ＭＳ Ｐゴシック" charset="-128"/>
            </a:endParaRPr>
          </a:p>
          <a:p>
            <a:r>
              <a:rPr lang="en-US" altLang="x-none">
                <a:ea typeface="ＭＳ Ｐゴシック" charset="-128"/>
              </a:rPr>
              <a:t>Vigenere (a variant) was used by the Confederacy during Civil War</a:t>
            </a:r>
          </a:p>
          <a:p>
            <a:endParaRPr lang="en-US" altLang="x-none">
              <a:ea typeface="ＭＳ Ｐゴシック" charset="-128"/>
            </a:endParaRPr>
          </a:p>
          <a:p>
            <a:r>
              <a:rPr lang="en-US" altLang="x-none">
                <a:ea typeface="ＭＳ Ｐゴシック" charset="-128"/>
              </a:rPr>
              <a:t>Mafia boss Provenzano (2006): A (4), …</a:t>
            </a:r>
          </a:p>
          <a:p>
            <a:endParaRPr lang="en-US" altLang="x-none">
              <a:ea typeface="ＭＳ Ｐゴシック" charset="-128"/>
            </a:endParaRPr>
          </a:p>
        </p:txBody>
      </p:sp>
      <p:sp>
        <p:nvSpPr>
          <p:cNvPr id="583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A0AD5D-54DD-E140-B99A-0AEED04C0B50}" type="slidenum">
              <a:rPr lang="en-US" altLang="x-none" sz="1200">
                <a:solidFill>
                  <a:srgbClr val="000000"/>
                </a:solidFill>
                <a:latin typeface="Tahoma" charset="0"/>
              </a:rPr>
              <a:pPr eaLnBrk="1" hangingPunct="1"/>
              <a:t>108</a:t>
            </a:fld>
            <a:endParaRPr lang="en-US" altLang="x-none" sz="1200">
              <a:solidFill>
                <a:srgbClr val="000000"/>
              </a:solidFill>
              <a:latin typeface="Tahoma" charset="0"/>
            </a:endParaRPr>
          </a:p>
        </p:txBody>
      </p:sp>
      <p:pic>
        <p:nvPicPr>
          <p:cNvPr id="583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2895600"/>
            <a:ext cx="1790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648200"/>
            <a:ext cx="1587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295400"/>
            <a:ext cx="11049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7805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p:txBody>
          <a:bodyPr/>
          <a:lstStyle/>
          <a:p>
            <a:r>
              <a:rPr lang="en-US" altLang="x-none">
                <a:ea typeface="ＭＳ Ｐゴシック" charset="-128"/>
              </a:rPr>
              <a:t>Why Programming?</a:t>
            </a:r>
          </a:p>
        </p:txBody>
      </p:sp>
      <p:sp>
        <p:nvSpPr>
          <p:cNvPr id="399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3D0480E-7C1A-1448-8A24-2CA3BF9D1067}" type="slidenum">
              <a:rPr lang="en-US" altLang="x-none" sz="1200">
                <a:solidFill>
                  <a:srgbClr val="000000"/>
                </a:solidFill>
                <a:latin typeface="Tahoma" charset="0"/>
              </a:rPr>
              <a:pPr eaLnBrk="1" hangingPunct="1"/>
              <a:t>109</a:t>
            </a:fld>
            <a:endParaRPr lang="en-US" altLang="x-none" sz="1200">
              <a:solidFill>
                <a:srgbClr val="000000"/>
              </a:solidFill>
              <a:latin typeface="Tahoma" charset="0"/>
            </a:endParaRPr>
          </a:p>
        </p:txBody>
      </p:sp>
      <p:pic>
        <p:nvPicPr>
          <p:cNvPr id="399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0675" y="-26988"/>
            <a:ext cx="37433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85925"/>
            <a:ext cx="91440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26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p:nvPr>
        </p:nvSpPr>
        <p:spPr>
          <a:xfrm>
            <a:off x="533400" y="76200"/>
            <a:ext cx="8610600" cy="1143000"/>
          </a:xfrm>
        </p:spPr>
        <p:txBody>
          <a:bodyPr/>
          <a:lstStyle/>
          <a:p>
            <a:pPr eaLnBrk="1" hangingPunct="1"/>
            <a:r>
              <a:rPr lang="en-US" altLang="x-none" dirty="0">
                <a:ea typeface="ＭＳ Ｐゴシック" charset="-128"/>
              </a:rPr>
              <a:t>What Happened: the </a:t>
            </a:r>
            <a:r>
              <a:rPr lang="en-US" altLang="x-none" dirty="0">
                <a:latin typeface="Courier New" charset="0"/>
                <a:ea typeface="ＭＳ Ｐゴシック" charset="-128"/>
              </a:rPr>
              <a:t>throws</a:t>
            </a:r>
            <a:r>
              <a:rPr lang="en-US" altLang="x-none" dirty="0">
                <a:ea typeface="ＭＳ Ｐゴシック" charset="-128"/>
              </a:rPr>
              <a:t> Clause</a:t>
            </a:r>
          </a:p>
        </p:txBody>
      </p:sp>
      <p:sp>
        <p:nvSpPr>
          <p:cNvPr id="19459" name="Rectangle 3"/>
          <p:cNvSpPr>
            <a:spLocks noGrp="1"/>
          </p:cNvSpPr>
          <p:nvPr>
            <p:ph type="body" idx="1"/>
          </p:nvPr>
        </p:nvSpPr>
        <p:spPr/>
        <p:txBody>
          <a:bodyPr/>
          <a:lstStyle/>
          <a:p>
            <a:pPr eaLnBrk="1" hangingPunct="1">
              <a:lnSpc>
                <a:spcPct val="110000"/>
              </a:lnSpc>
            </a:pPr>
            <a:r>
              <a:rPr lang="en-US" altLang="x-none" sz="2000" b="1" dirty="0">
                <a:latin typeface="Courier New" charset="0"/>
                <a:ea typeface="ＭＳ Ｐゴシック" charset="-128"/>
              </a:rPr>
              <a:t>throws</a:t>
            </a:r>
            <a:r>
              <a:rPr lang="en-US" altLang="x-none" sz="2000" b="1" dirty="0">
                <a:ea typeface="ＭＳ Ｐゴシック" charset="-128"/>
              </a:rPr>
              <a:t> clause</a:t>
            </a:r>
            <a:r>
              <a:rPr lang="en-US" altLang="x-none" sz="2000" dirty="0">
                <a:ea typeface="ＭＳ Ｐゴシック" charset="-128"/>
              </a:rPr>
              <a:t>: Keyword on a method's header to state that it may generate an exception (and will not handle it) and those using it </a:t>
            </a:r>
            <a:r>
              <a:rPr lang="en-US" altLang="x-none" sz="2000" dirty="0">
                <a:solidFill>
                  <a:srgbClr val="FF0000"/>
                </a:solidFill>
                <a:ea typeface="ＭＳ Ｐゴシック" charset="-128"/>
              </a:rPr>
              <a:t>must handle</a:t>
            </a:r>
            <a:r>
              <a:rPr lang="en-US" altLang="x-none" sz="2000" dirty="0">
                <a:ea typeface="ＭＳ Ｐゴシック" charset="-128"/>
              </a:rPr>
              <a:t> it (called a </a:t>
            </a:r>
            <a:r>
              <a:rPr lang="en-US" altLang="x-none" sz="2000" dirty="0">
                <a:solidFill>
                  <a:srgbClr val="FF0000"/>
                </a:solidFill>
                <a:ea typeface="ＭＳ Ｐゴシック" charset="-128"/>
              </a:rPr>
              <a:t>checked</a:t>
            </a:r>
            <a:r>
              <a:rPr lang="en-US" altLang="x-none" sz="2000" dirty="0">
                <a:ea typeface="ＭＳ Ｐゴシック" charset="-128"/>
              </a:rPr>
              <a:t> exception; </a:t>
            </a:r>
            <a:r>
              <a:rPr lang="en-US" altLang="x-none" sz="2000" dirty="0" err="1">
                <a:ea typeface="ＭＳ Ｐゴシック" charset="-128"/>
              </a:rPr>
              <a:t>nextInt</a:t>
            </a:r>
            <a:r>
              <a:rPr lang="en-US" altLang="x-none" sz="2000" dirty="0">
                <a:ea typeface="ＭＳ Ｐゴシック" charset="-128"/>
              </a:rPr>
              <a:t> does not declare it).</a:t>
            </a:r>
          </a:p>
          <a:p>
            <a:pPr lvl="1" eaLnBrk="1" hangingPunct="1">
              <a:buFont typeface="Wingdings 2" charset="2"/>
              <a:buNone/>
            </a:pPr>
            <a:endParaRPr lang="en-US" altLang="x-none" sz="1800" i="1" dirty="0">
              <a:ea typeface="ＭＳ Ｐゴシック" charset="-128"/>
            </a:endParaRPr>
          </a:p>
          <a:p>
            <a:pPr eaLnBrk="1" hangingPunct="1"/>
            <a:r>
              <a:rPr lang="en-US" altLang="x-none" sz="2000" dirty="0">
                <a:ea typeface="ＭＳ Ｐゴシック" charset="-128"/>
              </a:rPr>
              <a:t>Syntax:</a:t>
            </a:r>
            <a:endParaRPr lang="en-US" altLang="x-none" sz="700" dirty="0">
              <a:latin typeface="Courier New" charset="0"/>
              <a:ea typeface="ＭＳ Ｐゴシック" charset="-128"/>
            </a:endParaRPr>
          </a:p>
          <a:p>
            <a:pPr lvl="1" eaLnBrk="1" hangingPunct="1">
              <a:buFont typeface="Wingdings 2" charset="2"/>
              <a:buNone/>
            </a:pPr>
            <a:r>
              <a:rPr lang="en-US" altLang="x-none" sz="1800" dirty="0">
                <a:latin typeface="Courier New" charset="0"/>
                <a:ea typeface="ＭＳ Ｐゴシック" charset="-128"/>
              </a:rPr>
              <a:t>	public static </a:t>
            </a:r>
            <a:r>
              <a:rPr lang="en-US" altLang="x-none" sz="1800" b="1" i="1" dirty="0">
                <a:ea typeface="ＭＳ Ｐゴシック" charset="-128"/>
              </a:rPr>
              <a:t>&lt;type&gt;</a:t>
            </a:r>
            <a:r>
              <a:rPr lang="en-US" altLang="x-none" sz="1800" dirty="0">
                <a:latin typeface="Courier New" charset="0"/>
                <a:ea typeface="ＭＳ Ｐゴシック" charset="-128"/>
              </a:rPr>
              <a:t> </a:t>
            </a:r>
            <a:r>
              <a:rPr lang="en-US" altLang="x-none" sz="1800" b="1" i="1" dirty="0">
                <a:ea typeface="ＭＳ Ｐゴシック" charset="-128"/>
              </a:rPr>
              <a:t>&lt;name&gt;</a:t>
            </a:r>
            <a:r>
              <a:rPr lang="en-US" altLang="x-none" sz="1800" dirty="0">
                <a:latin typeface="Courier New" charset="0"/>
                <a:ea typeface="ＭＳ Ｐゴシック" charset="-128"/>
              </a:rPr>
              <a:t>(...)</a:t>
            </a:r>
            <a:r>
              <a:rPr lang="en-US" altLang="x-none" sz="1800" b="1" dirty="0">
                <a:latin typeface="Courier New" charset="0"/>
                <a:ea typeface="ＭＳ Ｐゴシック" charset="-128"/>
              </a:rPr>
              <a:t> </a:t>
            </a:r>
            <a:r>
              <a:rPr lang="en-US" altLang="x-none" sz="1800" b="1" dirty="0">
                <a:solidFill>
                  <a:srgbClr val="336699"/>
                </a:solidFill>
                <a:latin typeface="Courier New" charset="0"/>
                <a:ea typeface="ＭＳ Ｐゴシック" charset="-128"/>
              </a:rPr>
              <a:t>throws </a:t>
            </a:r>
            <a:r>
              <a:rPr lang="en-US" altLang="x-none" sz="1800" b="1" i="1" dirty="0">
                <a:solidFill>
                  <a:srgbClr val="336699"/>
                </a:solidFill>
                <a:ea typeface="ＭＳ Ｐゴシック" charset="-128"/>
              </a:rPr>
              <a:t>&lt;type&gt;</a:t>
            </a:r>
            <a:r>
              <a:rPr lang="en-US" altLang="x-none" sz="1800" dirty="0">
                <a:latin typeface="Courier New" charset="0"/>
                <a:ea typeface="ＭＳ Ｐゴシック" charset="-128"/>
              </a:rPr>
              <a:t> {</a:t>
            </a:r>
          </a:p>
          <a:p>
            <a:pPr lvl="1" eaLnBrk="1" hangingPunct="1">
              <a:buFont typeface="Wingdings 2" charset="2"/>
              <a:buNone/>
            </a:pPr>
            <a:endParaRPr lang="en-US" altLang="x-none" sz="1800" dirty="0">
              <a:ea typeface="ＭＳ Ｐゴシック" charset="-128"/>
            </a:endParaRPr>
          </a:p>
          <a:p>
            <a:pPr lvl="1" eaLnBrk="1" hangingPunct="1"/>
            <a:r>
              <a:rPr lang="en-US" altLang="x-none" sz="1800" dirty="0">
                <a:ea typeface="ＭＳ Ｐゴシック" charset="-128"/>
              </a:rPr>
              <a:t>Example:</a:t>
            </a:r>
            <a:br>
              <a:rPr lang="en-US" altLang="x-none" sz="1800" dirty="0">
                <a:ea typeface="ＭＳ Ｐゴシック" charset="-128"/>
              </a:rPr>
            </a:br>
            <a:r>
              <a:rPr lang="en-US" altLang="x-none" sz="1800" dirty="0">
                <a:ea typeface="ＭＳ Ｐゴシック" charset="-128"/>
              </a:rPr>
              <a:t> http://</a:t>
            </a:r>
            <a:r>
              <a:rPr lang="en-US" altLang="x-none" sz="1800" dirty="0" err="1">
                <a:ea typeface="ＭＳ Ｐゴシック" charset="-128"/>
              </a:rPr>
              <a:t>docs.oracle.com</a:t>
            </a:r>
            <a:r>
              <a:rPr lang="en-US" altLang="x-none" sz="1800" dirty="0">
                <a:ea typeface="ＭＳ Ｐゴシック" charset="-128"/>
              </a:rPr>
              <a:t>/</a:t>
            </a:r>
            <a:r>
              <a:rPr lang="en-US" altLang="x-none" sz="1800" dirty="0" err="1">
                <a:ea typeface="ＭＳ Ｐゴシック" charset="-128"/>
              </a:rPr>
              <a:t>javase</a:t>
            </a:r>
            <a:r>
              <a:rPr lang="en-US" altLang="x-none" sz="1800" dirty="0">
                <a:ea typeface="ＭＳ Ｐゴシック" charset="-128"/>
              </a:rPr>
              <a:t>/7/docs/</a:t>
            </a:r>
            <a:r>
              <a:rPr lang="en-US" altLang="x-none" sz="1800" dirty="0" err="1">
                <a:ea typeface="ＭＳ Ｐゴシック" charset="-128"/>
              </a:rPr>
              <a:t>api</a:t>
            </a:r>
            <a:r>
              <a:rPr lang="en-US" altLang="x-none" sz="1800" dirty="0">
                <a:ea typeface="ＭＳ Ｐゴシック" charset="-128"/>
              </a:rPr>
              <a:t>/java/</a:t>
            </a:r>
            <a:r>
              <a:rPr lang="en-US" altLang="x-none" sz="1800" dirty="0" err="1">
                <a:ea typeface="ＭＳ Ｐゴシック" charset="-128"/>
              </a:rPr>
              <a:t>util</a:t>
            </a:r>
            <a:r>
              <a:rPr lang="en-US" altLang="x-none" sz="1800" dirty="0">
                <a:ea typeface="ＭＳ Ｐゴシック" charset="-128"/>
              </a:rPr>
              <a:t>/</a:t>
            </a:r>
            <a:r>
              <a:rPr lang="en-US" altLang="x-none" sz="1800" dirty="0" err="1">
                <a:ea typeface="ＭＳ Ｐゴシック" charset="-128"/>
              </a:rPr>
              <a:t>Scanner.html#Scanner</a:t>
            </a:r>
            <a:r>
              <a:rPr lang="en-US" altLang="x-none" sz="1800" dirty="0">
                <a:ea typeface="ＭＳ Ｐゴシック" charset="-128"/>
              </a:rPr>
              <a:t>(</a:t>
            </a:r>
            <a:r>
              <a:rPr lang="en-US" altLang="x-none" sz="1800" dirty="0" err="1">
                <a:ea typeface="ＭＳ Ｐゴシック" charset="-128"/>
              </a:rPr>
              <a:t>java.io.File</a:t>
            </a:r>
            <a:r>
              <a:rPr lang="en-US" altLang="x-none" sz="1800" dirty="0">
                <a:ea typeface="ＭＳ Ｐゴシック" charset="-128"/>
              </a:rPr>
              <a:t>)</a:t>
            </a:r>
          </a:p>
        </p:txBody>
      </p:sp>
      <p:sp>
        <p:nvSpPr>
          <p:cNvPr id="2" name="Slide Number Placeholder 3">
            <a:extLst>
              <a:ext uri="{FF2B5EF4-FFF2-40B4-BE49-F238E27FC236}">
                <a16:creationId xmlns:a16="http://schemas.microsoft.com/office/drawing/2014/main" id="{847A360B-DADD-A3BD-2856-FDCFD623A43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11</a:t>
            </a:fld>
            <a:endParaRPr lang="en-US" altLang="x-none" sz="1200" dirty="0">
              <a:latin typeface="Tahoma" charset="0"/>
            </a:endParaRPr>
          </a:p>
        </p:txBody>
      </p:sp>
    </p:spTree>
    <p:extLst>
      <p:ext uri="{BB962C8B-B14F-4D97-AF65-F5344CB8AC3E}">
        <p14:creationId xmlns:p14="http://schemas.microsoft.com/office/powerpoint/2010/main" val="839052436"/>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533400" y="152400"/>
            <a:ext cx="7772400" cy="1143000"/>
          </a:xfrm>
        </p:spPr>
        <p:txBody>
          <a:bodyPr/>
          <a:lstStyle/>
          <a:p>
            <a:r>
              <a:rPr lang="en-US" altLang="x-none" sz="3200" dirty="0">
                <a:ea typeface="ＭＳ Ｐゴシック" charset="-128"/>
              </a:rPr>
              <a:t>Caesar Cipher Encoding </a:t>
            </a:r>
            <a:br>
              <a:rPr lang="en-US" altLang="x-none" sz="3200" dirty="0">
                <a:ea typeface="ＭＳ Ｐゴシック" charset="-128"/>
              </a:rPr>
            </a:br>
            <a:r>
              <a:rPr lang="en-US" altLang="x-none" sz="3200" dirty="0">
                <a:ea typeface="ＭＳ Ｐゴシック" charset="-128"/>
              </a:rPr>
              <a:t>(Design 1)</a:t>
            </a:r>
          </a:p>
        </p:txBody>
      </p:sp>
      <p:pic>
        <p:nvPicPr>
          <p:cNvPr id="225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97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98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99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119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121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122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125</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97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98</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99</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617" name="Rectangle 1"/>
          <p:cNvSpPr>
            <a:spLocks noChangeArrowheads="1"/>
          </p:cNvSpPr>
          <p:nvPr/>
        </p:nvSpPr>
        <p:spPr bwMode="auto">
          <a:xfrm>
            <a:off x="1676400" y="4267200"/>
            <a:ext cx="50545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err="1">
                <a:solidFill>
                  <a:srgbClr val="000000"/>
                </a:solidFill>
              </a:rPr>
              <a:t>int</a:t>
            </a:r>
            <a:r>
              <a:rPr lang="en-US" altLang="x-none" sz="3200" dirty="0">
                <a:solidFill>
                  <a:srgbClr val="000000"/>
                </a:solidFill>
              </a:rPr>
              <a:t> cipher = </a:t>
            </a:r>
            <a:r>
              <a:rPr lang="en-US" altLang="x-none" sz="3200" dirty="0" err="1">
                <a:solidFill>
                  <a:srgbClr val="000000"/>
                </a:solidFill>
              </a:rPr>
              <a:t>ch</a:t>
            </a:r>
            <a:r>
              <a:rPr lang="en-US" altLang="x-none" sz="3200" dirty="0">
                <a:solidFill>
                  <a:srgbClr val="000000"/>
                </a:solidFill>
              </a:rPr>
              <a:t> + key;</a:t>
            </a:r>
          </a:p>
          <a:p>
            <a:pPr eaLnBrk="1" hangingPunct="1"/>
            <a:r>
              <a:rPr lang="en-US" altLang="x-none" sz="3200" dirty="0">
                <a:solidFill>
                  <a:srgbClr val="000000"/>
                </a:solidFill>
              </a:rPr>
              <a:t>if (cipher &gt; ‘z’) cipher -= 26; </a:t>
            </a:r>
          </a:p>
          <a:p>
            <a:pPr eaLnBrk="1" hangingPunct="1"/>
            <a:r>
              <a:rPr lang="en-US" altLang="x-none" sz="3200" dirty="0" err="1">
                <a:solidFill>
                  <a:srgbClr val="000000"/>
                </a:solidFill>
              </a:rPr>
              <a:t>ch</a:t>
            </a:r>
            <a:r>
              <a:rPr lang="en-US" altLang="x-none" sz="3200" dirty="0">
                <a:solidFill>
                  <a:srgbClr val="000000"/>
                </a:solidFill>
              </a:rPr>
              <a:t>  = (char)cipher;</a:t>
            </a:r>
            <a:endParaRPr lang="en-US" altLang="x-none" dirty="0">
              <a:solidFill>
                <a:srgbClr val="000000"/>
              </a:solidFill>
            </a:endParaRPr>
          </a:p>
        </p:txBody>
      </p:sp>
      <p:pic>
        <p:nvPicPr>
          <p:cNvPr id="226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172200" y="5410200"/>
            <a:ext cx="2506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dirty="0">
                <a:solidFill>
                  <a:srgbClr val="000000"/>
                </a:solidFill>
              </a:rPr>
              <a:t>Q: What if key is 100?</a:t>
            </a:r>
          </a:p>
        </p:txBody>
      </p:sp>
    </p:spTree>
    <p:extLst>
      <p:ext uri="{BB962C8B-B14F-4D97-AF65-F5344CB8AC3E}">
        <p14:creationId xmlns:p14="http://schemas.microsoft.com/office/powerpoint/2010/main" val="64831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1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1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457200" y="0"/>
            <a:ext cx="7772400" cy="1143000"/>
          </a:xfrm>
        </p:spPr>
        <p:txBody>
          <a:bodyPr/>
          <a:lstStyle/>
          <a:p>
            <a:r>
              <a:rPr lang="en-US" altLang="x-none">
                <a:ea typeface="ＭＳ Ｐゴシック" charset="-128"/>
              </a:rPr>
              <a:t>Caesar Cipher: Encoding</a:t>
            </a:r>
            <a:br>
              <a:rPr lang="en-US" altLang="x-none">
                <a:ea typeface="ＭＳ Ｐゴシック" charset="-128"/>
              </a:rPr>
            </a:br>
            <a:r>
              <a:rPr lang="en-US" altLang="x-none">
                <a:ea typeface="ＭＳ Ｐゴシック" charset="-128"/>
              </a:rPr>
              <a:t>(Design 2)</a:t>
            </a:r>
          </a:p>
        </p:txBody>
      </p:sp>
      <p:pic>
        <p:nvPicPr>
          <p:cNvPr id="409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28</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 (% 26)</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a:spLocks noChangeArrowheads="1"/>
          </p:cNvSpPr>
          <p:nvPr/>
        </p:nvSpPr>
        <p:spPr bwMode="auto">
          <a:xfrm>
            <a:off x="1676400" y="4343400"/>
            <a:ext cx="601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int cipherInt = (origInt + key) % 26 </a:t>
            </a:r>
            <a:endParaRPr lang="en-US" altLang="x-none">
              <a:solidFill>
                <a:srgbClr val="000000"/>
              </a:solidFill>
            </a:endParaRPr>
          </a:p>
        </p:txBody>
      </p:sp>
      <p:pic>
        <p:nvPicPr>
          <p:cNvPr id="410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27063" y="4876800"/>
            <a:ext cx="5319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Assumption: a-z mapped to 0 to 25. </a:t>
            </a:r>
            <a:endParaRPr lang="en-US" altLang="x-none" sz="400">
              <a:solidFill>
                <a:srgbClr val="000000"/>
              </a:solidFill>
            </a:endParaRPr>
          </a:p>
        </p:txBody>
      </p:sp>
      <p:sp>
        <p:nvSpPr>
          <p:cNvPr id="13" name="Rectangle 12"/>
          <p:cNvSpPr>
            <a:spLocks noChangeArrowheads="1"/>
          </p:cNvSpPr>
          <p:nvPr/>
        </p:nvSpPr>
        <p:spPr bwMode="auto">
          <a:xfrm>
            <a:off x="609600" y="5257800"/>
            <a:ext cx="542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How to map a char in a-z to 0 to 25?</a:t>
            </a:r>
            <a:endParaRPr lang="en-US" altLang="x-none" sz="400">
              <a:solidFill>
                <a:srgbClr val="000000"/>
              </a:solidFill>
            </a:endParaRPr>
          </a:p>
        </p:txBody>
      </p:sp>
      <p:sp>
        <p:nvSpPr>
          <p:cNvPr id="14" name="Rectangle 13"/>
          <p:cNvSpPr>
            <a:spLocks noChangeArrowheads="1"/>
          </p:cNvSpPr>
          <p:nvPr/>
        </p:nvSpPr>
        <p:spPr bwMode="auto">
          <a:xfrm>
            <a:off x="6096000" y="5267325"/>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char – </a:t>
            </a:r>
            <a:r>
              <a:rPr lang="en-US" altLang="en-US" sz="2800">
                <a:solidFill>
                  <a:srgbClr val="000000"/>
                </a:solidFill>
              </a:rPr>
              <a:t>‘</a:t>
            </a:r>
            <a:r>
              <a:rPr lang="en-US" altLang="x-none" sz="2800">
                <a:solidFill>
                  <a:srgbClr val="000000"/>
                </a:solidFill>
              </a:rPr>
              <a:t>a</a:t>
            </a:r>
            <a:r>
              <a:rPr lang="en-US" altLang="en-US" sz="2800">
                <a:solidFill>
                  <a:srgbClr val="000000"/>
                </a:solidFill>
              </a:rPr>
              <a:t>’</a:t>
            </a:r>
            <a:endParaRPr lang="en-US" altLang="x-none" sz="400">
              <a:solidFill>
                <a:srgbClr val="000000"/>
              </a:solidFill>
            </a:endParaRPr>
          </a:p>
        </p:txBody>
      </p:sp>
    </p:spTree>
    <p:extLst>
      <p:ext uri="{BB962C8B-B14F-4D97-AF65-F5344CB8AC3E}">
        <p14:creationId xmlns:p14="http://schemas.microsoft.com/office/powerpoint/2010/main" val="99527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en-US" altLang="x-none" sz="3600" dirty="0">
                <a:ea typeface="ＭＳ Ｐゴシック" charset="-128"/>
              </a:rPr>
              <a:t>Caesar Cipher Encoding</a:t>
            </a:r>
          </a:p>
        </p:txBody>
      </p:sp>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28</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 (% 26)</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a:spLocks noChangeArrowheads="1"/>
          </p:cNvSpPr>
          <p:nvPr/>
        </p:nvSpPr>
        <p:spPr bwMode="auto">
          <a:xfrm>
            <a:off x="685800" y="4343400"/>
            <a:ext cx="8363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err="1">
                <a:solidFill>
                  <a:srgbClr val="000000"/>
                </a:solidFill>
              </a:rPr>
              <a:t>int</a:t>
            </a:r>
            <a:r>
              <a:rPr lang="en-US" altLang="x-none" sz="3200" dirty="0">
                <a:solidFill>
                  <a:srgbClr val="000000"/>
                </a:solidFill>
              </a:rPr>
              <a:t> </a:t>
            </a:r>
            <a:r>
              <a:rPr lang="en-US" altLang="x-none" sz="3200" dirty="0" err="1">
                <a:solidFill>
                  <a:srgbClr val="000000"/>
                </a:solidFill>
              </a:rPr>
              <a:t>chRelativeIndex</a:t>
            </a:r>
            <a:r>
              <a:rPr lang="en-US" altLang="x-none" sz="3200" dirty="0">
                <a:solidFill>
                  <a:srgbClr val="000000"/>
                </a:solidFill>
              </a:rPr>
              <a:t> = </a:t>
            </a:r>
            <a:r>
              <a:rPr lang="en-US" altLang="x-none" sz="3200" dirty="0" err="1">
                <a:solidFill>
                  <a:srgbClr val="000000"/>
                </a:solidFill>
              </a:rPr>
              <a:t>ch</a:t>
            </a:r>
            <a:r>
              <a:rPr lang="en-US" altLang="x-none" sz="3200" dirty="0">
                <a:solidFill>
                  <a:srgbClr val="000000"/>
                </a:solidFill>
              </a:rPr>
              <a:t> – </a:t>
            </a:r>
            <a:r>
              <a:rPr lang="en-US" altLang="en-US" sz="3200" dirty="0">
                <a:solidFill>
                  <a:srgbClr val="000000"/>
                </a:solidFill>
              </a:rPr>
              <a:t>‘</a:t>
            </a:r>
            <a:r>
              <a:rPr lang="en-US" altLang="x-none" sz="3200" dirty="0">
                <a:solidFill>
                  <a:srgbClr val="000000"/>
                </a:solidFill>
              </a:rPr>
              <a:t>a</a:t>
            </a:r>
            <a:r>
              <a:rPr lang="en-US" altLang="en-US" sz="3200" dirty="0">
                <a:solidFill>
                  <a:srgbClr val="000000"/>
                </a:solidFill>
              </a:rPr>
              <a:t>’</a:t>
            </a:r>
            <a:r>
              <a:rPr lang="en-US" altLang="x-none" sz="3200" dirty="0">
                <a:solidFill>
                  <a:srgbClr val="000000"/>
                </a:solidFill>
              </a:rPr>
              <a:t>;</a:t>
            </a:r>
          </a:p>
          <a:p>
            <a:pPr eaLnBrk="1" hangingPunct="1"/>
            <a:r>
              <a:rPr lang="en-US" altLang="x-none" sz="3200" dirty="0" err="1">
                <a:solidFill>
                  <a:srgbClr val="000000"/>
                </a:solidFill>
              </a:rPr>
              <a:t>int</a:t>
            </a:r>
            <a:r>
              <a:rPr lang="en-US" altLang="x-none" sz="3200" dirty="0">
                <a:solidFill>
                  <a:srgbClr val="000000"/>
                </a:solidFill>
              </a:rPr>
              <a:t> </a:t>
            </a:r>
            <a:r>
              <a:rPr lang="en-US" altLang="x-none" sz="3200" dirty="0" err="1">
                <a:solidFill>
                  <a:srgbClr val="000000"/>
                </a:solidFill>
              </a:rPr>
              <a:t>cipherRelInd</a:t>
            </a:r>
            <a:r>
              <a:rPr lang="en-US" altLang="x-none" sz="3200" dirty="0">
                <a:solidFill>
                  <a:srgbClr val="000000"/>
                </a:solidFill>
              </a:rPr>
              <a:t> = (</a:t>
            </a:r>
            <a:r>
              <a:rPr lang="en-US" altLang="x-none" sz="3200" dirty="0" err="1">
                <a:solidFill>
                  <a:srgbClr val="000000"/>
                </a:solidFill>
              </a:rPr>
              <a:t>chRelativeIndex</a:t>
            </a:r>
            <a:r>
              <a:rPr lang="en-US" altLang="x-none" sz="3200" dirty="0">
                <a:solidFill>
                  <a:srgbClr val="000000"/>
                </a:solidFill>
              </a:rPr>
              <a:t> + key) % 26;</a:t>
            </a:r>
          </a:p>
          <a:p>
            <a:pPr eaLnBrk="1" hangingPunct="1"/>
            <a:r>
              <a:rPr lang="en-US" altLang="x-none" sz="3200" dirty="0" err="1">
                <a:solidFill>
                  <a:srgbClr val="000000"/>
                </a:solidFill>
              </a:rPr>
              <a:t>ch</a:t>
            </a:r>
            <a:r>
              <a:rPr lang="en-US" altLang="x-none" sz="3200" dirty="0">
                <a:solidFill>
                  <a:srgbClr val="000000"/>
                </a:solidFill>
              </a:rPr>
              <a:t> = (char)(</a:t>
            </a:r>
            <a:r>
              <a:rPr lang="en-US" altLang="x-none" sz="3200" dirty="0" err="1">
                <a:solidFill>
                  <a:srgbClr val="000000"/>
                </a:solidFill>
              </a:rPr>
              <a:t>cipherRelInd</a:t>
            </a:r>
            <a:r>
              <a:rPr lang="en-US" altLang="x-none" sz="3200" dirty="0">
                <a:solidFill>
                  <a:srgbClr val="000000"/>
                </a:solidFill>
              </a:rPr>
              <a:t> + </a:t>
            </a:r>
            <a:r>
              <a:rPr lang="en-US" altLang="en-US" sz="3200" dirty="0">
                <a:solidFill>
                  <a:srgbClr val="000000"/>
                </a:solidFill>
              </a:rPr>
              <a:t>‘</a:t>
            </a:r>
            <a:r>
              <a:rPr lang="en-US" altLang="x-none" sz="3200" dirty="0">
                <a:solidFill>
                  <a:srgbClr val="000000"/>
                </a:solidFill>
              </a:rPr>
              <a:t>a</a:t>
            </a:r>
            <a:r>
              <a:rPr lang="en-US" altLang="en-US" sz="3200" dirty="0">
                <a:solidFill>
                  <a:srgbClr val="000000"/>
                </a:solidFill>
              </a:rPr>
              <a:t>’</a:t>
            </a:r>
            <a:r>
              <a:rPr lang="en-US" altLang="x-none" sz="3200" dirty="0">
                <a:solidFill>
                  <a:srgbClr val="000000"/>
                </a:solidFill>
              </a:rPr>
              <a:t>);</a:t>
            </a:r>
            <a:endParaRPr lang="en-US" altLang="x-none" dirty="0">
              <a:solidFill>
                <a:srgbClr val="000000"/>
              </a:solidFill>
            </a:endParaRPr>
          </a:p>
        </p:txBody>
      </p:sp>
      <p:pic>
        <p:nvPicPr>
          <p:cNvPr id="215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Offline Exercise/Think: </a:t>
            </a:r>
            <a:br>
              <a:rPr lang="en-US" dirty="0"/>
            </a:br>
            <a:r>
              <a:rPr lang="en-US" dirty="0"/>
              <a:t>How to Decode? </a:t>
            </a:r>
            <a:br>
              <a:rPr lang="en-US" dirty="0"/>
            </a:br>
            <a:r>
              <a:rPr lang="en-US" dirty="0"/>
              <a:t>(See Backup Slides)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70CF9788-AF78-FE4C-9479-B541A7F980F8}" type="slidenum">
              <a:rPr lang="en-US" altLang="x-none" smtClean="0"/>
              <a:pPr/>
              <a:t>113</a:t>
            </a:fld>
            <a:endParaRPr lang="en-US" altLang="x-none"/>
          </a:p>
        </p:txBody>
      </p:sp>
    </p:spTree>
    <p:extLst>
      <p:ext uri="{BB962C8B-B14F-4D97-AF65-F5344CB8AC3E}">
        <p14:creationId xmlns:p14="http://schemas.microsoft.com/office/powerpoint/2010/main" val="11206965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533400" y="228600"/>
            <a:ext cx="8153400" cy="1143000"/>
          </a:xfrm>
        </p:spPr>
        <p:txBody>
          <a:bodyPr/>
          <a:lstStyle/>
          <a:p>
            <a:r>
              <a:rPr lang="en-US" altLang="x-none" dirty="0">
                <a:ea typeface="ＭＳ Ｐゴシック" charset="-128"/>
              </a:rPr>
              <a:t>Extension: Encrypt a Text File</a:t>
            </a:r>
          </a:p>
        </p:txBody>
      </p:sp>
      <p:sp>
        <p:nvSpPr>
          <p:cNvPr id="45058" name="Content Placeholder 2"/>
          <p:cNvSpPr>
            <a:spLocks noGrp="1"/>
          </p:cNvSpPr>
          <p:nvPr>
            <p:ph idx="1"/>
          </p:nvPr>
        </p:nvSpPr>
        <p:spPr/>
        <p:txBody>
          <a:bodyPr/>
          <a:lstStyle/>
          <a:p>
            <a:r>
              <a:rPr lang="en-US" altLang="x-none" dirty="0">
                <a:ea typeface="ＭＳ Ｐゴシック" charset="-128"/>
              </a:rPr>
              <a:t>Goal: Instead of reading text from terminal, user specifies a file name, which gives the content to be encrypted.</a:t>
            </a:r>
          </a:p>
          <a:p>
            <a:endParaRPr lang="en-US" altLang="x-none" dirty="0">
              <a:ea typeface="ＭＳ Ｐゴシック" charset="-128"/>
            </a:endParaRP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22C81C2-3F58-C048-9B8F-F2BBFB96DD5B}" type="slidenum">
              <a:rPr lang="en-US" altLang="x-none" sz="1200">
                <a:solidFill>
                  <a:srgbClr val="000000"/>
                </a:solidFill>
                <a:latin typeface="Tahoma" charset="0"/>
              </a:rPr>
              <a:pPr eaLnBrk="1" hangingPunct="1"/>
              <a:t>114</a:t>
            </a:fld>
            <a:endParaRPr lang="en-US" altLang="x-none" sz="1200">
              <a:solidFill>
                <a:srgbClr val="000000"/>
              </a:solidFill>
              <a:latin typeface="Tahoma" charset="0"/>
            </a:endParaRPr>
          </a:p>
        </p:txBody>
      </p:sp>
    </p:spTree>
    <p:extLst>
      <p:ext uri="{BB962C8B-B14F-4D97-AF65-F5344CB8AC3E}">
        <p14:creationId xmlns:p14="http://schemas.microsoft.com/office/powerpoint/2010/main" val="14998547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533400" y="228600"/>
            <a:ext cx="8229600" cy="1143000"/>
          </a:xfrm>
        </p:spPr>
        <p:txBody>
          <a:bodyPr/>
          <a:lstStyle/>
          <a:p>
            <a:pPr eaLnBrk="1" hangingPunct="1"/>
            <a:r>
              <a:rPr lang="en-US" altLang="x-none" dirty="0">
                <a:ea typeface="ＭＳ Ｐゴシック" charset="-128"/>
              </a:rPr>
              <a:t>(Offline Read) More File Details</a:t>
            </a:r>
          </a:p>
        </p:txBody>
      </p:sp>
      <p:sp>
        <p:nvSpPr>
          <p:cNvPr id="48130" name="Rectangle 3"/>
          <p:cNvSpPr>
            <a:spLocks noGrp="1"/>
          </p:cNvSpPr>
          <p:nvPr>
            <p:ph type="body" idx="1"/>
          </p:nvPr>
        </p:nvSpPr>
        <p:spPr/>
        <p:txBody>
          <a:bodyPr/>
          <a:lstStyle/>
          <a:p>
            <a:pPr eaLnBrk="1" hangingPunct="1">
              <a:lnSpc>
                <a:spcPct val="110000"/>
              </a:lnSpc>
            </a:pPr>
            <a:r>
              <a:rPr lang="en-US" altLang="x-none" sz="2400" dirty="0">
                <a:ea typeface="ＭＳ Ｐゴシック" charset="-128"/>
              </a:rPr>
              <a:t>Create a </a:t>
            </a:r>
            <a:r>
              <a:rPr lang="en-US" altLang="x-none" sz="2400" dirty="0">
                <a:latin typeface="Courier New" charset="0"/>
                <a:ea typeface="ＭＳ Ｐゴシック" charset="-128"/>
              </a:rPr>
              <a:t>File</a:t>
            </a:r>
            <a:r>
              <a:rPr lang="en-US" altLang="x-none" sz="2400" dirty="0">
                <a:ea typeface="ＭＳ Ｐゴシック" charset="-128"/>
              </a:rPr>
              <a:t> object to get info about a file on your drive.</a:t>
            </a:r>
          </a:p>
          <a:p>
            <a:pPr eaLnBrk="1" hangingPunct="1">
              <a:lnSpc>
                <a:spcPct val="90000"/>
              </a:lnSpc>
            </a:pPr>
            <a:r>
              <a:rPr lang="en-US" altLang="x-none" sz="2000" dirty="0">
                <a:ea typeface="ＭＳ Ｐゴシック" charset="-128"/>
              </a:rPr>
              <a:t>You can use </a:t>
            </a:r>
            <a:r>
              <a:rPr lang="en-US" altLang="x-none" sz="2000" dirty="0">
                <a:latin typeface="Courier New" charset="0"/>
                <a:ea typeface="ＭＳ Ｐゴシック" charset="-128"/>
              </a:rPr>
              <a:t>File</a:t>
            </a:r>
            <a:r>
              <a:rPr lang="ja-JP" altLang="en-US" sz="2000" dirty="0">
                <a:latin typeface="Courier New" charset="0"/>
                <a:ea typeface="ＭＳ Ｐゴシック" charset="-128"/>
              </a:rPr>
              <a:t>’</a:t>
            </a:r>
            <a:r>
              <a:rPr lang="en-US" altLang="ja-JP" sz="2000" dirty="0">
                <a:ea typeface="ＭＳ Ｐゴシック" charset="-128"/>
              </a:rPr>
              <a:t>s </a:t>
            </a:r>
            <a:r>
              <a:rPr lang="en-US" altLang="ja-JP" sz="2000" dirty="0">
                <a:latin typeface="Courier New" charset="0"/>
                <a:ea typeface="ＭＳ Ｐゴシック" charset="-128"/>
              </a:rPr>
              <a:t>exists</a:t>
            </a:r>
            <a:r>
              <a:rPr lang="en-US" altLang="ja-JP" sz="2000" dirty="0">
                <a:ea typeface="ＭＳ Ｐゴシック" charset="-128"/>
              </a:rPr>
              <a:t> method to test existence:</a:t>
            </a:r>
            <a:endParaRPr lang="en-US" altLang="ja-JP" sz="2000" dirty="0">
              <a:latin typeface="Courier New" charset="0"/>
              <a:ea typeface="ＭＳ Ｐゴシック" charset="-128"/>
            </a:endParaRPr>
          </a:p>
          <a:p>
            <a:pPr lvl="1" eaLnBrk="1" hangingPunct="1">
              <a:lnSpc>
                <a:spcPct val="70000"/>
              </a:lnSpc>
              <a:buFont typeface="Wingdings 2" charset="2"/>
              <a:buNone/>
            </a:pPr>
            <a:endParaRPr lang="en-US" altLang="x-none" sz="700" dirty="0">
              <a:latin typeface="Courier New" charset="0"/>
              <a:ea typeface="ＭＳ Ｐゴシック" charset="-128"/>
            </a:endParaRP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File file = new File(</a:t>
            </a:r>
            <a:r>
              <a:rPr lang="ja-JP" altLang="en-US" sz="1800" dirty="0">
                <a:latin typeface="Courier New" charset="0"/>
                <a:ea typeface="ＭＳ Ｐゴシック" charset="-128"/>
              </a:rPr>
              <a:t>“</a:t>
            </a:r>
            <a:r>
              <a:rPr lang="en-US" altLang="ja-JP" sz="1800" dirty="0" err="1">
                <a:latin typeface="Courier New" charset="0"/>
                <a:ea typeface="ＭＳ Ｐゴシック" charset="-128"/>
              </a:rPr>
              <a:t>data.txt</a:t>
            </a:r>
            <a:r>
              <a:rPr lang="en-US" altLang="ja-JP" sz="1800" dirty="0">
                <a:latin typeface="Courier New" charset="0"/>
                <a:ea typeface="ＭＳ Ｐゴシック" charset="-128"/>
              </a:rPr>
              <a:t>");</a:t>
            </a:r>
          </a:p>
          <a:p>
            <a:pPr lvl="1" eaLnBrk="1" hangingPunct="1">
              <a:lnSpc>
                <a:spcPct val="70000"/>
              </a:lnSpc>
              <a:spcBef>
                <a:spcPts val="200"/>
              </a:spcBef>
              <a:buFont typeface="Wingdings" charset="2"/>
              <a:buNone/>
            </a:pPr>
            <a:endParaRPr lang="en-US" altLang="x-none" sz="700" dirty="0">
              <a:latin typeface="Courier New" charset="0"/>
              <a:ea typeface="ＭＳ Ｐゴシック" charset="-128"/>
            </a:endParaRPr>
          </a:p>
          <a:p>
            <a:pPr lvl="1" eaLnBrk="1" hangingPunct="1">
              <a:lnSpc>
                <a:spcPct val="70000"/>
              </a:lnSpc>
              <a:spcBef>
                <a:spcPts val="200"/>
              </a:spcBef>
              <a:buFont typeface="Wingdings" charset="2"/>
              <a:buNone/>
            </a:pPr>
            <a:r>
              <a:rPr lang="en-US" altLang="x-none" sz="1800" b="1" dirty="0">
                <a:latin typeface="Courier New" charset="0"/>
                <a:ea typeface="ＭＳ Ｐゴシック" charset="-128"/>
              </a:rPr>
              <a:t>	if ( !</a:t>
            </a:r>
            <a:r>
              <a:rPr lang="en-US" altLang="x-none" sz="1800" b="1" dirty="0" err="1">
                <a:latin typeface="Courier New" charset="0"/>
                <a:ea typeface="ＭＳ Ｐゴシック" charset="-128"/>
              </a:rPr>
              <a:t>file.exists</a:t>
            </a:r>
            <a:r>
              <a:rPr lang="en-US" altLang="x-none" sz="1800" b="1" dirty="0">
                <a:latin typeface="Courier New" charset="0"/>
                <a:ea typeface="ＭＳ Ｐゴシック" charset="-128"/>
              </a:rPr>
              <a:t>() ) {</a:t>
            </a: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a:t>
            </a:r>
            <a:r>
              <a:rPr lang="en-US" altLang="x-none" sz="1800" b="1" dirty="0">
                <a:solidFill>
                  <a:srgbClr val="008080"/>
                </a:solidFill>
                <a:latin typeface="Courier New" charset="0"/>
                <a:ea typeface="ＭＳ Ｐゴシック" charset="-128"/>
              </a:rPr>
              <a:t>// try a second input file as a backup</a:t>
            </a: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a:t>
            </a:r>
            <a:r>
              <a:rPr lang="en-US" altLang="x-none" sz="1800" dirty="0">
                <a:latin typeface="Courier New" charset="0"/>
                <a:ea typeface="ＭＳ Ｐゴシック" charset="-128"/>
              </a:rPr>
              <a:t>(</a:t>
            </a:r>
            <a:r>
              <a:rPr lang="ja-JP" altLang="en-US" sz="1800" dirty="0">
                <a:latin typeface="Courier New" charset="0"/>
                <a:ea typeface="ＭＳ Ｐゴシック" charset="-128"/>
              </a:rPr>
              <a:t>“</a:t>
            </a:r>
            <a:r>
              <a:rPr lang="en-US" altLang="ja-JP" sz="1800" dirty="0">
                <a:latin typeface="Courier New" charset="0"/>
                <a:ea typeface="ＭＳ Ｐゴシック" charset="-128"/>
              </a:rPr>
              <a:t>data file not found!");</a:t>
            </a: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file = new File(</a:t>
            </a:r>
            <a:r>
              <a:rPr lang="ja-JP" altLang="en-US" sz="1800" dirty="0">
                <a:latin typeface="Courier New" charset="0"/>
                <a:ea typeface="ＭＳ Ｐゴシック" charset="-128"/>
              </a:rPr>
              <a:t>“</a:t>
            </a:r>
            <a:r>
              <a:rPr lang="en-US" altLang="ja-JP" sz="1800" dirty="0">
                <a:latin typeface="Courier New" charset="0"/>
                <a:ea typeface="ＭＳ Ｐゴシック" charset="-128"/>
              </a:rPr>
              <a:t>data2.txt");</a:t>
            </a:r>
          </a:p>
          <a:p>
            <a:pPr lvl="1" eaLnBrk="1" hangingPunct="1">
              <a:lnSpc>
                <a:spcPct val="70000"/>
              </a:lnSpc>
              <a:spcBef>
                <a:spcPts val="200"/>
              </a:spcBef>
              <a:buFont typeface="Wingdings" charset="2"/>
              <a:buNone/>
            </a:pPr>
            <a:r>
              <a:rPr lang="en-US" altLang="x-none" sz="1800" b="1" dirty="0">
                <a:latin typeface="Courier New" charset="0"/>
                <a:ea typeface="ＭＳ Ｐゴシック" charset="-128"/>
              </a:rPr>
              <a:t>	}</a:t>
            </a:r>
          </a:p>
        </p:txBody>
      </p:sp>
      <p:graphicFrame>
        <p:nvGraphicFramePr>
          <p:cNvPr id="876548" name="Group 4"/>
          <p:cNvGraphicFramePr>
            <a:graphicFrameLocks noGrp="1"/>
          </p:cNvGraphicFramePr>
          <p:nvPr/>
        </p:nvGraphicFramePr>
        <p:xfrm>
          <a:off x="1209675" y="4572000"/>
          <a:ext cx="6867525" cy="2011380"/>
        </p:xfrm>
        <a:graphic>
          <a:graphicData uri="http://schemas.openxmlformats.org/drawingml/2006/table">
            <a:tbl>
              <a:tblPr/>
              <a:tblGrid>
                <a:gridCol w="2414588">
                  <a:extLst>
                    <a:ext uri="{9D8B030D-6E8A-4147-A177-3AD203B41FA5}">
                      <a16:colId xmlns:a16="http://schemas.microsoft.com/office/drawing/2014/main" val="20000"/>
                    </a:ext>
                  </a:extLst>
                </a:gridCol>
                <a:gridCol w="4452937">
                  <a:extLst>
                    <a:ext uri="{9D8B030D-6E8A-4147-A177-3AD203B41FA5}">
                      <a16:colId xmlns:a16="http://schemas.microsoft.com/office/drawing/2014/main" val="20001"/>
                    </a:ext>
                  </a:extLst>
                </a:gridCol>
              </a:tblGrid>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1" i="0" u="none" strike="noStrike" cap="none" normalizeH="0" baseline="0" dirty="0">
                          <a:ln>
                            <a:noFill/>
                          </a:ln>
                          <a:solidFill>
                            <a:schemeClr val="tx1"/>
                          </a:solidFill>
                          <a:effectLst/>
                          <a:latin typeface="Verdana" charset="0"/>
                        </a:rPr>
                        <a:t>Method name</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1" i="0" u="none" strike="noStrike" cap="none" normalizeH="0" baseline="0">
                          <a:ln>
                            <a:noFill/>
                          </a:ln>
                          <a:solidFill>
                            <a:schemeClr val="tx1"/>
                          </a:solidFill>
                          <a:effectLst/>
                          <a:latin typeface="Verdana" charset="0"/>
                        </a:rPr>
                        <a:t>Description</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canRead()</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returns whether file is able to be read</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delete()</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removes file from disk</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exists()</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whether this file exists on disk</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getName()</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returns file's name</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length()</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dirty="0">
                          <a:ln>
                            <a:noFill/>
                          </a:ln>
                          <a:solidFill>
                            <a:schemeClr val="tx1"/>
                          </a:solidFill>
                          <a:effectLst/>
                          <a:latin typeface="Verdana" charset="0"/>
                        </a:rPr>
                        <a:t>returns number of bytes in file</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3" name="Slide Number Placeholder 3">
            <a:extLst>
              <a:ext uri="{FF2B5EF4-FFF2-40B4-BE49-F238E27FC236}">
                <a16:creationId xmlns:a16="http://schemas.microsoft.com/office/drawing/2014/main" id="{C48A34F7-8F62-AE2D-5394-935FFE8B83A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115</a:t>
            </a:fld>
            <a:endParaRPr lang="en-US" altLang="x-none" sz="1200">
              <a:solidFill>
                <a:srgbClr val="000000"/>
              </a:solidFill>
              <a:latin typeface="Tahoma" charset="0"/>
            </a:endParaRPr>
          </a:p>
        </p:txBody>
      </p:sp>
    </p:spTree>
    <p:extLst>
      <p:ext uri="{BB962C8B-B14F-4D97-AF65-F5344CB8AC3E}">
        <p14:creationId xmlns:p14="http://schemas.microsoft.com/office/powerpoint/2010/main" val="1234069591"/>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x-none">
                <a:ea typeface="ＭＳ Ｐゴシック" charset="-128"/>
              </a:rPr>
              <a:t>CaesarFile using a for Loop </a:t>
            </a:r>
          </a:p>
        </p:txBody>
      </p:sp>
      <p:sp>
        <p:nvSpPr>
          <p:cNvPr id="573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F576F085-01D2-994C-8CB9-7A77E1B8CD17}" type="slidenum">
              <a:rPr lang="en-US" altLang="x-none" sz="1200">
                <a:solidFill>
                  <a:srgbClr val="000000"/>
                </a:solidFill>
                <a:latin typeface="Tahoma" charset="0"/>
              </a:rPr>
              <a:pPr eaLnBrk="1" hangingPunct="1"/>
              <a:t>116</a:t>
            </a:fld>
            <a:endParaRPr lang="en-US" altLang="x-none" sz="1200">
              <a:solidFill>
                <a:srgbClr val="000000"/>
              </a:solidFill>
              <a:latin typeface="Tahoma" charset="0"/>
            </a:endParaRPr>
          </a:p>
        </p:txBody>
      </p:sp>
      <p:sp>
        <p:nvSpPr>
          <p:cNvPr id="57347" name="Rectangle 3"/>
          <p:cNvSpPr txBox="1">
            <a:spLocks/>
          </p:cNvSpPr>
          <p:nvPr/>
        </p:nvSpPr>
        <p:spPr bwMode="auto">
          <a:xfrm>
            <a:off x="762001" y="4154486"/>
            <a:ext cx="8123738" cy="22479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11" tIns="45708" rIns="91411" bIns="45708"/>
          <a:lstStyle>
            <a:lvl1pPr marL="285750" indent="-2857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public static void encode(Scanner scan, </a:t>
            </a:r>
            <a:r>
              <a:rPr lang="en-US" altLang="x-none" sz="1800" dirty="0" err="1">
                <a:solidFill>
                  <a:srgbClr val="000000"/>
                </a:solidFill>
                <a:latin typeface="Courier New" charset="0"/>
              </a:rPr>
              <a:t>int</a:t>
            </a:r>
            <a:r>
              <a:rPr lang="en-US" altLang="x-none" sz="1800" dirty="0">
                <a:solidFill>
                  <a:srgbClr val="000000"/>
                </a:solidFill>
                <a:latin typeface="Courier New" charset="0"/>
              </a:rPr>
              <a:t> key) {</a:t>
            </a:r>
          </a:p>
          <a:p>
            <a:pPr eaLnBrk="1" hangingPunct="1">
              <a:lnSpc>
                <a:spcPct val="80000"/>
              </a:lnSpc>
              <a:spcBef>
                <a:spcPct val="20000"/>
              </a:spcBef>
              <a:buClr>
                <a:srgbClr val="3333CC"/>
              </a:buClr>
              <a:buSzPct val="75000"/>
              <a:buFont typeface="Wingdings 2" charset="2"/>
              <a:buNone/>
            </a:pPr>
            <a:endParaRPr lang="en-US" altLang="x-none" sz="1800" dirty="0">
              <a:solidFill>
                <a:srgbClr val="000000"/>
              </a:solidFill>
              <a:latin typeface="Courier New" charset="0"/>
            </a:endParaRP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for (</a:t>
            </a:r>
            <a:r>
              <a:rPr lang="en-US" altLang="x-none" sz="1800" dirty="0" err="1">
                <a:solidFill>
                  <a:srgbClr val="000000"/>
                </a:solidFill>
                <a:latin typeface="Courier New" charset="0"/>
              </a:rPr>
              <a:t>int</a:t>
            </a:r>
            <a:r>
              <a:rPr lang="en-US" altLang="x-none" sz="1800" dirty="0">
                <a:solidFill>
                  <a:srgbClr val="000000"/>
                </a:solidFill>
                <a:latin typeface="Courier New" charset="0"/>
              </a:rPr>
              <a:t> line = 0; line &lt; NLINES; line ++ ) {</a:t>
            </a:r>
            <a:br>
              <a:rPr lang="en-US" altLang="x-none" sz="1800" dirty="0">
                <a:solidFill>
                  <a:srgbClr val="000000"/>
                </a:solidFill>
                <a:latin typeface="Courier New" charset="0"/>
              </a:rPr>
            </a:br>
            <a:r>
              <a:rPr lang="en-US" altLang="x-none" sz="1800" dirty="0">
                <a:solidFill>
                  <a:srgbClr val="000000"/>
                </a:solidFill>
                <a:latin typeface="Courier New" charset="0"/>
              </a:rPr>
              <a:t>	String text = </a:t>
            </a:r>
            <a:r>
              <a:rPr lang="en-US" altLang="x-none" sz="1800" dirty="0" err="1">
                <a:solidFill>
                  <a:srgbClr val="000000"/>
                </a:solidFill>
                <a:latin typeface="Courier New" charset="0"/>
              </a:rPr>
              <a:t>scan.nextLine</a:t>
            </a:r>
            <a:r>
              <a:rPr lang="en-US" altLang="x-none" sz="1800" dirty="0">
                <a:solidFill>
                  <a:srgbClr val="000000"/>
                </a:solidFill>
                <a:latin typeface="Courier New" charset="0"/>
              </a:rPr>
              <a:t>();</a:t>
            </a: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String result = </a:t>
            </a:r>
            <a:r>
              <a:rPr lang="en-US" altLang="x-none" sz="1800" dirty="0" err="1">
                <a:solidFill>
                  <a:srgbClr val="000000"/>
                </a:solidFill>
                <a:latin typeface="Courier New" charset="0"/>
              </a:rPr>
              <a:t>Caesar.encode</a:t>
            </a:r>
            <a:r>
              <a:rPr lang="en-US" altLang="x-none" sz="1800" dirty="0">
                <a:solidFill>
                  <a:srgbClr val="000000"/>
                </a:solidFill>
                <a:latin typeface="Courier New" charset="0"/>
              </a:rPr>
              <a:t>(text, key);</a:t>
            </a: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a:t>
            </a:r>
            <a:r>
              <a:rPr lang="en-US" altLang="x-none" sz="1800" dirty="0" err="1">
                <a:solidFill>
                  <a:srgbClr val="000000"/>
                </a:solidFill>
                <a:latin typeface="Courier New" charset="0"/>
              </a:rPr>
              <a:t>System.out.println</a:t>
            </a:r>
            <a:r>
              <a:rPr lang="en-US" altLang="x-none" sz="1800" dirty="0">
                <a:solidFill>
                  <a:srgbClr val="000000"/>
                </a:solidFill>
                <a:latin typeface="Courier New" charset="0"/>
              </a:rPr>
              <a:t>( result );</a:t>
            </a: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a:t>
            </a:r>
          </a:p>
          <a:p>
            <a:pPr eaLnBrk="1" hangingPunct="1">
              <a:lnSpc>
                <a:spcPct val="80000"/>
              </a:lnSpc>
              <a:spcBef>
                <a:spcPct val="20000"/>
              </a:spcBef>
              <a:buClr>
                <a:srgbClr val="3333CC"/>
              </a:buClr>
              <a:buSzPct val="75000"/>
              <a:buFont typeface="Wingdings 2" charset="2"/>
              <a:buNone/>
            </a:pPr>
            <a:r>
              <a:rPr lang="en-US" altLang="x-none" sz="1800" dirty="0">
                <a:solidFill>
                  <a:srgbClr val="800000"/>
                </a:solidFill>
                <a:latin typeface="Courier New" charset="0"/>
              </a:rPr>
              <a:t>}</a:t>
            </a:r>
            <a:endParaRPr lang="en-US" altLang="x-none" sz="1600" dirty="0">
              <a:solidFill>
                <a:srgbClr val="800000"/>
              </a:solidFill>
              <a:latin typeface="Courier New" charset="0"/>
            </a:endParaRPr>
          </a:p>
        </p:txBody>
      </p:sp>
      <p:sp>
        <p:nvSpPr>
          <p:cNvPr id="2" name="Rectangle 1"/>
          <p:cNvSpPr/>
          <p:nvPr/>
        </p:nvSpPr>
        <p:spPr>
          <a:xfrm>
            <a:off x="762000" y="1455558"/>
            <a:ext cx="8123739" cy="2431435"/>
          </a:xfrm>
          <a:prstGeom prst="rect">
            <a:avLst/>
          </a:prstGeom>
          <a:ln>
            <a:solidFill>
              <a:schemeClr val="tx1"/>
            </a:solidFill>
          </a:ln>
        </p:spPr>
        <p:txBody>
          <a:bodyPr wrap="square">
            <a:spAutoFit/>
          </a:bodyPr>
          <a:lstStyle/>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public class </a:t>
            </a:r>
            <a:r>
              <a:rPr lang="en-US" altLang="x-none" sz="1600" dirty="0" err="1">
                <a:solidFill>
                  <a:srgbClr val="000000"/>
                </a:solidFill>
                <a:latin typeface="Courier New" charset="0"/>
              </a:rPr>
              <a:t>ReadFile</a:t>
            </a:r>
            <a:r>
              <a:rPr lang="en-US" altLang="x-none" sz="1600" dirty="0">
                <a:solidFill>
                  <a:srgbClr val="000000"/>
                </a:solidFill>
                <a:latin typeface="Courier New" charset="0"/>
              </a:rPr>
              <a:t> {</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public static void main(String[] </a:t>
            </a:r>
            <a:r>
              <a:rPr lang="en-US" altLang="x-none" sz="1600" dirty="0" err="1">
                <a:solidFill>
                  <a:srgbClr val="000000"/>
                </a:solidFill>
                <a:latin typeface="Courier New" charset="0"/>
              </a:rPr>
              <a:t>args</a:t>
            </a:r>
            <a:r>
              <a:rPr lang="en-US" altLang="x-none" sz="1600" dirty="0">
                <a:solidFill>
                  <a:srgbClr val="000000"/>
                </a:solidFill>
                <a:latin typeface="Courier New" charset="0"/>
              </a:rPr>
              <a:t>) {</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b="1" dirty="0">
                <a:solidFill>
                  <a:srgbClr val="FF0000"/>
                </a:solidFill>
                <a:latin typeface="Courier New" charset="0"/>
              </a:rPr>
              <a:t>try</a:t>
            </a:r>
            <a:r>
              <a:rPr lang="en-US" altLang="x-none" sz="1600" dirty="0">
                <a:solidFill>
                  <a:srgbClr val="000000"/>
                </a:solidFill>
                <a:latin typeface="Courier New" charset="0"/>
              </a:rPr>
              <a:t> {</a:t>
            </a:r>
            <a:endParaRPr lang="en-US" altLang="x-none" sz="1600" b="1" dirty="0">
              <a:solidFill>
                <a:srgbClr val="800000"/>
              </a:solidFill>
              <a:latin typeface="Courier New" charset="0"/>
            </a:endParaRPr>
          </a:p>
          <a:p>
            <a:pPr eaLnBrk="1" hangingPunct="1">
              <a:lnSpc>
                <a:spcPct val="70000"/>
              </a:lnSpc>
              <a:spcBef>
                <a:spcPct val="20000"/>
              </a:spcBef>
              <a:buClr>
                <a:srgbClr val="3333CC"/>
              </a:buClr>
              <a:buSzPct val="75000"/>
              <a:buFont typeface="Wingdings 2" charset="2"/>
              <a:buNone/>
            </a:pPr>
            <a:r>
              <a:rPr lang="en-US" altLang="x-none" sz="1600" b="1" dirty="0">
                <a:solidFill>
                  <a:srgbClr val="800000"/>
                </a:solidFill>
                <a:latin typeface="Courier New" charset="0"/>
              </a:rPr>
              <a:t>            Scanner input = new Scanner(new File(</a:t>
            </a:r>
            <a:r>
              <a:rPr lang="en-US" altLang="en-US" sz="1600" b="1" dirty="0">
                <a:solidFill>
                  <a:srgbClr val="800000"/>
                </a:solidFill>
                <a:latin typeface="Courier New" charset="0"/>
              </a:rPr>
              <a:t>”</a:t>
            </a:r>
            <a:r>
              <a:rPr lang="en-US" altLang="ja-JP" sz="1600" b="1" dirty="0" err="1">
                <a:solidFill>
                  <a:srgbClr val="800000"/>
                </a:solidFill>
                <a:latin typeface="Courier New" charset="0"/>
              </a:rPr>
              <a:t>data.txt</a:t>
            </a:r>
            <a:r>
              <a:rPr lang="en-US" altLang="ja-JP" sz="1600" b="1" dirty="0">
                <a:solidFill>
                  <a:srgbClr val="800000"/>
                </a:solidFill>
                <a:latin typeface="Courier New" charset="0"/>
              </a:rPr>
              <a:t>"));</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encode(input, 3);    </a:t>
            </a:r>
            <a:br>
              <a:rPr lang="en-US" altLang="x-none" sz="1600" dirty="0">
                <a:solidFill>
                  <a:srgbClr val="000000"/>
                </a:solidFill>
                <a:latin typeface="Courier New" charset="0"/>
              </a:rPr>
            </a:br>
            <a:r>
              <a:rPr lang="en-US" altLang="x-none" sz="1600" dirty="0">
                <a:solidFill>
                  <a:srgbClr val="000000"/>
                </a:solidFill>
                <a:latin typeface="Courier New" charset="0"/>
              </a:rPr>
              <a:t>        } </a:t>
            </a:r>
            <a:r>
              <a:rPr lang="en-US" altLang="x-none" sz="1600" b="1" dirty="0">
                <a:solidFill>
                  <a:srgbClr val="FF0000"/>
                </a:solidFill>
                <a:latin typeface="Courier New" charset="0"/>
              </a:rPr>
              <a:t>catch</a:t>
            </a:r>
            <a:r>
              <a:rPr lang="en-US" altLang="x-none" sz="1600" dirty="0">
                <a:solidFill>
                  <a:srgbClr val="000000"/>
                </a:solidFill>
                <a:latin typeface="Courier New" charset="0"/>
              </a:rPr>
              <a:t> (</a:t>
            </a:r>
            <a:r>
              <a:rPr lang="en-US" altLang="x-none" sz="1600" dirty="0" err="1">
                <a:solidFill>
                  <a:srgbClr val="000000"/>
                </a:solidFill>
                <a:latin typeface="Courier New" charset="0"/>
              </a:rPr>
              <a:t>FileNotFoundException</a:t>
            </a:r>
            <a:r>
              <a:rPr lang="en-US" altLang="x-none" sz="1600" dirty="0">
                <a:solidFill>
                  <a:srgbClr val="000000"/>
                </a:solidFill>
                <a:latin typeface="Courier New" charset="0"/>
              </a:rPr>
              <a:t> e) {</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print an error message</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dirty="0" err="1">
                <a:solidFill>
                  <a:srgbClr val="000000"/>
                </a:solidFill>
                <a:latin typeface="Courier New" charset="0"/>
              </a:rPr>
              <a:t>System.out.println</a:t>
            </a:r>
            <a:r>
              <a:rPr lang="en-US" altLang="x-none" sz="1600" dirty="0">
                <a:solidFill>
                  <a:srgbClr val="000000"/>
                </a:solidFill>
                <a:latin typeface="Courier New" charset="0"/>
              </a:rPr>
              <a:t>(</a:t>
            </a:r>
            <a:r>
              <a:rPr lang="ja-JP" altLang="en-US" sz="1600" dirty="0">
                <a:solidFill>
                  <a:srgbClr val="000000"/>
                </a:solidFill>
                <a:latin typeface="Courier New" charset="0"/>
              </a:rPr>
              <a:t>“</a:t>
            </a:r>
            <a:r>
              <a:rPr lang="en-US" altLang="ja-JP" sz="1600" dirty="0">
                <a:solidFill>
                  <a:srgbClr val="000000"/>
                </a:solidFill>
                <a:latin typeface="Courier New" charset="0"/>
              </a:rPr>
              <a:t>File not found exception</a:t>
            </a:r>
            <a:r>
              <a:rPr lang="ja-JP" altLang="en-US" sz="1600" dirty="0">
                <a:solidFill>
                  <a:srgbClr val="000000"/>
                </a:solidFill>
                <a:latin typeface="Courier New" charset="0"/>
              </a:rPr>
              <a:t>”</a:t>
            </a:r>
            <a:r>
              <a:rPr lang="en-US" altLang="ja-JP" sz="1600" dirty="0">
                <a:solidFill>
                  <a:srgbClr val="000000"/>
                </a:solidFill>
                <a:latin typeface="Courier New" charset="0"/>
              </a:rPr>
              <a:t>);</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 end of catch</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 end of main</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a:t>
            </a:r>
            <a:endParaRPr lang="en-US" altLang="x-none" sz="1600" dirty="0">
              <a:solidFill>
                <a:srgbClr val="800000"/>
              </a:solidFill>
              <a:latin typeface="Courier New" charset="0"/>
            </a:endParaRPr>
          </a:p>
        </p:txBody>
      </p:sp>
    </p:spTree>
    <p:extLst>
      <p:ext uri="{BB962C8B-B14F-4D97-AF65-F5344CB8AC3E}">
        <p14:creationId xmlns:p14="http://schemas.microsoft.com/office/powerpoint/2010/main" val="15430915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3"/>
          <p:cNvSpPr>
            <a:spLocks noGrp="1" noChangeArrowheads="1"/>
          </p:cNvSpPr>
          <p:nvPr>
            <p:ph type="title" idx="4294967295"/>
          </p:nvPr>
        </p:nvSpPr>
        <p:spPr>
          <a:xfrm>
            <a:off x="533400" y="76200"/>
            <a:ext cx="7772400" cy="1143000"/>
          </a:xfrm>
        </p:spPr>
        <p:txBody>
          <a:bodyPr/>
          <a:lstStyle/>
          <a:p>
            <a:pPr eaLnBrk="1" hangingPunct="1"/>
            <a:r>
              <a:rPr lang="en-US" altLang="x-none" dirty="0">
                <a:ea typeface="ＭＳ Ｐゴシック" charset="-128"/>
              </a:rPr>
              <a:t>Exercise: Breaking </a:t>
            </a:r>
            <a:br>
              <a:rPr lang="en-US" altLang="x-none" dirty="0">
                <a:ea typeface="ＭＳ Ｐゴシック" charset="-128"/>
              </a:rPr>
            </a:br>
            <a:r>
              <a:rPr lang="en-US" altLang="x-none" dirty="0">
                <a:ea typeface="ＭＳ Ｐゴシック" charset="-128"/>
              </a:rPr>
              <a:t>Caesar Encryption</a:t>
            </a:r>
          </a:p>
        </p:txBody>
      </p:sp>
      <p:sp>
        <p:nvSpPr>
          <p:cNvPr id="59394" name="Rectangle 2"/>
          <p:cNvSpPr>
            <a:spLocks noGrp="1" noChangeArrowheads="1"/>
          </p:cNvSpPr>
          <p:nvPr>
            <p:ph idx="4294967295"/>
          </p:nvPr>
        </p:nvSpPr>
        <p:spPr/>
        <p:txBody>
          <a:bodyPr/>
          <a:lstStyle/>
          <a:p>
            <a:pPr eaLnBrk="1" hangingPunct="1"/>
            <a:r>
              <a:rPr lang="en-US" altLang="x-none" sz="2400">
                <a:ea typeface="ＭＳ Ｐゴシック" charset="-128"/>
              </a:rPr>
              <a:t>Caesar encryption (or permutation ciphers in general) is easy to break because it does not change the frequency of letters. </a:t>
            </a:r>
          </a:p>
        </p:txBody>
      </p:sp>
      <p:pic>
        <p:nvPicPr>
          <p:cNvPr id="59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36838"/>
            <a:ext cx="5867400"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525"/>
            <a:ext cx="338296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BFB17BF3-9D31-FCB6-A686-AD548377B14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117</a:t>
            </a:fld>
            <a:endParaRPr lang="en-US" altLang="x-none" sz="1200">
              <a:solidFill>
                <a:srgbClr val="000000"/>
              </a:solidFill>
              <a:latin typeface="Tahoma" charset="0"/>
            </a:endParaRPr>
          </a:p>
        </p:txBody>
      </p:sp>
    </p:spTree>
    <p:extLst>
      <p:ext uri="{BB962C8B-B14F-4D97-AF65-F5344CB8AC3E}">
        <p14:creationId xmlns:p14="http://schemas.microsoft.com/office/powerpoint/2010/main" val="1966152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Backup Slides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70CF9788-AF78-FE4C-9479-B541A7F980F8}" type="slidenum">
              <a:rPr lang="en-US" altLang="x-none" smtClean="0"/>
              <a:pPr/>
              <a:t>118</a:t>
            </a:fld>
            <a:endParaRPr lang="en-US" altLang="x-none"/>
          </a:p>
        </p:txBody>
      </p:sp>
    </p:spTree>
    <p:extLst>
      <p:ext uri="{BB962C8B-B14F-4D97-AF65-F5344CB8AC3E}">
        <p14:creationId xmlns:p14="http://schemas.microsoft.com/office/powerpoint/2010/main" val="10428129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p:cNvSpPr>
            <a:spLocks noGrp="1"/>
          </p:cNvSpPr>
          <p:nvPr>
            <p:ph type="title"/>
          </p:nvPr>
        </p:nvSpPr>
        <p:spPr/>
        <p:txBody>
          <a:bodyPr/>
          <a:lstStyle/>
          <a:p>
            <a:pPr eaLnBrk="1" hangingPunct="1"/>
            <a:r>
              <a:rPr lang="en-US" altLang="x-none">
                <a:ea typeface="ＭＳ Ｐゴシック" charset="-128"/>
              </a:rPr>
              <a:t>Regular Expression</a:t>
            </a:r>
          </a:p>
        </p:txBody>
      </p:sp>
      <p:sp>
        <p:nvSpPr>
          <p:cNvPr id="83970" name="Rectangle 3"/>
          <p:cNvSpPr>
            <a:spLocks noGrp="1"/>
          </p:cNvSpPr>
          <p:nvPr>
            <p:ph type="body" idx="1"/>
          </p:nvPr>
        </p:nvSpPr>
        <p:spPr/>
        <p:txBody>
          <a:bodyPr/>
          <a:lstStyle/>
          <a:p>
            <a:pPr eaLnBrk="1" hangingPunct="1"/>
            <a:r>
              <a:rPr lang="en-US" altLang="x-none">
                <a:ea typeface="ＭＳ Ｐゴシック" charset="-128"/>
              </a:rPr>
              <a:t>A regular expression defines a search pattern for strings. </a:t>
            </a:r>
          </a:p>
          <a:p>
            <a:pPr eaLnBrk="1" hangingPunct="1"/>
            <a:endParaRPr lang="en-US" altLang="x-none">
              <a:ea typeface="ＭＳ Ｐゴシック" charset="-128"/>
            </a:endParaRPr>
          </a:p>
          <a:p>
            <a:pPr eaLnBrk="1" hangingPunct="1"/>
            <a:r>
              <a:rPr lang="en-US" altLang="x-none">
                <a:ea typeface="ＭＳ Ｐゴシック" charset="-128"/>
              </a:rPr>
              <a:t>Regular expressions can be used to search, edit and manipulate text. </a:t>
            </a:r>
          </a:p>
          <a:p>
            <a:pPr eaLnBrk="1" hangingPunct="1"/>
            <a:endParaRPr lang="en-US" altLang="x-none">
              <a:ea typeface="ＭＳ Ｐゴシック" charset="-128"/>
            </a:endParaRPr>
          </a:p>
          <a:p>
            <a:pPr eaLnBrk="1" hangingPunct="1"/>
            <a:r>
              <a:rPr lang="en-US" altLang="x-none">
                <a:ea typeface="ＭＳ Ｐゴシック" charset="-128"/>
              </a:rPr>
              <a:t>The pattern defined by the regular expression may match one or several times or not at all for a given string.</a:t>
            </a:r>
          </a:p>
        </p:txBody>
      </p:sp>
      <p:sp>
        <p:nvSpPr>
          <p:cNvPr id="83971" name="Rectangle 2"/>
          <p:cNvSpPr>
            <a:spLocks noChangeArrowheads="1"/>
          </p:cNvSpPr>
          <p:nvPr/>
        </p:nvSpPr>
        <p:spPr bwMode="auto">
          <a:xfrm>
            <a:off x="762000" y="6324600"/>
            <a:ext cx="739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http://www.vogella.com/tutorials/JavaRegularExpressions/article.html</a:t>
            </a:r>
          </a:p>
        </p:txBody>
      </p:sp>
    </p:spTree>
    <p:extLst>
      <p:ext uri="{BB962C8B-B14F-4D97-AF65-F5344CB8AC3E}">
        <p14:creationId xmlns:p14="http://schemas.microsoft.com/office/powerpoint/2010/main" val="17851706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a:xfrm>
            <a:off x="533400" y="76200"/>
            <a:ext cx="7772400" cy="1143000"/>
          </a:xfrm>
        </p:spPr>
        <p:txBody>
          <a:bodyPr/>
          <a:lstStyle/>
          <a:p>
            <a:r>
              <a:rPr lang="en-US" altLang="x-none">
                <a:ea typeface="ＭＳ Ｐゴシック" charset="-128"/>
              </a:rPr>
              <a:t>A Tiny Bit History of Java Text Formatting</a:t>
            </a:r>
          </a:p>
        </p:txBody>
      </p:sp>
      <p:sp>
        <p:nvSpPr>
          <p:cNvPr id="18434" name="Content Placeholder 2"/>
          <p:cNvSpPr>
            <a:spLocks noGrp="1"/>
          </p:cNvSpPr>
          <p:nvPr>
            <p:ph idx="1"/>
          </p:nvPr>
        </p:nvSpPr>
        <p:spPr>
          <a:xfrm>
            <a:off x="533400" y="1600200"/>
            <a:ext cx="8229600" cy="4648200"/>
          </a:xfrm>
        </p:spPr>
        <p:txBody>
          <a:bodyPr/>
          <a:lstStyle/>
          <a:p>
            <a:r>
              <a:rPr lang="en-US" altLang="x-none" dirty="0">
                <a:ea typeface="ＭＳ Ｐゴシック" charset="-128"/>
              </a:rPr>
              <a:t>Before Java 1.5, Java provides formatting classes such as </a:t>
            </a:r>
            <a:r>
              <a:rPr lang="en-US" altLang="x-none" dirty="0" err="1">
                <a:latin typeface="Courier New" charset="0"/>
                <a:ea typeface="ＭＳ Ｐゴシック" charset="-128"/>
              </a:rPr>
              <a:t>NumberFormat</a:t>
            </a:r>
            <a:r>
              <a:rPr lang="en-US" altLang="x-none" dirty="0">
                <a:ea typeface="ＭＳ Ｐゴシック" charset="-128"/>
              </a:rPr>
              <a:t> and </a:t>
            </a:r>
            <a:r>
              <a:rPr lang="en-US" altLang="x-none" dirty="0" err="1">
                <a:latin typeface="Courier New" charset="0"/>
                <a:ea typeface="ＭＳ Ｐゴシック" charset="-128"/>
              </a:rPr>
              <a:t>DecimalFormat</a:t>
            </a:r>
            <a:r>
              <a:rPr lang="en-US" altLang="x-none" dirty="0">
                <a:latin typeface="Courier New" charset="0"/>
                <a:ea typeface="ＭＳ Ｐゴシック" charset="-128"/>
              </a:rPr>
              <a:t> </a:t>
            </a:r>
            <a:r>
              <a:rPr lang="en-US" altLang="x-none" dirty="0">
                <a:ea typeface="ＭＳ Ｐゴシック" charset="-128"/>
              </a:rPr>
              <a:t>classes as part of the </a:t>
            </a:r>
            <a:r>
              <a:rPr lang="en-US" altLang="x-none" dirty="0" err="1">
                <a:latin typeface="Courier New" charset="0"/>
                <a:ea typeface="ＭＳ Ｐゴシック" charset="-128"/>
              </a:rPr>
              <a:t>java.text</a:t>
            </a:r>
            <a:r>
              <a:rPr lang="en-US" altLang="x-none" dirty="0">
                <a:ea typeface="ＭＳ Ｐゴシック" charset="-128"/>
              </a:rPr>
              <a:t> package</a:t>
            </a:r>
          </a:p>
          <a:p>
            <a:r>
              <a:rPr lang="en-US" altLang="x-none" dirty="0">
                <a:ea typeface="ＭＳ Ｐゴシック" charset="-128"/>
              </a:rPr>
              <a:t>But many programmers like the more flexible method signature of </a:t>
            </a:r>
            <a:r>
              <a:rPr lang="en-US" altLang="x-none" dirty="0" err="1">
                <a:latin typeface="Courier New" charset="0"/>
                <a:ea typeface="ＭＳ Ｐゴシック" charset="-128"/>
              </a:rPr>
              <a:t>printf</a:t>
            </a:r>
            <a:r>
              <a:rPr lang="en-US" altLang="x-none" dirty="0">
                <a:latin typeface="Courier New" charset="0"/>
                <a:ea typeface="ＭＳ Ｐゴシック" charset="-128"/>
              </a:rPr>
              <a:t>()</a:t>
            </a:r>
            <a:r>
              <a:rPr lang="en-US" altLang="x-none" dirty="0">
                <a:ea typeface="ＭＳ Ｐゴシック" charset="-128"/>
              </a:rPr>
              <a:t> starting from the C programming language</a:t>
            </a:r>
          </a:p>
          <a:p>
            <a:r>
              <a:rPr lang="en-US" altLang="x-none" sz="3200" dirty="0">
                <a:ea typeface="ＭＳ Ｐゴシック" charset="-128"/>
              </a:rPr>
              <a:t>Starting from Java 1.5, </a:t>
            </a:r>
            <a:r>
              <a:rPr lang="en-US" altLang="x-none" sz="3200" dirty="0" err="1">
                <a:latin typeface="Courier New" charset="0"/>
                <a:ea typeface="ＭＳ Ｐゴシック" charset="-128"/>
              </a:rPr>
              <a:t>printf</a:t>
            </a:r>
            <a:r>
              <a:rPr lang="en-US" altLang="x-none" sz="3200" dirty="0">
                <a:latin typeface="Courier New" charset="0"/>
                <a:ea typeface="ＭＳ Ｐゴシック" charset="-128"/>
              </a:rPr>
              <a:t>/</a:t>
            </a:r>
            <a:r>
              <a:rPr lang="en-US" altLang="x-none" sz="3200" dirty="0" err="1">
                <a:latin typeface="Courier New" charset="0"/>
                <a:ea typeface="ＭＳ Ｐゴシック" charset="-128"/>
              </a:rPr>
              <a:t>formatr</a:t>
            </a:r>
            <a:r>
              <a:rPr lang="en-US" altLang="x-none" sz="3200" dirty="0">
                <a:ea typeface="ＭＳ Ｐゴシック" charset="-128"/>
              </a:rPr>
              <a:t> is added and typically preferred by many programmers</a:t>
            </a:r>
          </a:p>
          <a:p>
            <a:endParaRPr lang="en-US" altLang="x-none" dirty="0">
              <a:ea typeface="ＭＳ Ｐゴシック" charset="-128"/>
            </a:endParaRP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362F69B-70E1-A24E-A1EE-2572C500113C}" type="slidenum">
              <a:rPr lang="en-US" altLang="x-none" sz="1200">
                <a:latin typeface="Tahoma" charset="0"/>
              </a:rPr>
              <a:pPr eaLnBrk="1" hangingPunct="1"/>
              <a:t>12</a:t>
            </a:fld>
            <a:endParaRPr lang="en-US" altLang="x-none" sz="1200">
              <a:latin typeface="Tahoma" charset="0"/>
            </a:endParaRPr>
          </a:p>
        </p:txBody>
      </p:sp>
    </p:spTree>
    <p:extLst>
      <p:ext uri="{BB962C8B-B14F-4D97-AF65-F5344CB8AC3E}">
        <p14:creationId xmlns:p14="http://schemas.microsoft.com/office/powerpoint/2010/main" val="3721776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Rectangle 2"/>
          <p:cNvSpPr>
            <a:spLocks noGrp="1"/>
          </p:cNvSpPr>
          <p:nvPr>
            <p:ph type="title"/>
          </p:nvPr>
        </p:nvSpPr>
        <p:spPr/>
        <p:txBody>
          <a:bodyPr/>
          <a:lstStyle/>
          <a:p>
            <a:pPr eaLnBrk="1" hangingPunct="1"/>
            <a:r>
              <a:rPr lang="en-US" altLang="x-none">
                <a:ea typeface="ＭＳ Ｐゴシック" charset="-128"/>
              </a:rPr>
              <a:t>Regular Expression</a:t>
            </a:r>
          </a:p>
        </p:txBody>
      </p:sp>
      <p:graphicFrame>
        <p:nvGraphicFramePr>
          <p:cNvPr id="4" name="Table 3"/>
          <p:cNvGraphicFramePr>
            <a:graphicFrameLocks noGrp="1"/>
          </p:cNvGraphicFramePr>
          <p:nvPr/>
        </p:nvGraphicFramePr>
        <p:xfrm>
          <a:off x="685800" y="1393825"/>
          <a:ext cx="8229600" cy="5311384"/>
        </p:xfrm>
        <a:graphic>
          <a:graphicData uri="http://schemas.openxmlformats.org/drawingml/2006/table">
            <a:tbl>
              <a:tblPr/>
              <a:tblGrid>
                <a:gridCol w="2133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RegEx</a:t>
                      </a:r>
                      <a:endParaRPr kumimoji="0" lang="en-US" altLang="x-none" sz="2000" b="1"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Description</a:t>
                      </a:r>
                      <a:endParaRPr kumimoji="0" lang="en-US" altLang="x-none" sz="2000" b="1"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Matches any character</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27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^regex</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Finds regex that must match at the beginning of the line.</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113">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regex$</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Must match at the end of the line.</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x-none" sz="2000" b="0" i="0" u="none" strike="noStrike" cap="none" normalizeH="0" baseline="0">
                          <a:ln>
                            <a:noFill/>
                          </a:ln>
                          <a:solidFill>
                            <a:schemeClr val="tx1"/>
                          </a:solidFill>
                          <a:effectLst/>
                          <a:latin typeface="Comic Sans MS" charset="0"/>
                          <a:ea typeface="ＭＳ Ｐゴシック" charset="-128"/>
                        </a:rPr>
                        <a:t>[abc]</a:t>
                      </a:r>
                      <a:endParaRPr kumimoji="0" lang="cs-CZ"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Set definition, can match the letter a, b or c.</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27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x-none" sz="2000" b="0" i="0" u="none" strike="noStrike" cap="none" normalizeH="0" baseline="0">
                          <a:ln>
                            <a:noFill/>
                          </a:ln>
                          <a:solidFill>
                            <a:schemeClr val="tx1"/>
                          </a:solidFill>
                          <a:effectLst/>
                          <a:latin typeface="Comic Sans MS" charset="0"/>
                          <a:ea typeface="ＭＳ Ｐゴシック" charset="-128"/>
                        </a:rPr>
                        <a:t>[abc][vz]</a:t>
                      </a:r>
                      <a:endParaRPr kumimoji="0" lang="cs-CZ"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Set definition, can match a or b or c followed by either v or z.</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175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x-none" sz="2000" b="0" i="0" u="none" strike="noStrike" cap="none" normalizeH="0" baseline="0">
                          <a:ln>
                            <a:noFill/>
                          </a:ln>
                          <a:solidFill>
                            <a:schemeClr val="tx1"/>
                          </a:solidFill>
                          <a:effectLst/>
                          <a:latin typeface="Comic Sans MS" charset="0"/>
                          <a:ea typeface="ＭＳ Ｐゴシック" charset="-128"/>
                        </a:rPr>
                        <a:t>[^abc]</a:t>
                      </a:r>
                      <a:endParaRPr kumimoji="0" lang="cs-CZ"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When a caret appears as the first character inside square brackets, it negates the pattern. This can match any character except a or b or c.</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27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[a-d1-7]</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Ranges: matches a letter between a and d and figures from 1 to 7, but not d1.</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X|Z</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Finds X or Z.</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XZ</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Finds X directly followed by Z.</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Checks if a line end follows.</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Monaco" charset="0"/>
                          <a:ea typeface="ＭＳ Ｐゴシック" charset="-128"/>
                        </a:rPr>
                        <a:t>(Yale)|(MIT)</a:t>
                      </a: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Arial" charset="0"/>
                          <a:ea typeface="ＭＳ Ｐゴシック" charset="-128"/>
                        </a:rPr>
                        <a:t>Yale or MIT; () is the grouping operator</a:t>
                      </a: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6975459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Rectangle 2"/>
          <p:cNvSpPr>
            <a:spLocks noGrp="1"/>
          </p:cNvSpPr>
          <p:nvPr>
            <p:ph type="title" idx="4294967295"/>
          </p:nvPr>
        </p:nvSpPr>
        <p:spPr>
          <a:xfrm>
            <a:off x="533400" y="228600"/>
            <a:ext cx="8153400" cy="1143000"/>
          </a:xfrm>
        </p:spPr>
        <p:txBody>
          <a:bodyPr/>
          <a:lstStyle/>
          <a:p>
            <a:pPr eaLnBrk="1" hangingPunct="1"/>
            <a:r>
              <a:rPr lang="en-US" altLang="x-none">
                <a:ea typeface="ＭＳ Ｐゴシック" charset="-128"/>
              </a:rPr>
              <a:t>Examples</a:t>
            </a:r>
          </a:p>
        </p:txBody>
      </p:sp>
      <p:sp>
        <p:nvSpPr>
          <p:cNvPr id="51228" name="Rectangle 4"/>
          <p:cNvSpPr>
            <a:spLocks noChangeArrowheads="1"/>
          </p:cNvSpPr>
          <p:nvPr/>
        </p:nvSpPr>
        <p:spPr bwMode="auto">
          <a:xfrm>
            <a:off x="304800" y="1600200"/>
            <a:ext cx="85344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500">
                <a:solidFill>
                  <a:schemeClr val="tx1"/>
                </a:solidFill>
                <a:latin typeface="Times New Roman" charset="0"/>
                <a:ea typeface="ＭＳ Ｐゴシック" charset="-128"/>
              </a:defRPr>
            </a:lvl1pPr>
            <a:lvl2pPr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eaLnBrk="1" hangingPunct="1">
              <a:lnSpc>
                <a:spcPct val="90000"/>
              </a:lnSpc>
              <a:buFont typeface="Wingdings 2" charset="2"/>
              <a:buNone/>
            </a:pPr>
            <a:r>
              <a:rPr lang="en-US" altLang="x-none" sz="1800">
                <a:solidFill>
                  <a:srgbClr val="000000"/>
                </a:solidFill>
                <a:latin typeface="Courier New" charset="0"/>
              </a:rPr>
              <a:t>Scanner console = new Scanner(System.in);</a:t>
            </a:r>
          </a:p>
          <a:p>
            <a:pPr lvl="1" eaLnBrk="1" hangingPunct="1">
              <a:lnSpc>
                <a:spcPct val="90000"/>
              </a:lnSpc>
              <a:buFont typeface="Wingdings 2" charset="2"/>
              <a:buNone/>
            </a:pPr>
            <a:r>
              <a:rPr lang="en-US" altLang="x-none" sz="1800">
                <a:solidFill>
                  <a:srgbClr val="000000"/>
                </a:solidFill>
                <a:latin typeface="Courier New" charset="0"/>
              </a:rPr>
              <a:t>System.out.print("Type your name: ");</a:t>
            </a:r>
          </a:p>
          <a:p>
            <a:pPr lvl="1" eaLnBrk="1" hangingPunct="1">
              <a:lnSpc>
                <a:spcPct val="90000"/>
              </a:lnSpc>
              <a:buFont typeface="Wingdings 2" charset="2"/>
              <a:buNone/>
            </a:pPr>
            <a:r>
              <a:rPr lang="en-US" altLang="x-none" sz="1800">
                <a:solidFill>
                  <a:srgbClr val="000000"/>
                </a:solidFill>
                <a:latin typeface="Courier New" charset="0"/>
              </a:rPr>
              <a:t>String name = console.nextLine();</a:t>
            </a:r>
            <a:endParaRPr lang="en-US" altLang="x-none" sz="1800" b="1" i="1">
              <a:solidFill>
                <a:srgbClr val="000000"/>
              </a:solidFill>
              <a:latin typeface="Courier New" charset="0"/>
            </a:endParaRP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i="1">
                <a:solidFill>
                  <a:srgbClr val="000000"/>
                </a:solidFill>
                <a:latin typeface="Courier New" charset="0"/>
              </a:rPr>
              <a:t>..</a:t>
            </a:r>
          </a:p>
          <a:p>
            <a:pPr lvl="1" eaLnBrk="1" hangingPunct="1">
              <a:lnSpc>
                <a:spcPct val="90000"/>
              </a:lnSpc>
              <a:buFont typeface="Wingdings 2" charset="2"/>
              <a:buNone/>
            </a:pPr>
            <a:r>
              <a:rPr lang="en-US" altLang="x-none" sz="1800" b="1">
                <a:solidFill>
                  <a:srgbClr val="000000"/>
                </a:solidFill>
                <a:latin typeface="Courier New" charset="0"/>
              </a:rPr>
              <a:t>name.startsWith(</a:t>
            </a:r>
            <a:r>
              <a:rPr lang="en-US" altLang="en-US" sz="1800" b="1">
                <a:solidFill>
                  <a:srgbClr val="000000"/>
                </a:solidFill>
                <a:latin typeface="Courier New" charset="0"/>
              </a:rPr>
              <a:t>”</a:t>
            </a:r>
            <a:r>
              <a:rPr lang="en-US" altLang="x-none" sz="1800" b="1">
                <a:solidFill>
                  <a:srgbClr val="000000"/>
                </a:solidFill>
                <a:latin typeface="Courier New" charset="0"/>
              </a:rPr>
              <a:t>Prof. Dr.</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i="1">
                <a:solidFill>
                  <a:srgbClr val="000000"/>
                </a:solidFill>
                <a:latin typeface="Courier New" charset="0"/>
              </a:rPr>
              <a:t>  name.matches(</a:t>
            </a:r>
            <a:r>
              <a:rPr lang="en-US" altLang="en-US" sz="1800" b="1" i="1">
                <a:solidFill>
                  <a:srgbClr val="000000"/>
                </a:solidFill>
                <a:latin typeface="Courier New" charset="0"/>
              </a:rPr>
              <a:t>“</a:t>
            </a:r>
            <a:r>
              <a:rPr lang="en-US" altLang="x-none" sz="1800" b="1" i="1">
                <a:solidFill>
                  <a:srgbClr val="000000"/>
                </a:solidFill>
                <a:latin typeface="Courier New" charset="0"/>
              </a:rPr>
              <a:t>^Prof\. Dr\.</a:t>
            </a:r>
            <a:r>
              <a:rPr lang="en-US" altLang="en-US" sz="1800" b="1" i="1">
                <a:solidFill>
                  <a:srgbClr val="000000"/>
                </a:solidFill>
                <a:latin typeface="Courier New" charset="0"/>
              </a:rPr>
              <a:t>”</a:t>
            </a:r>
            <a:r>
              <a:rPr lang="en-US" altLang="x-none" sz="1800" b="1" i="1">
                <a:solidFill>
                  <a:srgbClr val="000000"/>
                </a:solidFill>
                <a:latin typeface="Courier New" charset="0"/>
              </a:rPr>
              <a:t>)</a:t>
            </a: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name.endsWith("Esq.</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name.matches(</a:t>
            </a:r>
            <a:r>
              <a:rPr lang="en-US" altLang="en-US" sz="1800" b="1">
                <a:solidFill>
                  <a:srgbClr val="000000"/>
                </a:solidFill>
                <a:latin typeface="Courier New" charset="0"/>
              </a:rPr>
              <a:t>“</a:t>
            </a:r>
            <a:r>
              <a:rPr lang="en-US" altLang="ja-JP" sz="1800" b="1">
                <a:solidFill>
                  <a:srgbClr val="000000"/>
                </a:solidFill>
                <a:latin typeface="Courier New" charset="0"/>
              </a:rPr>
              <a:t>Esq\.$</a:t>
            </a:r>
            <a:r>
              <a:rPr lang="en-US" altLang="en-US" sz="1800" b="1">
                <a:solidFill>
                  <a:srgbClr val="000000"/>
                </a:solidFill>
                <a:latin typeface="Courier New" charset="0"/>
              </a:rPr>
              <a:t>”</a:t>
            </a:r>
            <a:r>
              <a:rPr lang="en-US" altLang="ja-JP" sz="1800" b="1">
                <a:solidFill>
                  <a:srgbClr val="000000"/>
                </a:solidFill>
                <a:latin typeface="Courier New" charset="0"/>
              </a:rPr>
              <a:t>)</a:t>
            </a:r>
            <a:endParaRPr lang="en-US" altLang="x-none" sz="1800" b="1">
              <a:solidFill>
                <a:srgbClr val="000000"/>
              </a:solidFill>
              <a:latin typeface="Courier New" charset="0"/>
            </a:endParaRPr>
          </a:p>
        </p:txBody>
      </p:sp>
    </p:spTree>
    <p:extLst>
      <p:ext uri="{BB962C8B-B14F-4D97-AF65-F5344CB8AC3E}">
        <p14:creationId xmlns:p14="http://schemas.microsoft.com/office/powerpoint/2010/main" val="44259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8">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28">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2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Rectangle 2"/>
          <p:cNvSpPr>
            <a:spLocks noGrp="1"/>
          </p:cNvSpPr>
          <p:nvPr>
            <p:ph type="title"/>
          </p:nvPr>
        </p:nvSpPr>
        <p:spPr/>
        <p:txBody>
          <a:bodyPr/>
          <a:lstStyle/>
          <a:p>
            <a:pPr eaLnBrk="1" hangingPunct="1"/>
            <a:r>
              <a:rPr lang="en-US" altLang="x-none">
                <a:ea typeface="ＭＳ Ｐゴシック" charset="-128"/>
              </a:rPr>
              <a:t>Meta Chars</a:t>
            </a:r>
          </a:p>
        </p:txBody>
      </p:sp>
      <p:graphicFrame>
        <p:nvGraphicFramePr>
          <p:cNvPr id="2" name="Table 1"/>
          <p:cNvGraphicFramePr>
            <a:graphicFrameLocks noGrp="1"/>
          </p:cNvGraphicFramePr>
          <p:nvPr/>
        </p:nvGraphicFramePr>
        <p:xfrm>
          <a:off x="533400" y="1620838"/>
          <a:ext cx="8153400" cy="3782055"/>
        </p:xfrm>
        <a:graphic>
          <a:graphicData uri="http://schemas.openxmlformats.org/drawingml/2006/table">
            <a:tbl>
              <a:tblPr/>
              <a:tblGrid>
                <a:gridCol w="18288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714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Regex</a:t>
                      </a:r>
                      <a:endParaRPr kumimoji="0" lang="en-US" altLang="x-none" sz="2400" b="1"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Description</a:t>
                      </a:r>
                      <a:endParaRPr kumimoji="0" lang="en-US" altLang="x-none" sz="2400" b="1"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\d</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Any digit, short for [0-9]</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63">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\D</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non-digit, short for [^0-9]</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18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\s</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whitespace character, short for [ \t\n\x0b\r\f]</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\S</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non-whitespace character, short for [^\s]</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l-PL" altLang="x-none" sz="2400" b="0" i="0" u="none" strike="noStrike" cap="none" normalizeH="0" baseline="0">
                          <a:ln>
                            <a:noFill/>
                          </a:ln>
                          <a:solidFill>
                            <a:schemeClr val="tx1"/>
                          </a:solidFill>
                          <a:effectLst/>
                          <a:latin typeface="Comic Sans MS" charset="0"/>
                          <a:ea typeface="ＭＳ Ｐゴシック" charset="-128"/>
                        </a:rPr>
                        <a:t>\w</a:t>
                      </a:r>
                      <a:endParaRPr kumimoji="0" lang="pl-PL"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word character, short for [a-zA-Z_0-9]</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\W</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non-word character [^\w]</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3818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\b</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Matches a word boundary where a word character is [a-zA-Z0-9_].</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18712536"/>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pPr eaLnBrk="1" hangingPunct="1"/>
            <a:r>
              <a:rPr lang="en-US" altLang="x-none">
                <a:ea typeface="ＭＳ Ｐゴシック" charset="-128"/>
              </a:rPr>
              <a:t>Quantifiers</a:t>
            </a:r>
          </a:p>
        </p:txBody>
      </p:sp>
      <p:graphicFrame>
        <p:nvGraphicFramePr>
          <p:cNvPr id="3" name="Table 2"/>
          <p:cNvGraphicFramePr>
            <a:graphicFrameLocks noGrp="1"/>
          </p:cNvGraphicFramePr>
          <p:nvPr/>
        </p:nvGraphicFramePr>
        <p:xfrm>
          <a:off x="685800" y="1447800"/>
          <a:ext cx="8001000" cy="5337786"/>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0638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Regular Expression</a:t>
                      </a:r>
                      <a:endParaRPr kumimoji="0" lang="en-US" altLang="x-none" sz="1800" b="1"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Description</a:t>
                      </a:r>
                      <a:endParaRPr kumimoji="0" lang="en-US" altLang="x-none" sz="1800" b="1"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Examples</a:t>
                      </a:r>
                      <a:endParaRPr kumimoji="0" lang="en-US" altLang="x-none" sz="1800" b="1"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038">
                <a:tc rowSpan="2">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zero or more times, is short for {0,}</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 finds no or several letter 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4038">
                <a:tc vMerge="1">
                  <a:txBody>
                    <a:bodyPr/>
                    <a:lstStyle/>
                    <a:p>
                      <a:endParaRPr lang="en-US"/>
                    </a:p>
                  </a:txBody>
                  <a:tcPr/>
                </a:tc>
                <a:tc vMerge="1">
                  <a:txBody>
                    <a:bodyPr/>
                    <a:lstStyle/>
                    <a:p>
                      <a:endParaRPr lang="en-US"/>
                    </a:p>
                  </a:txBody>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 finds any character sequence</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42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one or more times, is short for {1,}</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 - Finds one or several letter 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8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no or one times, ? is short for {0,1}.</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 finds no or exactly one letter 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03313">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X number of times, {} describes the order of the preceding liberal</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\d{3} searches for three digits, .{10} for any character sequence of length 10.</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8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{X,Y}</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between X and Y times,</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\d{1,4} means \d must occur at least once and at a maximum of four.</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5403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 after a quantifier makes it a reluctant quantifier. It tries to find the smallest match.</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6195866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Rectangle 2"/>
          <p:cNvSpPr>
            <a:spLocks noGrp="1"/>
          </p:cNvSpPr>
          <p:nvPr>
            <p:ph type="title" idx="4294967295"/>
          </p:nvPr>
        </p:nvSpPr>
        <p:spPr>
          <a:xfrm>
            <a:off x="533400" y="228600"/>
            <a:ext cx="8153400" cy="1143000"/>
          </a:xfrm>
        </p:spPr>
        <p:txBody>
          <a:bodyPr/>
          <a:lstStyle/>
          <a:p>
            <a:pPr eaLnBrk="1" hangingPunct="1"/>
            <a:r>
              <a:rPr lang="en-US" altLang="x-none">
                <a:ea typeface="ＭＳ Ｐゴシック" charset="-128"/>
              </a:rPr>
              <a:t>Example</a:t>
            </a:r>
          </a:p>
        </p:txBody>
      </p:sp>
      <p:sp>
        <p:nvSpPr>
          <p:cNvPr id="51228" name="Rectangle 4"/>
          <p:cNvSpPr>
            <a:spLocks noChangeArrowheads="1"/>
          </p:cNvSpPr>
          <p:nvPr/>
        </p:nvSpPr>
        <p:spPr bwMode="auto">
          <a:xfrm>
            <a:off x="304800" y="1600200"/>
            <a:ext cx="85344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500">
                <a:solidFill>
                  <a:schemeClr val="tx1"/>
                </a:solidFill>
                <a:latin typeface="Times New Roman" charset="0"/>
                <a:ea typeface="ＭＳ Ｐゴシック" charset="-128"/>
              </a:defRPr>
            </a:lvl1pPr>
            <a:lvl2pPr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eaLnBrk="1" hangingPunct="1">
              <a:lnSpc>
                <a:spcPct val="90000"/>
              </a:lnSpc>
              <a:buFont typeface="Wingdings 2" charset="2"/>
              <a:buNone/>
            </a:pPr>
            <a:r>
              <a:rPr lang="en-US" altLang="x-none" sz="1800">
                <a:solidFill>
                  <a:srgbClr val="000000"/>
                </a:solidFill>
                <a:latin typeface="Courier New" charset="0"/>
              </a:rPr>
              <a:t>Scanner console = new Scanner(System.in);</a:t>
            </a:r>
          </a:p>
          <a:p>
            <a:pPr lvl="1" eaLnBrk="1" hangingPunct="1">
              <a:lnSpc>
                <a:spcPct val="90000"/>
              </a:lnSpc>
              <a:buFont typeface="Wingdings 2" charset="2"/>
              <a:buNone/>
            </a:pPr>
            <a:r>
              <a:rPr lang="en-US" altLang="x-none" sz="1800">
                <a:solidFill>
                  <a:srgbClr val="000000"/>
                </a:solidFill>
                <a:latin typeface="Courier New" charset="0"/>
              </a:rPr>
              <a:t>System.out.print("Type your name: ");</a:t>
            </a:r>
          </a:p>
          <a:p>
            <a:pPr lvl="1" eaLnBrk="1" hangingPunct="1">
              <a:lnSpc>
                <a:spcPct val="90000"/>
              </a:lnSpc>
              <a:buFont typeface="Wingdings 2" charset="2"/>
              <a:buNone/>
            </a:pPr>
            <a:r>
              <a:rPr lang="en-US" altLang="x-none" sz="1800">
                <a:solidFill>
                  <a:srgbClr val="000000"/>
                </a:solidFill>
                <a:latin typeface="Courier New" charset="0"/>
              </a:rPr>
              <a:t>String name = console.nextLine();</a:t>
            </a:r>
            <a:endParaRPr lang="en-US" altLang="x-none" sz="1800" b="1" i="1">
              <a:solidFill>
                <a:srgbClr val="000000"/>
              </a:solidFill>
              <a:latin typeface="Courier New" charset="0"/>
            </a:endParaRP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i="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name.contains(</a:t>
            </a:r>
            <a:r>
              <a:rPr lang="en-US" altLang="en-US" sz="1800" b="1">
                <a:solidFill>
                  <a:srgbClr val="000000"/>
                </a:solidFill>
                <a:latin typeface="Courier New" charset="0"/>
              </a:rPr>
              <a:t>“</a:t>
            </a:r>
            <a:r>
              <a:rPr lang="en-US" altLang="x-none" sz="1800" b="1">
                <a:solidFill>
                  <a:srgbClr val="000000"/>
                </a:solidFill>
                <a:latin typeface="Courier New" charset="0"/>
              </a:rPr>
              <a:t>Yale</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name.matches(</a:t>
            </a:r>
            <a:r>
              <a:rPr lang="en-US" altLang="en-US" sz="1800" b="1">
                <a:solidFill>
                  <a:srgbClr val="000000"/>
                </a:solidFill>
                <a:latin typeface="Courier New" charset="0"/>
              </a:rPr>
              <a:t>“</a:t>
            </a:r>
            <a:r>
              <a:rPr lang="en-US" altLang="x-none" sz="1800" b="1">
                <a:solidFill>
                  <a:srgbClr val="000000"/>
                </a:solidFill>
                <a:latin typeface="Courier New" charset="0"/>
              </a:rPr>
              <a:t>.*Yale.*</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String ssn = console.nextLine();</a:t>
            </a:r>
          </a:p>
          <a:p>
            <a:pPr lvl="1" eaLnBrk="1" hangingPunct="1">
              <a:lnSpc>
                <a:spcPct val="90000"/>
              </a:lnSpc>
              <a:buFont typeface="Wingdings 2" charset="2"/>
              <a:buNone/>
            </a:pPr>
            <a:r>
              <a:rPr lang="en-US" altLang="x-none" sz="1800" b="1">
                <a:solidFill>
                  <a:srgbClr val="000000"/>
                </a:solidFill>
                <a:latin typeface="Courier New" charset="0"/>
              </a:rPr>
              <a:t>// how to validate it is correct ssn: 123-45-6789</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ssn.matches(</a:t>
            </a:r>
            <a:r>
              <a:rPr lang="en-US" altLang="en-US" sz="1800" b="1">
                <a:solidFill>
                  <a:srgbClr val="000000"/>
                </a:solidFill>
                <a:latin typeface="Courier New" charset="0"/>
              </a:rPr>
              <a:t>“</a:t>
            </a:r>
            <a:r>
              <a:rPr lang="en-US" altLang="x-none" sz="1800" b="1">
                <a:solidFill>
                  <a:srgbClr val="000000"/>
                </a:solidFill>
                <a:latin typeface="Courier New" charset="0"/>
              </a:rPr>
              <a:t>\\d{3}-\\d{2}-\\d{4}</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String ph = console.nextLine();</a:t>
            </a:r>
          </a:p>
          <a:p>
            <a:pPr lvl="1" eaLnBrk="1" hangingPunct="1">
              <a:lnSpc>
                <a:spcPct val="90000"/>
              </a:lnSpc>
              <a:buFont typeface="Wingdings 2" charset="2"/>
              <a:buNone/>
            </a:pPr>
            <a:r>
              <a:rPr lang="en-US" altLang="x-none" sz="1800" b="1">
                <a:solidFill>
                  <a:srgbClr val="000000"/>
                </a:solidFill>
                <a:latin typeface="Courier New" charset="0"/>
              </a:rPr>
              <a:t>// how to validate right ph# format: 432-6400 or 432 6400</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ph.matches(</a:t>
            </a:r>
            <a:r>
              <a:rPr lang="en-US" altLang="en-US" sz="1800" b="1">
                <a:solidFill>
                  <a:srgbClr val="000000"/>
                </a:solidFill>
                <a:latin typeface="Courier New" charset="0"/>
              </a:rPr>
              <a:t>“</a:t>
            </a:r>
            <a:r>
              <a:rPr lang="en-US" altLang="x-none" sz="1800" b="1">
                <a:solidFill>
                  <a:srgbClr val="000000"/>
                </a:solidFill>
                <a:latin typeface="Courier New" charset="0"/>
              </a:rPr>
              <a:t>\\d{3}[- ]\\d{4}</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a:solidFill>
                <a:srgbClr val="000000"/>
              </a:solidFill>
              <a:latin typeface="Courier New" charset="0"/>
            </a:endParaRPr>
          </a:p>
        </p:txBody>
      </p:sp>
    </p:spTree>
    <p:extLst>
      <p:ext uri="{BB962C8B-B14F-4D97-AF65-F5344CB8AC3E}">
        <p14:creationId xmlns:p14="http://schemas.microsoft.com/office/powerpoint/2010/main" val="15873245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28">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28">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28">
                                            <p:txEl>
                                              <p:pRg st="12" end="1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28">
                                            <p:txEl>
                                              <p:pRg st="14" end="1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28">
                                            <p:txEl>
                                              <p:pRg st="16" end="1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28">
                                            <p:txEl>
                                              <p:pRg st="17" end="1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122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Rectangle 2"/>
          <p:cNvSpPr>
            <a:spLocks noGrp="1"/>
          </p:cNvSpPr>
          <p:nvPr>
            <p:ph type="title"/>
          </p:nvPr>
        </p:nvSpPr>
        <p:spPr/>
        <p:txBody>
          <a:bodyPr/>
          <a:lstStyle/>
          <a:p>
            <a:r>
              <a:rPr lang="en-US" altLang="x-none">
                <a:ea typeface="ＭＳ Ｐゴシック" charset="-128"/>
              </a:rPr>
              <a:t>Practice: Detect Email Address</a:t>
            </a:r>
          </a:p>
        </p:txBody>
      </p:sp>
      <p:sp>
        <p:nvSpPr>
          <p:cNvPr id="92162" name="Content Placeholder 2"/>
          <p:cNvSpPr>
            <a:spLocks noGrp="1"/>
          </p:cNvSpPr>
          <p:nvPr>
            <p:ph idx="1"/>
          </p:nvPr>
        </p:nvSpPr>
        <p:spPr/>
        <p:txBody>
          <a:bodyPr/>
          <a:lstStyle/>
          <a:p>
            <a:endParaRPr lang="x-none" altLang="x-none">
              <a:ea typeface="ＭＳ Ｐゴシック" charset="-128"/>
            </a:endParaRPr>
          </a:p>
        </p:txBody>
      </p:sp>
    </p:spTree>
    <p:extLst>
      <p:ext uri="{BB962C8B-B14F-4D97-AF65-F5344CB8AC3E}">
        <p14:creationId xmlns:p14="http://schemas.microsoft.com/office/powerpoint/2010/main" val="6114225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r>
              <a:rPr lang="en-US" altLang="x-none">
                <a:ea typeface="ＭＳ Ｐゴシック" charset="-128"/>
              </a:rPr>
              <a:t>Caesar Cipher: Decoding</a:t>
            </a:r>
          </a:p>
        </p:txBody>
      </p:sp>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28</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 (% 26)</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207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Group 4"/>
          <p:cNvGraphicFramePr>
            <a:graphicFrameLocks noGrp="1"/>
          </p:cNvGraphicFramePr>
          <p:nvPr/>
        </p:nvGraphicFramePr>
        <p:xfrm>
          <a:off x="381000" y="4632325"/>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Back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 name="Group 4"/>
          <p:cNvGraphicFramePr>
            <a:graphicFrameLocks noGrp="1"/>
          </p:cNvGraphicFramePr>
          <p:nvPr/>
        </p:nvGraphicFramePr>
        <p:xfrm>
          <a:off x="381000" y="5715000"/>
          <a:ext cx="8305800" cy="10064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10064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Range</a:t>
                      </a:r>
                      <a:br>
                        <a:rPr kumimoji="0" lang="en-US" altLang="x-none" sz="2000" b="0" i="1" u="none" strike="noStrike" cap="none" normalizeH="0" baseline="0">
                          <a:ln>
                            <a:noFill/>
                          </a:ln>
                          <a:solidFill>
                            <a:schemeClr val="tx1"/>
                          </a:solidFill>
                          <a:effectLst/>
                          <a:latin typeface="Verdana" charset="0"/>
                          <a:ea typeface="ＭＳ Ｐゴシック" charset="-128"/>
                        </a:rPr>
                      </a:br>
                      <a:r>
                        <a:rPr kumimoji="0" lang="en-US" altLang="x-none" sz="2000" b="0" i="1" u="none" strike="noStrike" cap="none" normalizeH="0" baseline="0">
                          <a:ln>
                            <a:noFill/>
                          </a:ln>
                          <a:solidFill>
                            <a:schemeClr val="tx1"/>
                          </a:solidFill>
                          <a:effectLst/>
                          <a:latin typeface="Verdana" charset="0"/>
                          <a:ea typeface="ＭＳ Ｐゴシック" charset="-128"/>
                        </a:rPr>
                        <a:t>(+26%26)</a:t>
                      </a:r>
                    </a:p>
                  </a:txBody>
                  <a:tcPr marT="45786" marB="45786"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22</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23</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24</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86" marB="4578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Slide Number Placeholder 3">
            <a:extLst>
              <a:ext uri="{FF2B5EF4-FFF2-40B4-BE49-F238E27FC236}">
                <a16:creationId xmlns:a16="http://schemas.microsoft.com/office/drawing/2014/main" id="{A27A8B4C-2CA6-CDC5-E921-19145811D1A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126</a:t>
            </a:fld>
            <a:endParaRPr lang="en-US" altLang="x-none" sz="1200">
              <a:solidFill>
                <a:srgbClr val="000000"/>
              </a:solidFill>
              <a:latin typeface="Tahoma" charset="0"/>
            </a:endParaRPr>
          </a:p>
        </p:txBody>
      </p:sp>
    </p:spTree>
    <p:extLst>
      <p:ext uri="{BB962C8B-B14F-4D97-AF65-F5344CB8AC3E}">
        <p14:creationId xmlns:p14="http://schemas.microsoft.com/office/powerpoint/2010/main" val="1934791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US" altLang="x-none">
                <a:ea typeface="ＭＳ Ｐゴシック" charset="-128"/>
              </a:rPr>
              <a:t>Unifying Design</a:t>
            </a:r>
            <a:endParaRPr lang="en-US" altLang="x-none">
              <a:latin typeface="Courier New" charset="0"/>
              <a:ea typeface="ＭＳ Ｐゴシック" charset="-128"/>
            </a:endParaRPr>
          </a:p>
        </p:txBody>
      </p:sp>
      <p:sp>
        <p:nvSpPr>
          <p:cNvPr id="33794" name="Rectangle 3"/>
          <p:cNvSpPr>
            <a:spLocks noGrp="1"/>
          </p:cNvSpPr>
          <p:nvPr>
            <p:ph type="body" idx="1"/>
          </p:nvPr>
        </p:nvSpPr>
        <p:spPr>
          <a:xfrm>
            <a:off x="609600" y="3429000"/>
            <a:ext cx="8153400" cy="2667000"/>
          </a:xfrm>
        </p:spPr>
        <p:txBody>
          <a:bodyPr/>
          <a:lstStyle/>
          <a:p>
            <a:r>
              <a:rPr lang="en-US" altLang="x-none">
                <a:ea typeface="ＭＳ Ｐゴシック" charset="-128"/>
              </a:rPr>
              <a:t>A single encode method with parameter key</a:t>
            </a:r>
          </a:p>
          <a:p>
            <a:pPr lvl="1"/>
            <a:r>
              <a:rPr lang="en-US" altLang="x-none">
                <a:ea typeface="ＭＳ Ｐゴシック" charset="-128"/>
              </a:rPr>
              <a:t>To encode</a:t>
            </a:r>
          </a:p>
          <a:p>
            <a:pPr lvl="2"/>
            <a:r>
              <a:rPr lang="en-US" altLang="x-none">
                <a:ea typeface="ＭＳ Ｐゴシック" charset="-128"/>
              </a:rPr>
              <a:t>encode(key)</a:t>
            </a:r>
          </a:p>
          <a:p>
            <a:pPr lvl="1"/>
            <a:r>
              <a:rPr lang="en-US" altLang="x-none">
                <a:ea typeface="ＭＳ Ｐゴシック" charset="-128"/>
              </a:rPr>
              <a:t>To decode</a:t>
            </a:r>
          </a:p>
          <a:p>
            <a:pPr lvl="2"/>
            <a:r>
              <a:rPr lang="en-US" altLang="x-none">
                <a:ea typeface="ＭＳ Ｐゴシック" charset="-128"/>
              </a:rPr>
              <a:t>encode(26 – key)</a:t>
            </a:r>
            <a:endParaRPr lang="en-US" altLang="x-none">
              <a:latin typeface="Verdana" charset="0"/>
              <a:ea typeface="ＭＳ Ｐゴシック" charset="-128"/>
            </a:endParaRPr>
          </a:p>
        </p:txBody>
      </p:sp>
      <p:sp>
        <p:nvSpPr>
          <p:cNvPr id="7" name="Rectangle 6"/>
          <p:cNvSpPr>
            <a:spLocks noChangeArrowheads="1"/>
          </p:cNvSpPr>
          <p:nvPr/>
        </p:nvSpPr>
        <p:spPr bwMode="auto">
          <a:xfrm>
            <a:off x="1066800" y="1752600"/>
            <a:ext cx="601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int cipherInt = (origInt + key) % 26 </a:t>
            </a:r>
            <a:endParaRPr lang="en-US" altLang="x-none">
              <a:solidFill>
                <a:srgbClr val="000000"/>
              </a:solidFill>
            </a:endParaRPr>
          </a:p>
        </p:txBody>
      </p:sp>
      <p:sp>
        <p:nvSpPr>
          <p:cNvPr id="8" name="Rectangle 7"/>
          <p:cNvSpPr>
            <a:spLocks noChangeArrowheads="1"/>
          </p:cNvSpPr>
          <p:nvPr/>
        </p:nvSpPr>
        <p:spPr bwMode="auto">
          <a:xfrm>
            <a:off x="1066800" y="2514600"/>
            <a:ext cx="6835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int origInt = (cipherInt – key + 26) % 26 </a:t>
            </a:r>
            <a:endParaRPr lang="en-US" altLang="x-none">
              <a:solidFill>
                <a:srgbClr val="000000"/>
              </a:solidFill>
            </a:endParaRPr>
          </a:p>
        </p:txBody>
      </p:sp>
      <p:sp>
        <p:nvSpPr>
          <p:cNvPr id="43013" name="Rectangle 3"/>
          <p:cNvSpPr>
            <a:spLocks noChangeArrowheads="1"/>
          </p:cNvSpPr>
          <p:nvPr/>
        </p:nvSpPr>
        <p:spPr bwMode="auto">
          <a:xfrm>
            <a:off x="61913" y="6319838"/>
            <a:ext cx="1595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rPr>
              <a:t>Caesar.java</a:t>
            </a:r>
          </a:p>
        </p:txBody>
      </p:sp>
      <p:sp>
        <p:nvSpPr>
          <p:cNvPr id="2" name="Slide Number Placeholder 3">
            <a:extLst>
              <a:ext uri="{FF2B5EF4-FFF2-40B4-BE49-F238E27FC236}">
                <a16:creationId xmlns:a16="http://schemas.microsoft.com/office/drawing/2014/main" id="{63805010-D348-8C30-E620-2200322260C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127</a:t>
            </a:fld>
            <a:endParaRPr lang="en-US" altLang="x-none" sz="1200">
              <a:solidFill>
                <a:srgbClr val="000000"/>
              </a:solidFill>
              <a:latin typeface="Tahoma" charset="0"/>
            </a:endParaRPr>
          </a:p>
        </p:txBody>
      </p:sp>
    </p:spTree>
    <p:extLst>
      <p:ext uri="{BB962C8B-B14F-4D97-AF65-F5344CB8AC3E}">
        <p14:creationId xmlns:p14="http://schemas.microsoft.com/office/powerpoint/2010/main" val="845240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FA04F-B843-CEEC-C3E1-6ACCF211B615}"/>
            </a:ext>
          </a:extLst>
        </p:cNvPr>
        <p:cNvGrpSpPr/>
        <p:nvPr/>
      </p:nvGrpSpPr>
      <p:grpSpPr>
        <a:xfrm>
          <a:off x="0" y="0"/>
          <a:ext cx="0" cy="0"/>
          <a:chOff x="0" y="0"/>
          <a:chExt cx="0" cy="0"/>
        </a:xfrm>
      </p:grpSpPr>
      <p:sp>
        <p:nvSpPr>
          <p:cNvPr id="29697" name="Title 1">
            <a:extLst>
              <a:ext uri="{FF2B5EF4-FFF2-40B4-BE49-F238E27FC236}">
                <a16:creationId xmlns:a16="http://schemas.microsoft.com/office/drawing/2014/main" id="{7AE50AF1-338E-C6AE-BF2A-C996BD0A3B60}"/>
              </a:ext>
            </a:extLst>
          </p:cNvPr>
          <p:cNvSpPr>
            <a:spLocks noGrp="1"/>
          </p:cNvSpPr>
          <p:nvPr>
            <p:ph type="title"/>
          </p:nvPr>
        </p:nvSpPr>
        <p:spPr/>
        <p:txBody>
          <a:bodyPr/>
          <a:lstStyle/>
          <a:p>
            <a:r>
              <a:rPr lang="en-US" altLang="x-none">
                <a:ea typeface="ＭＳ Ｐゴシック" charset="-128"/>
              </a:rPr>
              <a:t>Outline</a:t>
            </a:r>
          </a:p>
        </p:txBody>
      </p:sp>
      <p:sp>
        <p:nvSpPr>
          <p:cNvPr id="29698" name="Content Placeholder 2">
            <a:extLst>
              <a:ext uri="{FF2B5EF4-FFF2-40B4-BE49-F238E27FC236}">
                <a16:creationId xmlns:a16="http://schemas.microsoft.com/office/drawing/2014/main" id="{28BBAD00-0AA3-FEDB-D299-FF67BF08A8EB}"/>
              </a:ext>
            </a:extLst>
          </p:cNvPr>
          <p:cNvSpPr>
            <a:spLocks noGrp="1"/>
          </p:cNvSpPr>
          <p:nvPr>
            <p:ph idx="1"/>
          </p:nvPr>
        </p:nvSpPr>
        <p:spPr/>
        <p:txBody>
          <a:bodyPr/>
          <a:lstStyle/>
          <a:p>
            <a:r>
              <a:rPr lang="en-US" altLang="x-none" dirty="0">
                <a:ea typeface="ＭＳ Ｐゴシック" charset="-128"/>
              </a:rPr>
              <a:t>Admin and recap</a:t>
            </a:r>
          </a:p>
          <a:p>
            <a:r>
              <a:rPr lang="en-US" altLang="x-none" dirty="0">
                <a:ea typeface="ＭＳ Ｐゴシック" charset="-128"/>
              </a:rPr>
              <a:t>Text I/O</a:t>
            </a:r>
          </a:p>
          <a:p>
            <a:pPr lvl="1"/>
            <a:r>
              <a:rPr lang="en-US" altLang="x-none" dirty="0">
                <a:ea typeface="ＭＳ Ｐゴシック" charset="-128"/>
              </a:rPr>
              <a:t>Input: basic Scanner input</a:t>
            </a:r>
          </a:p>
          <a:p>
            <a:pPr lvl="1"/>
            <a:r>
              <a:rPr lang="en-US" altLang="x-none" dirty="0">
                <a:solidFill>
                  <a:srgbClr val="C00000"/>
                </a:solidFill>
                <a:ea typeface="ＭＳ Ｐゴシック" charset="-128"/>
              </a:rPr>
              <a:t>Output: basic </a:t>
            </a:r>
            <a:r>
              <a:rPr lang="en-US" altLang="x-none" dirty="0" err="1">
                <a:solidFill>
                  <a:srgbClr val="C00000"/>
                </a:solidFill>
                <a:ea typeface="ＭＳ Ｐゴシック" charset="-128"/>
              </a:rPr>
              <a:t>printf</a:t>
            </a:r>
            <a:r>
              <a:rPr lang="en-US" altLang="x-none" dirty="0">
                <a:solidFill>
                  <a:srgbClr val="C00000"/>
                </a:solidFill>
                <a:ea typeface="ＭＳ Ｐゴシック" charset="-128"/>
              </a:rPr>
              <a:t> and </a:t>
            </a:r>
            <a:r>
              <a:rPr lang="en-US" altLang="x-none" dirty="0" err="1">
                <a:solidFill>
                  <a:srgbClr val="C00000"/>
                </a:solidFill>
                <a:ea typeface="ＭＳ Ｐゴシック" charset="-128"/>
              </a:rPr>
              <a:t>String.format</a:t>
            </a:r>
            <a:endParaRPr lang="en-US" altLang="x-none" dirty="0">
              <a:solidFill>
                <a:srgbClr val="C00000"/>
              </a:solidFill>
              <a:ea typeface="ＭＳ Ｐゴシック" charset="-128"/>
            </a:endParaRPr>
          </a:p>
        </p:txBody>
      </p:sp>
      <p:sp>
        <p:nvSpPr>
          <p:cNvPr id="29699" name="Slide Number Placeholder 3">
            <a:extLst>
              <a:ext uri="{FF2B5EF4-FFF2-40B4-BE49-F238E27FC236}">
                <a16:creationId xmlns:a16="http://schemas.microsoft.com/office/drawing/2014/main" id="{6E6461C7-08DF-F531-02F7-3513E66688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8DF648EA-C082-6E40-9F0B-AEFB36875D4C}" type="slidenum">
              <a:rPr lang="en-US" altLang="x-none" sz="1200">
                <a:latin typeface="Tahoma" charset="0"/>
              </a:rPr>
              <a:pPr/>
              <a:t>13</a:t>
            </a:fld>
            <a:endParaRPr lang="en-US" altLang="x-none" sz="1200">
              <a:latin typeface="Tahoma" charset="0"/>
            </a:endParaRPr>
          </a:p>
        </p:txBody>
      </p:sp>
    </p:spTree>
    <p:extLst>
      <p:ext uri="{BB962C8B-B14F-4D97-AF65-F5344CB8AC3E}">
        <p14:creationId xmlns:p14="http://schemas.microsoft.com/office/powerpoint/2010/main" val="395544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pPr eaLnBrk="1" hangingPunct="1"/>
            <a:r>
              <a:rPr lang="en-US" altLang="x-none" dirty="0" err="1">
                <a:ea typeface="ＭＳ Ｐゴシック" charset="-128"/>
              </a:rPr>
              <a:t>Printf</a:t>
            </a:r>
            <a:r>
              <a:rPr lang="en-US" altLang="x-none" dirty="0">
                <a:ea typeface="ＭＳ Ｐゴシック" charset="-128"/>
              </a:rPr>
              <a:t>/Format Design</a:t>
            </a:r>
            <a:endParaRPr lang="en-US" altLang="x-none" dirty="0">
              <a:latin typeface="Courier New" charset="0"/>
              <a:ea typeface="ＭＳ Ｐゴシック" charset="-128"/>
            </a:endParaRPr>
          </a:p>
        </p:txBody>
      </p:sp>
      <p:sp>
        <p:nvSpPr>
          <p:cNvPr id="73730" name="Rectangle 3"/>
          <p:cNvSpPr>
            <a:spLocks noGrp="1"/>
          </p:cNvSpPr>
          <p:nvPr>
            <p:ph type="body" idx="1"/>
          </p:nvPr>
        </p:nvSpPr>
        <p:spPr/>
        <p:txBody>
          <a:bodyPr/>
          <a:lstStyle/>
          <a:p>
            <a:pPr marL="233363" indent="-233363" algn="ctr" eaLnBrk="1" hangingPunct="1">
              <a:buFont typeface="Wingdings 2" charset="2"/>
              <a:buNone/>
              <a:tabLst>
                <a:tab pos="2057400" algn="l"/>
              </a:tabLst>
            </a:pPr>
            <a:r>
              <a:rPr lang="en-US" altLang="x-none" sz="2000" dirty="0" err="1">
                <a:latin typeface="Courier New" charset="0"/>
                <a:ea typeface="ＭＳ Ｐゴシック" charset="-128"/>
              </a:rPr>
              <a:t>System.out.printf</a:t>
            </a:r>
            <a:r>
              <a:rPr lang="en-US" altLang="x-none" sz="2000" dirty="0">
                <a:latin typeface="Courier New" charset="0"/>
                <a:ea typeface="ＭＳ Ｐゴシック" charset="-128"/>
              </a:rPr>
              <a:t>("</a:t>
            </a:r>
            <a:r>
              <a:rPr lang="en-US" altLang="x-none" sz="2000" b="1" dirty="0">
                <a:ea typeface="ＭＳ Ｐゴシック" charset="-128"/>
              </a:rPr>
              <a:t>format string</a:t>
            </a:r>
            <a:r>
              <a:rPr lang="en-US" altLang="x-none" sz="2000" dirty="0">
                <a:latin typeface="Courier New" charset="0"/>
                <a:ea typeface="ＭＳ Ｐゴシック" charset="-128"/>
              </a:rPr>
              <a:t>", </a:t>
            </a:r>
            <a:r>
              <a:rPr lang="en-US" altLang="x-none" sz="2000" b="1" dirty="0">
                <a:ea typeface="ＭＳ Ｐゴシック" charset="-128"/>
              </a:rPr>
              <a:t>parameters</a:t>
            </a:r>
            <a:r>
              <a:rPr lang="en-US" altLang="x-none" sz="2000" dirty="0">
                <a:latin typeface="Courier New" charset="0"/>
                <a:ea typeface="ＭＳ Ｐゴシック" charset="-128"/>
              </a:rPr>
              <a:t>);</a:t>
            </a:r>
          </a:p>
          <a:p>
            <a:pPr marL="690563" lvl="1" indent="-233363" eaLnBrk="1" hangingPunct="1">
              <a:buFont typeface="Wingdings 2" charset="2"/>
              <a:buNone/>
              <a:tabLst>
                <a:tab pos="2057400" algn="l"/>
              </a:tabLst>
            </a:pPr>
            <a:endParaRPr lang="en-US" altLang="x-none" sz="1800" dirty="0">
              <a:ea typeface="ＭＳ Ｐゴシック" charset="-128"/>
            </a:endParaRPr>
          </a:p>
          <a:p>
            <a:pPr marL="233363" indent="-233363" eaLnBrk="1" hangingPunct="1">
              <a:lnSpc>
                <a:spcPct val="110000"/>
              </a:lnSpc>
              <a:tabLst>
                <a:tab pos="2057400" algn="l"/>
              </a:tabLst>
            </a:pPr>
            <a:r>
              <a:rPr lang="en-US" altLang="x-none" sz="1600" dirty="0">
                <a:ea typeface="ＭＳ Ｐゴシック" charset="-128"/>
              </a:rPr>
              <a:t>Output with </a:t>
            </a:r>
            <a:r>
              <a:rPr lang="en-US" altLang="x-none" sz="1600" i="1" dirty="0">
                <a:solidFill>
                  <a:srgbClr val="FF0000"/>
                </a:solidFill>
                <a:ea typeface="ＭＳ Ｐゴシック" charset="-128"/>
              </a:rPr>
              <a:t>placeholders</a:t>
            </a:r>
            <a:r>
              <a:rPr lang="en-US" altLang="x-none" sz="1600" i="1" dirty="0">
                <a:ea typeface="ＭＳ Ｐゴシック" charset="-128"/>
              </a:rPr>
              <a:t> </a:t>
            </a:r>
            <a:r>
              <a:rPr lang="en-US" altLang="x-none" sz="1600" dirty="0">
                <a:ea typeface="ＭＳ Ｐゴシック" charset="-128"/>
              </a:rPr>
              <a:t>to insert parameters, e.g.,</a:t>
            </a:r>
          </a:p>
          <a:p>
            <a:pPr marL="690563" lvl="1" indent="-233363" eaLnBrk="1" hangingPunct="1">
              <a:tabLst>
                <a:tab pos="2057400" algn="l"/>
              </a:tabLst>
            </a:pPr>
            <a:r>
              <a:rPr lang="en-US" altLang="x-none" sz="1800" dirty="0">
                <a:latin typeface="Courier New" charset="0"/>
                <a:ea typeface="ＭＳ Ｐゴシック" charset="-128"/>
              </a:rPr>
              <a:t>%d</a:t>
            </a:r>
            <a:r>
              <a:rPr lang="en-US" altLang="x-none" sz="1800" dirty="0">
                <a:ea typeface="ＭＳ Ｐゴシック" charset="-128"/>
              </a:rPr>
              <a:t>	integer</a:t>
            </a:r>
          </a:p>
          <a:p>
            <a:pPr marL="690563" lvl="1" indent="-233363" eaLnBrk="1" hangingPunct="1">
              <a:tabLst>
                <a:tab pos="2057400" algn="l"/>
              </a:tabLst>
            </a:pPr>
            <a:r>
              <a:rPr lang="en-US" altLang="x-none" sz="1800" dirty="0">
                <a:latin typeface="Courier New" charset="0"/>
                <a:ea typeface="ＭＳ Ｐゴシック" charset="-128"/>
              </a:rPr>
              <a:t>%f</a:t>
            </a:r>
            <a:r>
              <a:rPr lang="en-US" altLang="x-none" sz="1800" dirty="0">
                <a:ea typeface="ＭＳ Ｐゴシック" charset="-128"/>
              </a:rPr>
              <a:t>	real number</a:t>
            </a:r>
          </a:p>
          <a:p>
            <a:pPr marL="690563" lvl="1" indent="-233363" eaLnBrk="1" hangingPunct="1">
              <a:tabLst>
                <a:tab pos="2057400" algn="l"/>
              </a:tabLst>
            </a:pPr>
            <a:r>
              <a:rPr lang="en-US" altLang="x-none" sz="1800" dirty="0">
                <a:latin typeface="Courier New" charset="0"/>
                <a:ea typeface="ＭＳ Ｐゴシック" charset="-128"/>
              </a:rPr>
              <a:t>%s</a:t>
            </a:r>
            <a:r>
              <a:rPr lang="en-US" altLang="x-none" sz="1800" dirty="0">
                <a:ea typeface="ＭＳ Ｐゴシック" charset="-128"/>
              </a:rPr>
              <a:t>	string</a:t>
            </a:r>
          </a:p>
          <a:p>
            <a:pPr marL="1084263" lvl="2" indent="-169863" eaLnBrk="1" hangingPunct="1">
              <a:tabLst>
                <a:tab pos="2057400" algn="l"/>
              </a:tabLst>
            </a:pPr>
            <a:r>
              <a:rPr lang="en-US" altLang="x-none" sz="1600" dirty="0">
                <a:ea typeface="ＭＳ Ｐゴシック" charset="-128"/>
              </a:rPr>
              <a:t>these placeholders are used instead of + concatenation</a:t>
            </a:r>
          </a:p>
          <a:p>
            <a:pPr marL="1084263" lvl="2" indent="-169863" eaLnBrk="1" hangingPunct="1">
              <a:tabLst>
                <a:tab pos="2057400" algn="l"/>
              </a:tabLst>
            </a:pPr>
            <a:endParaRPr lang="en-US" altLang="x-none" sz="1600" dirty="0">
              <a:ea typeface="ＭＳ Ｐゴシック" charset="-128"/>
            </a:endParaRPr>
          </a:p>
          <a:p>
            <a:pPr marL="690563" lvl="1" indent="-233363" eaLnBrk="1" hangingPunct="1">
              <a:tabLst>
                <a:tab pos="2057400" algn="l"/>
              </a:tabLst>
            </a:pPr>
            <a:r>
              <a:rPr lang="en-US" altLang="x-none" sz="1800" dirty="0">
                <a:ea typeface="ＭＳ Ｐゴシック" charset="-128"/>
              </a:rPr>
              <a:t>Example:</a:t>
            </a:r>
          </a:p>
          <a:p>
            <a:pPr marL="690563" lvl="1" indent="-233363" eaLnBrk="1" hangingPunct="1">
              <a:lnSpc>
                <a:spcPct val="70000"/>
              </a:lnSpc>
              <a:buFont typeface="Wingdings 2" charset="2"/>
              <a:buNone/>
              <a:tabLst>
                <a:tab pos="2057400" algn="l"/>
              </a:tabLst>
            </a:pPr>
            <a:endParaRPr lang="en-US" altLang="x-none" sz="700" dirty="0">
              <a:latin typeface="Courier New" charset="0"/>
              <a:ea typeface="ＭＳ Ｐゴシック" charset="-128"/>
            </a:endParaRPr>
          </a:p>
          <a:p>
            <a:pPr marL="690563" lvl="1" indent="-233363"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int</a:t>
            </a:r>
            <a:r>
              <a:rPr lang="en-US" altLang="x-none" sz="1800" dirty="0">
                <a:latin typeface="Courier New" charset="0"/>
                <a:ea typeface="ＭＳ Ｐゴシック" charset="-128"/>
              </a:rPr>
              <a:t> x = 3;</a:t>
            </a:r>
          </a:p>
          <a:p>
            <a:pPr marL="690563" lvl="1" indent="-233363"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int</a:t>
            </a:r>
            <a:r>
              <a:rPr lang="en-US" altLang="x-none" sz="1800" dirty="0">
                <a:latin typeface="Courier New" charset="0"/>
                <a:ea typeface="ＭＳ Ｐゴシック" charset="-128"/>
              </a:rPr>
              <a:t> y = -17;</a:t>
            </a:r>
            <a:endParaRPr lang="en-US" altLang="x-none" sz="1800" b="1" dirty="0">
              <a:solidFill>
                <a:srgbClr val="008080"/>
              </a:solidFill>
              <a:latin typeface="Courier New" charset="0"/>
              <a:ea typeface="ＭＳ Ｐゴシック" charset="-128"/>
            </a:endParaRPr>
          </a:p>
          <a:p>
            <a:pPr marL="690563" lvl="1" indent="-233363"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System.out.printf</a:t>
            </a:r>
            <a:r>
              <a:rPr lang="en-US" altLang="x-none" sz="1800" dirty="0">
                <a:latin typeface="Courier New" charset="0"/>
                <a:ea typeface="ＭＳ Ｐゴシック" charset="-128"/>
              </a:rPr>
              <a:t>("x is </a:t>
            </a:r>
            <a:r>
              <a:rPr lang="en-US" altLang="x-none" sz="1800" b="1" dirty="0">
                <a:latin typeface="Courier New" charset="0"/>
                <a:ea typeface="ＭＳ Ｐゴシック" charset="-128"/>
              </a:rPr>
              <a:t>%d</a:t>
            </a:r>
            <a:r>
              <a:rPr lang="en-US" altLang="x-none" sz="1800" dirty="0">
                <a:latin typeface="Courier New" charset="0"/>
                <a:ea typeface="ＭＳ Ｐゴシック" charset="-128"/>
              </a:rPr>
              <a:t> and y is </a:t>
            </a:r>
            <a:r>
              <a:rPr lang="en-US" altLang="x-none" sz="1800" b="1" dirty="0">
                <a:latin typeface="Courier New" charset="0"/>
                <a:ea typeface="ＭＳ Ｐゴシック" charset="-128"/>
              </a:rPr>
              <a:t>%d</a:t>
            </a:r>
            <a:r>
              <a:rPr lang="en-US" altLang="x-none" sz="1800" dirty="0">
                <a:latin typeface="Courier New" charset="0"/>
                <a:ea typeface="ＭＳ Ｐゴシック" charset="-128"/>
              </a:rPr>
              <a:t>!\n", x, y);</a:t>
            </a:r>
          </a:p>
          <a:p>
            <a:pPr marL="690563" lvl="1" indent="-233363" eaLnBrk="1" hangingPunct="1">
              <a:lnSpc>
                <a:spcPct val="70000"/>
              </a:lnSpc>
              <a:buFont typeface="Wingdings 2" charset="2"/>
              <a:buNone/>
              <a:tabLst>
                <a:tab pos="2057400" algn="l"/>
              </a:tabLst>
            </a:pPr>
            <a:r>
              <a:rPr lang="en-US" altLang="x-none" sz="1800" b="1" dirty="0">
                <a:latin typeface="Courier New" charset="0"/>
                <a:ea typeface="ＭＳ Ｐゴシック" charset="-128"/>
              </a:rPr>
              <a:t>	</a:t>
            </a:r>
            <a:endParaRPr lang="en-US" altLang="x-none" sz="1800" b="1" dirty="0">
              <a:solidFill>
                <a:srgbClr val="008080"/>
              </a:solidFill>
              <a:latin typeface="Courier New" charset="0"/>
              <a:ea typeface="ＭＳ Ｐゴシック" charset="-128"/>
            </a:endParaRPr>
          </a:p>
          <a:p>
            <a:pPr marL="690563" lvl="1" indent="-233363" eaLnBrk="1" hangingPunct="1">
              <a:buFont typeface="Wingdings 2" charset="2"/>
              <a:buNone/>
              <a:tabLst>
                <a:tab pos="2057400" algn="l"/>
              </a:tabLst>
            </a:pPr>
            <a:endParaRPr lang="en-US" altLang="x-none" sz="1800" dirty="0">
              <a:ea typeface="ＭＳ Ｐゴシック" charset="-128"/>
            </a:endParaRPr>
          </a:p>
          <a:p>
            <a:pPr marL="1084263" lvl="2" indent="-169863" eaLnBrk="1" hangingPunct="1">
              <a:tabLst>
                <a:tab pos="2057400" algn="l"/>
              </a:tabLst>
            </a:pPr>
            <a:r>
              <a:rPr lang="en-US" altLang="x-none" sz="1600" dirty="0" err="1">
                <a:latin typeface="Courier New" charset="0"/>
                <a:ea typeface="ＭＳ Ｐゴシック" charset="-128"/>
              </a:rPr>
              <a:t>printf</a:t>
            </a:r>
            <a:r>
              <a:rPr lang="en-US" altLang="x-none" sz="1600" dirty="0">
                <a:ea typeface="ＭＳ Ｐゴシック" charset="-128"/>
              </a:rPr>
              <a:t> does not drop to the next line unless you write </a:t>
            </a:r>
            <a:r>
              <a:rPr lang="en-US" altLang="x-none" sz="1600" dirty="0">
                <a:latin typeface="Courier New" charset="0"/>
                <a:ea typeface="ＭＳ Ｐゴシック" charset="-128"/>
              </a:rPr>
              <a:t>\n</a:t>
            </a:r>
          </a:p>
        </p:txBody>
      </p:sp>
      <p:sp>
        <p:nvSpPr>
          <p:cNvPr id="73731" name="Rectangle 3"/>
          <p:cNvSpPr>
            <a:spLocks noChangeArrowheads="1"/>
          </p:cNvSpPr>
          <p:nvPr/>
        </p:nvSpPr>
        <p:spPr bwMode="auto">
          <a:xfrm>
            <a:off x="935038" y="6400800"/>
            <a:ext cx="691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2000" dirty="0"/>
              <a:t>https://</a:t>
            </a:r>
            <a:r>
              <a:rPr lang="en-US" altLang="x-none" sz="2000" dirty="0" err="1"/>
              <a:t>docs.oracle.com</a:t>
            </a:r>
            <a:r>
              <a:rPr lang="en-US" altLang="x-none" sz="2000" dirty="0"/>
              <a:t>/</a:t>
            </a:r>
            <a:r>
              <a:rPr lang="en-US" altLang="x-none" sz="2000" dirty="0" err="1"/>
              <a:t>javase</a:t>
            </a:r>
            <a:r>
              <a:rPr lang="en-US" altLang="x-none" sz="2000" dirty="0"/>
              <a:t>/8/docs/</a:t>
            </a:r>
            <a:r>
              <a:rPr lang="en-US" altLang="x-none" sz="2000" dirty="0" err="1"/>
              <a:t>api</a:t>
            </a:r>
            <a:r>
              <a:rPr lang="en-US" altLang="x-none" sz="2000" dirty="0"/>
              <a:t>/java/</a:t>
            </a:r>
            <a:r>
              <a:rPr lang="en-US" altLang="x-none" sz="2000" dirty="0" err="1"/>
              <a:t>util</a:t>
            </a:r>
            <a:r>
              <a:rPr lang="en-US" altLang="x-none" sz="2000" dirty="0"/>
              <a:t>/</a:t>
            </a:r>
            <a:r>
              <a:rPr lang="en-US" altLang="x-none" sz="2000" dirty="0" err="1"/>
              <a:t>Formatter.html</a:t>
            </a:r>
            <a:endParaRPr lang="en-US" altLang="x-none" sz="2000" dirty="0"/>
          </a:p>
        </p:txBody>
      </p:sp>
      <p:sp>
        <p:nvSpPr>
          <p:cNvPr id="5" name="Rectangle 4"/>
          <p:cNvSpPr>
            <a:spLocks noChangeArrowheads="1"/>
          </p:cNvSpPr>
          <p:nvPr/>
        </p:nvSpPr>
        <p:spPr bwMode="auto">
          <a:xfrm>
            <a:off x="3810000" y="5486400"/>
            <a:ext cx="335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800" b="1">
                <a:solidFill>
                  <a:srgbClr val="008080"/>
                </a:solidFill>
                <a:latin typeface="Courier New" charset="0"/>
              </a:rPr>
              <a:t>// x is 3 and y is -17!</a:t>
            </a:r>
            <a:endParaRPr lang="en-US" altLang="x-none"/>
          </a:p>
        </p:txBody>
      </p:sp>
      <p:sp>
        <p:nvSpPr>
          <p:cNvPr id="7" name="Freeform 6"/>
          <p:cNvSpPr>
            <a:spLocks/>
          </p:cNvSpPr>
          <p:nvPr/>
        </p:nvSpPr>
        <p:spPr bwMode="auto">
          <a:xfrm>
            <a:off x="4748213" y="4606925"/>
            <a:ext cx="2566987" cy="446088"/>
          </a:xfrm>
          <a:custGeom>
            <a:avLst/>
            <a:gdLst>
              <a:gd name="T0" fmla="*/ 0 w 1711569"/>
              <a:gd name="T1" fmla="*/ 464177 h 445477"/>
              <a:gd name="T2" fmla="*/ 2147483647 w 1711569"/>
              <a:gd name="T3" fmla="*/ 0 h 445477"/>
              <a:gd name="T4" fmla="*/ 2147483647 w 1711569"/>
              <a:gd name="T5" fmla="*/ 464177 h 445477"/>
              <a:gd name="T6" fmla="*/ 0 60000 65536"/>
              <a:gd name="T7" fmla="*/ 0 60000 65536"/>
              <a:gd name="T8" fmla="*/ 0 60000 65536"/>
              <a:gd name="T9" fmla="*/ 0 w 1711569"/>
              <a:gd name="T10" fmla="*/ 0 h 445477"/>
              <a:gd name="T11" fmla="*/ 1711569 w 1711569"/>
              <a:gd name="T12" fmla="*/ 445477 h 445477"/>
            </a:gdLst>
            <a:ahLst/>
            <a:cxnLst>
              <a:cxn ang="T6">
                <a:pos x="T0" y="T1"/>
              </a:cxn>
              <a:cxn ang="T7">
                <a:pos x="T2" y="T3"/>
              </a:cxn>
              <a:cxn ang="T8">
                <a:pos x="T4" y="T5"/>
              </a:cxn>
            </a:cxnLst>
            <a:rect l="T9" t="T10" r="T11" b="T12"/>
            <a:pathLst>
              <a:path w="1711569" h="445477">
                <a:moveTo>
                  <a:pt x="0" y="445477"/>
                </a:moveTo>
                <a:cubicBezTo>
                  <a:pt x="220785" y="222738"/>
                  <a:pt x="441570" y="0"/>
                  <a:pt x="726831" y="0"/>
                </a:cubicBezTo>
                <a:cubicBezTo>
                  <a:pt x="1012092" y="0"/>
                  <a:pt x="1361830" y="222738"/>
                  <a:pt x="1711569" y="445477"/>
                </a:cubicBezTo>
              </a:path>
            </a:pathLst>
          </a:custGeom>
          <a:noFill/>
          <a:ln w="25400" cap="flat" cmpd="sng">
            <a:solidFill>
              <a:srgbClr val="C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7"/>
          <p:cNvSpPr>
            <a:spLocks/>
          </p:cNvSpPr>
          <p:nvPr/>
        </p:nvSpPr>
        <p:spPr bwMode="auto">
          <a:xfrm>
            <a:off x="6348413" y="4659313"/>
            <a:ext cx="1423987" cy="446087"/>
          </a:xfrm>
          <a:custGeom>
            <a:avLst/>
            <a:gdLst>
              <a:gd name="T0" fmla="*/ 0 w 1711569"/>
              <a:gd name="T1" fmla="*/ 464147 h 445477"/>
              <a:gd name="T2" fmla="*/ 2427 w 1711569"/>
              <a:gd name="T3" fmla="*/ 0 h 445477"/>
              <a:gd name="T4" fmla="*/ 5714 w 1711569"/>
              <a:gd name="T5" fmla="*/ 464147 h 445477"/>
              <a:gd name="T6" fmla="*/ 0 60000 65536"/>
              <a:gd name="T7" fmla="*/ 0 60000 65536"/>
              <a:gd name="T8" fmla="*/ 0 60000 65536"/>
              <a:gd name="T9" fmla="*/ 0 w 1711569"/>
              <a:gd name="T10" fmla="*/ 0 h 445477"/>
              <a:gd name="T11" fmla="*/ 1711569 w 1711569"/>
              <a:gd name="T12" fmla="*/ 445477 h 445477"/>
            </a:gdLst>
            <a:ahLst/>
            <a:cxnLst>
              <a:cxn ang="T6">
                <a:pos x="T0" y="T1"/>
              </a:cxn>
              <a:cxn ang="T7">
                <a:pos x="T2" y="T3"/>
              </a:cxn>
              <a:cxn ang="T8">
                <a:pos x="T4" y="T5"/>
              </a:cxn>
            </a:cxnLst>
            <a:rect l="T9" t="T10" r="T11" b="T12"/>
            <a:pathLst>
              <a:path w="1711569" h="445477">
                <a:moveTo>
                  <a:pt x="0" y="445477"/>
                </a:moveTo>
                <a:cubicBezTo>
                  <a:pt x="220785" y="222738"/>
                  <a:pt x="441570" y="0"/>
                  <a:pt x="726831" y="0"/>
                </a:cubicBezTo>
                <a:cubicBezTo>
                  <a:pt x="1012092" y="0"/>
                  <a:pt x="1361830" y="222738"/>
                  <a:pt x="1711569" y="445477"/>
                </a:cubicBezTo>
              </a:path>
            </a:pathLst>
          </a:custGeom>
          <a:noFill/>
          <a:ln w="25400" cap="flat" cmpd="sng">
            <a:solidFill>
              <a:srgbClr val="00B05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3">
            <a:extLst>
              <a:ext uri="{FF2B5EF4-FFF2-40B4-BE49-F238E27FC236}">
                <a16:creationId xmlns:a16="http://schemas.microsoft.com/office/drawing/2014/main" id="{D0FC4F5E-C28A-67CA-9A91-F8695B4AEFB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14</a:t>
            </a:fld>
            <a:endParaRPr lang="en-US" altLang="x-none" sz="1200" dirty="0">
              <a:latin typeface="Tahoma" charset="0"/>
            </a:endParaRPr>
          </a:p>
        </p:txBody>
      </p:sp>
    </p:spTree>
    <p:extLst>
      <p:ext uri="{BB962C8B-B14F-4D97-AF65-F5344CB8AC3E}">
        <p14:creationId xmlns:p14="http://schemas.microsoft.com/office/powerpoint/2010/main" val="816084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533400" y="209550"/>
            <a:ext cx="7772400" cy="838200"/>
          </a:xfrm>
        </p:spPr>
        <p:txBody>
          <a:bodyPr/>
          <a:lstStyle/>
          <a:p>
            <a:r>
              <a:rPr lang="en-US" altLang="x-none" dirty="0" err="1">
                <a:ea typeface="ＭＳ Ｐゴシック" charset="-128"/>
              </a:rPr>
              <a:t>Printf</a:t>
            </a:r>
            <a:r>
              <a:rPr lang="en-US" altLang="x-none" dirty="0">
                <a:ea typeface="ＭＳ Ｐゴシック" charset="-128"/>
              </a:rPr>
              <a:t>/Format Design </a:t>
            </a:r>
            <a:br>
              <a:rPr lang="en-US" altLang="x-none" dirty="0">
                <a:ea typeface="ＭＳ Ｐゴシック" charset="-128"/>
              </a:rPr>
            </a:br>
            <a:r>
              <a:rPr lang="en-US" altLang="x-none" dirty="0">
                <a:ea typeface="ＭＳ Ｐゴシック" charset="-128"/>
              </a:rPr>
              <a:t>and Language Support</a:t>
            </a:r>
          </a:p>
        </p:txBody>
      </p:sp>
      <p:sp>
        <p:nvSpPr>
          <p:cNvPr id="72706" name="Content Placeholder 2"/>
          <p:cNvSpPr>
            <a:spLocks noGrp="1"/>
          </p:cNvSpPr>
          <p:nvPr>
            <p:ph idx="1"/>
          </p:nvPr>
        </p:nvSpPr>
        <p:spPr>
          <a:xfrm>
            <a:off x="533400" y="1828800"/>
            <a:ext cx="7772400" cy="4419600"/>
          </a:xfrm>
        </p:spPr>
        <p:txBody>
          <a:bodyPr/>
          <a:lstStyle/>
          <a:p>
            <a:pPr marL="233363" lvl="0" indent="-233363" algn="ctr" eaLnBrk="1" hangingPunct="1">
              <a:buClr>
                <a:srgbClr val="3333CC"/>
              </a:buClr>
              <a:buNone/>
              <a:tabLst>
                <a:tab pos="2057400" algn="l"/>
              </a:tabLst>
            </a:pPr>
            <a:r>
              <a:rPr lang="en-US" altLang="x-none" sz="2000" dirty="0" err="1">
                <a:solidFill>
                  <a:srgbClr val="000000"/>
                </a:solidFill>
                <a:latin typeface="Courier New" charset="0"/>
                <a:ea typeface="ＭＳ Ｐゴシック" charset="-128"/>
              </a:rPr>
              <a:t>System.out.printf</a:t>
            </a:r>
            <a:r>
              <a:rPr lang="en-US" altLang="x-none" sz="2000" dirty="0">
                <a:solidFill>
                  <a:srgbClr val="000000"/>
                </a:solidFill>
                <a:latin typeface="Courier New" charset="0"/>
                <a:ea typeface="ＭＳ Ｐゴシック" charset="-128"/>
              </a:rPr>
              <a:t>("</a:t>
            </a:r>
            <a:r>
              <a:rPr lang="en-US" altLang="x-none" sz="2000" b="1" dirty="0">
                <a:solidFill>
                  <a:srgbClr val="000000"/>
                </a:solidFill>
                <a:ea typeface="ＭＳ Ｐゴシック" charset="-128"/>
              </a:rPr>
              <a:t>format string</a:t>
            </a:r>
            <a:r>
              <a:rPr lang="en-US" altLang="x-none" sz="2000" dirty="0">
                <a:solidFill>
                  <a:srgbClr val="000000"/>
                </a:solidFill>
                <a:latin typeface="Courier New" charset="0"/>
                <a:ea typeface="ＭＳ Ｐゴシック" charset="-128"/>
              </a:rPr>
              <a:t>", </a:t>
            </a:r>
            <a:r>
              <a:rPr lang="en-US" altLang="x-none" sz="2000" b="1" dirty="0">
                <a:solidFill>
                  <a:srgbClr val="000000"/>
                </a:solidFill>
                <a:ea typeface="ＭＳ Ｐゴシック" charset="-128"/>
              </a:rPr>
              <a:t>parameters</a:t>
            </a:r>
            <a:r>
              <a:rPr lang="en-US" altLang="x-none" sz="2000" dirty="0">
                <a:solidFill>
                  <a:srgbClr val="000000"/>
                </a:solidFill>
                <a:latin typeface="Courier New" charset="0"/>
                <a:ea typeface="ＭＳ Ｐゴシック" charset="-128"/>
              </a:rPr>
              <a:t>);</a:t>
            </a:r>
          </a:p>
          <a:p>
            <a:pPr>
              <a:buFont typeface="Wingdings" charset="0"/>
              <a:buChar char="q"/>
              <a:defRPr/>
            </a:pPr>
            <a:endParaRPr lang="en-US" dirty="0"/>
          </a:p>
          <a:p>
            <a:pPr>
              <a:buFont typeface="Wingdings" charset="0"/>
              <a:buChar char="q"/>
              <a:defRPr/>
            </a:pPr>
            <a:r>
              <a:rPr lang="en-US" dirty="0"/>
              <a:t>In the most general case, Java allows flexible (</a:t>
            </a:r>
            <a:r>
              <a:rPr lang="en-US" dirty="0">
                <a:solidFill>
                  <a:srgbClr val="FF0000"/>
                </a:solidFill>
              </a:rPr>
              <a:t>variable</a:t>
            </a:r>
            <a:r>
              <a:rPr lang="en-US" dirty="0"/>
              <a:t>) method </a:t>
            </a:r>
            <a:r>
              <a:rPr lang="en-US" u="sng" dirty="0"/>
              <a:t>signature</a:t>
            </a:r>
            <a:r>
              <a:rPr lang="en-US" dirty="0"/>
              <a:t>, e.g.,</a:t>
            </a:r>
          </a:p>
          <a:p>
            <a:pPr marL="0" indent="0">
              <a:buFont typeface="Wingdings" charset="0"/>
              <a:buNone/>
              <a:defRPr/>
            </a:pPr>
            <a:endParaRPr lang="en-US" dirty="0"/>
          </a:p>
          <a:p>
            <a:pPr>
              <a:buFont typeface="Wingdings" charset="0"/>
              <a:buChar char="q"/>
              <a:defRPr/>
            </a:pPr>
            <a:endParaRPr lang="en-US" dirty="0"/>
          </a:p>
          <a:p>
            <a:pPr>
              <a:buFont typeface="Wingdings" charset="0"/>
              <a:buChar char="q"/>
              <a:defRPr/>
            </a:pPr>
            <a:r>
              <a:rPr lang="en-US" dirty="0"/>
              <a:t>Number and type of parameters determined by the first parameter. We will not learn how to define such methods, but will use some: </a:t>
            </a:r>
            <a:r>
              <a:rPr lang="en-US" dirty="0" err="1">
                <a:latin typeface="Courier New" charset="0"/>
                <a:cs typeface="Courier New" charset="0"/>
              </a:rPr>
              <a:t>printf</a:t>
            </a:r>
            <a:r>
              <a:rPr lang="en-US" dirty="0">
                <a:latin typeface="Courier New" charset="0"/>
                <a:cs typeface="Courier New" charset="0"/>
              </a:rPr>
              <a:t>() and format()</a:t>
            </a:r>
            <a:endParaRPr lang="en-US" dirty="0"/>
          </a:p>
        </p:txBody>
      </p:sp>
      <p:sp>
        <p:nvSpPr>
          <p:cNvPr id="727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4AAB83D9-E45A-9441-966B-E21C6562DE64}" type="slidenum">
              <a:rPr lang="en-US" altLang="x-none" sz="1200">
                <a:latin typeface="Tahoma" charset="0"/>
              </a:rPr>
              <a:pPr/>
              <a:t>15</a:t>
            </a:fld>
            <a:endParaRPr lang="en-US" altLang="x-none" sz="1200">
              <a:latin typeface="Tahoma" charset="0"/>
            </a:endParaRPr>
          </a:p>
        </p:txBody>
      </p:sp>
      <p:sp>
        <p:nvSpPr>
          <p:cNvPr id="72708" name="Rectangle 3"/>
          <p:cNvSpPr txBox="1">
            <a:spLocks/>
          </p:cNvSpPr>
          <p:nvPr/>
        </p:nvSpPr>
        <p:spPr bwMode="auto">
          <a:xfrm>
            <a:off x="501869" y="35433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411" tIns="45708" rIns="91411" bIns="45708"/>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lvl="1" algn="l" eaLnBrk="1" hangingPunct="1">
              <a:spcBef>
                <a:spcPct val="20000"/>
              </a:spcBef>
              <a:buClr>
                <a:schemeClr val="accent2"/>
              </a:buClr>
              <a:buSzPct val="75000"/>
              <a:buFont typeface="Wingdings 2" charset="2"/>
              <a:buNone/>
            </a:pPr>
            <a:r>
              <a:rPr lang="en-US" altLang="x-none" sz="2000" dirty="0">
                <a:latin typeface="Courier New" charset="0"/>
              </a:rPr>
              <a:t>public static </a:t>
            </a:r>
            <a:r>
              <a:rPr lang="en-US" altLang="x-none" sz="2000" b="1" dirty="0">
                <a:solidFill>
                  <a:srgbClr val="003399"/>
                </a:solidFill>
                <a:latin typeface="Comic Sans MS" charset="0"/>
              </a:rPr>
              <a:t>type</a:t>
            </a:r>
            <a:r>
              <a:rPr lang="en-US" altLang="x-none" sz="2000" dirty="0">
                <a:latin typeface="Courier New" charset="0"/>
              </a:rPr>
              <a:t> </a:t>
            </a:r>
            <a:r>
              <a:rPr lang="en-US" altLang="x-none" sz="2000" b="1" dirty="0">
                <a:latin typeface="Comic Sans MS" charset="0"/>
              </a:rPr>
              <a:t>name</a:t>
            </a:r>
            <a:r>
              <a:rPr lang="en-US" altLang="x-none" sz="2000" dirty="0">
                <a:latin typeface="Courier New" charset="0"/>
              </a:rPr>
              <a:t>( </a:t>
            </a:r>
            <a:r>
              <a:rPr lang="en-US" altLang="x-none" sz="2000" b="1" dirty="0">
                <a:latin typeface="Comic Sans MS" charset="0"/>
              </a:rPr>
              <a:t>&lt;type1&gt; param1, </a:t>
            </a:r>
            <a:br>
              <a:rPr lang="en-US" altLang="x-none" sz="2000" b="1" dirty="0">
                <a:latin typeface="Comic Sans MS" charset="0"/>
              </a:rPr>
            </a:br>
            <a:r>
              <a:rPr lang="en-US" altLang="x-none" sz="2000" b="1" dirty="0">
                <a:latin typeface="Comic Sans MS" charset="0"/>
              </a:rPr>
              <a:t>                               &lt;type2&gt;</a:t>
            </a:r>
            <a:r>
              <a:rPr lang="is-IS" altLang="x-none" sz="2000" b="1" dirty="0">
                <a:solidFill>
                  <a:srgbClr val="FF0000"/>
                </a:solidFill>
                <a:latin typeface="Comic Sans MS" charset="0"/>
              </a:rPr>
              <a:t>…</a:t>
            </a:r>
            <a:r>
              <a:rPr lang="en-US" altLang="x-none" sz="2000" b="1" dirty="0">
                <a:latin typeface="Comic Sans MS" charset="0"/>
              </a:rPr>
              <a:t> param2</a:t>
            </a:r>
            <a:r>
              <a:rPr lang="en-US" altLang="x-none" sz="2000" dirty="0">
                <a:latin typeface="Courier New" charset="0"/>
              </a:rPr>
              <a:t>) </a:t>
            </a:r>
          </a:p>
        </p:txBody>
      </p:sp>
      <p:cxnSp>
        <p:nvCxnSpPr>
          <p:cNvPr id="3" name="Straight Arrow Connector 2"/>
          <p:cNvCxnSpPr/>
          <p:nvPr/>
        </p:nvCxnSpPr>
        <p:spPr bwMode="auto">
          <a:xfrm flipV="1">
            <a:off x="6400800" y="2133600"/>
            <a:ext cx="76200" cy="6096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7727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p:txBody>
          <a:bodyPr/>
          <a:lstStyle/>
          <a:p>
            <a:pPr eaLnBrk="1" hangingPunct="1"/>
            <a:r>
              <a:rPr lang="en-US" altLang="x-none">
                <a:latin typeface="Courier New" charset="0"/>
                <a:ea typeface="ＭＳ Ｐゴシック" charset="-128"/>
              </a:rPr>
              <a:t>printf</a:t>
            </a:r>
            <a:r>
              <a:rPr lang="en-US" altLang="x-none">
                <a:ea typeface="ＭＳ Ｐゴシック" charset="-128"/>
              </a:rPr>
              <a:t> Width</a:t>
            </a:r>
          </a:p>
        </p:txBody>
      </p:sp>
      <p:sp>
        <p:nvSpPr>
          <p:cNvPr id="10243" name="Rectangle 3"/>
          <p:cNvSpPr>
            <a:spLocks noGrp="1"/>
          </p:cNvSpPr>
          <p:nvPr>
            <p:ph type="body" idx="1"/>
          </p:nvPr>
        </p:nvSpPr>
        <p:spPr/>
        <p:txBody>
          <a:bodyPr/>
          <a:lstStyle/>
          <a:p>
            <a:pPr lvl="1" eaLnBrk="1" hangingPunct="1">
              <a:tabLst>
                <a:tab pos="2057400" algn="l"/>
              </a:tabLst>
            </a:pPr>
            <a:r>
              <a:rPr lang="en-US" altLang="x-none" sz="1800" dirty="0">
                <a:latin typeface="Courier New" charset="0"/>
                <a:ea typeface="ＭＳ Ｐゴシック" charset="-128"/>
              </a:rPr>
              <a:t>%</a:t>
            </a:r>
            <a:r>
              <a:rPr lang="en-US" altLang="x-none" sz="1800" b="1" dirty="0">
                <a:ea typeface="ＭＳ Ｐゴシック" charset="-128"/>
              </a:rPr>
              <a:t>W</a:t>
            </a:r>
            <a:r>
              <a:rPr lang="en-US" altLang="x-none" sz="1800" dirty="0">
                <a:latin typeface="Courier New" charset="0"/>
                <a:ea typeface="ＭＳ Ｐゴシック" charset="-128"/>
              </a:rPr>
              <a:t>d</a:t>
            </a:r>
            <a:r>
              <a:rPr lang="en-US" altLang="x-none" sz="1800" dirty="0">
                <a:ea typeface="ＭＳ Ｐゴシック" charset="-128"/>
              </a:rPr>
              <a:t>	integer, </a:t>
            </a:r>
            <a:r>
              <a:rPr lang="en-US" altLang="x-none" sz="1800" b="1" dirty="0">
                <a:ea typeface="ＭＳ Ｐゴシック" charset="-128"/>
              </a:rPr>
              <a:t>W</a:t>
            </a:r>
            <a:r>
              <a:rPr lang="en-US" altLang="x-none" sz="1800" dirty="0">
                <a:ea typeface="ＭＳ Ｐゴシック" charset="-128"/>
              </a:rPr>
              <a:t> characters wide, right-aligned</a:t>
            </a:r>
          </a:p>
          <a:p>
            <a:pPr lvl="1" eaLnBrk="1" hangingPunct="1">
              <a:tabLst>
                <a:tab pos="2057400" algn="l"/>
              </a:tabLst>
            </a:pPr>
            <a:r>
              <a:rPr lang="en-US" altLang="x-none" sz="1800" dirty="0">
                <a:latin typeface="Courier New" charset="0"/>
                <a:ea typeface="ＭＳ Ｐゴシック" charset="-128"/>
              </a:rPr>
              <a:t>%-</a:t>
            </a:r>
            <a:r>
              <a:rPr lang="en-US" altLang="x-none" sz="1800" b="1" dirty="0">
                <a:ea typeface="ＭＳ Ｐゴシック" charset="-128"/>
              </a:rPr>
              <a:t>W</a:t>
            </a:r>
            <a:r>
              <a:rPr lang="en-US" altLang="x-none" sz="1800" dirty="0">
                <a:latin typeface="Courier New" charset="0"/>
                <a:ea typeface="ＭＳ Ｐゴシック" charset="-128"/>
              </a:rPr>
              <a:t>d</a:t>
            </a:r>
            <a:r>
              <a:rPr lang="en-US" altLang="x-none" sz="1800" dirty="0">
                <a:ea typeface="ＭＳ Ｐゴシック" charset="-128"/>
              </a:rPr>
              <a:t>	integer, </a:t>
            </a:r>
            <a:r>
              <a:rPr lang="en-US" altLang="x-none" sz="1800" b="1" dirty="0">
                <a:ea typeface="ＭＳ Ｐゴシック" charset="-128"/>
              </a:rPr>
              <a:t>W</a:t>
            </a:r>
            <a:r>
              <a:rPr lang="en-US" altLang="x-none" sz="1800" dirty="0">
                <a:ea typeface="ＭＳ Ｐゴシック" charset="-128"/>
              </a:rPr>
              <a:t> characters wide, </a:t>
            </a:r>
            <a:r>
              <a:rPr lang="en-US" altLang="x-none" sz="1800" i="1" dirty="0">
                <a:ea typeface="ＭＳ Ｐゴシック" charset="-128"/>
              </a:rPr>
              <a:t>left</a:t>
            </a:r>
            <a:r>
              <a:rPr lang="en-US" altLang="x-none" sz="1800" dirty="0">
                <a:ea typeface="ＭＳ Ｐゴシック" charset="-128"/>
              </a:rPr>
              <a:t>-aligned</a:t>
            </a:r>
          </a:p>
          <a:p>
            <a:pPr lvl="1" eaLnBrk="1" hangingPunct="1">
              <a:tabLst>
                <a:tab pos="2057400" algn="l"/>
              </a:tabLst>
            </a:pPr>
            <a:r>
              <a:rPr lang="en-US" altLang="x-none" sz="1800" dirty="0">
                <a:latin typeface="Courier New" charset="0"/>
                <a:ea typeface="ＭＳ Ｐゴシック" charset="-128"/>
              </a:rPr>
              <a:t>%</a:t>
            </a:r>
            <a:r>
              <a:rPr lang="en-US" altLang="x-none" sz="1800" b="1" dirty="0" err="1">
                <a:ea typeface="ＭＳ Ｐゴシック" charset="-128"/>
              </a:rPr>
              <a:t>W</a:t>
            </a:r>
            <a:r>
              <a:rPr lang="en-US" altLang="x-none" sz="1800" dirty="0" err="1">
                <a:latin typeface="Courier New" charset="0"/>
                <a:ea typeface="ＭＳ Ｐゴシック" charset="-128"/>
              </a:rPr>
              <a:t>f</a:t>
            </a:r>
            <a:r>
              <a:rPr lang="en-US" altLang="x-none" sz="1800" dirty="0">
                <a:ea typeface="ＭＳ Ｐゴシック" charset="-128"/>
              </a:rPr>
              <a:t>	real number, </a:t>
            </a:r>
            <a:r>
              <a:rPr lang="en-US" altLang="x-none" sz="1800" b="1" dirty="0">
                <a:ea typeface="ＭＳ Ｐゴシック" charset="-128"/>
              </a:rPr>
              <a:t>W</a:t>
            </a:r>
            <a:r>
              <a:rPr lang="en-US" altLang="x-none" sz="1800" dirty="0">
                <a:ea typeface="ＭＳ Ｐゴシック" charset="-128"/>
              </a:rPr>
              <a:t> characters wide, right-aligned</a:t>
            </a:r>
          </a:p>
          <a:p>
            <a:pPr lvl="1" eaLnBrk="1" hangingPunct="1">
              <a:tabLst>
                <a:tab pos="2057400" algn="l"/>
              </a:tabLst>
            </a:pPr>
            <a:r>
              <a:rPr lang="en-US" altLang="x-none" sz="1800" dirty="0">
                <a:latin typeface="Courier New" charset="0"/>
                <a:ea typeface="ＭＳ Ｐゴシック" charset="-128"/>
              </a:rPr>
              <a:t>...</a:t>
            </a:r>
            <a:endParaRPr lang="en-US" altLang="x-none" sz="1800" dirty="0">
              <a:ea typeface="ＭＳ Ｐゴシック" charset="-128"/>
            </a:endParaRPr>
          </a:p>
          <a:p>
            <a:pPr lvl="1" eaLnBrk="1" hangingPunct="1">
              <a:lnSpc>
                <a:spcPct val="70000"/>
              </a:lnSpc>
              <a:buFont typeface="Wingdings 2" charset="2"/>
              <a:buNone/>
              <a:tabLst>
                <a:tab pos="2057400" algn="l"/>
              </a:tabLst>
            </a:pPr>
            <a:endParaRPr lang="en-US" altLang="x-none" sz="600" dirty="0">
              <a:latin typeface="Courier New" charset="0"/>
              <a:ea typeface="ＭＳ Ｐゴシック" charset="-128"/>
            </a:endParaRPr>
          </a:p>
          <a:p>
            <a:pPr lvl="1" eaLnBrk="1" hangingPunct="1">
              <a:lnSpc>
                <a:spcPct val="70000"/>
              </a:lnSpc>
              <a:buFont typeface="Wingdings 2" charset="2"/>
              <a:buNone/>
              <a:tabLst>
                <a:tab pos="2057400" algn="l"/>
              </a:tabLst>
            </a:pPr>
            <a:endParaRPr lang="en-US" altLang="x-none" sz="600" dirty="0">
              <a:latin typeface="Courier New" charset="0"/>
              <a:ea typeface="ＭＳ Ｐゴシック" charset="-128"/>
            </a:endParaRP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for (int </a:t>
            </a:r>
            <a:r>
              <a:rPr lang="en-US" altLang="x-none" sz="1800" dirty="0" err="1">
                <a:latin typeface="Courier New" charset="0"/>
                <a:ea typeface="ＭＳ Ｐゴシック" charset="-128"/>
              </a:rPr>
              <a:t>i</a:t>
            </a:r>
            <a:r>
              <a:rPr lang="en-US" altLang="x-none" sz="1800" dirty="0">
                <a:latin typeface="Courier New" charset="0"/>
                <a:ea typeface="ＭＳ Ｐゴシック" charset="-128"/>
              </a:rPr>
              <a:t> = 1; </a:t>
            </a:r>
            <a:r>
              <a:rPr lang="en-US" altLang="x-none" sz="1800" dirty="0" err="1">
                <a:latin typeface="Courier New" charset="0"/>
                <a:ea typeface="ＭＳ Ｐゴシック" charset="-128"/>
              </a:rPr>
              <a:t>i</a:t>
            </a:r>
            <a:r>
              <a:rPr lang="en-US" altLang="x-none" sz="1800" dirty="0">
                <a:latin typeface="Courier New" charset="0"/>
                <a:ea typeface="ＭＳ Ｐゴシック" charset="-128"/>
              </a:rPr>
              <a:t> &lt;= 3; </a:t>
            </a:r>
            <a:r>
              <a:rPr lang="en-US" altLang="x-none" sz="1800" dirty="0" err="1">
                <a:latin typeface="Courier New" charset="0"/>
                <a:ea typeface="ＭＳ Ｐゴシック" charset="-128"/>
              </a:rPr>
              <a:t>i</a:t>
            </a:r>
            <a:r>
              <a:rPr lang="en-US" altLang="x-none" sz="1800" dirty="0">
                <a:latin typeface="Courier New" charset="0"/>
                <a:ea typeface="ＭＳ Ｐゴシック" charset="-128"/>
              </a:rPr>
              <a:t>++) {</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for (int j = 1; j &lt;= 10; </a:t>
            </a:r>
            <a:r>
              <a:rPr lang="en-US" altLang="x-none" sz="1800" dirty="0" err="1">
                <a:latin typeface="Courier New" charset="0"/>
                <a:ea typeface="ＭＳ Ｐゴシック" charset="-128"/>
              </a:rPr>
              <a:t>j++</a:t>
            </a:r>
            <a:r>
              <a:rPr lang="en-US" altLang="x-none" sz="1800" dirty="0">
                <a:latin typeface="Courier New" charset="0"/>
                <a:ea typeface="ＭＳ Ｐゴシック" charset="-128"/>
              </a:rPr>
              <a:t>) {</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System.out.printf</a:t>
            </a:r>
            <a:r>
              <a:rPr lang="en-US" altLang="x-none" sz="1800" dirty="0">
                <a:latin typeface="Courier New" charset="0"/>
                <a:ea typeface="ＭＳ Ｐゴシック" charset="-128"/>
              </a:rPr>
              <a:t>("</a:t>
            </a:r>
            <a:r>
              <a:rPr lang="en-US" altLang="x-none" sz="1800" b="1" dirty="0">
                <a:latin typeface="Courier New" charset="0"/>
                <a:ea typeface="ＭＳ Ｐゴシック" charset="-128"/>
              </a:rPr>
              <a:t>%4d</a:t>
            </a: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i</a:t>
            </a:r>
            <a:r>
              <a:rPr lang="en-US" altLang="x-none" sz="1800" dirty="0">
                <a:latin typeface="Courier New" charset="0"/>
                <a:ea typeface="ＭＳ Ｐゴシック" charset="-128"/>
              </a:rPr>
              <a:t> * j));</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solidFill>
                  <a:srgbClr val="008080"/>
                </a:solidFill>
                <a:latin typeface="Courier New" charset="0"/>
                <a:ea typeface="ＭＳ Ｐゴシック" charset="-128"/>
              </a:rPr>
              <a:t>// to end the line</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a:t>
            </a:r>
          </a:p>
          <a:p>
            <a:pPr lvl="1" eaLnBrk="1" hangingPunct="1">
              <a:lnSpc>
                <a:spcPct val="70000"/>
              </a:lnSpc>
              <a:buFont typeface="Wingdings 2" charset="2"/>
              <a:buNone/>
              <a:tabLst>
                <a:tab pos="2057400" algn="l"/>
              </a:tabLst>
            </a:pPr>
            <a:endParaRPr lang="en-US" altLang="x-none" sz="1800" dirty="0">
              <a:latin typeface="Courier New" charset="0"/>
              <a:ea typeface="ＭＳ Ｐゴシック" charset="-128"/>
            </a:endParaRPr>
          </a:p>
          <a:p>
            <a:pPr lvl="1" eaLnBrk="1" hangingPunct="1">
              <a:buFont typeface="Wingdings 2" charset="2"/>
              <a:buNone/>
              <a:tabLst>
                <a:tab pos="2057400" algn="l"/>
              </a:tabLst>
            </a:pPr>
            <a:r>
              <a:rPr lang="en-US" altLang="x-none" sz="1800" dirty="0">
                <a:ea typeface="ＭＳ Ｐゴシック" charset="-128"/>
              </a:rPr>
              <a:t>Output:</a:t>
            </a:r>
            <a:endParaRPr lang="en-US" altLang="x-none" sz="1800" dirty="0">
              <a:latin typeface="Courier New" charset="0"/>
              <a:ea typeface="ＭＳ Ｐゴシック" charset="-128"/>
            </a:endParaRP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1   2   3   4   5   6   7   8   9  10</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2   4   6   8  10  12  14  16  18  20</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3   6   9  12  15  18  21  24  27  30</a:t>
            </a:r>
          </a:p>
        </p:txBody>
      </p:sp>
      <p:sp>
        <p:nvSpPr>
          <p:cNvPr id="2" name="Slide Number Placeholder 3">
            <a:extLst>
              <a:ext uri="{FF2B5EF4-FFF2-40B4-BE49-F238E27FC236}">
                <a16:creationId xmlns:a16="http://schemas.microsoft.com/office/drawing/2014/main" id="{6521D450-F51A-05C2-7A9C-17B9E97DC503}"/>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16</a:t>
            </a:fld>
            <a:endParaRPr lang="en-US" altLang="x-none" sz="1200" dirty="0">
              <a:latin typeface="Tahoma" charset="0"/>
            </a:endParaRPr>
          </a:p>
        </p:txBody>
      </p:sp>
    </p:spTree>
    <p:extLst>
      <p:ext uri="{BB962C8B-B14F-4D97-AF65-F5344CB8AC3E}">
        <p14:creationId xmlns:p14="http://schemas.microsoft.com/office/powerpoint/2010/main" val="2102512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3" end="13"/>
                                            </p:txEl>
                                          </p:spTgt>
                                        </p:tgtEl>
                                        <p:attrNameLst>
                                          <p:attrName>style.visibility</p:attrName>
                                        </p:attrNameLst>
                                      </p:cBhvr>
                                      <p:to>
                                        <p:strVal val="visible"/>
                                      </p:to>
                                    </p:set>
                                    <p:animEffect transition="in" filter="blinds(horizontal)">
                                      <p:cBhvr>
                                        <p:cTn id="7" dur="500"/>
                                        <p:tgtEl>
                                          <p:spTgt spid="10243">
                                            <p:txEl>
                                              <p:pRg st="13" end="1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14" end="14"/>
                                            </p:txEl>
                                          </p:spTgt>
                                        </p:tgtEl>
                                        <p:attrNameLst>
                                          <p:attrName>style.visibility</p:attrName>
                                        </p:attrNameLst>
                                      </p:cBhvr>
                                      <p:to>
                                        <p:strVal val="visible"/>
                                      </p:to>
                                    </p:set>
                                    <p:animEffect transition="in" filter="blinds(horizontal)">
                                      <p:cBhvr>
                                        <p:cTn id="10" dur="500"/>
                                        <p:tgtEl>
                                          <p:spTgt spid="10243">
                                            <p:txEl>
                                              <p:pRg st="14" end="1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43">
                                            <p:txEl>
                                              <p:pRg st="15" end="15"/>
                                            </p:txEl>
                                          </p:spTgt>
                                        </p:tgtEl>
                                        <p:attrNameLst>
                                          <p:attrName>style.visibility</p:attrName>
                                        </p:attrNameLst>
                                      </p:cBhvr>
                                      <p:to>
                                        <p:strVal val="visible"/>
                                      </p:to>
                                    </p:set>
                                    <p:animEffect transition="in" filter="blinds(horizontal)">
                                      <p:cBhvr>
                                        <p:cTn id="13" dur="500"/>
                                        <p:tgtEl>
                                          <p:spTgt spid="10243">
                                            <p:txEl>
                                              <p:pRg st="15" end="1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243">
                                            <p:txEl>
                                              <p:pRg st="16" end="16"/>
                                            </p:txEl>
                                          </p:spTgt>
                                        </p:tgtEl>
                                        <p:attrNameLst>
                                          <p:attrName>style.visibility</p:attrName>
                                        </p:attrNameLst>
                                      </p:cBhvr>
                                      <p:to>
                                        <p:strVal val="visible"/>
                                      </p:to>
                                    </p:set>
                                    <p:animEffect transition="in" filter="blinds(horizontal)">
                                      <p:cBhvr>
                                        <p:cTn id="16" dur="500"/>
                                        <p:tgtEl>
                                          <p:spTgt spid="1024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p:txBody>
          <a:bodyPr/>
          <a:lstStyle/>
          <a:p>
            <a:pPr eaLnBrk="1" hangingPunct="1"/>
            <a:r>
              <a:rPr lang="en-US" altLang="x-none">
                <a:latin typeface="Courier New" charset="0"/>
                <a:ea typeface="ＭＳ Ｐゴシック" charset="-128"/>
              </a:rPr>
              <a:t>printf</a:t>
            </a:r>
            <a:r>
              <a:rPr lang="en-US" altLang="x-none">
                <a:ea typeface="ＭＳ Ｐゴシック" charset="-128"/>
              </a:rPr>
              <a:t> Precision</a:t>
            </a:r>
          </a:p>
        </p:txBody>
      </p:sp>
      <p:sp>
        <p:nvSpPr>
          <p:cNvPr id="11267" name="Rectangle 3"/>
          <p:cNvSpPr>
            <a:spLocks noGrp="1"/>
          </p:cNvSpPr>
          <p:nvPr>
            <p:ph type="body" idx="1"/>
          </p:nvPr>
        </p:nvSpPr>
        <p:spPr/>
        <p:txBody>
          <a:bodyPr/>
          <a:lstStyle/>
          <a:p>
            <a:pPr lvl="1" eaLnBrk="1" hangingPunct="1">
              <a:tabLst>
                <a:tab pos="2057400" algn="l"/>
              </a:tabLst>
            </a:pPr>
            <a:r>
              <a:rPr lang="en-US" altLang="x-none" sz="1800" dirty="0">
                <a:latin typeface="Courier New" charset="0"/>
                <a:ea typeface="ＭＳ Ｐゴシック" charset="-128"/>
              </a:rPr>
              <a:t>%.</a:t>
            </a:r>
            <a:r>
              <a:rPr lang="en-US" altLang="x-none" sz="1800" b="1" dirty="0" err="1">
                <a:ea typeface="ＭＳ Ｐゴシック" charset="-128"/>
              </a:rPr>
              <a:t>D</a:t>
            </a:r>
            <a:r>
              <a:rPr lang="en-US" altLang="x-none" sz="1800" dirty="0" err="1">
                <a:latin typeface="Courier New" charset="0"/>
                <a:ea typeface="ＭＳ Ｐゴシック" charset="-128"/>
              </a:rPr>
              <a:t>f</a:t>
            </a:r>
            <a:r>
              <a:rPr lang="en-US" altLang="x-none" sz="1800" dirty="0">
                <a:ea typeface="ＭＳ Ｐゴシック" charset="-128"/>
              </a:rPr>
              <a:t>	real number, rounded to </a:t>
            </a:r>
            <a:r>
              <a:rPr lang="en-US" altLang="x-none" sz="1800" b="1" dirty="0">
                <a:ea typeface="ＭＳ Ｐゴシック" charset="-128"/>
              </a:rPr>
              <a:t>D</a:t>
            </a:r>
            <a:r>
              <a:rPr lang="en-US" altLang="x-none" sz="1800" dirty="0">
                <a:ea typeface="ＭＳ Ｐゴシック" charset="-128"/>
              </a:rPr>
              <a:t> digits after decimal</a:t>
            </a:r>
          </a:p>
          <a:p>
            <a:pPr lvl="1" eaLnBrk="1" hangingPunct="1">
              <a:tabLst>
                <a:tab pos="2057400" algn="l"/>
              </a:tabLst>
            </a:pPr>
            <a:r>
              <a:rPr lang="en-US" altLang="x-none" sz="1800" dirty="0">
                <a:latin typeface="Courier New" charset="0"/>
                <a:ea typeface="ＭＳ Ｐゴシック" charset="-128"/>
              </a:rPr>
              <a:t>%</a:t>
            </a:r>
            <a:r>
              <a:rPr lang="en-US" altLang="x-none" sz="1800" b="1" dirty="0" err="1">
                <a:ea typeface="ＭＳ Ｐゴシック" charset="-128"/>
              </a:rPr>
              <a:t>W</a:t>
            </a:r>
            <a:r>
              <a:rPr lang="en-US" altLang="x-none" sz="1800" dirty="0" err="1">
                <a:latin typeface="Courier New" charset="0"/>
                <a:ea typeface="ＭＳ Ｐゴシック" charset="-128"/>
              </a:rPr>
              <a:t>.</a:t>
            </a:r>
            <a:r>
              <a:rPr lang="en-US" altLang="x-none" sz="1800" b="1" dirty="0" err="1">
                <a:ea typeface="ＭＳ Ｐゴシック" charset="-128"/>
              </a:rPr>
              <a:t>D</a:t>
            </a:r>
            <a:r>
              <a:rPr lang="en-US" altLang="x-none" sz="1800" dirty="0" err="1">
                <a:latin typeface="Courier New" charset="0"/>
                <a:ea typeface="ＭＳ Ｐゴシック" charset="-128"/>
              </a:rPr>
              <a:t>f</a:t>
            </a:r>
            <a:r>
              <a:rPr lang="en-US" altLang="x-none" sz="1800" dirty="0">
                <a:ea typeface="ＭＳ Ｐゴシック" charset="-128"/>
              </a:rPr>
              <a:t>	real number, </a:t>
            </a:r>
            <a:r>
              <a:rPr lang="en-US" altLang="x-none" sz="1800" b="1" dirty="0">
                <a:ea typeface="ＭＳ Ｐゴシック" charset="-128"/>
              </a:rPr>
              <a:t>W</a:t>
            </a:r>
            <a:r>
              <a:rPr lang="en-US" altLang="x-none" sz="1800" dirty="0">
                <a:ea typeface="ＭＳ Ｐゴシック" charset="-128"/>
              </a:rPr>
              <a:t> chars wide, </a:t>
            </a:r>
            <a:r>
              <a:rPr lang="en-US" altLang="x-none" sz="1800" b="1" dirty="0">
                <a:ea typeface="ＭＳ Ｐゴシック" charset="-128"/>
              </a:rPr>
              <a:t>D</a:t>
            </a:r>
            <a:r>
              <a:rPr lang="en-US" altLang="x-none" sz="1800" dirty="0">
                <a:ea typeface="ＭＳ Ｐゴシック" charset="-128"/>
              </a:rPr>
              <a:t> digits after decimal</a:t>
            </a:r>
          </a:p>
          <a:p>
            <a:pPr lvl="1" eaLnBrk="1" hangingPunct="1">
              <a:tabLst>
                <a:tab pos="2057400" algn="l"/>
              </a:tabLst>
            </a:pPr>
            <a:r>
              <a:rPr lang="en-US" altLang="x-none" sz="1800" dirty="0">
                <a:latin typeface="Courier New" charset="0"/>
                <a:ea typeface="ＭＳ Ｐゴシック" charset="-128"/>
              </a:rPr>
              <a:t>%-</a:t>
            </a:r>
            <a:r>
              <a:rPr lang="en-US" altLang="x-none" sz="1800" b="1" dirty="0" err="1">
                <a:ea typeface="ＭＳ Ｐゴシック" charset="-128"/>
              </a:rPr>
              <a:t>W</a:t>
            </a:r>
            <a:r>
              <a:rPr lang="en-US" altLang="x-none" sz="1800" dirty="0" err="1">
                <a:latin typeface="Courier New" charset="0"/>
                <a:ea typeface="ＭＳ Ｐゴシック" charset="-128"/>
              </a:rPr>
              <a:t>.</a:t>
            </a:r>
            <a:r>
              <a:rPr lang="en-US" altLang="x-none" sz="1800" b="1" dirty="0" err="1">
                <a:ea typeface="ＭＳ Ｐゴシック" charset="-128"/>
              </a:rPr>
              <a:t>D</a:t>
            </a:r>
            <a:r>
              <a:rPr lang="en-US" altLang="x-none" sz="1800" dirty="0" err="1">
                <a:latin typeface="Courier New" charset="0"/>
                <a:ea typeface="ＭＳ Ｐゴシック" charset="-128"/>
              </a:rPr>
              <a:t>f</a:t>
            </a:r>
            <a:r>
              <a:rPr lang="en-US" altLang="x-none" sz="1800" dirty="0">
                <a:ea typeface="ＭＳ Ｐゴシック" charset="-128"/>
              </a:rPr>
              <a:t>	real number, </a:t>
            </a:r>
            <a:r>
              <a:rPr lang="en-US" altLang="x-none" sz="1800" b="1" dirty="0">
                <a:ea typeface="ＭＳ Ｐゴシック" charset="-128"/>
              </a:rPr>
              <a:t>W</a:t>
            </a:r>
            <a:r>
              <a:rPr lang="en-US" altLang="x-none" sz="1800" dirty="0">
                <a:ea typeface="ＭＳ Ｐゴシック" charset="-128"/>
              </a:rPr>
              <a:t> wide (left-align), </a:t>
            </a:r>
            <a:r>
              <a:rPr lang="en-US" altLang="x-none" sz="1800" b="1" dirty="0">
                <a:ea typeface="ＭＳ Ｐゴシック" charset="-128"/>
              </a:rPr>
              <a:t>D</a:t>
            </a:r>
            <a:r>
              <a:rPr lang="en-US" altLang="x-none" sz="1800" dirty="0">
                <a:ea typeface="ＭＳ Ｐゴシック" charset="-128"/>
              </a:rPr>
              <a:t> after decimal</a:t>
            </a:r>
            <a:endParaRPr lang="en-US" altLang="x-none" sz="700" dirty="0">
              <a:ea typeface="ＭＳ Ｐゴシック" charset="-128"/>
            </a:endParaRPr>
          </a:p>
          <a:p>
            <a:pPr lvl="1" eaLnBrk="1" hangingPunct="1">
              <a:lnSpc>
                <a:spcPct val="80000"/>
              </a:lnSpc>
              <a:buFont typeface="Wingdings 2" charset="2"/>
              <a:buNone/>
              <a:tabLst>
                <a:tab pos="2057400" algn="l"/>
              </a:tabLst>
            </a:pPr>
            <a:endParaRPr lang="en-US" altLang="x-none" sz="1800" dirty="0">
              <a:ea typeface="ＭＳ Ｐゴシック" charset="-128"/>
            </a:endParaRPr>
          </a:p>
          <a:p>
            <a:pPr lvl="1" eaLnBrk="1" hangingPunct="1">
              <a:lnSpc>
                <a:spcPct val="80000"/>
              </a:lnSpc>
              <a:buFont typeface="Wingdings 2" charset="2"/>
              <a:buNone/>
              <a:tabLst>
                <a:tab pos="2057400" algn="l"/>
              </a:tabLst>
            </a:pPr>
            <a:r>
              <a:rPr lang="en-US" altLang="x-none" sz="1800" dirty="0">
                <a:latin typeface="Courier New" charset="0"/>
                <a:ea typeface="ＭＳ Ｐゴシック" charset="-128"/>
              </a:rPr>
              <a:t>	double </a:t>
            </a:r>
            <a:r>
              <a:rPr lang="en-US" altLang="x-none" sz="1800" dirty="0" err="1">
                <a:latin typeface="Courier New" charset="0"/>
                <a:ea typeface="ＭＳ Ｐゴシック" charset="-128"/>
              </a:rPr>
              <a:t>gpa</a:t>
            </a:r>
            <a:r>
              <a:rPr lang="en-US" altLang="x-none" sz="1800" dirty="0">
                <a:latin typeface="Courier New" charset="0"/>
                <a:ea typeface="ＭＳ Ｐゴシック" charset="-128"/>
              </a:rPr>
              <a:t> = 3.253764;</a:t>
            </a:r>
            <a:endParaRPr lang="en-US" altLang="x-none" sz="600" dirty="0">
              <a:latin typeface="Courier New" charset="0"/>
              <a:ea typeface="ＭＳ Ｐゴシック" charset="-128"/>
            </a:endParaRPr>
          </a:p>
          <a:p>
            <a:pPr lvl="1" eaLnBrk="1" hangingPunct="1">
              <a:lnSpc>
                <a:spcPct val="8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System.out.printf</a:t>
            </a:r>
            <a:r>
              <a:rPr lang="en-US" altLang="x-none" sz="1800" dirty="0">
                <a:latin typeface="Courier New" charset="0"/>
                <a:ea typeface="ＭＳ Ｐゴシック" charset="-128"/>
              </a:rPr>
              <a:t>("your GPA is </a:t>
            </a:r>
            <a:r>
              <a:rPr lang="en-US" altLang="x-none" sz="1800" b="1" dirty="0">
                <a:latin typeface="Courier New" charset="0"/>
                <a:ea typeface="ＭＳ Ｐゴシック" charset="-128"/>
              </a:rPr>
              <a:t>%.1f</a:t>
            </a:r>
            <a:r>
              <a:rPr lang="en-US" altLang="x-none" sz="1800" dirty="0">
                <a:latin typeface="Courier New" charset="0"/>
                <a:ea typeface="ＭＳ Ｐゴシック" charset="-128"/>
              </a:rPr>
              <a:t>\n", </a:t>
            </a:r>
            <a:r>
              <a:rPr lang="en-US" altLang="x-none" sz="1800" dirty="0" err="1">
                <a:latin typeface="Courier New" charset="0"/>
                <a:ea typeface="ＭＳ Ｐゴシック" charset="-128"/>
              </a:rPr>
              <a:t>gpa</a:t>
            </a:r>
            <a:r>
              <a:rPr lang="en-US" altLang="x-none" sz="1800" dirty="0">
                <a:latin typeface="Courier New" charset="0"/>
                <a:ea typeface="ＭＳ Ｐゴシック" charset="-128"/>
              </a:rPr>
              <a:t>);</a:t>
            </a:r>
          </a:p>
          <a:p>
            <a:pPr lvl="1" eaLnBrk="1" hangingPunct="1">
              <a:lnSpc>
                <a:spcPct val="8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System.out.printf</a:t>
            </a:r>
            <a:r>
              <a:rPr lang="en-US" altLang="x-none" sz="1800" dirty="0">
                <a:latin typeface="Courier New" charset="0"/>
                <a:ea typeface="ＭＳ Ｐゴシック" charset="-128"/>
              </a:rPr>
              <a:t>("more precisely: </a:t>
            </a:r>
            <a:r>
              <a:rPr lang="en-US" altLang="x-none" sz="1800" b="1" dirty="0">
                <a:latin typeface="Courier New" charset="0"/>
                <a:ea typeface="ＭＳ Ｐゴシック" charset="-128"/>
              </a:rPr>
              <a:t>%8.3f</a:t>
            </a:r>
            <a:r>
              <a:rPr lang="en-US" altLang="x-none" sz="1800" dirty="0">
                <a:latin typeface="Courier New" charset="0"/>
                <a:ea typeface="ＭＳ Ｐゴシック" charset="-128"/>
              </a:rPr>
              <a:t>\n", </a:t>
            </a:r>
            <a:r>
              <a:rPr lang="en-US" altLang="x-none" sz="1800" dirty="0" err="1">
                <a:latin typeface="Courier New" charset="0"/>
                <a:ea typeface="ＭＳ Ｐゴシック" charset="-128"/>
              </a:rPr>
              <a:t>gpa</a:t>
            </a:r>
            <a:r>
              <a:rPr lang="en-US" altLang="x-none" sz="1800" dirty="0">
                <a:latin typeface="Courier New" charset="0"/>
                <a:ea typeface="ＭＳ Ｐゴシック" charset="-128"/>
              </a:rPr>
              <a:t>);</a:t>
            </a:r>
          </a:p>
          <a:p>
            <a:pPr lvl="1" eaLnBrk="1" hangingPunct="1">
              <a:lnSpc>
                <a:spcPct val="80000"/>
              </a:lnSpc>
              <a:buFont typeface="Wingdings 2" charset="2"/>
              <a:buNone/>
              <a:tabLst>
                <a:tab pos="2057400" algn="l"/>
              </a:tabLst>
            </a:pPr>
            <a:endParaRPr lang="en-US" altLang="x-none" sz="1800" dirty="0">
              <a:latin typeface="Courier New" charset="0"/>
              <a:ea typeface="ＭＳ Ｐゴシック" charset="-128"/>
            </a:endParaRPr>
          </a:p>
          <a:p>
            <a:pPr lvl="1" eaLnBrk="1" hangingPunct="1">
              <a:lnSpc>
                <a:spcPct val="80000"/>
              </a:lnSpc>
              <a:buFont typeface="Wingdings 2" charset="2"/>
              <a:buNone/>
              <a:tabLst>
                <a:tab pos="2057400" algn="l"/>
              </a:tabLst>
            </a:pPr>
            <a:r>
              <a:rPr lang="en-US" altLang="x-none" sz="1800" dirty="0">
                <a:ea typeface="ＭＳ Ｐゴシック" charset="-128"/>
              </a:rPr>
              <a:t>	Output:</a:t>
            </a:r>
          </a:p>
          <a:p>
            <a:pPr lvl="1" eaLnBrk="1" hangingPunct="1">
              <a:lnSpc>
                <a:spcPct val="80000"/>
              </a:lnSpc>
              <a:buFont typeface="Wingdings 2" charset="2"/>
              <a:buNone/>
              <a:tabLst>
                <a:tab pos="2057400" algn="l"/>
              </a:tabLst>
            </a:pPr>
            <a:r>
              <a:rPr lang="en-US" altLang="x-none" sz="600" dirty="0">
                <a:latin typeface="Courier New" charset="0"/>
                <a:ea typeface="ＭＳ Ｐゴシック" charset="-128"/>
              </a:rPr>
              <a:t>	</a:t>
            </a:r>
          </a:p>
          <a:p>
            <a:pPr lvl="1" eaLnBrk="1" hangingPunct="1">
              <a:lnSpc>
                <a:spcPct val="80000"/>
              </a:lnSpc>
              <a:buFont typeface="Wingdings 2" charset="2"/>
              <a:buNone/>
              <a:tabLst>
                <a:tab pos="2057400" algn="l"/>
              </a:tabLst>
            </a:pPr>
            <a:r>
              <a:rPr lang="en-US" altLang="x-none" sz="1800" dirty="0">
                <a:latin typeface="Courier New" charset="0"/>
                <a:ea typeface="ＭＳ Ｐゴシック" charset="-128"/>
              </a:rPr>
              <a:t>	your GPA is 3.3</a:t>
            </a:r>
          </a:p>
          <a:p>
            <a:pPr lvl="1" eaLnBrk="1" hangingPunct="1">
              <a:lnSpc>
                <a:spcPct val="80000"/>
              </a:lnSpc>
              <a:buFont typeface="Wingdings 2" charset="2"/>
              <a:buNone/>
              <a:tabLst>
                <a:tab pos="2057400" algn="l"/>
              </a:tabLst>
            </a:pPr>
            <a:r>
              <a:rPr lang="en-US" altLang="x-none" sz="1800" dirty="0">
                <a:latin typeface="Courier New" charset="0"/>
                <a:ea typeface="ＭＳ Ｐゴシック" charset="-128"/>
              </a:rPr>
              <a:t>	more precisely:    3.254</a:t>
            </a:r>
          </a:p>
        </p:txBody>
      </p:sp>
      <p:grpSp>
        <p:nvGrpSpPr>
          <p:cNvPr id="2" name="Group 4"/>
          <p:cNvGrpSpPr>
            <a:grpSpLocks/>
          </p:cNvGrpSpPr>
          <p:nvPr/>
        </p:nvGrpSpPr>
        <p:grpSpPr bwMode="auto">
          <a:xfrm>
            <a:off x="3392488" y="5105400"/>
            <a:ext cx="1219200" cy="681038"/>
            <a:chOff x="2137" y="3216"/>
            <a:chExt cx="768" cy="429"/>
          </a:xfrm>
        </p:grpSpPr>
        <p:sp>
          <p:nvSpPr>
            <p:cNvPr id="75783" name="Text Box 5"/>
            <p:cNvSpPr txBox="1">
              <a:spLocks noChangeArrowheads="1"/>
            </p:cNvSpPr>
            <p:nvPr/>
          </p:nvSpPr>
          <p:spPr bwMode="auto">
            <a:xfrm>
              <a:off x="2410" y="3414"/>
              <a:ext cx="2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2575" indent="-282575">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buFont typeface="Wingdings" charset="2"/>
                <a:buNone/>
              </a:pPr>
              <a:r>
                <a:rPr lang="en-US" altLang="x-none" sz="1800"/>
                <a:t>8</a:t>
              </a:r>
            </a:p>
          </p:txBody>
        </p:sp>
        <p:sp>
          <p:nvSpPr>
            <p:cNvPr id="75784" name="AutoShape 6"/>
            <p:cNvSpPr>
              <a:spLocks/>
            </p:cNvSpPr>
            <p:nvPr/>
          </p:nvSpPr>
          <p:spPr bwMode="auto">
            <a:xfrm rot="-5400000">
              <a:off x="2425" y="2928"/>
              <a:ext cx="192" cy="768"/>
            </a:xfrm>
            <a:prstGeom prst="lef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3" name="Group 7"/>
          <p:cNvGrpSpPr>
            <a:grpSpLocks/>
          </p:cNvGrpSpPr>
          <p:nvPr/>
        </p:nvGrpSpPr>
        <p:grpSpPr bwMode="auto">
          <a:xfrm>
            <a:off x="4167188" y="4056063"/>
            <a:ext cx="457200" cy="582612"/>
            <a:chOff x="2625" y="2580"/>
            <a:chExt cx="288" cy="367"/>
          </a:xfrm>
        </p:grpSpPr>
        <p:sp>
          <p:nvSpPr>
            <p:cNvPr id="75781" name="AutoShape 8"/>
            <p:cNvSpPr>
              <a:spLocks/>
            </p:cNvSpPr>
            <p:nvPr/>
          </p:nvSpPr>
          <p:spPr bwMode="auto">
            <a:xfrm rot="5400000">
              <a:off x="2697" y="2731"/>
              <a:ext cx="144" cy="288"/>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75782" name="Text Box 9"/>
            <p:cNvSpPr txBox="1">
              <a:spLocks noChangeArrowheads="1"/>
            </p:cNvSpPr>
            <p:nvPr/>
          </p:nvSpPr>
          <p:spPr bwMode="auto">
            <a:xfrm>
              <a:off x="2662" y="2580"/>
              <a:ext cx="2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2575" indent="-282575">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buFont typeface="Wingdings" charset="2"/>
                <a:buNone/>
              </a:pPr>
              <a:r>
                <a:rPr lang="en-US" altLang="x-none" sz="1800"/>
                <a:t>3</a:t>
              </a:r>
            </a:p>
          </p:txBody>
        </p:sp>
      </p:grpSp>
      <p:sp>
        <p:nvSpPr>
          <p:cNvPr id="4" name="Slide Number Placeholder 3">
            <a:extLst>
              <a:ext uri="{FF2B5EF4-FFF2-40B4-BE49-F238E27FC236}">
                <a16:creationId xmlns:a16="http://schemas.microsoft.com/office/drawing/2014/main" id="{B48A6D27-AC9C-829D-65D6-488EBF65443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17</a:t>
            </a:fld>
            <a:endParaRPr lang="en-US" altLang="x-none" sz="1200" dirty="0">
              <a:latin typeface="Tahoma" charset="0"/>
            </a:endParaRPr>
          </a:p>
        </p:txBody>
      </p:sp>
    </p:spTree>
    <p:extLst>
      <p:ext uri="{BB962C8B-B14F-4D97-AF65-F5344CB8AC3E}">
        <p14:creationId xmlns:p14="http://schemas.microsoft.com/office/powerpoint/2010/main" val="84663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10" end="10"/>
                                            </p:txEl>
                                          </p:spTgt>
                                        </p:tgtEl>
                                        <p:attrNameLst>
                                          <p:attrName>style.visibility</p:attrName>
                                        </p:attrNameLst>
                                      </p:cBhvr>
                                      <p:to>
                                        <p:strVal val="visible"/>
                                      </p:to>
                                    </p:set>
                                    <p:animEffect transition="in" filter="blinds(horizontal)">
                                      <p:cBhvr>
                                        <p:cTn id="7" dur="500"/>
                                        <p:tgtEl>
                                          <p:spTgt spid="11267">
                                            <p:txEl>
                                              <p:pRg st="10" end="1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12" dur="500"/>
                                        <p:tgtEl>
                                          <p:spTgt spid="11267">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11" end="11"/>
                                            </p:txEl>
                                          </p:spTgt>
                                        </p:tgtEl>
                                        <p:attrNameLst>
                                          <p:attrName>style.visibility</p:attrName>
                                        </p:attrNameLst>
                                      </p:cBhvr>
                                      <p:to>
                                        <p:strVal val="visible"/>
                                      </p:to>
                                    </p:set>
                                    <p:animEffect transition="in" filter="blinds(horizontal)">
                                      <p:cBhvr>
                                        <p:cTn id="17" dur="500"/>
                                        <p:tgtEl>
                                          <p:spTgt spid="11267">
                                            <p:txEl>
                                              <p:pRg st="11" end="1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Effect transition="in" filter="fade">
                                      <p:cBhvr>
                                        <p:cTn id="24" dur="1000"/>
                                        <p:tgtEl>
                                          <p:spTgt spid="2"/>
                                        </p:tgtEl>
                                      </p:cBhvr>
                                    </p:animEffect>
                                  </p:childTnLst>
                                </p:cTn>
                              </p:par>
                              <p:par>
                                <p:cTn id="25" presetID="53"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x-none">
                <a:latin typeface="Courier New" charset="0"/>
                <a:ea typeface="ＭＳ Ｐゴシック" charset="-128"/>
              </a:rPr>
              <a:t>printf</a:t>
            </a:r>
            <a:r>
              <a:rPr lang="en-US" altLang="x-none">
                <a:ea typeface="ＭＳ Ｐゴシック" charset="-128"/>
              </a:rPr>
              <a:t> Formatting</a:t>
            </a:r>
          </a:p>
        </p:txBody>
      </p:sp>
      <p:sp>
        <p:nvSpPr>
          <p:cNvPr id="76802" name="Content Placeholder 2"/>
          <p:cNvSpPr>
            <a:spLocks noGrp="1"/>
          </p:cNvSpPr>
          <p:nvPr>
            <p:ph idx="1"/>
          </p:nvPr>
        </p:nvSpPr>
        <p:spPr/>
        <p:txBody>
          <a:bodyPr/>
          <a:lstStyle/>
          <a:p>
            <a:r>
              <a:rPr lang="en-US" altLang="x-none">
                <a:ea typeface="ＭＳ Ｐゴシック" charset="-128"/>
              </a:rPr>
              <a:t>Many more formatting control options supported by </a:t>
            </a:r>
            <a:r>
              <a:rPr lang="en-US" altLang="x-none">
                <a:latin typeface="Courier New" charset="0"/>
                <a:ea typeface="ＭＳ Ｐゴシック" charset="-128"/>
              </a:rPr>
              <a:t>printf</a:t>
            </a:r>
            <a:r>
              <a:rPr lang="en-US" altLang="x-none">
                <a:ea typeface="ＭＳ Ｐゴシック" charset="-128"/>
              </a:rPr>
              <a:t>, e.g., using the comma (,) to display numbers with thousands separator</a:t>
            </a:r>
            <a:br>
              <a:rPr lang="en-US" altLang="x-none">
                <a:ea typeface="ＭＳ Ｐゴシック" charset="-128"/>
              </a:rPr>
            </a:br>
            <a:br>
              <a:rPr lang="en-US" altLang="x-none">
                <a:ea typeface="ＭＳ Ｐゴシック" charset="-128"/>
              </a:rPr>
            </a:br>
            <a:endParaRPr lang="en-US" altLang="x-none">
              <a:ea typeface="ＭＳ Ｐゴシック" charset="-128"/>
            </a:endParaRPr>
          </a:p>
        </p:txBody>
      </p:sp>
      <p:sp>
        <p:nvSpPr>
          <p:cNvPr id="768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34162B78-F8CF-5D4F-A33E-105615789B19}" type="slidenum">
              <a:rPr lang="en-US" altLang="x-none" sz="1200">
                <a:latin typeface="Tahoma" charset="0"/>
              </a:rPr>
              <a:pPr/>
              <a:t>18</a:t>
            </a:fld>
            <a:endParaRPr lang="en-US" altLang="x-none" sz="1200">
              <a:latin typeface="Tahoma" charset="0"/>
            </a:endParaRPr>
          </a:p>
        </p:txBody>
      </p:sp>
      <p:sp>
        <p:nvSpPr>
          <p:cNvPr id="76804" name="Rectangle 4"/>
          <p:cNvSpPr>
            <a:spLocks noChangeArrowheads="1"/>
          </p:cNvSpPr>
          <p:nvPr/>
        </p:nvSpPr>
        <p:spPr bwMode="auto">
          <a:xfrm>
            <a:off x="1295400" y="3429000"/>
            <a:ext cx="7162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2057400" algn="l"/>
              </a:tabLst>
              <a:defRPr sz="500">
                <a:solidFill>
                  <a:schemeClr val="tx1"/>
                </a:solidFill>
                <a:latin typeface="Times New Roman" charset="0"/>
                <a:ea typeface="ＭＳ Ｐゴシック" charset="-128"/>
              </a:defRPr>
            </a:lvl1pPr>
            <a:lvl2pPr marL="742950" indent="-285750">
              <a:tabLst>
                <a:tab pos="2057400" algn="l"/>
              </a:tabLst>
              <a:defRPr sz="500">
                <a:solidFill>
                  <a:schemeClr val="tx1"/>
                </a:solidFill>
                <a:latin typeface="Times New Roman" charset="0"/>
                <a:ea typeface="ＭＳ Ｐゴシック" charset="-128"/>
              </a:defRPr>
            </a:lvl2pPr>
            <a:lvl3pPr marL="1143000" indent="-228600">
              <a:tabLst>
                <a:tab pos="2057400" algn="l"/>
              </a:tabLst>
              <a:defRPr sz="500">
                <a:solidFill>
                  <a:schemeClr val="tx1"/>
                </a:solidFill>
                <a:latin typeface="Times New Roman" charset="0"/>
                <a:ea typeface="ＭＳ Ｐゴシック" charset="-128"/>
              </a:defRPr>
            </a:lvl3pPr>
            <a:lvl4pPr marL="1600200" indent="-228600">
              <a:tabLst>
                <a:tab pos="2057400" algn="l"/>
              </a:tabLst>
              <a:defRPr sz="500">
                <a:solidFill>
                  <a:schemeClr val="tx1"/>
                </a:solidFill>
                <a:latin typeface="Times New Roman" charset="0"/>
                <a:ea typeface="ＭＳ Ｐゴシック" charset="-128"/>
              </a:defRPr>
            </a:lvl4pPr>
            <a:lvl5pPr marL="2057400" indent="-228600">
              <a:tabLst>
                <a:tab pos="2057400" algn="l"/>
              </a:tabLst>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9pPr>
          </a:lstStyle>
          <a:p>
            <a:pPr lvl="1" algn="l">
              <a:lnSpc>
                <a:spcPct val="80000"/>
              </a:lnSpc>
              <a:spcBef>
                <a:spcPct val="20000"/>
              </a:spcBef>
              <a:buClr>
                <a:srgbClr val="3333CC"/>
              </a:buClr>
              <a:buSzPct val="75000"/>
            </a:pPr>
            <a:r>
              <a:rPr lang="en-US" altLang="x-none" sz="1800">
                <a:solidFill>
                  <a:srgbClr val="000000"/>
                </a:solidFill>
                <a:latin typeface="Courier New" charset="0"/>
              </a:rPr>
              <a:t>System.out.printf("</a:t>
            </a:r>
            <a:r>
              <a:rPr lang="en-US" altLang="x-none" sz="1800" b="1">
                <a:solidFill>
                  <a:srgbClr val="000000"/>
                </a:solidFill>
                <a:latin typeface="Courier New" charset="0"/>
              </a:rPr>
              <a:t>%,d</a:t>
            </a:r>
            <a:r>
              <a:rPr lang="en-US" altLang="x-none" sz="1800">
                <a:solidFill>
                  <a:srgbClr val="000000"/>
                </a:solidFill>
                <a:latin typeface="Courier New" charset="0"/>
              </a:rPr>
              <a:t>\n", 58625);</a:t>
            </a:r>
          </a:p>
          <a:p>
            <a:pPr lvl="1" algn="l">
              <a:lnSpc>
                <a:spcPct val="80000"/>
              </a:lnSpc>
              <a:spcBef>
                <a:spcPct val="20000"/>
              </a:spcBef>
              <a:buClr>
                <a:srgbClr val="3333CC"/>
              </a:buClr>
              <a:buSzPct val="75000"/>
            </a:pPr>
            <a:r>
              <a:rPr lang="en-US" altLang="x-none" sz="1800">
                <a:solidFill>
                  <a:srgbClr val="000000"/>
                </a:solidFill>
                <a:latin typeface="Courier New" charset="0"/>
              </a:rPr>
              <a:t>System.out.printf("</a:t>
            </a:r>
            <a:r>
              <a:rPr lang="en-US" altLang="x-none" sz="1800" b="1">
                <a:solidFill>
                  <a:srgbClr val="000000"/>
                </a:solidFill>
                <a:latin typeface="Courier New" charset="0"/>
              </a:rPr>
              <a:t>%,.2f</a:t>
            </a:r>
            <a:r>
              <a:rPr lang="en-US" altLang="x-none" sz="1800">
                <a:solidFill>
                  <a:srgbClr val="000000"/>
                </a:solidFill>
                <a:latin typeface="Courier New" charset="0"/>
              </a:rPr>
              <a:t>\n", 12345678.9);</a:t>
            </a:r>
          </a:p>
          <a:p>
            <a:pPr lvl="1" algn="l">
              <a:lnSpc>
                <a:spcPct val="80000"/>
              </a:lnSpc>
              <a:spcBef>
                <a:spcPct val="20000"/>
              </a:spcBef>
              <a:buClr>
                <a:srgbClr val="3333CC"/>
              </a:buClr>
              <a:buSzPct val="75000"/>
            </a:pPr>
            <a:endParaRPr lang="en-US" altLang="x-none" sz="1800">
              <a:solidFill>
                <a:srgbClr val="000000"/>
              </a:solidFill>
              <a:latin typeface="Courier New" charset="0"/>
            </a:endParaRPr>
          </a:p>
          <a:p>
            <a:pPr lvl="1" algn="l">
              <a:lnSpc>
                <a:spcPct val="80000"/>
              </a:lnSpc>
              <a:spcBef>
                <a:spcPct val="20000"/>
              </a:spcBef>
              <a:buClr>
                <a:srgbClr val="3333CC"/>
              </a:buClr>
              <a:buSzPct val="75000"/>
            </a:pPr>
            <a:r>
              <a:rPr lang="en-US" altLang="x-none" sz="1800">
                <a:solidFill>
                  <a:srgbClr val="000000"/>
                </a:solidFill>
                <a:latin typeface="Comic Sans MS" charset="0"/>
              </a:rPr>
              <a:t>Output:</a:t>
            </a:r>
          </a:p>
          <a:p>
            <a:pPr lvl="1" algn="l">
              <a:lnSpc>
                <a:spcPct val="80000"/>
              </a:lnSpc>
              <a:spcBef>
                <a:spcPct val="20000"/>
              </a:spcBef>
              <a:buClr>
                <a:srgbClr val="3333CC"/>
              </a:buClr>
              <a:buSzPct val="75000"/>
            </a:pPr>
            <a:r>
              <a:rPr lang="en-US" altLang="x-none" sz="600">
                <a:solidFill>
                  <a:srgbClr val="000000"/>
                </a:solidFill>
                <a:latin typeface="Courier New" charset="0"/>
              </a:rPr>
              <a:t>	</a:t>
            </a:r>
          </a:p>
          <a:p>
            <a:pPr lvl="1" algn="l">
              <a:lnSpc>
                <a:spcPct val="80000"/>
              </a:lnSpc>
              <a:spcBef>
                <a:spcPct val="20000"/>
              </a:spcBef>
              <a:buClr>
                <a:srgbClr val="3333CC"/>
              </a:buClr>
              <a:buSzPct val="75000"/>
            </a:pPr>
            <a:r>
              <a:rPr lang="en-US" altLang="x-none" sz="1800">
                <a:solidFill>
                  <a:srgbClr val="000000"/>
                </a:solidFill>
                <a:latin typeface="Courier New" charset="0"/>
              </a:rPr>
              <a:t>58,625</a:t>
            </a:r>
          </a:p>
          <a:p>
            <a:pPr lvl="1" algn="l">
              <a:lnSpc>
                <a:spcPct val="80000"/>
              </a:lnSpc>
              <a:spcBef>
                <a:spcPct val="20000"/>
              </a:spcBef>
              <a:buClr>
                <a:srgbClr val="3333CC"/>
              </a:buClr>
              <a:buSzPct val="75000"/>
            </a:pPr>
            <a:r>
              <a:rPr lang="en-US" altLang="x-none" sz="1800">
                <a:solidFill>
                  <a:srgbClr val="000000"/>
                </a:solidFill>
                <a:latin typeface="Courier New" charset="0"/>
              </a:rPr>
              <a:t>12,345,678.90</a:t>
            </a:r>
          </a:p>
        </p:txBody>
      </p:sp>
    </p:spTree>
    <p:extLst>
      <p:ext uri="{BB962C8B-B14F-4D97-AF65-F5344CB8AC3E}">
        <p14:creationId xmlns:p14="http://schemas.microsoft.com/office/powerpoint/2010/main" val="130557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533400" y="76200"/>
            <a:ext cx="7772400" cy="1143000"/>
          </a:xfrm>
        </p:spPr>
        <p:txBody>
          <a:bodyPr/>
          <a:lstStyle/>
          <a:p>
            <a:r>
              <a:rPr lang="en-US" altLang="x-none">
                <a:latin typeface="Courier New" charset="0"/>
                <a:ea typeface="ＭＳ Ｐゴシック" charset="-128"/>
              </a:rPr>
              <a:t>System.out.printf</a:t>
            </a:r>
            <a:r>
              <a:rPr lang="en-US" altLang="x-none">
                <a:ea typeface="ＭＳ Ｐゴシック" charset="-128"/>
              </a:rPr>
              <a:t> and </a:t>
            </a:r>
            <a:r>
              <a:rPr lang="en-US" altLang="x-none">
                <a:latin typeface="Courier New" charset="0"/>
                <a:ea typeface="ＭＳ Ｐゴシック" charset="-128"/>
              </a:rPr>
              <a:t>String.format</a:t>
            </a:r>
            <a:endParaRPr lang="en-US" altLang="x-none">
              <a:ea typeface="ＭＳ Ｐゴシック" charset="-128"/>
            </a:endParaRPr>
          </a:p>
        </p:txBody>
      </p:sp>
      <p:sp>
        <p:nvSpPr>
          <p:cNvPr id="77826" name="Content Placeholder 2"/>
          <p:cNvSpPr>
            <a:spLocks noGrp="1"/>
          </p:cNvSpPr>
          <p:nvPr>
            <p:ph idx="1"/>
          </p:nvPr>
        </p:nvSpPr>
        <p:spPr/>
        <p:txBody>
          <a:bodyPr/>
          <a:lstStyle/>
          <a:p>
            <a:r>
              <a:rPr lang="en-US" altLang="x-none">
                <a:latin typeface="Courier New" charset="0"/>
                <a:ea typeface="ＭＳ Ｐゴシック" charset="-128"/>
              </a:rPr>
              <a:t>String.format </a:t>
            </a:r>
            <a:r>
              <a:rPr lang="en-US" altLang="x-none">
                <a:ea typeface="ＭＳ Ｐゴシック" charset="-128"/>
              </a:rPr>
              <a:t>has the same formatting capability as </a:t>
            </a:r>
            <a:r>
              <a:rPr lang="en-US" altLang="x-none">
                <a:latin typeface="Courier New" charset="0"/>
                <a:ea typeface="ＭＳ Ｐゴシック" charset="-128"/>
              </a:rPr>
              <a:t>printf</a:t>
            </a:r>
            <a:r>
              <a:rPr lang="en-US" altLang="x-none">
                <a:ea typeface="ＭＳ Ｐゴシック" charset="-128"/>
              </a:rPr>
              <a:t>, except that </a:t>
            </a:r>
            <a:r>
              <a:rPr lang="en-US" altLang="x-none">
                <a:latin typeface="Courier New" charset="0"/>
                <a:ea typeface="ＭＳ Ｐゴシック" charset="-128"/>
              </a:rPr>
              <a:t>printf </a:t>
            </a:r>
            <a:r>
              <a:rPr lang="en-US" altLang="x-none">
                <a:ea typeface="ＭＳ Ｐゴシック" charset="-128"/>
              </a:rPr>
              <a:t>outputs and </a:t>
            </a:r>
            <a:r>
              <a:rPr lang="en-US" altLang="x-none">
                <a:latin typeface="Courier New" charset="0"/>
                <a:ea typeface="ＭＳ Ｐゴシック" charset="-128"/>
              </a:rPr>
              <a:t>String.format </a:t>
            </a:r>
            <a:r>
              <a:rPr lang="en-US" altLang="x-none">
                <a:ea typeface="ＭＳ Ｐゴシック" charset="-128"/>
              </a:rPr>
              <a:t>returns:</a:t>
            </a:r>
            <a:br>
              <a:rPr lang="en-US" altLang="x-none">
                <a:ea typeface="ＭＳ Ｐゴシック" charset="-128"/>
              </a:rPr>
            </a:br>
            <a:br>
              <a:rPr lang="en-US" altLang="x-none">
                <a:ea typeface="ＭＳ Ｐゴシック" charset="-128"/>
              </a:rPr>
            </a:br>
            <a:endParaRPr lang="en-US" altLang="x-none">
              <a:ea typeface="ＭＳ Ｐゴシック" charset="-128"/>
            </a:endParaRPr>
          </a:p>
        </p:txBody>
      </p:sp>
      <p:sp>
        <p:nvSpPr>
          <p:cNvPr id="778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38D1E534-16C1-B84F-A2D7-17AF6D03A9BF}" type="slidenum">
              <a:rPr lang="en-US" altLang="x-none" sz="1200">
                <a:latin typeface="Tahoma" charset="0"/>
              </a:rPr>
              <a:pPr/>
              <a:t>19</a:t>
            </a:fld>
            <a:endParaRPr lang="en-US" altLang="x-none" sz="1200">
              <a:latin typeface="Tahoma" charset="0"/>
            </a:endParaRPr>
          </a:p>
        </p:txBody>
      </p:sp>
      <p:sp>
        <p:nvSpPr>
          <p:cNvPr id="77828" name="Rectangle 4"/>
          <p:cNvSpPr>
            <a:spLocks noChangeArrowheads="1"/>
          </p:cNvSpPr>
          <p:nvPr/>
        </p:nvSpPr>
        <p:spPr bwMode="auto">
          <a:xfrm>
            <a:off x="762000" y="3429000"/>
            <a:ext cx="76962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57400" algn="l"/>
              </a:tabLst>
              <a:defRPr sz="500">
                <a:solidFill>
                  <a:schemeClr val="tx1"/>
                </a:solidFill>
                <a:latin typeface="Times New Roman" charset="0"/>
                <a:ea typeface="ＭＳ Ｐゴシック" charset="-128"/>
              </a:defRPr>
            </a:lvl1pPr>
            <a:lvl2pPr marL="742950" indent="-285750">
              <a:tabLst>
                <a:tab pos="2057400" algn="l"/>
              </a:tabLst>
              <a:defRPr sz="500">
                <a:solidFill>
                  <a:schemeClr val="tx1"/>
                </a:solidFill>
                <a:latin typeface="Times New Roman" charset="0"/>
                <a:ea typeface="ＭＳ Ｐゴシック" charset="-128"/>
              </a:defRPr>
            </a:lvl2pPr>
            <a:lvl3pPr marL="1143000" indent="-228600">
              <a:tabLst>
                <a:tab pos="2057400" algn="l"/>
              </a:tabLst>
              <a:defRPr sz="500">
                <a:solidFill>
                  <a:schemeClr val="tx1"/>
                </a:solidFill>
                <a:latin typeface="Times New Roman" charset="0"/>
                <a:ea typeface="ＭＳ Ｐゴシック" charset="-128"/>
              </a:defRPr>
            </a:lvl3pPr>
            <a:lvl4pPr marL="1600200" indent="-228600">
              <a:tabLst>
                <a:tab pos="2057400" algn="l"/>
              </a:tabLst>
              <a:defRPr sz="500">
                <a:solidFill>
                  <a:schemeClr val="tx1"/>
                </a:solidFill>
                <a:latin typeface="Times New Roman" charset="0"/>
                <a:ea typeface="ＭＳ Ｐゴシック" charset="-128"/>
              </a:defRPr>
            </a:lvl4pPr>
            <a:lvl5pPr marL="2057400" indent="-228600">
              <a:tabLst>
                <a:tab pos="2057400" algn="l"/>
              </a:tabLst>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9pPr>
          </a:lstStyle>
          <a:p>
            <a:pPr algn="l">
              <a:lnSpc>
                <a:spcPct val="80000"/>
              </a:lnSpc>
              <a:spcBef>
                <a:spcPct val="20000"/>
              </a:spcBef>
              <a:buClr>
                <a:srgbClr val="3333CC"/>
              </a:buClr>
              <a:buSzPct val="75000"/>
            </a:pPr>
            <a:r>
              <a:rPr lang="en-US" altLang="x-none" sz="1800">
                <a:solidFill>
                  <a:srgbClr val="000000"/>
                </a:solidFill>
                <a:latin typeface="Courier New" charset="0"/>
              </a:rPr>
              <a:t>System.out.printf("</a:t>
            </a:r>
            <a:r>
              <a:rPr lang="en-US" altLang="x-none" sz="1800" b="1">
                <a:solidFill>
                  <a:srgbClr val="000000"/>
                </a:solidFill>
                <a:latin typeface="Courier New" charset="0"/>
              </a:rPr>
              <a:t>%,.2f</a:t>
            </a:r>
            <a:r>
              <a:rPr lang="en-US" altLang="x-none" sz="1800">
                <a:solidFill>
                  <a:srgbClr val="000000"/>
                </a:solidFill>
                <a:latin typeface="Courier New" charset="0"/>
              </a:rPr>
              <a:t>\n", 12345678.9);</a:t>
            </a:r>
            <a:br>
              <a:rPr lang="en-US" altLang="x-none" sz="1800">
                <a:solidFill>
                  <a:srgbClr val="000000"/>
                </a:solidFill>
                <a:latin typeface="Courier New" charset="0"/>
              </a:rPr>
            </a:br>
            <a:endParaRPr lang="en-US" altLang="x-none" sz="1800">
              <a:solidFill>
                <a:srgbClr val="000000"/>
              </a:solidFill>
              <a:latin typeface="Courier New" charset="0"/>
            </a:endParaRPr>
          </a:p>
          <a:p>
            <a:pPr algn="l">
              <a:lnSpc>
                <a:spcPct val="80000"/>
              </a:lnSpc>
              <a:spcBef>
                <a:spcPct val="20000"/>
              </a:spcBef>
              <a:buClr>
                <a:srgbClr val="3333CC"/>
              </a:buClr>
              <a:buSzPct val="75000"/>
            </a:pPr>
            <a:r>
              <a:rPr lang="en-US" altLang="x-none" sz="1800">
                <a:solidFill>
                  <a:srgbClr val="000000"/>
                </a:solidFill>
                <a:latin typeface="Courier New" charset="0"/>
              </a:rPr>
              <a:t>String s = String.format("</a:t>
            </a:r>
            <a:r>
              <a:rPr lang="en-US" altLang="x-none" sz="1800" b="1">
                <a:solidFill>
                  <a:srgbClr val="000000"/>
                </a:solidFill>
                <a:latin typeface="Courier New" charset="0"/>
              </a:rPr>
              <a:t>%,.2f</a:t>
            </a:r>
            <a:r>
              <a:rPr lang="en-US" altLang="x-none" sz="1800">
                <a:solidFill>
                  <a:srgbClr val="000000"/>
                </a:solidFill>
                <a:latin typeface="Courier New" charset="0"/>
              </a:rPr>
              <a:t>\n", 12345678.9);</a:t>
            </a:r>
          </a:p>
          <a:p>
            <a:pPr algn="l">
              <a:lnSpc>
                <a:spcPct val="80000"/>
              </a:lnSpc>
              <a:spcBef>
                <a:spcPct val="20000"/>
              </a:spcBef>
              <a:buClr>
                <a:srgbClr val="3333CC"/>
              </a:buClr>
              <a:buSzPct val="75000"/>
            </a:pPr>
            <a:r>
              <a:rPr lang="en-US" altLang="x-none" sz="1800">
                <a:solidFill>
                  <a:srgbClr val="000000"/>
                </a:solidFill>
                <a:latin typeface="Courier New" charset="0"/>
              </a:rPr>
              <a:t>System.out.print( s );</a:t>
            </a:r>
          </a:p>
          <a:p>
            <a:pPr algn="l">
              <a:lnSpc>
                <a:spcPct val="80000"/>
              </a:lnSpc>
              <a:spcBef>
                <a:spcPct val="20000"/>
              </a:spcBef>
              <a:buClr>
                <a:srgbClr val="3333CC"/>
              </a:buClr>
              <a:buSzPct val="75000"/>
            </a:pPr>
            <a:endParaRPr lang="en-US" altLang="x-none" sz="1800">
              <a:solidFill>
                <a:srgbClr val="000000"/>
              </a:solidFill>
              <a:latin typeface="Courier New" charset="0"/>
            </a:endParaRPr>
          </a:p>
          <a:p>
            <a:pPr algn="l">
              <a:lnSpc>
                <a:spcPct val="80000"/>
              </a:lnSpc>
              <a:spcBef>
                <a:spcPct val="20000"/>
              </a:spcBef>
              <a:buClr>
                <a:srgbClr val="3333CC"/>
              </a:buClr>
              <a:buSzPct val="75000"/>
            </a:pPr>
            <a:endParaRPr lang="en-US" altLang="x-none" sz="1800">
              <a:solidFill>
                <a:srgbClr val="000000"/>
              </a:solidFill>
              <a:latin typeface="Courier New" charset="0"/>
            </a:endParaRPr>
          </a:p>
          <a:p>
            <a:pPr algn="l">
              <a:lnSpc>
                <a:spcPct val="80000"/>
              </a:lnSpc>
              <a:spcBef>
                <a:spcPct val="20000"/>
              </a:spcBef>
              <a:buClr>
                <a:srgbClr val="3333CC"/>
              </a:buClr>
              <a:buSzPct val="75000"/>
            </a:pPr>
            <a:r>
              <a:rPr lang="en-US" altLang="x-none" sz="1800">
                <a:solidFill>
                  <a:srgbClr val="000000"/>
                </a:solidFill>
                <a:latin typeface="Comic Sans MS" charset="0"/>
              </a:rPr>
              <a:t>Output:</a:t>
            </a:r>
          </a:p>
          <a:p>
            <a:pPr algn="l">
              <a:lnSpc>
                <a:spcPct val="80000"/>
              </a:lnSpc>
              <a:spcBef>
                <a:spcPct val="20000"/>
              </a:spcBef>
              <a:buClr>
                <a:srgbClr val="3333CC"/>
              </a:buClr>
              <a:buSzPct val="75000"/>
            </a:pPr>
            <a:r>
              <a:rPr lang="en-US" altLang="x-none" sz="600">
                <a:solidFill>
                  <a:srgbClr val="000000"/>
                </a:solidFill>
                <a:latin typeface="Courier New" charset="0"/>
              </a:rPr>
              <a:t>	</a:t>
            </a:r>
          </a:p>
          <a:p>
            <a:pPr algn="l">
              <a:lnSpc>
                <a:spcPct val="80000"/>
              </a:lnSpc>
              <a:spcBef>
                <a:spcPct val="20000"/>
              </a:spcBef>
              <a:buClr>
                <a:srgbClr val="3333CC"/>
              </a:buClr>
              <a:buSzPct val="75000"/>
            </a:pPr>
            <a:r>
              <a:rPr lang="en-US" altLang="x-none" sz="1800">
                <a:solidFill>
                  <a:srgbClr val="000000"/>
                </a:solidFill>
                <a:latin typeface="Courier New" charset="0"/>
              </a:rPr>
              <a:t>12,345,678.90</a:t>
            </a:r>
          </a:p>
          <a:p>
            <a:pPr algn="l">
              <a:lnSpc>
                <a:spcPct val="80000"/>
              </a:lnSpc>
              <a:spcBef>
                <a:spcPct val="20000"/>
              </a:spcBef>
              <a:buClr>
                <a:srgbClr val="3333CC"/>
              </a:buClr>
              <a:buSzPct val="75000"/>
            </a:pPr>
            <a:r>
              <a:rPr lang="en-US" altLang="x-none" sz="1800">
                <a:solidFill>
                  <a:srgbClr val="000000"/>
                </a:solidFill>
                <a:latin typeface="Courier New" charset="0"/>
              </a:rPr>
              <a:t>12,345,678.90</a:t>
            </a:r>
          </a:p>
        </p:txBody>
      </p:sp>
    </p:spTree>
    <p:extLst>
      <p:ext uri="{BB962C8B-B14F-4D97-AF65-F5344CB8AC3E}">
        <p14:creationId xmlns:p14="http://schemas.microsoft.com/office/powerpoint/2010/main" val="192014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x-none">
                <a:ea typeface="ＭＳ Ｐゴシック" charset="-128"/>
              </a:rPr>
              <a:t>Outline</a:t>
            </a:r>
          </a:p>
        </p:txBody>
      </p:sp>
      <p:sp>
        <p:nvSpPr>
          <p:cNvPr id="29698" name="Content Placeholder 2"/>
          <p:cNvSpPr>
            <a:spLocks noGrp="1"/>
          </p:cNvSpPr>
          <p:nvPr>
            <p:ph idx="1"/>
          </p:nvPr>
        </p:nvSpPr>
        <p:spPr/>
        <p:txBody>
          <a:bodyPr/>
          <a:lstStyle/>
          <a:p>
            <a:r>
              <a:rPr lang="en-US" altLang="x-none" dirty="0">
                <a:ea typeface="ＭＳ Ｐゴシック" charset="-128"/>
              </a:rPr>
              <a:t>Admin and recap</a:t>
            </a:r>
          </a:p>
          <a:p>
            <a:r>
              <a:rPr lang="en-US" altLang="x-none" dirty="0">
                <a:solidFill>
                  <a:srgbClr val="C00000"/>
                </a:solidFill>
                <a:ea typeface="ＭＳ Ｐゴシック" charset="-128"/>
              </a:rPr>
              <a:t>Text I/O</a:t>
            </a:r>
          </a:p>
          <a:p>
            <a:pPr lvl="1"/>
            <a:r>
              <a:rPr lang="en-US" altLang="x-none" dirty="0">
                <a:solidFill>
                  <a:srgbClr val="C00000"/>
                </a:solidFill>
                <a:ea typeface="ＭＳ Ｐゴシック" charset="-128"/>
              </a:rPr>
              <a:t>Input: basic Scanner input</a:t>
            </a:r>
          </a:p>
          <a:p>
            <a:pPr lvl="1"/>
            <a:r>
              <a:rPr lang="en-US" altLang="x-none" dirty="0">
                <a:ea typeface="ＭＳ Ｐゴシック" charset="-128"/>
              </a:rPr>
              <a:t>Output: basic </a:t>
            </a:r>
            <a:r>
              <a:rPr lang="en-US" altLang="x-none" dirty="0" err="1">
                <a:ea typeface="ＭＳ Ｐゴシック" charset="-128"/>
              </a:rPr>
              <a:t>printf</a:t>
            </a:r>
            <a:r>
              <a:rPr lang="en-US" altLang="x-none" dirty="0">
                <a:ea typeface="ＭＳ Ｐゴシック" charset="-128"/>
              </a:rPr>
              <a:t> and </a:t>
            </a:r>
            <a:r>
              <a:rPr lang="en-US" altLang="x-none" dirty="0" err="1">
                <a:ea typeface="ＭＳ Ｐゴシック" charset="-128"/>
              </a:rPr>
              <a:t>String.format</a:t>
            </a:r>
            <a:endParaRPr lang="en-US" altLang="x-none" dirty="0">
              <a:ea typeface="ＭＳ Ｐゴシック" charset="-128"/>
            </a:endParaRPr>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8DF648EA-C082-6E40-9F0B-AEFB36875D4C}" type="slidenum">
              <a:rPr lang="en-US" altLang="x-none" sz="1200">
                <a:latin typeface="Tahoma" charset="0"/>
              </a:rPr>
              <a:pPr/>
              <a:t>2</a:t>
            </a:fld>
            <a:endParaRPr lang="en-US" altLang="x-none" sz="1200">
              <a:latin typeface="Tahoma"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33400" y="228600"/>
            <a:ext cx="8153400" cy="1143000"/>
          </a:xfrm>
        </p:spPr>
        <p:txBody>
          <a:bodyPr/>
          <a:lstStyle/>
          <a:p>
            <a:r>
              <a:rPr lang="en-US" altLang="x-none" sz="3600" dirty="0">
                <a:ea typeface="ＭＳ Ｐゴシック" charset="-128"/>
              </a:rPr>
              <a:t>Foundational Programming Concepts</a:t>
            </a:r>
          </a:p>
        </p:txBody>
      </p:sp>
      <p:sp>
        <p:nvSpPr>
          <p:cNvPr id="23554" name="Slide Number Placeholder 3"/>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CE31BBC6-ED54-504B-BAB8-E8FDF167CDF6}" type="slidenum">
              <a:rPr lang="en-US" altLang="x-none" sz="1200">
                <a:latin typeface="Tahoma" charset="0"/>
              </a:rPr>
              <a:pPr/>
              <a:t>20</a:t>
            </a:fld>
            <a:endParaRPr lang="en-US" altLang="x-none" sz="1200" dirty="0">
              <a:latin typeface="Tahoma" charset="0"/>
            </a:endParaRPr>
          </a:p>
        </p:txBody>
      </p:sp>
      <p:sp>
        <p:nvSpPr>
          <p:cNvPr id="18" name="Rectangle 3"/>
          <p:cNvSpPr>
            <a:spLocks noChangeArrowheads="1"/>
          </p:cNvSpPr>
          <p:nvPr/>
        </p:nvSpPr>
        <p:spPr bwMode="auto">
          <a:xfrm>
            <a:off x="3832225" y="25908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kern="0" dirty="0">
                <a:solidFill>
                  <a:schemeClr val="accent5">
                    <a:lumMod val="40000"/>
                    <a:lumOff val="60000"/>
                  </a:schemeClr>
                </a:solidFill>
                <a:ea typeface="ＭＳ Ｐゴシック" charset="0"/>
                <a:cs typeface="ＭＳ Ｐゴシック" charset="0"/>
              </a:rPr>
              <a:t>objects</a:t>
            </a:r>
          </a:p>
        </p:txBody>
      </p:sp>
      <p:sp>
        <p:nvSpPr>
          <p:cNvPr id="19" name="Rectangle 4"/>
          <p:cNvSpPr>
            <a:spLocks noChangeArrowheads="1"/>
          </p:cNvSpPr>
          <p:nvPr/>
        </p:nvSpPr>
        <p:spPr bwMode="auto">
          <a:xfrm>
            <a:off x="3124200" y="3124200"/>
            <a:ext cx="253682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kern="0" dirty="0">
                <a:solidFill>
                  <a:schemeClr val="accent1">
                    <a:lumMod val="75000"/>
                  </a:schemeClr>
                </a:solidFill>
                <a:ea typeface="ＭＳ Ｐゴシック" charset="0"/>
                <a:cs typeface="ＭＳ Ｐゴシック" charset="0"/>
              </a:rPr>
              <a:t>methods</a:t>
            </a:r>
            <a:r>
              <a:rPr lang="en-US" sz="2400" kern="0" dirty="0">
                <a:solidFill>
                  <a:srgbClr val="A50021"/>
                </a:solidFill>
                <a:ea typeface="ＭＳ Ｐゴシック" charset="0"/>
                <a:cs typeface="ＭＳ Ｐゴシック" charset="0"/>
              </a:rPr>
              <a:t> </a:t>
            </a:r>
            <a:r>
              <a:rPr lang="en-US" sz="2400" kern="0" dirty="0">
                <a:solidFill>
                  <a:schemeClr val="accent6">
                    <a:lumMod val="75000"/>
                  </a:schemeClr>
                </a:solidFill>
                <a:ea typeface="ＭＳ Ｐゴシック" charset="0"/>
                <a:cs typeface="ＭＳ Ｐゴシック" charset="0"/>
              </a:rPr>
              <a:t>and </a:t>
            </a:r>
            <a:r>
              <a:rPr lang="en-US" sz="2400" kern="0" dirty="0">
                <a:solidFill>
                  <a:schemeClr val="accent5">
                    <a:lumMod val="40000"/>
                    <a:lumOff val="60000"/>
                  </a:schemeClr>
                </a:solidFill>
                <a:ea typeface="ＭＳ Ｐゴシック" charset="0"/>
                <a:cs typeface="ＭＳ Ｐゴシック" charset="0"/>
              </a:rPr>
              <a:t>classes</a:t>
            </a:r>
          </a:p>
        </p:txBody>
      </p:sp>
      <p:sp>
        <p:nvSpPr>
          <p:cNvPr id="20" name="Rectangle 5"/>
          <p:cNvSpPr>
            <a:spLocks noChangeArrowheads="1"/>
          </p:cNvSpPr>
          <p:nvPr/>
        </p:nvSpPr>
        <p:spPr bwMode="auto">
          <a:xfrm>
            <a:off x="2460625" y="3657600"/>
            <a:ext cx="39624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kern="0" dirty="0">
                <a:solidFill>
                  <a:schemeClr val="accent5">
                    <a:lumMod val="50000"/>
                  </a:schemeClr>
                </a:solidFill>
                <a:ea typeface="ＭＳ Ｐゴシック" charset="0"/>
                <a:cs typeface="ＭＳ Ｐゴシック" charset="0"/>
              </a:rPr>
              <a:t>graphics</a:t>
            </a:r>
            <a:r>
              <a:rPr lang="en-US" sz="2400" kern="0" dirty="0">
                <a:solidFill>
                  <a:schemeClr val="accent6">
                    <a:lumMod val="75000"/>
                  </a:schemeClr>
                </a:solidFill>
                <a:ea typeface="ＭＳ Ｐゴシック" charset="0"/>
                <a:cs typeface="ＭＳ Ｐゴシック" charset="0"/>
              </a:rPr>
              <a:t>, </a:t>
            </a:r>
            <a:r>
              <a:rPr lang="en-US" sz="2400" kern="0" dirty="0">
                <a:solidFill>
                  <a:schemeClr val="accent5">
                    <a:lumMod val="50000"/>
                  </a:schemeClr>
                </a:solidFill>
                <a:ea typeface="ＭＳ Ｐゴシック" charset="0"/>
                <a:cs typeface="ＭＳ Ｐゴシック" charset="0"/>
              </a:rPr>
              <a:t>sound</a:t>
            </a:r>
            <a:r>
              <a:rPr lang="en-US" sz="2400" kern="0" dirty="0">
                <a:solidFill>
                  <a:srgbClr val="000090"/>
                </a:solidFill>
                <a:ea typeface="ＭＳ Ｐゴシック" charset="0"/>
                <a:cs typeface="ＭＳ Ｐゴシック" charset="0"/>
              </a:rPr>
              <a:t>, and image I/O</a:t>
            </a:r>
          </a:p>
        </p:txBody>
      </p:sp>
      <p:sp>
        <p:nvSpPr>
          <p:cNvPr id="21" name="Rectangle 6"/>
          <p:cNvSpPr>
            <a:spLocks noChangeArrowheads="1"/>
          </p:cNvSpPr>
          <p:nvPr/>
        </p:nvSpPr>
        <p:spPr bwMode="auto">
          <a:xfrm>
            <a:off x="3832225" y="41910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kern="0">
                <a:solidFill>
                  <a:srgbClr val="000090"/>
                </a:solidFill>
                <a:ea typeface="ＭＳ Ｐゴシック" charset="0"/>
                <a:cs typeface="ＭＳ Ｐゴシック" charset="0"/>
              </a:rPr>
              <a:t>arrays</a:t>
            </a:r>
          </a:p>
        </p:txBody>
      </p:sp>
      <p:sp>
        <p:nvSpPr>
          <p:cNvPr id="22" name="Rectangle 7"/>
          <p:cNvSpPr>
            <a:spLocks noChangeArrowheads="1"/>
          </p:cNvSpPr>
          <p:nvPr/>
        </p:nvSpPr>
        <p:spPr bwMode="auto">
          <a:xfrm>
            <a:off x="2917825" y="4724400"/>
            <a:ext cx="2895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conditionals and </a:t>
            </a:r>
            <a:r>
              <a:rPr lang="en-US" sz="2400" kern="0" dirty="0">
                <a:solidFill>
                  <a:schemeClr val="accent1">
                    <a:lumMod val="75000"/>
                  </a:schemeClr>
                </a:solidFill>
                <a:ea typeface="ＭＳ Ｐゴシック" charset="0"/>
                <a:cs typeface="ＭＳ Ｐゴシック" charset="0"/>
              </a:rPr>
              <a:t>loops</a:t>
            </a:r>
          </a:p>
        </p:txBody>
      </p:sp>
      <p:sp>
        <p:nvSpPr>
          <p:cNvPr id="23" name="Rectangle 8"/>
          <p:cNvSpPr>
            <a:spLocks noChangeArrowheads="1"/>
          </p:cNvSpPr>
          <p:nvPr/>
        </p:nvSpPr>
        <p:spPr bwMode="auto">
          <a:xfrm>
            <a:off x="3222625" y="5257800"/>
            <a:ext cx="113982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b="1" kern="0" dirty="0">
                <a:solidFill>
                  <a:srgbClr val="006600"/>
                </a:solidFill>
                <a:ea typeface="ＭＳ Ｐゴシック" charset="0"/>
                <a:cs typeface="ＭＳ Ｐゴシック" charset="0"/>
              </a:rPr>
              <a:t>math</a:t>
            </a:r>
          </a:p>
        </p:txBody>
      </p:sp>
      <p:sp>
        <p:nvSpPr>
          <p:cNvPr id="24" name="Rectangle 9"/>
          <p:cNvSpPr>
            <a:spLocks noChangeArrowheads="1"/>
          </p:cNvSpPr>
          <p:nvPr/>
        </p:nvSpPr>
        <p:spPr bwMode="auto">
          <a:xfrm>
            <a:off x="4362450" y="52578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b="1" kern="0" dirty="0">
                <a:solidFill>
                  <a:srgbClr val="006600"/>
                </a:solidFill>
                <a:ea typeface="ＭＳ Ｐゴシック" charset="0"/>
                <a:cs typeface="ＭＳ Ｐゴシック" charset="0"/>
              </a:rPr>
              <a:t>text I/O</a:t>
            </a:r>
          </a:p>
        </p:txBody>
      </p:sp>
      <p:sp>
        <p:nvSpPr>
          <p:cNvPr id="25" name="Rectangle 10"/>
          <p:cNvSpPr>
            <a:spLocks noChangeArrowheads="1"/>
          </p:cNvSpPr>
          <p:nvPr/>
        </p:nvSpPr>
        <p:spPr bwMode="auto">
          <a:xfrm>
            <a:off x="4365625" y="5791200"/>
            <a:ext cx="2895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b="1" kern="0" dirty="0">
                <a:solidFill>
                  <a:srgbClr val="00664D"/>
                </a:solidFill>
                <a:ea typeface="ＭＳ Ｐゴシック" charset="0"/>
                <a:cs typeface="ＭＳ Ｐゴシック" charset="0"/>
              </a:rPr>
              <a:t>assignment statements</a:t>
            </a:r>
          </a:p>
        </p:txBody>
      </p:sp>
      <p:sp>
        <p:nvSpPr>
          <p:cNvPr id="26" name="Rectangle 11"/>
          <p:cNvSpPr>
            <a:spLocks noChangeArrowheads="1"/>
          </p:cNvSpPr>
          <p:nvPr/>
        </p:nvSpPr>
        <p:spPr bwMode="auto">
          <a:xfrm>
            <a:off x="1477963" y="5791200"/>
            <a:ext cx="2884487" cy="533400"/>
          </a:xfrm>
          <a:prstGeom prst="rect">
            <a:avLst/>
          </a:prstGeom>
          <a:solidFill>
            <a:schemeClr val="accent6">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b="1" kern="0" dirty="0">
                <a:solidFill>
                  <a:schemeClr val="accent1">
                    <a:lumMod val="50000"/>
                  </a:schemeClr>
                </a:solidFill>
                <a:ea typeface="ＭＳ Ｐゴシック" charset="0"/>
                <a:cs typeface="ＭＳ Ｐゴシック" charset="0"/>
              </a:rPr>
              <a:t>primitive data types</a:t>
            </a:r>
          </a:p>
        </p:txBody>
      </p:sp>
      <p:sp>
        <p:nvSpPr>
          <p:cNvPr id="27" name="Oval 14"/>
          <p:cNvSpPr>
            <a:spLocks noChangeArrowheads="1"/>
          </p:cNvSpPr>
          <p:nvPr/>
        </p:nvSpPr>
        <p:spPr bwMode="auto">
          <a:xfrm>
            <a:off x="152400" y="1752600"/>
            <a:ext cx="8839200" cy="838200"/>
          </a:xfrm>
          <a:prstGeom prst="ellipse">
            <a:avLst/>
          </a:prstGeom>
          <a:solidFill>
            <a:schemeClr val="accent2">
              <a:lumMod val="20000"/>
              <a:lumOff val="80000"/>
              <a:alpha val="50195"/>
            </a:schemeClr>
          </a:solidFill>
          <a:ln w="9525">
            <a:noFill/>
            <a:round/>
            <a:headEnd/>
            <a:tailEnd type="none" w="sm" len="sm"/>
          </a:ln>
        </p:spPr>
        <p:txBody>
          <a:bodyPr wrap="none" anchor="ctr"/>
          <a:lstStyle/>
          <a:p>
            <a:pP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any program you might want to write</a:t>
            </a:r>
          </a:p>
        </p:txBody>
      </p:sp>
      <p:sp>
        <p:nvSpPr>
          <p:cNvPr id="2" name="Oval 1"/>
          <p:cNvSpPr>
            <a:spLocks noChangeArrowheads="1"/>
          </p:cNvSpPr>
          <p:nvPr/>
        </p:nvSpPr>
        <p:spPr bwMode="auto">
          <a:xfrm flipV="1">
            <a:off x="2806064" y="4762500"/>
            <a:ext cx="1765935" cy="495300"/>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Tree>
    <p:extLst>
      <p:ext uri="{BB962C8B-B14F-4D97-AF65-F5344CB8AC3E}">
        <p14:creationId xmlns:p14="http://schemas.microsoft.com/office/powerpoint/2010/main" val="886515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CD17486-2C8D-FE45-B9EE-844DE6C471A1}" type="slidenum">
              <a:rPr lang="en-US" altLang="x-none" sz="1200">
                <a:solidFill>
                  <a:srgbClr val="000000"/>
                </a:solidFill>
                <a:latin typeface="Tahoma" charset="0"/>
              </a:rPr>
              <a:pPr eaLnBrk="1" hangingPunct="1"/>
              <a:t>21</a:t>
            </a:fld>
            <a:endParaRPr lang="en-US" altLang="x-none" sz="1200">
              <a:solidFill>
                <a:srgbClr val="000000"/>
              </a:solidFill>
              <a:latin typeface="Tahoma" charset="0"/>
            </a:endParaRPr>
          </a:p>
        </p:txBody>
      </p:sp>
      <p:sp>
        <p:nvSpPr>
          <p:cNvPr id="24578" name="Rectangle 2"/>
          <p:cNvSpPr>
            <a:spLocks noGrp="1" noChangeArrowheads="1"/>
          </p:cNvSpPr>
          <p:nvPr>
            <p:ph type="title"/>
          </p:nvPr>
        </p:nvSpPr>
        <p:spPr/>
        <p:txBody>
          <a:bodyPr/>
          <a:lstStyle/>
          <a:p>
            <a:r>
              <a:rPr lang="en-US" altLang="x-none" sz="3200" dirty="0">
                <a:ea typeface="ＭＳ Ｐゴシック" charset="-128"/>
              </a:rPr>
              <a:t>Program Flow of Control</a:t>
            </a:r>
          </a:p>
        </p:txBody>
      </p:sp>
      <p:sp>
        <p:nvSpPr>
          <p:cNvPr id="24579" name="Rectangle 3"/>
          <p:cNvSpPr>
            <a:spLocks noGrp="1" noChangeArrowheads="1"/>
          </p:cNvSpPr>
          <p:nvPr>
            <p:ph type="body" idx="1"/>
          </p:nvPr>
        </p:nvSpPr>
        <p:spPr>
          <a:xfrm>
            <a:off x="557463" y="1562894"/>
            <a:ext cx="7772400" cy="4648200"/>
          </a:xfrm>
        </p:spPr>
        <p:txBody>
          <a:bodyPr/>
          <a:lstStyle/>
          <a:p>
            <a:r>
              <a:rPr lang="en-US" altLang="x-none" sz="2400" dirty="0">
                <a:ea typeface="ＭＳ Ｐゴシック" charset="-128"/>
              </a:rPr>
              <a:t>Java provides conditional and loop statements as program flow of control statements:</a:t>
            </a:r>
          </a:p>
          <a:p>
            <a:pPr lvl="1"/>
            <a:r>
              <a:rPr lang="en-US" altLang="x-none" sz="2000" dirty="0">
                <a:ea typeface="ＭＳ Ｐゴシック" charset="-128"/>
              </a:rPr>
              <a:t>decision statements, or </a:t>
            </a:r>
            <a:r>
              <a:rPr lang="en-US" altLang="x-none" sz="2000" dirty="0">
                <a:solidFill>
                  <a:srgbClr val="CC0000"/>
                </a:solidFill>
                <a:ea typeface="ＭＳ Ｐゴシック" charset="-128"/>
              </a:rPr>
              <a:t>conditional statements: </a:t>
            </a:r>
            <a:r>
              <a:rPr lang="en-US" altLang="x-none" sz="2000" dirty="0">
                <a:ea typeface="ＭＳ Ｐゴシック" charset="-128"/>
              </a:rPr>
              <a:t>decide whether or not to execute a particular statement</a:t>
            </a:r>
          </a:p>
          <a:p>
            <a:pPr lvl="1"/>
            <a:r>
              <a:rPr lang="en-US" altLang="x-none" sz="2000" dirty="0">
                <a:ea typeface="ＭＳ Ｐゴシック" charset="-128"/>
              </a:rPr>
              <a:t>repetition statements, or </a:t>
            </a:r>
            <a:r>
              <a:rPr lang="en-US" altLang="x-none" sz="2000" dirty="0">
                <a:solidFill>
                  <a:srgbClr val="CC0000"/>
                </a:solidFill>
                <a:ea typeface="ＭＳ Ｐゴシック" charset="-128"/>
              </a:rPr>
              <a:t>loop statements: </a:t>
            </a:r>
            <a:r>
              <a:rPr lang="en-US" altLang="x-none" sz="2000" dirty="0">
                <a:ea typeface="ＭＳ Ｐゴシック" charset="-128"/>
              </a:rPr>
              <a:t>perform a statement over and over repetitively</a:t>
            </a:r>
            <a:endParaRPr lang="en-US" altLang="x-none" sz="2000" dirty="0">
              <a:solidFill>
                <a:srgbClr val="CC0000"/>
              </a:solidFill>
              <a:ea typeface="ＭＳ Ｐゴシック" charset="-128"/>
            </a:endParaRPr>
          </a:p>
          <a:p>
            <a:r>
              <a:rPr lang="en-US" altLang="x-none" sz="2400" dirty="0">
                <a:ea typeface="ＭＳ Ｐゴシック" charset="-128"/>
              </a:rPr>
              <a:t>The foundation of program flow of control is the logical condition, which should be a </a:t>
            </a:r>
            <a:r>
              <a:rPr lang="en-US" altLang="x-none" sz="2400" dirty="0" err="1">
                <a:solidFill>
                  <a:srgbClr val="C00000"/>
                </a:solidFill>
                <a:ea typeface="ＭＳ Ｐゴシック" charset="-128"/>
              </a:rPr>
              <a:t>boolean</a:t>
            </a:r>
            <a:r>
              <a:rPr lang="en-US" altLang="x-none" sz="2400" dirty="0">
                <a:solidFill>
                  <a:srgbClr val="C00000"/>
                </a:solidFill>
                <a:ea typeface="ＭＳ Ｐゴシック" charset="-128"/>
              </a:rPr>
              <a:t> expression</a:t>
            </a:r>
            <a:r>
              <a:rPr lang="en-US" altLang="x-none" sz="2400" dirty="0">
                <a:ea typeface="ＭＳ Ｐゴシック" charset="-128"/>
              </a:rPr>
              <a:t>, e.g., </a:t>
            </a:r>
            <a:br>
              <a:rPr lang="en-US" altLang="x-none" sz="2400" dirty="0">
                <a:ea typeface="ＭＳ Ｐゴシック" charset="-128"/>
              </a:rPr>
            </a:br>
            <a:r>
              <a:rPr lang="en-US" altLang="x-none" sz="2400" dirty="0">
                <a:ea typeface="ＭＳ Ｐゴシック" charset="-128"/>
              </a:rPr>
              <a:t>     </a:t>
            </a:r>
            <a:r>
              <a:rPr lang="en-US" altLang="x-none" sz="2000" dirty="0">
                <a:latin typeface="Courier New" charset="0"/>
                <a:ea typeface="Courier New" charset="0"/>
                <a:cs typeface="Courier New" charset="0"/>
              </a:rPr>
              <a:t>if ( &lt;</a:t>
            </a:r>
            <a:r>
              <a:rPr lang="en-US" altLang="x-none" sz="2000" dirty="0" err="1">
                <a:latin typeface="Courier New" charset="0"/>
                <a:ea typeface="Courier New" charset="0"/>
                <a:cs typeface="Courier New" charset="0"/>
              </a:rPr>
              <a:t>boolean</a:t>
            </a:r>
            <a:r>
              <a:rPr lang="en-US" altLang="x-none" sz="2000" dirty="0">
                <a:latin typeface="Courier New" charset="0"/>
                <a:ea typeface="Courier New" charset="0"/>
                <a:cs typeface="Courier New" charset="0"/>
              </a:rPr>
              <a:t> expression&gt; ) { </a:t>
            </a:r>
            <a:br>
              <a:rPr lang="en-US" altLang="x-none" sz="2000" dirty="0">
                <a:latin typeface="Courier New" charset="0"/>
                <a:ea typeface="Courier New" charset="0"/>
                <a:cs typeface="Courier New" charset="0"/>
              </a:rPr>
            </a:br>
            <a:r>
              <a:rPr lang="en-US" altLang="x-none" sz="2000" dirty="0">
                <a:latin typeface="Courier New" charset="0"/>
                <a:ea typeface="Courier New" charset="0"/>
                <a:cs typeface="Courier New" charset="0"/>
              </a:rPr>
              <a:t>         do something </a:t>
            </a:r>
            <a:br>
              <a:rPr lang="en-US" altLang="x-none" sz="2000" dirty="0">
                <a:latin typeface="Courier New" charset="0"/>
                <a:ea typeface="Courier New" charset="0"/>
                <a:cs typeface="Courier New" charset="0"/>
              </a:rPr>
            </a:br>
            <a:r>
              <a:rPr lang="en-US" altLang="x-none" sz="2000" dirty="0">
                <a:latin typeface="Courier New" charset="0"/>
                <a:ea typeface="Courier New" charset="0"/>
                <a:cs typeface="Courier New" charset="0"/>
              </a:rPr>
              <a:t>   } [else {</a:t>
            </a:r>
            <a:br>
              <a:rPr lang="en-US" altLang="x-none" sz="2000" dirty="0">
                <a:latin typeface="Courier New" charset="0"/>
                <a:ea typeface="Courier New" charset="0"/>
                <a:cs typeface="Courier New" charset="0"/>
              </a:rPr>
            </a:br>
            <a:r>
              <a:rPr lang="en-US" altLang="x-none" sz="2000" dirty="0">
                <a:latin typeface="Courier New" charset="0"/>
                <a:ea typeface="Courier New" charset="0"/>
                <a:cs typeface="Courier New" charset="0"/>
              </a:rPr>
              <a:t>         so something else</a:t>
            </a:r>
            <a:br>
              <a:rPr lang="en-US" altLang="x-none" sz="2000" dirty="0">
                <a:latin typeface="Courier New" charset="0"/>
                <a:ea typeface="Courier New" charset="0"/>
                <a:cs typeface="Courier New" charset="0"/>
              </a:rPr>
            </a:br>
            <a:r>
              <a:rPr lang="en-US" altLang="x-none" sz="2000" dirty="0">
                <a:latin typeface="Courier New" charset="0"/>
                <a:ea typeface="Courier New" charset="0"/>
                <a:cs typeface="Courier New" charset="0"/>
              </a:rPr>
              <a:t>   }]</a:t>
            </a:r>
          </a:p>
        </p:txBody>
      </p:sp>
    </p:spTree>
    <p:extLst>
      <p:ext uri="{BB962C8B-B14F-4D97-AF65-F5344CB8AC3E}">
        <p14:creationId xmlns:p14="http://schemas.microsoft.com/office/powerpoint/2010/main" val="102759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9370CAB6-5012-5645-809B-2C3B0C485874}" type="slidenum">
              <a:rPr lang="en-US" altLang="x-none" sz="1200">
                <a:solidFill>
                  <a:srgbClr val="000000"/>
                </a:solidFill>
                <a:latin typeface="Tahoma" charset="0"/>
              </a:rPr>
              <a:pPr eaLnBrk="1" hangingPunct="1"/>
              <a:t>22</a:t>
            </a:fld>
            <a:endParaRPr lang="en-US" altLang="x-none" sz="1200">
              <a:solidFill>
                <a:srgbClr val="000000"/>
              </a:solidFill>
              <a:latin typeface="Tahoma" charset="0"/>
            </a:endParaRPr>
          </a:p>
        </p:txBody>
      </p:sp>
      <p:sp>
        <p:nvSpPr>
          <p:cNvPr id="26626" name="Rectangle 2"/>
          <p:cNvSpPr>
            <a:spLocks noGrp="1" noChangeArrowheads="1"/>
          </p:cNvSpPr>
          <p:nvPr>
            <p:ph type="title"/>
          </p:nvPr>
        </p:nvSpPr>
        <p:spPr>
          <a:xfrm>
            <a:off x="533400" y="76200"/>
            <a:ext cx="8305800" cy="1143000"/>
          </a:xfrm>
          <a:noFill/>
        </p:spPr>
        <p:txBody>
          <a:bodyPr lIns="92075" tIns="46038" rIns="92075" bIns="46038"/>
          <a:lstStyle/>
          <a:p>
            <a:r>
              <a:rPr lang="en-US" altLang="x-none" dirty="0">
                <a:ea typeface="ＭＳ Ｐゴシック" charset="-128"/>
              </a:rPr>
              <a:t>Basic Boolean Expression: </a:t>
            </a:r>
            <a:br>
              <a:rPr lang="en-US" altLang="x-none" dirty="0">
                <a:ea typeface="ＭＳ Ｐゴシック" charset="-128"/>
              </a:rPr>
            </a:br>
            <a:r>
              <a:rPr lang="en-US" altLang="x-none" dirty="0">
                <a:ea typeface="ＭＳ Ｐゴシック" charset="-128"/>
              </a:rPr>
              <a:t>Relational Tests</a:t>
            </a:r>
          </a:p>
        </p:txBody>
      </p:sp>
      <p:sp>
        <p:nvSpPr>
          <p:cNvPr id="26627" name="Rectangle 3"/>
          <p:cNvSpPr>
            <a:spLocks noGrp="1" noChangeArrowheads="1"/>
          </p:cNvSpPr>
          <p:nvPr>
            <p:ph type="body" idx="1"/>
          </p:nvPr>
        </p:nvSpPr>
        <p:spPr>
          <a:xfrm>
            <a:off x="533400" y="1600200"/>
            <a:ext cx="7772400" cy="4953000"/>
          </a:xfrm>
          <a:noFill/>
        </p:spPr>
        <p:txBody>
          <a:bodyPr lIns="92075" tIns="46038" rIns="92075" bIns="46038"/>
          <a:lstStyle/>
          <a:p>
            <a:pPr>
              <a:lnSpc>
                <a:spcPct val="80000"/>
              </a:lnSpc>
            </a:pPr>
            <a:r>
              <a:rPr lang="en-US" altLang="x-none" sz="2400" dirty="0">
                <a:ea typeface="ＭＳ Ｐゴシック" charset="-128"/>
              </a:rPr>
              <a:t>A basic Boolean expression is a </a:t>
            </a:r>
            <a:r>
              <a:rPr lang="en-US" altLang="x-none" sz="2400" dirty="0">
                <a:solidFill>
                  <a:srgbClr val="C00000"/>
                </a:solidFill>
                <a:ea typeface="ＭＳ Ｐゴシック" charset="-128"/>
              </a:rPr>
              <a:t>relational test </a:t>
            </a:r>
            <a:br>
              <a:rPr lang="en-US" altLang="x-none" sz="2400" dirty="0">
                <a:ea typeface="ＭＳ Ｐゴシック" charset="-128"/>
              </a:rPr>
            </a:br>
            <a:r>
              <a:rPr lang="en-US" altLang="x-none" sz="2400" dirty="0">
                <a:ea typeface="ＭＳ Ｐゴシック" charset="-128"/>
              </a:rPr>
              <a:t>of two values using a </a:t>
            </a:r>
            <a:r>
              <a:rPr lang="en-US" altLang="x-none" sz="2400" i="1" dirty="0">
                <a:solidFill>
                  <a:srgbClr val="C00000"/>
                </a:solidFill>
                <a:ea typeface="ＭＳ Ｐゴシック" charset="-128"/>
              </a:rPr>
              <a:t>relational operator </a:t>
            </a:r>
            <a:r>
              <a:rPr lang="en-US" altLang="x-none" sz="2400" dirty="0">
                <a:ea typeface="ＭＳ Ｐゴシック" charset="-128"/>
              </a:rPr>
              <a:t>:</a:t>
            </a: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a:lnSpc>
                <a:spcPct val="80000"/>
              </a:lnSpc>
            </a:pPr>
            <a:r>
              <a:rPr lang="en-US" altLang="x-none" sz="2400" dirty="0">
                <a:ea typeface="ＭＳ Ｐゴシック" charset="-128"/>
              </a:rPr>
              <a:t>Note the difference between the equality operator (</a:t>
            </a:r>
            <a:r>
              <a:rPr lang="en-US" altLang="x-none" sz="2400" dirty="0">
                <a:latin typeface="Courier New" charset="0"/>
                <a:ea typeface="ＭＳ Ｐゴシック" charset="-128"/>
              </a:rPr>
              <a:t>==</a:t>
            </a:r>
            <a:r>
              <a:rPr lang="en-US" altLang="x-none" sz="2400" dirty="0">
                <a:ea typeface="ＭＳ Ｐゴシック" charset="-128"/>
              </a:rPr>
              <a:t>) and the assignment operator (</a:t>
            </a:r>
            <a:r>
              <a:rPr lang="en-US" altLang="x-none" sz="2400" dirty="0">
                <a:latin typeface="Courier New" charset="0"/>
                <a:ea typeface="ＭＳ Ｐゴシック" charset="-128"/>
              </a:rPr>
              <a:t>=</a:t>
            </a:r>
            <a:r>
              <a:rPr lang="en-US" altLang="x-none" sz="2400" dirty="0">
                <a:ea typeface="ＭＳ Ｐゴシック" charset="-128"/>
              </a:rPr>
              <a:t>)</a:t>
            </a:r>
          </a:p>
        </p:txBody>
      </p:sp>
      <p:graphicFrame>
        <p:nvGraphicFramePr>
          <p:cNvPr id="5" name="Group 50"/>
          <p:cNvGraphicFramePr>
            <a:graphicFrameLocks noGrp="1"/>
          </p:cNvGraphicFramePr>
          <p:nvPr/>
        </p:nvGraphicFramePr>
        <p:xfrm>
          <a:off x="960438" y="2667000"/>
          <a:ext cx="7345362" cy="2560635"/>
        </p:xfrm>
        <a:graphic>
          <a:graphicData uri="http://schemas.openxmlformats.org/drawingml/2006/table">
            <a:tbl>
              <a:tblPr/>
              <a:tblGrid>
                <a:gridCol w="1454184">
                  <a:extLst>
                    <a:ext uri="{9D8B030D-6E8A-4147-A177-3AD203B41FA5}">
                      <a16:colId xmlns:a16="http://schemas.microsoft.com/office/drawing/2014/main" val="20000"/>
                    </a:ext>
                  </a:extLst>
                </a:gridCol>
                <a:gridCol w="3214786">
                  <a:extLst>
                    <a:ext uri="{9D8B030D-6E8A-4147-A177-3AD203B41FA5}">
                      <a16:colId xmlns:a16="http://schemas.microsoft.com/office/drawing/2014/main" val="20001"/>
                    </a:ext>
                  </a:extLst>
                </a:gridCol>
                <a:gridCol w="1689624">
                  <a:extLst>
                    <a:ext uri="{9D8B030D-6E8A-4147-A177-3AD203B41FA5}">
                      <a16:colId xmlns:a16="http://schemas.microsoft.com/office/drawing/2014/main" val="20002"/>
                    </a:ext>
                  </a:extLst>
                </a:gridCol>
                <a:gridCol w="986768">
                  <a:extLst>
                    <a:ext uri="{9D8B030D-6E8A-4147-A177-3AD203B41FA5}">
                      <a16:colId xmlns:a16="http://schemas.microsoft.com/office/drawing/2014/main" val="20003"/>
                    </a:ext>
                  </a:extLst>
                </a:gridCol>
              </a:tblGrid>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Operator</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Meaning</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Example</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Value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Arial" charset="0"/>
                        </a:rPr>
                        <a:t>equals</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dirty="0">
                          <a:ln>
                            <a:noFill/>
                          </a:ln>
                          <a:solidFill>
                            <a:schemeClr val="tx1"/>
                          </a:solidFill>
                          <a:effectLst/>
                          <a:latin typeface="Courier New" charset="0"/>
                          <a:ea typeface="ＭＳ Ｐゴシック" charset="0"/>
                          <a:cs typeface="Arial" charset="0"/>
                        </a:rPr>
                        <a:t>1 + 1 == 2</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does not equal</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3.2 != 2.5</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&lt;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less than</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10 &lt; 5</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&gt;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greater than</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10 &gt; 5</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&lt;=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less than or equal to</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126 &lt;= 100</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&gt;=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greater than or equal to</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5.0 &gt;= 5.0</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dirty="0">
                          <a:ln>
                            <a:noFill/>
                          </a:ln>
                          <a:solidFill>
                            <a:schemeClr val="tx1"/>
                          </a:solidFill>
                          <a:effectLst/>
                          <a:latin typeface="Courier New" charset="0"/>
                          <a:ea typeface="ＭＳ Ｐゴシック" charset="0"/>
                          <a:cs typeface="Arial" charset="0"/>
                        </a:rPr>
                        <a:t>true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66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9888" y="-3175"/>
            <a:ext cx="24241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8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533400" y="107950"/>
            <a:ext cx="8305800" cy="1143000"/>
          </a:xfrm>
        </p:spPr>
        <p:txBody>
          <a:bodyPr/>
          <a:lstStyle/>
          <a:p>
            <a:r>
              <a:rPr lang="en-US" altLang="x-none" dirty="0">
                <a:ea typeface="ＭＳ Ｐゴシック" charset="-128"/>
              </a:rPr>
              <a:t>More Complex Relational Test: Testing Containment</a:t>
            </a:r>
          </a:p>
        </p:txBody>
      </p:sp>
      <p:sp>
        <p:nvSpPr>
          <p:cNvPr id="57346" name="Content Placeholder 2"/>
          <p:cNvSpPr>
            <a:spLocks noGrp="1"/>
          </p:cNvSpPr>
          <p:nvPr>
            <p:ph idx="1"/>
          </p:nvPr>
        </p:nvSpPr>
        <p:spPr>
          <a:xfrm>
            <a:off x="533400" y="4267200"/>
            <a:ext cx="7772400" cy="1981200"/>
          </a:xfrm>
        </p:spPr>
        <p:txBody>
          <a:bodyPr/>
          <a:lstStyle/>
          <a:p>
            <a:pPr>
              <a:buFont typeface="Wingdings" charset="2"/>
              <a:buNone/>
            </a:pPr>
            <a:r>
              <a:rPr lang="en-US" altLang="x-none" dirty="0">
                <a:ea typeface="ＭＳ Ｐゴシック" charset="-128"/>
              </a:rPr>
              <a:t>Test if point (x, y) is in the rectangle?</a:t>
            </a:r>
          </a:p>
        </p:txBody>
      </p:sp>
      <p:sp>
        <p:nvSpPr>
          <p:cNvPr id="573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E42391C-F081-EE48-9E85-6FBD56117C3B}" type="slidenum">
              <a:rPr lang="en-US" altLang="x-none" sz="1200">
                <a:solidFill>
                  <a:srgbClr val="000000"/>
                </a:solidFill>
                <a:latin typeface="Tahoma" charset="0"/>
              </a:rPr>
              <a:pPr eaLnBrk="1" hangingPunct="1"/>
              <a:t>23</a:t>
            </a:fld>
            <a:endParaRPr lang="en-US" altLang="x-none" sz="1200">
              <a:solidFill>
                <a:srgbClr val="000000"/>
              </a:solidFill>
              <a:latin typeface="Tahoma" charset="0"/>
            </a:endParaRPr>
          </a:p>
        </p:txBody>
      </p:sp>
      <p:sp>
        <p:nvSpPr>
          <p:cNvPr id="5" name="Rectangle 4"/>
          <p:cNvSpPr>
            <a:spLocks noChangeArrowheads="1"/>
          </p:cNvSpPr>
          <p:nvPr/>
        </p:nvSpPr>
        <p:spPr bwMode="auto">
          <a:xfrm>
            <a:off x="2438400" y="2447925"/>
            <a:ext cx="4343400" cy="1676400"/>
          </a:xfrm>
          <a:prstGeom prst="rect">
            <a:avLst/>
          </a:prstGeom>
          <a:solidFill>
            <a:schemeClr val="accent6">
              <a:lumMod val="20000"/>
              <a:lumOff val="80000"/>
            </a:schemeClr>
          </a:solidFill>
          <a:ln w="12700" algn="ctr">
            <a:solidFill>
              <a:schemeClr val="tx1"/>
            </a:solidFill>
            <a:round/>
            <a:headEnd/>
            <a:tailEnd/>
          </a:ln>
        </p:spPr>
        <p:txBody>
          <a:bodyPr/>
          <a:lstStyle/>
          <a:p>
            <a:pPr algn="ctr" eaLnBrk="0" hangingPunct="0">
              <a:defRPr/>
            </a:pPr>
            <a:endParaRPr lang="en-US">
              <a:solidFill>
                <a:srgbClr val="000000"/>
              </a:solidFill>
              <a:ea typeface="ＭＳ Ｐゴシック" charset="0"/>
              <a:cs typeface="Arial" charset="0"/>
            </a:endParaRPr>
          </a:p>
        </p:txBody>
      </p:sp>
      <p:sp>
        <p:nvSpPr>
          <p:cNvPr id="57349" name="Rectangle 6"/>
          <p:cNvSpPr>
            <a:spLocks noChangeArrowheads="1"/>
          </p:cNvSpPr>
          <p:nvPr/>
        </p:nvSpPr>
        <p:spPr bwMode="auto">
          <a:xfrm>
            <a:off x="4419600" y="3667125"/>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W</a:t>
            </a:r>
            <a:endParaRPr lang="en-US" altLang="x-none" b="1">
              <a:solidFill>
                <a:srgbClr val="000000"/>
              </a:solidFill>
              <a:latin typeface="Courier New" charset="0"/>
            </a:endParaRPr>
          </a:p>
        </p:txBody>
      </p:sp>
      <p:sp>
        <p:nvSpPr>
          <p:cNvPr id="57350" name="Rectangle 7"/>
          <p:cNvSpPr>
            <a:spLocks noChangeArrowheads="1"/>
          </p:cNvSpPr>
          <p:nvPr/>
        </p:nvSpPr>
        <p:spPr bwMode="auto">
          <a:xfrm>
            <a:off x="6400800" y="3057525"/>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H</a:t>
            </a:r>
            <a:endParaRPr lang="en-US" altLang="x-none" b="1">
              <a:solidFill>
                <a:srgbClr val="000000"/>
              </a:solidFill>
              <a:latin typeface="Courier New" charset="0"/>
            </a:endParaRPr>
          </a:p>
        </p:txBody>
      </p:sp>
      <p:sp>
        <p:nvSpPr>
          <p:cNvPr id="57351" name="Rectangle 8"/>
          <p:cNvSpPr>
            <a:spLocks noChangeArrowheads="1"/>
          </p:cNvSpPr>
          <p:nvPr/>
        </p:nvSpPr>
        <p:spPr bwMode="auto">
          <a:xfrm>
            <a:off x="2971800" y="2536825"/>
            <a:ext cx="874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(x,y)</a:t>
            </a:r>
            <a:endParaRPr lang="en-US" altLang="x-none" sz="1200" b="1">
              <a:solidFill>
                <a:srgbClr val="C00000"/>
              </a:solidFill>
            </a:endParaRPr>
          </a:p>
        </p:txBody>
      </p:sp>
      <p:sp>
        <p:nvSpPr>
          <p:cNvPr id="57352" name="Oval 11"/>
          <p:cNvSpPr>
            <a:spLocks noChangeArrowheads="1"/>
          </p:cNvSpPr>
          <p:nvPr/>
        </p:nvSpPr>
        <p:spPr bwMode="auto">
          <a:xfrm>
            <a:off x="3352800" y="2905125"/>
            <a:ext cx="152400" cy="152400"/>
          </a:xfrm>
          <a:prstGeom prst="ellipse">
            <a:avLst/>
          </a:prstGeom>
          <a:solidFill>
            <a:srgbClr val="C00000"/>
          </a:solidFill>
          <a:ln w="12700">
            <a:solidFill>
              <a:schemeClr val="tx1"/>
            </a:solidFill>
            <a:round/>
            <a:headEnd/>
            <a:tailEnd/>
          </a:ln>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3" name="Rectangle 12"/>
          <p:cNvSpPr>
            <a:spLocks noChangeArrowheads="1"/>
          </p:cNvSpPr>
          <p:nvPr/>
        </p:nvSpPr>
        <p:spPr bwMode="auto">
          <a:xfrm>
            <a:off x="1447800" y="5029200"/>
            <a:ext cx="5910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urier New" charset="0"/>
              </a:rPr>
              <a:t>(0 &lt;= x &lt;= W) and (0 &lt;= y &lt;= H) </a:t>
            </a:r>
            <a:endParaRPr lang="en-US" altLang="x-none" sz="400">
              <a:solidFill>
                <a:srgbClr val="000000"/>
              </a:solidFill>
              <a:latin typeface="Courier New" charset="0"/>
            </a:endParaRPr>
          </a:p>
        </p:txBody>
      </p:sp>
      <p:sp>
        <p:nvSpPr>
          <p:cNvPr id="57354" name="Rectangle 13"/>
          <p:cNvSpPr>
            <a:spLocks noChangeArrowheads="1"/>
          </p:cNvSpPr>
          <p:nvPr/>
        </p:nvSpPr>
        <p:spPr bwMode="auto">
          <a:xfrm>
            <a:off x="1524000" y="3886200"/>
            <a:ext cx="874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2D2DB9"/>
                </a:solidFill>
                <a:latin typeface="Courier New" charset="0"/>
              </a:rPr>
              <a:t>(0,0)</a:t>
            </a:r>
            <a:endParaRPr lang="en-US" altLang="x-none" sz="1200" b="1">
              <a:solidFill>
                <a:srgbClr val="2D2DB9"/>
              </a:solidFill>
            </a:endParaRPr>
          </a:p>
        </p:txBody>
      </p:sp>
      <p:sp>
        <p:nvSpPr>
          <p:cNvPr id="16" name="Rectangle 15"/>
          <p:cNvSpPr>
            <a:spLocks noChangeArrowheads="1"/>
          </p:cNvSpPr>
          <p:nvPr/>
        </p:nvSpPr>
        <p:spPr bwMode="auto">
          <a:xfrm>
            <a:off x="7162800" y="5072063"/>
            <a:ext cx="1800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600" b="1" dirty="0">
                <a:solidFill>
                  <a:srgbClr val="C00000"/>
                </a:solidFill>
              </a:rPr>
              <a:t>SYNTAX ERROR</a:t>
            </a:r>
          </a:p>
        </p:txBody>
      </p:sp>
      <p:grpSp>
        <p:nvGrpSpPr>
          <p:cNvPr id="2" name="Group 18"/>
          <p:cNvGrpSpPr>
            <a:grpSpLocks/>
          </p:cNvGrpSpPr>
          <p:nvPr/>
        </p:nvGrpSpPr>
        <p:grpSpPr bwMode="auto">
          <a:xfrm>
            <a:off x="381000" y="5410200"/>
            <a:ext cx="8664575" cy="1066800"/>
            <a:chOff x="381000" y="5410200"/>
            <a:chExt cx="8664575" cy="1066800"/>
          </a:xfrm>
        </p:grpSpPr>
        <p:sp>
          <p:nvSpPr>
            <p:cNvPr id="57358" name="Rectangle 14"/>
            <p:cNvSpPr>
              <a:spLocks noChangeArrowheads="1"/>
            </p:cNvSpPr>
            <p:nvPr/>
          </p:nvSpPr>
          <p:spPr bwMode="auto">
            <a:xfrm>
              <a:off x="381000" y="6015038"/>
              <a:ext cx="8664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a:solidFill>
                    <a:srgbClr val="000000"/>
                  </a:solidFill>
                  <a:latin typeface="Courier New" charset="0"/>
                </a:rPr>
                <a:t>(0 &lt;= x) &amp;&amp; ( x &lt;= W) &amp;&amp; (0 &lt;= y) &amp;&amp; (y &lt;= H) </a:t>
              </a:r>
              <a:endParaRPr lang="en-US" altLang="x-none" sz="400" dirty="0">
                <a:solidFill>
                  <a:srgbClr val="000000"/>
                </a:solidFill>
                <a:latin typeface="Courier New" charset="0"/>
              </a:endParaRPr>
            </a:p>
          </p:txBody>
        </p:sp>
        <p:sp>
          <p:nvSpPr>
            <p:cNvPr id="57359" name="Down Arrow 17"/>
            <p:cNvSpPr>
              <a:spLocks noChangeArrowheads="1"/>
            </p:cNvSpPr>
            <p:nvPr/>
          </p:nvSpPr>
          <p:spPr bwMode="auto">
            <a:xfrm>
              <a:off x="4114800" y="5410200"/>
              <a:ext cx="381000" cy="609600"/>
            </a:xfrm>
            <a:prstGeom prst="downArrow">
              <a:avLst>
                <a:gd name="adj1" fmla="val 50000"/>
                <a:gd name="adj2" fmla="val 50000"/>
              </a:avLst>
            </a:prstGeom>
            <a:solidFill>
              <a:schemeClr val="accent1"/>
            </a:solidFill>
            <a:ln w="12700">
              <a:solidFill>
                <a:schemeClr val="tx1"/>
              </a:solidFill>
              <a:round/>
              <a:headEnd/>
              <a:tailEnd/>
            </a:ln>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grpSp>
    </p:spTree>
    <p:extLst>
      <p:ext uri="{BB962C8B-B14F-4D97-AF65-F5344CB8AC3E}">
        <p14:creationId xmlns:p14="http://schemas.microsoft.com/office/powerpoint/2010/main" val="1737328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pPr eaLnBrk="1" hangingPunct="1"/>
            <a:r>
              <a:rPr lang="en-US" altLang="x-none">
                <a:ea typeface="ＭＳ Ｐゴシック" charset="-128"/>
              </a:rPr>
              <a:t>Logical Operators</a:t>
            </a:r>
            <a:endParaRPr lang="en-US" altLang="x-none">
              <a:latin typeface="Courier New" charset="0"/>
              <a:ea typeface="ＭＳ Ｐゴシック" charset="-128"/>
            </a:endParaRPr>
          </a:p>
        </p:txBody>
      </p:sp>
      <p:sp>
        <p:nvSpPr>
          <p:cNvPr id="101378" name="Rectangle 3"/>
          <p:cNvSpPr>
            <a:spLocks noGrp="1"/>
          </p:cNvSpPr>
          <p:nvPr>
            <p:ph type="body" idx="1"/>
          </p:nvPr>
        </p:nvSpPr>
        <p:spPr>
          <a:xfrm>
            <a:off x="533400" y="1447800"/>
            <a:ext cx="8610600" cy="4648200"/>
          </a:xfrm>
        </p:spPr>
        <p:txBody>
          <a:bodyPr/>
          <a:lstStyle/>
          <a:p>
            <a:pPr eaLnBrk="1" hangingPunct="1">
              <a:buFont typeface="Wingdings" charset="0"/>
              <a:buChar char="q"/>
              <a:defRPr/>
            </a:pPr>
            <a:r>
              <a:rPr lang="en-US" dirty="0"/>
              <a:t>Tests can be combined using </a:t>
            </a:r>
            <a:r>
              <a:rPr lang="en-US" i="1" dirty="0"/>
              <a:t>logical operators</a:t>
            </a:r>
            <a:r>
              <a:rPr lang="en-US" dirty="0"/>
              <a:t>:</a:t>
            </a:r>
          </a:p>
          <a:p>
            <a:pPr lvl="1" eaLnBrk="1" hangingPunct="1">
              <a:lnSpc>
                <a:spcPct val="110000"/>
              </a:lnSpc>
              <a:defRPr/>
            </a:pPr>
            <a:endParaRPr lang="en-US" sz="1800" dirty="0"/>
          </a:p>
          <a:p>
            <a:pPr lvl="1" eaLnBrk="1" hangingPunct="1">
              <a:lnSpc>
                <a:spcPct val="110000"/>
              </a:lnSpc>
              <a:defRPr/>
            </a:pPr>
            <a:endParaRPr lang="en-US" sz="1800" dirty="0"/>
          </a:p>
          <a:p>
            <a:pPr lvl="1" eaLnBrk="1" hangingPunct="1">
              <a:lnSpc>
                <a:spcPct val="110000"/>
              </a:lnSpc>
              <a:defRPr/>
            </a:pPr>
            <a:endParaRPr lang="en-US" sz="1800" dirty="0"/>
          </a:p>
          <a:p>
            <a:pPr marL="457200" lvl="1" indent="0" eaLnBrk="1" hangingPunct="1">
              <a:lnSpc>
                <a:spcPct val="110000"/>
              </a:lnSpc>
              <a:buFont typeface="ZapfDingbats" charset="0"/>
              <a:buNone/>
              <a:defRPr/>
            </a:pPr>
            <a:endParaRPr lang="en-US" sz="1800" dirty="0"/>
          </a:p>
          <a:p>
            <a:pPr marL="457200" lvl="1" indent="0" eaLnBrk="1" hangingPunct="1">
              <a:lnSpc>
                <a:spcPct val="110000"/>
              </a:lnSpc>
              <a:buFont typeface="ZapfDingbats" charset="0"/>
              <a:buNone/>
              <a:defRPr/>
            </a:pPr>
            <a:endParaRPr lang="en-US" sz="1800" dirty="0"/>
          </a:p>
          <a:p>
            <a:pPr marL="457200" lvl="1" indent="0" eaLnBrk="1" hangingPunct="1">
              <a:lnSpc>
                <a:spcPct val="110000"/>
              </a:lnSpc>
              <a:buFont typeface="ZapfDingbats" charset="0"/>
              <a:buNone/>
              <a:defRPr/>
            </a:pPr>
            <a:endParaRPr lang="en-US" sz="1800" dirty="0"/>
          </a:p>
          <a:p>
            <a:pPr eaLnBrk="1" hangingPunct="1">
              <a:buFont typeface="Wingdings" charset="0"/>
              <a:buChar char="q"/>
              <a:defRPr/>
            </a:pPr>
            <a:r>
              <a:rPr lang="en-US" sz="2400" dirty="0"/>
              <a:t>"Truth tables" for each, used with logical values </a:t>
            </a:r>
            <a:r>
              <a:rPr lang="en-US" sz="2400" i="1" dirty="0"/>
              <a:t>p</a:t>
            </a:r>
            <a:r>
              <a:rPr lang="en-US" sz="2400" dirty="0"/>
              <a:t> and </a:t>
            </a:r>
            <a:r>
              <a:rPr lang="en-US" sz="2400" i="1" dirty="0"/>
              <a:t>q</a:t>
            </a:r>
            <a:r>
              <a:rPr lang="en-US" sz="2400" dirty="0"/>
              <a:t>:</a:t>
            </a:r>
          </a:p>
        </p:txBody>
      </p:sp>
      <p:graphicFrame>
        <p:nvGraphicFramePr>
          <p:cNvPr id="738308" name="Group 4"/>
          <p:cNvGraphicFramePr>
            <a:graphicFrameLocks noGrp="1"/>
          </p:cNvGraphicFramePr>
          <p:nvPr/>
        </p:nvGraphicFramePr>
        <p:xfrm>
          <a:off x="1066800" y="2209800"/>
          <a:ext cx="7659687" cy="1462104"/>
        </p:xfrm>
        <a:graphic>
          <a:graphicData uri="http://schemas.openxmlformats.org/drawingml/2006/table">
            <a:tbl>
              <a:tblPr/>
              <a:tblGrid>
                <a:gridCol w="1480814">
                  <a:extLst>
                    <a:ext uri="{9D8B030D-6E8A-4147-A177-3AD203B41FA5}">
                      <a16:colId xmlns:a16="http://schemas.microsoft.com/office/drawing/2014/main" val="20000"/>
                    </a:ext>
                  </a:extLst>
                </a:gridCol>
                <a:gridCol w="1835151">
                  <a:extLst>
                    <a:ext uri="{9D8B030D-6E8A-4147-A177-3AD203B41FA5}">
                      <a16:colId xmlns:a16="http://schemas.microsoft.com/office/drawing/2014/main" val="20001"/>
                    </a:ext>
                  </a:extLst>
                </a:gridCol>
                <a:gridCol w="3236637">
                  <a:extLst>
                    <a:ext uri="{9D8B030D-6E8A-4147-A177-3AD203B41FA5}">
                      <a16:colId xmlns:a16="http://schemas.microsoft.com/office/drawing/2014/main" val="20002"/>
                    </a:ext>
                  </a:extLst>
                </a:gridCol>
                <a:gridCol w="1107085">
                  <a:extLst>
                    <a:ext uri="{9D8B030D-6E8A-4147-A177-3AD203B41FA5}">
                      <a16:colId xmlns:a16="http://schemas.microsoft.com/office/drawing/2014/main" val="20003"/>
                    </a:ext>
                  </a:extLst>
                </a:gridCol>
              </a:tblGrid>
              <a:tr h="3655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Operator</a:t>
                      </a:r>
                    </a:p>
                  </a:txBody>
                  <a:tcPr marT="45603" marB="456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Description</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Example</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Result</a:t>
                      </a:r>
                    </a:p>
                  </a:txBody>
                  <a:tcPr marT="45603" marB="456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5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&amp;&amp;</a:t>
                      </a:r>
                    </a:p>
                  </a:txBody>
                  <a:tcPr marT="45603" marB="456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and</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(2 == 3) &amp;&amp; (-1 &lt; 5) </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marT="45603" marB="456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5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a:t>
                      </a:r>
                    </a:p>
                  </a:txBody>
                  <a:tcPr marT="45603" marB="456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or</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(2 == 3) || (-1 &lt; 5)</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603" marB="456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5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a:t>
                      </a:r>
                    </a:p>
                  </a:txBody>
                  <a:tcPr marT="45603" marB="456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Arial" charset="0"/>
                        </a:rPr>
                        <a:t>not</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!(2 == 3)</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dirty="0">
                          <a:ln>
                            <a:noFill/>
                          </a:ln>
                          <a:solidFill>
                            <a:schemeClr val="tx1"/>
                          </a:solidFill>
                          <a:effectLst/>
                          <a:latin typeface="Courier New" charset="0"/>
                          <a:ea typeface="ＭＳ Ｐゴシック" charset="0"/>
                          <a:cs typeface="Arial" charset="0"/>
                        </a:rPr>
                        <a:t>true</a:t>
                      </a:r>
                    </a:p>
                  </a:txBody>
                  <a:tcPr marT="45603" marB="456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738335" name="Group 31"/>
          <p:cNvGraphicFramePr>
            <a:graphicFrameLocks noGrp="1"/>
          </p:cNvGraphicFramePr>
          <p:nvPr/>
        </p:nvGraphicFramePr>
        <p:xfrm>
          <a:off x="1104900" y="4648200"/>
          <a:ext cx="3721100" cy="1828800"/>
        </p:xfrm>
        <a:graphic>
          <a:graphicData uri="http://schemas.openxmlformats.org/drawingml/2006/table">
            <a:tbl>
              <a:tblPr/>
              <a:tblGrid>
                <a:gridCol w="866775">
                  <a:extLst>
                    <a:ext uri="{9D8B030D-6E8A-4147-A177-3AD203B41FA5}">
                      <a16:colId xmlns:a16="http://schemas.microsoft.com/office/drawing/2014/main" val="20000"/>
                    </a:ext>
                  </a:extLst>
                </a:gridCol>
                <a:gridCol w="866775">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tblGrid>
              <a:tr h="358775">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q</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p </a:t>
                      </a:r>
                      <a:r>
                        <a:rPr kumimoji="0" lang="en-US" sz="1800" b="1" i="0" u="none" strike="noStrike" cap="none" normalizeH="0" baseline="0">
                          <a:ln>
                            <a:noFill/>
                          </a:ln>
                          <a:solidFill>
                            <a:schemeClr val="tx1"/>
                          </a:solidFill>
                          <a:effectLst/>
                          <a:latin typeface="Courier New" charset="0"/>
                          <a:ea typeface="ＭＳ Ｐゴシック" charset="0"/>
                          <a:cs typeface="Arial" charset="0"/>
                        </a:rPr>
                        <a:t>&amp;&amp;</a:t>
                      </a:r>
                      <a:r>
                        <a:rPr kumimoji="0" lang="en-US" sz="1800" b="1" i="0" u="none" strike="noStrike" cap="none" normalizeH="0" baseline="0">
                          <a:ln>
                            <a:noFill/>
                          </a:ln>
                          <a:solidFill>
                            <a:schemeClr val="tx1"/>
                          </a:solidFill>
                          <a:effectLst/>
                          <a:latin typeface="Verdana" charset="0"/>
                          <a:ea typeface="ＭＳ Ｐゴシック" charset="0"/>
                          <a:cs typeface="Arial" charset="0"/>
                        </a:rPr>
                        <a:t> q</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p </a:t>
                      </a:r>
                      <a:r>
                        <a:rPr kumimoji="0" lang="en-US" sz="1800" b="1" i="0" u="none" strike="noStrike" cap="none" normalizeH="0" baseline="0">
                          <a:ln>
                            <a:noFill/>
                          </a:ln>
                          <a:solidFill>
                            <a:schemeClr val="tx1"/>
                          </a:solidFill>
                          <a:effectLst/>
                          <a:latin typeface="Courier New" charset="0"/>
                          <a:ea typeface="ＭＳ Ｐゴシック" charset="0"/>
                          <a:cs typeface="Arial" charset="0"/>
                        </a:rPr>
                        <a:t>||</a:t>
                      </a:r>
                      <a:r>
                        <a:rPr kumimoji="0" lang="en-US" sz="1800" b="1" i="0" u="none" strike="noStrike" cap="none" normalizeH="0" baseline="0">
                          <a:ln>
                            <a:noFill/>
                          </a:ln>
                          <a:solidFill>
                            <a:schemeClr val="tx1"/>
                          </a:solidFill>
                          <a:effectLst/>
                          <a:latin typeface="Verdana" charset="0"/>
                          <a:ea typeface="ＭＳ Ｐゴシック" charset="0"/>
                          <a:cs typeface="Arial" charset="0"/>
                        </a:rPr>
                        <a:t> q</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7188">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877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7188">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738367" name="Group 63"/>
          <p:cNvGraphicFramePr>
            <a:graphicFrameLocks noGrp="1"/>
          </p:cNvGraphicFramePr>
          <p:nvPr/>
        </p:nvGraphicFramePr>
        <p:xfrm>
          <a:off x="6226175" y="4648200"/>
          <a:ext cx="1774825" cy="1096974"/>
        </p:xfrm>
        <a:graphic>
          <a:graphicData uri="http://schemas.openxmlformats.org/drawingml/2006/table">
            <a:tbl>
              <a:tblPr/>
              <a:tblGrid>
                <a:gridCol w="866775">
                  <a:extLst>
                    <a:ext uri="{9D8B030D-6E8A-4147-A177-3AD203B41FA5}">
                      <a16:colId xmlns:a16="http://schemas.microsoft.com/office/drawing/2014/main" val="20000"/>
                    </a:ext>
                  </a:extLst>
                </a:gridCol>
                <a:gridCol w="908050">
                  <a:extLst>
                    <a:ext uri="{9D8B030D-6E8A-4147-A177-3AD203B41FA5}">
                      <a16:colId xmlns:a16="http://schemas.microsoft.com/office/drawing/2014/main" val="20001"/>
                    </a:ext>
                  </a:extLst>
                </a:gridCol>
              </a:tblGrid>
              <a:tr h="365654">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p</a:t>
                      </a:r>
                    </a:p>
                  </a:txBody>
                  <a:tcPr marT="45669" marB="4566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Courier New" charset="0"/>
                          <a:ea typeface="ＭＳ Ｐゴシック" charset="0"/>
                          <a:cs typeface="Arial" charset="0"/>
                        </a:rPr>
                        <a:t>!</a:t>
                      </a:r>
                      <a:r>
                        <a:rPr kumimoji="0" lang="en-US" sz="1800" b="1" i="0" u="none" strike="noStrike" cap="none" normalizeH="0" baseline="0">
                          <a:ln>
                            <a:noFill/>
                          </a:ln>
                          <a:solidFill>
                            <a:schemeClr val="tx1"/>
                          </a:solidFill>
                          <a:effectLst/>
                          <a:latin typeface="Verdana" charset="0"/>
                          <a:ea typeface="ＭＳ Ｐゴシック" charset="0"/>
                          <a:cs typeface="Arial" charset="0"/>
                        </a:rPr>
                        <a:t>p</a:t>
                      </a:r>
                    </a:p>
                  </a:txBody>
                  <a:tcPr marT="45669" marB="4566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54">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669" marB="4566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marT="45669" marB="4566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54">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marT="45669" marB="4566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669" marB="4566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3">
            <a:extLst>
              <a:ext uri="{FF2B5EF4-FFF2-40B4-BE49-F238E27FC236}">
                <a16:creationId xmlns:a16="http://schemas.microsoft.com/office/drawing/2014/main" id="{115757FF-D878-7B22-A7E1-BA8C51FB98C3}"/>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443B3003-6555-FD4F-8265-28A75311D973}" type="slidenum">
              <a:rPr lang="en-US" altLang="x-none" sz="1200">
                <a:solidFill>
                  <a:srgbClr val="000000"/>
                </a:solidFill>
                <a:latin typeface="Tahoma" charset="0"/>
              </a:rPr>
              <a:pPr eaLnBrk="1" hangingPunct="1"/>
              <a:t>24</a:t>
            </a:fld>
            <a:endParaRPr lang="en-US" altLang="x-none" sz="1200">
              <a:solidFill>
                <a:srgbClr val="000000"/>
              </a:solidFill>
              <a:latin typeface="Tahoma" charset="0"/>
            </a:endParaRPr>
          </a:p>
        </p:txBody>
      </p:sp>
    </p:spTree>
    <p:extLst>
      <p:ext uri="{BB962C8B-B14F-4D97-AF65-F5344CB8AC3E}">
        <p14:creationId xmlns:p14="http://schemas.microsoft.com/office/powerpoint/2010/main" val="20870062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Title 1"/>
          <p:cNvSpPr>
            <a:spLocks noGrp="1"/>
          </p:cNvSpPr>
          <p:nvPr>
            <p:ph type="title"/>
          </p:nvPr>
        </p:nvSpPr>
        <p:spPr>
          <a:xfrm>
            <a:off x="533400" y="76200"/>
            <a:ext cx="7772400" cy="1143000"/>
          </a:xfrm>
        </p:spPr>
        <p:txBody>
          <a:bodyPr/>
          <a:lstStyle/>
          <a:p>
            <a:r>
              <a:rPr lang="en-US" altLang="x-none" dirty="0">
                <a:ea typeface="ＭＳ Ｐゴシック" charset="-128"/>
              </a:rPr>
              <a:t>Exercise: Testing Containment</a:t>
            </a:r>
          </a:p>
        </p:txBody>
      </p:sp>
      <p:sp>
        <p:nvSpPr>
          <p:cNvPr id="59394" name="Content Placeholder 2"/>
          <p:cNvSpPr>
            <a:spLocks noGrp="1"/>
          </p:cNvSpPr>
          <p:nvPr>
            <p:ph idx="1"/>
          </p:nvPr>
        </p:nvSpPr>
        <p:spPr>
          <a:xfrm>
            <a:off x="533400" y="4267200"/>
            <a:ext cx="8458200" cy="1981200"/>
          </a:xfrm>
        </p:spPr>
        <p:txBody>
          <a:bodyPr/>
          <a:lstStyle/>
          <a:p>
            <a:pPr>
              <a:buFont typeface="Wingdings" charset="2"/>
              <a:buNone/>
            </a:pPr>
            <a:r>
              <a:rPr lang="en-US" altLang="x-none">
                <a:ea typeface="ＭＳ Ｐゴシック" charset="-128"/>
              </a:rPr>
              <a:t>Test if dark rectangle is in the bigger rectangle?</a:t>
            </a:r>
          </a:p>
        </p:txBody>
      </p:sp>
      <p:sp>
        <p:nvSpPr>
          <p:cNvPr id="593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443B3003-6555-FD4F-8265-28A75311D973}" type="slidenum">
              <a:rPr lang="en-US" altLang="x-none" sz="1200">
                <a:solidFill>
                  <a:srgbClr val="000000"/>
                </a:solidFill>
                <a:latin typeface="Tahoma" charset="0"/>
              </a:rPr>
              <a:pPr eaLnBrk="1" hangingPunct="1"/>
              <a:t>25</a:t>
            </a:fld>
            <a:endParaRPr lang="en-US" altLang="x-none" sz="1200">
              <a:solidFill>
                <a:srgbClr val="000000"/>
              </a:solidFill>
              <a:latin typeface="Tahoma" charset="0"/>
            </a:endParaRPr>
          </a:p>
        </p:txBody>
      </p:sp>
      <p:sp>
        <p:nvSpPr>
          <p:cNvPr id="5" name="Rectangle 4"/>
          <p:cNvSpPr>
            <a:spLocks noChangeArrowheads="1"/>
          </p:cNvSpPr>
          <p:nvPr/>
        </p:nvSpPr>
        <p:spPr bwMode="auto">
          <a:xfrm>
            <a:off x="2438400" y="2447925"/>
            <a:ext cx="4343400" cy="1676400"/>
          </a:xfrm>
          <a:prstGeom prst="rect">
            <a:avLst/>
          </a:prstGeom>
          <a:solidFill>
            <a:schemeClr val="accent6">
              <a:lumMod val="20000"/>
              <a:lumOff val="80000"/>
            </a:schemeClr>
          </a:solidFill>
          <a:ln w="12700" algn="ctr">
            <a:solidFill>
              <a:schemeClr val="tx1"/>
            </a:solidFill>
            <a:round/>
            <a:headEnd/>
            <a:tailEnd/>
          </a:ln>
        </p:spPr>
        <p:txBody>
          <a:bodyPr/>
          <a:lstStyle/>
          <a:p>
            <a:pPr algn="ctr" eaLnBrk="0" hangingPunct="0">
              <a:defRPr/>
            </a:pPr>
            <a:endParaRPr lang="en-US">
              <a:solidFill>
                <a:srgbClr val="000000"/>
              </a:solidFill>
              <a:ea typeface="ＭＳ Ｐゴシック" charset="0"/>
              <a:cs typeface="Arial" charset="0"/>
            </a:endParaRPr>
          </a:p>
        </p:txBody>
      </p:sp>
      <p:sp>
        <p:nvSpPr>
          <p:cNvPr id="59397" name="Rectangle 6"/>
          <p:cNvSpPr>
            <a:spLocks noChangeArrowheads="1"/>
          </p:cNvSpPr>
          <p:nvPr/>
        </p:nvSpPr>
        <p:spPr bwMode="auto">
          <a:xfrm>
            <a:off x="4419600" y="3667125"/>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W</a:t>
            </a:r>
            <a:endParaRPr lang="en-US" altLang="x-none" b="1">
              <a:solidFill>
                <a:srgbClr val="000000"/>
              </a:solidFill>
              <a:latin typeface="Courier New" charset="0"/>
            </a:endParaRPr>
          </a:p>
        </p:txBody>
      </p:sp>
      <p:sp>
        <p:nvSpPr>
          <p:cNvPr id="59398" name="Rectangle 7"/>
          <p:cNvSpPr>
            <a:spLocks noChangeArrowheads="1"/>
          </p:cNvSpPr>
          <p:nvPr/>
        </p:nvSpPr>
        <p:spPr bwMode="auto">
          <a:xfrm>
            <a:off x="6400800" y="3057525"/>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H</a:t>
            </a:r>
            <a:endParaRPr lang="en-US" altLang="x-none" b="1">
              <a:solidFill>
                <a:srgbClr val="000000"/>
              </a:solidFill>
              <a:latin typeface="Courier New" charset="0"/>
            </a:endParaRPr>
          </a:p>
        </p:txBody>
      </p:sp>
      <p:sp>
        <p:nvSpPr>
          <p:cNvPr id="59399" name="Rectangle 13"/>
          <p:cNvSpPr>
            <a:spLocks noChangeArrowheads="1"/>
          </p:cNvSpPr>
          <p:nvPr/>
        </p:nvSpPr>
        <p:spPr bwMode="auto">
          <a:xfrm>
            <a:off x="1600200" y="3962400"/>
            <a:ext cx="874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2D2DB9"/>
                </a:solidFill>
                <a:latin typeface="Courier New" charset="0"/>
              </a:rPr>
              <a:t>(0,0)</a:t>
            </a:r>
            <a:endParaRPr lang="en-US" altLang="x-none" sz="1200" b="1">
              <a:solidFill>
                <a:srgbClr val="2D2DB9"/>
              </a:solidFill>
            </a:endParaRPr>
          </a:p>
        </p:txBody>
      </p:sp>
      <p:sp>
        <p:nvSpPr>
          <p:cNvPr id="18" name="Rectangle 17"/>
          <p:cNvSpPr>
            <a:spLocks noChangeArrowheads="1"/>
          </p:cNvSpPr>
          <p:nvPr/>
        </p:nvSpPr>
        <p:spPr bwMode="auto">
          <a:xfrm>
            <a:off x="3429000" y="2895600"/>
            <a:ext cx="457200" cy="990600"/>
          </a:xfrm>
          <a:prstGeom prst="rect">
            <a:avLst/>
          </a:prstGeom>
          <a:solidFill>
            <a:schemeClr val="accent6">
              <a:lumMod val="75000"/>
            </a:schemeClr>
          </a:solidFill>
          <a:ln w="12700" algn="ctr">
            <a:solidFill>
              <a:schemeClr val="tx1"/>
            </a:solidFill>
            <a:round/>
            <a:headEnd/>
            <a:tailEnd/>
          </a:ln>
        </p:spPr>
        <p:txBody>
          <a:bodyPr/>
          <a:lstStyle/>
          <a:p>
            <a:pPr algn="ctr" eaLnBrk="0" hangingPunct="0">
              <a:defRPr/>
            </a:pPr>
            <a:endParaRPr lang="en-US">
              <a:solidFill>
                <a:srgbClr val="000000"/>
              </a:solidFill>
              <a:ea typeface="ＭＳ Ｐゴシック" charset="0"/>
              <a:cs typeface="Arial" charset="0"/>
            </a:endParaRPr>
          </a:p>
        </p:txBody>
      </p:sp>
      <p:sp>
        <p:nvSpPr>
          <p:cNvPr id="59401" name="Rectangle 7"/>
          <p:cNvSpPr>
            <a:spLocks noChangeArrowheads="1"/>
          </p:cNvSpPr>
          <p:nvPr/>
        </p:nvSpPr>
        <p:spPr bwMode="auto">
          <a:xfrm>
            <a:off x="3886200" y="3124200"/>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h</a:t>
            </a:r>
            <a:endParaRPr lang="en-US" altLang="x-none" b="1">
              <a:solidFill>
                <a:srgbClr val="000000"/>
              </a:solidFill>
              <a:latin typeface="Courier New" charset="0"/>
            </a:endParaRPr>
          </a:p>
        </p:txBody>
      </p:sp>
      <p:sp>
        <p:nvSpPr>
          <p:cNvPr id="59402" name="Rectangle 7"/>
          <p:cNvSpPr>
            <a:spLocks noChangeArrowheads="1"/>
          </p:cNvSpPr>
          <p:nvPr/>
        </p:nvSpPr>
        <p:spPr bwMode="auto">
          <a:xfrm>
            <a:off x="3457575" y="3743325"/>
            <a:ext cx="42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w</a:t>
            </a:r>
            <a:endParaRPr lang="en-US" altLang="x-none" b="1">
              <a:solidFill>
                <a:srgbClr val="000000"/>
              </a:solidFill>
              <a:latin typeface="Courier New" charset="0"/>
            </a:endParaRPr>
          </a:p>
        </p:txBody>
      </p:sp>
      <p:sp>
        <p:nvSpPr>
          <p:cNvPr id="12" name="Rectangle 7"/>
          <p:cNvSpPr>
            <a:spLocks noChangeArrowheads="1"/>
          </p:cNvSpPr>
          <p:nvPr/>
        </p:nvSpPr>
        <p:spPr bwMode="auto">
          <a:xfrm>
            <a:off x="2438400" y="3657600"/>
            <a:ext cx="1258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dirty="0">
                <a:solidFill>
                  <a:srgbClr val="3333CC"/>
                </a:solidFill>
                <a:latin typeface="Courier New" charset="0"/>
              </a:rPr>
              <a:t>(</a:t>
            </a:r>
            <a:r>
              <a:rPr lang="en-US" altLang="x-none" sz="2800" b="1" dirty="0" err="1">
                <a:solidFill>
                  <a:srgbClr val="3333CC"/>
                </a:solidFill>
                <a:latin typeface="Courier New" charset="0"/>
              </a:rPr>
              <a:t>x,y</a:t>
            </a:r>
            <a:r>
              <a:rPr lang="en-US" altLang="x-none" sz="2800" b="1" dirty="0">
                <a:solidFill>
                  <a:srgbClr val="3333CC"/>
                </a:solidFill>
                <a:latin typeface="Courier New" charset="0"/>
              </a:rPr>
              <a:t>)</a:t>
            </a:r>
            <a:endParaRPr lang="en-US" altLang="x-none" b="1" dirty="0">
              <a:solidFill>
                <a:srgbClr val="000000"/>
              </a:solidFill>
              <a:latin typeface="Courier New" charset="0"/>
            </a:endParaRPr>
          </a:p>
        </p:txBody>
      </p:sp>
    </p:spTree>
    <p:extLst>
      <p:ext uri="{BB962C8B-B14F-4D97-AF65-F5344CB8AC3E}">
        <p14:creationId xmlns:p14="http://schemas.microsoft.com/office/powerpoint/2010/main" val="1463250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zh-CN" dirty="0">
                <a:ea typeface="ＭＳ Ｐゴシック" charset="-128"/>
              </a:rPr>
              <a:t>(Offline)</a:t>
            </a:r>
            <a:r>
              <a:rPr lang="zh-CN" altLang="en-US" dirty="0">
                <a:ea typeface="ＭＳ Ｐゴシック" charset="-128"/>
              </a:rPr>
              <a:t> </a:t>
            </a:r>
            <a:r>
              <a:rPr lang="en-US" altLang="x-none" dirty="0">
                <a:ea typeface="ＭＳ Ｐゴシック" charset="-128"/>
              </a:rPr>
              <a:t>Exercise</a:t>
            </a:r>
          </a:p>
        </p:txBody>
      </p:sp>
      <p:sp>
        <p:nvSpPr>
          <p:cNvPr id="60418" name="Content Placeholder 2"/>
          <p:cNvSpPr>
            <a:spLocks noGrp="1"/>
          </p:cNvSpPr>
          <p:nvPr>
            <p:ph idx="1"/>
          </p:nvPr>
        </p:nvSpPr>
        <p:spPr/>
        <p:txBody>
          <a:bodyPr/>
          <a:lstStyle/>
          <a:p>
            <a:r>
              <a:rPr lang="en-US" altLang="x-none">
                <a:ea typeface="ＭＳ Ｐゴシック" charset="-128"/>
              </a:rPr>
              <a:t>Write a method to return the number of days in a month</a:t>
            </a:r>
          </a:p>
        </p:txBody>
      </p:sp>
      <p:sp>
        <p:nvSpPr>
          <p:cNvPr id="604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D319B3EB-CC13-204B-B0EC-8C41DD2EF1F4}" type="slidenum">
              <a:rPr lang="en-US" altLang="x-none" sz="1200">
                <a:solidFill>
                  <a:srgbClr val="000000"/>
                </a:solidFill>
                <a:latin typeface="Tahoma" charset="0"/>
              </a:rPr>
              <a:pPr eaLnBrk="1" hangingPunct="1"/>
              <a:t>26</a:t>
            </a:fld>
            <a:endParaRPr lang="en-US" altLang="x-none" sz="1200">
              <a:solidFill>
                <a:srgbClr val="000000"/>
              </a:solidFill>
              <a:latin typeface="Tahoma" charset="0"/>
            </a:endParaRPr>
          </a:p>
        </p:txBody>
      </p:sp>
      <p:sp>
        <p:nvSpPr>
          <p:cNvPr id="60420" name="Rectangle 1"/>
          <p:cNvSpPr>
            <a:spLocks noChangeArrowheads="1"/>
          </p:cNvSpPr>
          <p:nvPr/>
        </p:nvSpPr>
        <p:spPr bwMode="auto">
          <a:xfrm>
            <a:off x="1066800" y="2971800"/>
            <a:ext cx="760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public static int daysInMonth(                                 )</a:t>
            </a:r>
          </a:p>
        </p:txBody>
      </p:sp>
      <p:sp>
        <p:nvSpPr>
          <p:cNvPr id="3" name="Rectangle 2"/>
          <p:cNvSpPr>
            <a:spLocks noChangeArrowheads="1"/>
          </p:cNvSpPr>
          <p:nvPr/>
        </p:nvSpPr>
        <p:spPr bwMode="auto">
          <a:xfrm>
            <a:off x="5480050" y="2971800"/>
            <a:ext cx="2825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int year, int month</a:t>
            </a:r>
            <a:endParaRPr lang="en-US" altLang="x-none">
              <a:solidFill>
                <a:srgbClr val="000000"/>
              </a:solidFill>
            </a:endParaRPr>
          </a:p>
        </p:txBody>
      </p:sp>
    </p:spTree>
    <p:extLst>
      <p:ext uri="{BB962C8B-B14F-4D97-AF65-F5344CB8AC3E}">
        <p14:creationId xmlns:p14="http://schemas.microsoft.com/office/powerpoint/2010/main" val="2019911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x-none" sz="3200" dirty="0">
                <a:ea typeface="ＭＳ Ｐゴシック" charset="-128"/>
              </a:rPr>
              <a:t>Applying Logical Operators </a:t>
            </a:r>
          </a:p>
        </p:txBody>
      </p:sp>
      <p:sp>
        <p:nvSpPr>
          <p:cNvPr id="61442" name="Content Placeholder 2"/>
          <p:cNvSpPr>
            <a:spLocks noGrp="1"/>
          </p:cNvSpPr>
          <p:nvPr>
            <p:ph idx="1"/>
          </p:nvPr>
        </p:nvSpPr>
        <p:spPr>
          <a:xfrm>
            <a:off x="533400" y="1371600"/>
            <a:ext cx="8610600" cy="4648200"/>
          </a:xfrm>
        </p:spPr>
        <p:txBody>
          <a:bodyPr/>
          <a:lstStyle/>
          <a:p>
            <a:r>
              <a:rPr lang="en-US" altLang="x-none" dirty="0">
                <a:ea typeface="ＭＳ Ｐゴシック" charset="-128"/>
              </a:rPr>
              <a:t>Implement leap year condition: </a:t>
            </a:r>
            <a:r>
              <a:rPr lang="ja-JP" altLang="en-US" dirty="0">
                <a:ea typeface="ＭＳ Ｐゴシック" charset="-128"/>
              </a:rPr>
              <a:t>“</a:t>
            </a:r>
            <a:r>
              <a:rPr lang="en-US" altLang="ja-JP" dirty="0">
                <a:ea typeface="ＭＳ Ｐゴシック" charset="-128"/>
              </a:rPr>
              <a:t>… most years that are evenly </a:t>
            </a:r>
            <a:r>
              <a:rPr lang="en-US" altLang="ja-JP" dirty="0">
                <a:solidFill>
                  <a:srgbClr val="C00000"/>
                </a:solidFill>
                <a:ea typeface="ＭＳ Ｐゴシック" charset="-128"/>
              </a:rPr>
              <a:t>divisible</a:t>
            </a:r>
            <a:r>
              <a:rPr lang="en-US" altLang="ja-JP" dirty="0">
                <a:ea typeface="ＭＳ Ｐゴシック" charset="-128"/>
              </a:rPr>
              <a:t> by 4 are leap years; However, there are some exceptions to this rule:  Years that are evenly divisible by 100 are </a:t>
            </a:r>
            <a:r>
              <a:rPr lang="en-US" altLang="ja-JP" i="1" dirty="0">
                <a:ea typeface="ＭＳ Ｐゴシック" charset="-128"/>
              </a:rPr>
              <a:t>not</a:t>
            </a:r>
            <a:r>
              <a:rPr lang="en-US" altLang="ja-JP" dirty="0">
                <a:ea typeface="ＭＳ Ｐゴシック" charset="-128"/>
              </a:rPr>
              <a:t> leap years, unless they are also evenly divisible by 400</a:t>
            </a:r>
            <a:r>
              <a:rPr lang="ja-JP" altLang="en-US" dirty="0">
                <a:ea typeface="ＭＳ Ｐゴシック" charset="-128"/>
              </a:rPr>
              <a:t>”</a:t>
            </a:r>
            <a:endParaRPr lang="en-US" altLang="ja-JP" dirty="0">
              <a:ea typeface="ＭＳ Ｐゴシック" charset="-128"/>
            </a:endParaRPr>
          </a:p>
          <a:p>
            <a:pPr lvl="1"/>
            <a:endParaRPr lang="en-US" altLang="x-none" sz="2000" dirty="0">
              <a:ea typeface="ＭＳ Ｐゴシック" charset="-128"/>
            </a:endParaRPr>
          </a:p>
        </p:txBody>
      </p:sp>
      <p:sp>
        <p:nvSpPr>
          <p:cNvPr id="614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2FB7474A-45DD-D349-B3B4-58396D13C606}" type="slidenum">
              <a:rPr lang="en-US" altLang="x-none" sz="1200">
                <a:solidFill>
                  <a:srgbClr val="000000"/>
                </a:solidFill>
                <a:latin typeface="Tahoma" charset="0"/>
              </a:rPr>
              <a:pPr eaLnBrk="1" hangingPunct="1"/>
              <a:t>27</a:t>
            </a:fld>
            <a:endParaRPr lang="en-US" altLang="x-none" sz="1200">
              <a:solidFill>
                <a:srgbClr val="000000"/>
              </a:solidFill>
              <a:latin typeface="Tahoma" charset="0"/>
            </a:endParaRPr>
          </a:p>
        </p:txBody>
      </p:sp>
      <p:sp>
        <p:nvSpPr>
          <p:cNvPr id="15" name="Rectangle 14"/>
          <p:cNvSpPr>
            <a:spLocks noChangeArrowheads="1"/>
          </p:cNvSpPr>
          <p:nvPr/>
        </p:nvSpPr>
        <p:spPr bwMode="auto">
          <a:xfrm>
            <a:off x="685800" y="5110163"/>
            <a:ext cx="2122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400 == 0</a:t>
            </a:r>
            <a:endParaRPr lang="en-US" altLang="x-none" sz="300">
              <a:solidFill>
                <a:srgbClr val="000000"/>
              </a:solidFill>
            </a:endParaRPr>
          </a:p>
        </p:txBody>
      </p:sp>
      <p:grpSp>
        <p:nvGrpSpPr>
          <p:cNvPr id="16" name="Group 24"/>
          <p:cNvGrpSpPr>
            <a:grpSpLocks/>
          </p:cNvGrpSpPr>
          <p:nvPr/>
        </p:nvGrpSpPr>
        <p:grpSpPr bwMode="auto">
          <a:xfrm>
            <a:off x="1604963" y="4348163"/>
            <a:ext cx="1981200" cy="762000"/>
            <a:chOff x="1604702" y="3505200"/>
            <a:chExt cx="1980962" cy="761977"/>
          </a:xfrm>
        </p:grpSpPr>
        <p:cxnSp>
          <p:nvCxnSpPr>
            <p:cNvPr id="61458" name="Straight Arrow Connector 12"/>
            <p:cNvCxnSpPr>
              <a:cxnSpLocks noChangeShapeType="1"/>
            </p:cNvCxnSpPr>
            <p:nvPr/>
          </p:nvCxnSpPr>
          <p:spPr bwMode="auto">
            <a:xfrm rot="10800000" flipV="1">
              <a:off x="1604702" y="3505200"/>
              <a:ext cx="990481" cy="76197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459" name="Straight Arrow Connector 13"/>
            <p:cNvCxnSpPr>
              <a:cxnSpLocks noChangeShapeType="1"/>
            </p:cNvCxnSpPr>
            <p:nvPr/>
          </p:nvCxnSpPr>
          <p:spPr bwMode="auto">
            <a:xfrm>
              <a:off x="2595183" y="3505200"/>
              <a:ext cx="990481" cy="685779"/>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460" name="Rectangle 21"/>
            <p:cNvSpPr>
              <a:spLocks noChangeArrowheads="1"/>
            </p:cNvSpPr>
            <p:nvPr/>
          </p:nvSpPr>
          <p:spPr bwMode="auto">
            <a:xfrm>
              <a:off x="2406293" y="3505200"/>
              <a:ext cx="493654" cy="46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mic Sans MS" charset="0"/>
                </a:rPr>
                <a:t>or</a:t>
              </a:r>
              <a:endParaRPr lang="en-US" altLang="x-none" sz="400">
                <a:solidFill>
                  <a:srgbClr val="000000"/>
                </a:solidFill>
              </a:endParaRPr>
            </a:p>
          </p:txBody>
        </p:sp>
      </p:grpSp>
      <p:grpSp>
        <p:nvGrpSpPr>
          <p:cNvPr id="20" name="Group 27"/>
          <p:cNvGrpSpPr>
            <a:grpSpLocks/>
          </p:cNvGrpSpPr>
          <p:nvPr/>
        </p:nvGrpSpPr>
        <p:grpSpPr bwMode="auto">
          <a:xfrm>
            <a:off x="1376363" y="5110163"/>
            <a:ext cx="3990975" cy="1238250"/>
            <a:chOff x="1376363" y="4267177"/>
            <a:chExt cx="3990975" cy="1238273"/>
          </a:xfrm>
        </p:grpSpPr>
        <p:sp>
          <p:nvSpPr>
            <p:cNvPr id="61453" name="Rectangle 16"/>
            <p:cNvSpPr>
              <a:spLocks noChangeArrowheads="1"/>
            </p:cNvSpPr>
            <p:nvPr/>
          </p:nvSpPr>
          <p:spPr bwMode="auto">
            <a:xfrm>
              <a:off x="1376363" y="5086342"/>
              <a:ext cx="1808162" cy="4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4 == 0</a:t>
              </a:r>
              <a:endParaRPr lang="en-US" altLang="x-none" sz="300">
                <a:solidFill>
                  <a:srgbClr val="000000"/>
                </a:solidFill>
              </a:endParaRPr>
            </a:p>
          </p:txBody>
        </p:sp>
        <p:sp>
          <p:nvSpPr>
            <p:cNvPr id="61454" name="Rectangle 17"/>
            <p:cNvSpPr>
              <a:spLocks noChangeArrowheads="1"/>
            </p:cNvSpPr>
            <p:nvPr/>
          </p:nvSpPr>
          <p:spPr bwMode="auto">
            <a:xfrm>
              <a:off x="3357563" y="5105393"/>
              <a:ext cx="2009775" cy="4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100 != 0</a:t>
              </a:r>
              <a:endParaRPr lang="en-US" altLang="x-none" sz="300">
                <a:solidFill>
                  <a:srgbClr val="000000"/>
                </a:solidFill>
              </a:endParaRPr>
            </a:p>
          </p:txBody>
        </p:sp>
        <p:cxnSp>
          <p:nvCxnSpPr>
            <p:cNvPr id="61455" name="Straight Arrow Connector 18"/>
            <p:cNvCxnSpPr>
              <a:cxnSpLocks noChangeShapeType="1"/>
            </p:cNvCxnSpPr>
            <p:nvPr/>
          </p:nvCxnSpPr>
          <p:spPr bwMode="auto">
            <a:xfrm>
              <a:off x="3661855" y="4267177"/>
              <a:ext cx="990481" cy="685779"/>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456" name="Straight Arrow Connector 19"/>
            <p:cNvCxnSpPr>
              <a:cxnSpLocks noChangeShapeType="1"/>
            </p:cNvCxnSpPr>
            <p:nvPr/>
          </p:nvCxnSpPr>
          <p:spPr bwMode="auto">
            <a:xfrm rot="10800000" flipV="1">
              <a:off x="2518992" y="4267177"/>
              <a:ext cx="990481" cy="76197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457" name="Rectangle 22"/>
            <p:cNvSpPr>
              <a:spLocks noChangeArrowheads="1"/>
            </p:cNvSpPr>
            <p:nvPr/>
          </p:nvSpPr>
          <p:spPr bwMode="auto">
            <a:xfrm>
              <a:off x="3281363" y="4343378"/>
              <a:ext cx="684212" cy="46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mic Sans MS" charset="0"/>
                </a:rPr>
                <a:t>and</a:t>
              </a:r>
              <a:endParaRPr lang="en-US" altLang="x-none" sz="400">
                <a:solidFill>
                  <a:srgbClr val="000000"/>
                </a:solidFill>
              </a:endParaRPr>
            </a:p>
          </p:txBody>
        </p:sp>
      </p:grpSp>
      <p:sp>
        <p:nvSpPr>
          <p:cNvPr id="26" name="Oval 25"/>
          <p:cNvSpPr/>
          <p:nvPr/>
        </p:nvSpPr>
        <p:spPr bwMode="auto">
          <a:xfrm>
            <a:off x="5867400" y="3890963"/>
            <a:ext cx="2743200" cy="2667000"/>
          </a:xfrm>
          <a:prstGeom prst="ellipse">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2000">
                <a:solidFill>
                  <a:srgbClr val="FFFFFF"/>
                </a:solidFill>
                <a:ea typeface="ＭＳ Ｐゴシック" charset="0"/>
                <a:cs typeface="Arial" charset="0"/>
              </a:rPr>
              <a:t>4</a:t>
            </a:r>
            <a:endParaRPr lang="en-US" sz="1400">
              <a:solidFill>
                <a:srgbClr val="FFFFFF"/>
              </a:solidFill>
              <a:ea typeface="ＭＳ Ｐゴシック" charset="0"/>
              <a:cs typeface="Arial" charset="0"/>
            </a:endParaRPr>
          </a:p>
        </p:txBody>
      </p:sp>
      <p:sp>
        <p:nvSpPr>
          <p:cNvPr id="27" name="Oval 26"/>
          <p:cNvSpPr/>
          <p:nvPr/>
        </p:nvSpPr>
        <p:spPr bwMode="auto">
          <a:xfrm>
            <a:off x="6324600" y="4663353"/>
            <a:ext cx="1828800" cy="1818409"/>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2000" strike="sngStrike" dirty="0">
                <a:solidFill>
                  <a:srgbClr val="C00000"/>
                </a:solidFill>
                <a:latin typeface="Times New Roman" pitchFamily="18" charset="0"/>
                <a:ea typeface=""/>
                <a:cs typeface="Arial" charset="0"/>
              </a:rPr>
              <a:t>100</a:t>
            </a:r>
          </a:p>
        </p:txBody>
      </p:sp>
      <p:sp>
        <p:nvSpPr>
          <p:cNvPr id="28" name="Oval 27"/>
          <p:cNvSpPr/>
          <p:nvPr/>
        </p:nvSpPr>
        <p:spPr bwMode="auto">
          <a:xfrm>
            <a:off x="6705600" y="5338763"/>
            <a:ext cx="1066800" cy="990600"/>
          </a:xfrm>
          <a:prstGeom prst="ellipse">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800" dirty="0">
                <a:solidFill>
                  <a:srgbClr val="FFFFFF"/>
                </a:solidFill>
                <a:latin typeface="Times New Roman" pitchFamily="18" charset="0"/>
                <a:ea typeface=""/>
                <a:cs typeface="Arial" charset="0"/>
              </a:rPr>
              <a:t>400</a:t>
            </a:r>
          </a:p>
        </p:txBody>
      </p:sp>
      <p:sp>
        <p:nvSpPr>
          <p:cNvPr id="30" name="Freeform 23"/>
          <p:cNvSpPr>
            <a:spLocks/>
          </p:cNvSpPr>
          <p:nvPr/>
        </p:nvSpPr>
        <p:spPr bwMode="auto">
          <a:xfrm>
            <a:off x="3609975" y="4432300"/>
            <a:ext cx="2873375" cy="701675"/>
          </a:xfrm>
          <a:custGeom>
            <a:avLst/>
            <a:gdLst>
              <a:gd name="T0" fmla="*/ 0 w 2872154"/>
              <a:gd name="T1" fmla="*/ 705748 h 701431"/>
              <a:gd name="T2" fmla="*/ 1653867 w 2872154"/>
              <a:gd name="T3" fmla="*/ 104189 h 701431"/>
              <a:gd name="T4" fmla="*/ 2894269 w 2872154"/>
              <a:gd name="T5" fmla="*/ 80602 h 701431"/>
              <a:gd name="T6" fmla="*/ 0 60000 65536"/>
              <a:gd name="T7" fmla="*/ 0 60000 65536"/>
              <a:gd name="T8" fmla="*/ 0 60000 65536"/>
              <a:gd name="T9" fmla="*/ 0 w 2872154"/>
              <a:gd name="T10" fmla="*/ 0 h 701431"/>
              <a:gd name="T11" fmla="*/ 2872154 w 2872154"/>
              <a:gd name="T12" fmla="*/ 701431 h 701431"/>
            </a:gdLst>
            <a:ahLst/>
            <a:cxnLst>
              <a:cxn ang="T6">
                <a:pos x="T0" y="T1"/>
              </a:cxn>
              <a:cxn ang="T7">
                <a:pos x="T2" y="T3"/>
              </a:cxn>
              <a:cxn ang="T8">
                <a:pos x="T4" y="T5"/>
              </a:cxn>
            </a:cxnLst>
            <a:rect l="T9" t="T10" r="T11" b="T12"/>
            <a:pathLst>
              <a:path w="2872154" h="701431">
                <a:moveTo>
                  <a:pt x="0" y="701431"/>
                </a:moveTo>
                <a:cubicBezTo>
                  <a:pt x="581269" y="454269"/>
                  <a:pt x="1162538" y="207108"/>
                  <a:pt x="1641230" y="103554"/>
                </a:cubicBezTo>
                <a:cubicBezTo>
                  <a:pt x="2119922" y="0"/>
                  <a:pt x="2496038" y="40054"/>
                  <a:pt x="2872154" y="80108"/>
                </a:cubicBezTo>
              </a:path>
            </a:pathLst>
          </a:custGeom>
          <a:noFill/>
          <a:ln w="1270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1" name="Freeform 25"/>
          <p:cNvSpPr>
            <a:spLocks/>
          </p:cNvSpPr>
          <p:nvPr/>
        </p:nvSpPr>
        <p:spPr bwMode="auto">
          <a:xfrm>
            <a:off x="966788" y="5380038"/>
            <a:ext cx="6230937" cy="1482725"/>
          </a:xfrm>
          <a:custGeom>
            <a:avLst/>
            <a:gdLst>
              <a:gd name="T0" fmla="*/ 345964 w 6230815"/>
              <a:gd name="T1" fmla="*/ 0 h 2051538"/>
              <a:gd name="T2" fmla="*/ 64496 w 6230815"/>
              <a:gd name="T3" fmla="*/ 90 h 2051538"/>
              <a:gd name="T4" fmla="*/ 732958 w 6230815"/>
              <a:gd name="T5" fmla="*/ 202 h 2051538"/>
              <a:gd name="T6" fmla="*/ 3817297 w 6230815"/>
              <a:gd name="T7" fmla="*/ 212 h 2051538"/>
              <a:gd name="T8" fmla="*/ 6233133 w 6230815"/>
              <a:gd name="T9" fmla="*/ 84 h 2051538"/>
              <a:gd name="T10" fmla="*/ 0 60000 65536"/>
              <a:gd name="T11" fmla="*/ 0 60000 65536"/>
              <a:gd name="T12" fmla="*/ 0 60000 65536"/>
              <a:gd name="T13" fmla="*/ 0 60000 65536"/>
              <a:gd name="T14" fmla="*/ 0 60000 65536"/>
              <a:gd name="T15" fmla="*/ 0 w 6230815"/>
              <a:gd name="T16" fmla="*/ 0 h 2051538"/>
              <a:gd name="T17" fmla="*/ 6230815 w 6230815"/>
              <a:gd name="T18" fmla="*/ 2051538 h 2051538"/>
            </a:gdLst>
            <a:ahLst/>
            <a:cxnLst>
              <a:cxn ang="T10">
                <a:pos x="T0" y="T1"/>
              </a:cxn>
              <a:cxn ang="T11">
                <a:pos x="T2" y="T3"/>
              </a:cxn>
              <a:cxn ang="T12">
                <a:pos x="T4" y="T5"/>
              </a:cxn>
              <a:cxn ang="T13">
                <a:pos x="T6" y="T7"/>
              </a:cxn>
              <a:cxn ang="T14">
                <a:pos x="T8" y="T9"/>
              </a:cxn>
            </a:cxnLst>
            <a:rect l="T15" t="T16" r="T17" b="T18"/>
            <a:pathLst>
              <a:path w="6230815" h="2051538">
                <a:moveTo>
                  <a:pt x="345831" y="0"/>
                </a:moveTo>
                <a:cubicBezTo>
                  <a:pt x="172915" y="249115"/>
                  <a:pt x="0" y="498231"/>
                  <a:pt x="64477" y="797169"/>
                </a:cubicBezTo>
                <a:cubicBezTo>
                  <a:pt x="128954" y="1096108"/>
                  <a:pt x="107461" y="1613877"/>
                  <a:pt x="732692" y="1793631"/>
                </a:cubicBezTo>
                <a:cubicBezTo>
                  <a:pt x="1357923" y="1973385"/>
                  <a:pt x="2899507" y="2051538"/>
                  <a:pt x="3815861" y="1875692"/>
                </a:cubicBezTo>
                <a:cubicBezTo>
                  <a:pt x="4732215" y="1699846"/>
                  <a:pt x="5481515" y="1219200"/>
                  <a:pt x="6230815" y="738554"/>
                </a:cubicBezTo>
              </a:path>
            </a:pathLst>
          </a:custGeom>
          <a:noFill/>
          <a:ln w="1270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2" name="Rectangle 31"/>
          <p:cNvSpPr/>
          <p:nvPr/>
        </p:nvSpPr>
        <p:spPr>
          <a:xfrm>
            <a:off x="1482725" y="3886200"/>
            <a:ext cx="1946275" cy="461963"/>
          </a:xfrm>
          <a:prstGeom prst="rect">
            <a:avLst/>
          </a:prstGeom>
        </p:spPr>
        <p:txBody>
          <a:bodyPr wrap="none">
            <a:spAutoFit/>
          </a:bodyPr>
          <a:lstStyle/>
          <a:p>
            <a:pPr marL="742950" lvl="1" indent="-285750" eaLnBrk="0" hangingPunct="0">
              <a:spcBef>
                <a:spcPct val="20000"/>
              </a:spcBef>
              <a:buClr>
                <a:srgbClr val="3333CC"/>
              </a:buClr>
              <a:buSzPct val="75000"/>
              <a:defRPr/>
            </a:pPr>
            <a:r>
              <a:rPr lang="en-US" sz="2400" kern="0" dirty="0">
                <a:solidFill>
                  <a:srgbClr val="000000"/>
                </a:solidFill>
                <a:latin typeface="Comic Sans MS"/>
                <a:ea typeface=""/>
                <a:cs typeface="Arial" charset="0"/>
              </a:rPr>
              <a:t>leap year</a:t>
            </a:r>
          </a:p>
        </p:txBody>
      </p:sp>
      <p:sp>
        <p:nvSpPr>
          <p:cNvPr id="2" name="Rectangle 1"/>
          <p:cNvSpPr/>
          <p:nvPr/>
        </p:nvSpPr>
        <p:spPr bwMode="auto">
          <a:xfrm>
            <a:off x="4953000" y="3581400"/>
            <a:ext cx="3810000" cy="3124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35609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animBg="1"/>
      <p:bldP spid="28" grpId="0" animBg="1"/>
      <p:bldP spid="30" grpId="0" animBg="1"/>
      <p:bldP spid="31" grpId="0" animBg="1"/>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tLang="x-none">
                <a:ea typeface="ＭＳ Ｐゴシック" charset="-128"/>
              </a:rPr>
              <a:t>Testing Leap Year</a:t>
            </a:r>
          </a:p>
        </p:txBody>
      </p:sp>
      <p:sp>
        <p:nvSpPr>
          <p:cNvPr id="624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393932-9B5A-CF48-B8CA-205B4248F67E}" type="slidenum">
              <a:rPr lang="en-US" altLang="x-none" sz="1200">
                <a:solidFill>
                  <a:srgbClr val="000000"/>
                </a:solidFill>
                <a:latin typeface="Tahoma" charset="0"/>
              </a:rPr>
              <a:pPr eaLnBrk="1" hangingPunct="1"/>
              <a:t>28</a:t>
            </a:fld>
            <a:endParaRPr lang="en-US" altLang="x-none" sz="1200">
              <a:solidFill>
                <a:srgbClr val="000000"/>
              </a:solidFill>
              <a:latin typeface="Tahoma" charset="0"/>
            </a:endParaRPr>
          </a:p>
        </p:txBody>
      </p:sp>
      <p:sp>
        <p:nvSpPr>
          <p:cNvPr id="62467" name="Rectangle 15"/>
          <p:cNvSpPr>
            <a:spLocks noChangeArrowheads="1"/>
          </p:cNvSpPr>
          <p:nvPr/>
        </p:nvSpPr>
        <p:spPr bwMode="auto">
          <a:xfrm>
            <a:off x="773113" y="3886200"/>
            <a:ext cx="212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400 == 0</a:t>
            </a:r>
            <a:endParaRPr lang="en-US" altLang="x-none" sz="300">
              <a:solidFill>
                <a:srgbClr val="000000"/>
              </a:solidFill>
            </a:endParaRPr>
          </a:p>
        </p:txBody>
      </p:sp>
      <p:grpSp>
        <p:nvGrpSpPr>
          <p:cNvPr id="62468" name="Group 24"/>
          <p:cNvGrpSpPr>
            <a:grpSpLocks/>
          </p:cNvGrpSpPr>
          <p:nvPr/>
        </p:nvGrpSpPr>
        <p:grpSpPr bwMode="auto">
          <a:xfrm>
            <a:off x="1692275" y="3124200"/>
            <a:ext cx="1981200" cy="762000"/>
            <a:chOff x="1604702" y="3505200"/>
            <a:chExt cx="1980962" cy="761977"/>
          </a:xfrm>
        </p:grpSpPr>
        <p:cxnSp>
          <p:nvCxnSpPr>
            <p:cNvPr id="62483" name="Straight Arrow Connector 12"/>
            <p:cNvCxnSpPr>
              <a:cxnSpLocks noChangeShapeType="1"/>
            </p:cNvCxnSpPr>
            <p:nvPr/>
          </p:nvCxnSpPr>
          <p:spPr bwMode="auto">
            <a:xfrm rot="10800000" flipV="1">
              <a:off x="1604702" y="3505200"/>
              <a:ext cx="990481" cy="76197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2484" name="Straight Arrow Connector 13"/>
            <p:cNvCxnSpPr>
              <a:cxnSpLocks noChangeShapeType="1"/>
            </p:cNvCxnSpPr>
            <p:nvPr/>
          </p:nvCxnSpPr>
          <p:spPr bwMode="auto">
            <a:xfrm>
              <a:off x="2595183" y="3505200"/>
              <a:ext cx="990481" cy="685779"/>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2485" name="Rectangle 21"/>
            <p:cNvSpPr>
              <a:spLocks noChangeArrowheads="1"/>
            </p:cNvSpPr>
            <p:nvPr/>
          </p:nvSpPr>
          <p:spPr bwMode="auto">
            <a:xfrm>
              <a:off x="2406293" y="3505200"/>
              <a:ext cx="493654" cy="46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mic Sans MS" charset="0"/>
                </a:rPr>
                <a:t>or</a:t>
              </a:r>
              <a:endParaRPr lang="en-US" altLang="x-none" sz="400">
                <a:solidFill>
                  <a:srgbClr val="000000"/>
                </a:solidFill>
              </a:endParaRPr>
            </a:p>
          </p:txBody>
        </p:sp>
      </p:grpSp>
      <p:grpSp>
        <p:nvGrpSpPr>
          <p:cNvPr id="62469" name="Group 27"/>
          <p:cNvGrpSpPr>
            <a:grpSpLocks/>
          </p:cNvGrpSpPr>
          <p:nvPr/>
        </p:nvGrpSpPr>
        <p:grpSpPr bwMode="auto">
          <a:xfrm>
            <a:off x="1463675" y="3886200"/>
            <a:ext cx="3990975" cy="1238250"/>
            <a:chOff x="1376363" y="4267177"/>
            <a:chExt cx="3990975" cy="1238273"/>
          </a:xfrm>
        </p:grpSpPr>
        <p:sp>
          <p:nvSpPr>
            <p:cNvPr id="62478" name="Rectangle 16"/>
            <p:cNvSpPr>
              <a:spLocks noChangeArrowheads="1"/>
            </p:cNvSpPr>
            <p:nvPr/>
          </p:nvSpPr>
          <p:spPr bwMode="auto">
            <a:xfrm>
              <a:off x="1376363" y="5086342"/>
              <a:ext cx="1808162" cy="4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4 == 0</a:t>
              </a:r>
              <a:endParaRPr lang="en-US" altLang="x-none" sz="300">
                <a:solidFill>
                  <a:srgbClr val="000000"/>
                </a:solidFill>
              </a:endParaRPr>
            </a:p>
          </p:txBody>
        </p:sp>
        <p:sp>
          <p:nvSpPr>
            <p:cNvPr id="62479" name="Rectangle 17"/>
            <p:cNvSpPr>
              <a:spLocks noChangeArrowheads="1"/>
            </p:cNvSpPr>
            <p:nvPr/>
          </p:nvSpPr>
          <p:spPr bwMode="auto">
            <a:xfrm>
              <a:off x="3357563" y="5105393"/>
              <a:ext cx="2009775" cy="4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100 != 0</a:t>
              </a:r>
              <a:endParaRPr lang="en-US" altLang="x-none" sz="300">
                <a:solidFill>
                  <a:srgbClr val="000000"/>
                </a:solidFill>
              </a:endParaRPr>
            </a:p>
          </p:txBody>
        </p:sp>
        <p:cxnSp>
          <p:nvCxnSpPr>
            <p:cNvPr id="62480" name="Straight Arrow Connector 18"/>
            <p:cNvCxnSpPr>
              <a:cxnSpLocks noChangeShapeType="1"/>
            </p:cNvCxnSpPr>
            <p:nvPr/>
          </p:nvCxnSpPr>
          <p:spPr bwMode="auto">
            <a:xfrm>
              <a:off x="3661855" y="4267177"/>
              <a:ext cx="990481" cy="685779"/>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2481" name="Straight Arrow Connector 19"/>
            <p:cNvCxnSpPr>
              <a:cxnSpLocks noChangeShapeType="1"/>
            </p:cNvCxnSpPr>
            <p:nvPr/>
          </p:nvCxnSpPr>
          <p:spPr bwMode="auto">
            <a:xfrm rot="10800000" flipV="1">
              <a:off x="2518992" y="4267177"/>
              <a:ext cx="990481" cy="76197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2482" name="Rectangle 22"/>
            <p:cNvSpPr>
              <a:spLocks noChangeArrowheads="1"/>
            </p:cNvSpPr>
            <p:nvPr/>
          </p:nvSpPr>
          <p:spPr bwMode="auto">
            <a:xfrm>
              <a:off x="3281363" y="4343378"/>
              <a:ext cx="684212" cy="46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mic Sans MS" charset="0"/>
                </a:rPr>
                <a:t>and</a:t>
              </a:r>
              <a:endParaRPr lang="en-US" altLang="x-none" sz="400">
                <a:solidFill>
                  <a:srgbClr val="000000"/>
                </a:solidFill>
              </a:endParaRPr>
            </a:p>
          </p:txBody>
        </p:sp>
      </p:grpSp>
      <p:sp>
        <p:nvSpPr>
          <p:cNvPr id="15" name="Oval 14"/>
          <p:cNvSpPr/>
          <p:nvPr/>
        </p:nvSpPr>
        <p:spPr bwMode="auto">
          <a:xfrm>
            <a:off x="5954713" y="2667000"/>
            <a:ext cx="2743200" cy="2667000"/>
          </a:xfrm>
          <a:prstGeom prst="ellipse">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2000">
                <a:solidFill>
                  <a:srgbClr val="FFFFFF"/>
                </a:solidFill>
                <a:ea typeface="ＭＳ Ｐゴシック" charset="0"/>
                <a:cs typeface="Arial" charset="0"/>
              </a:rPr>
              <a:t>4</a:t>
            </a:r>
            <a:endParaRPr lang="en-US" sz="1400">
              <a:solidFill>
                <a:srgbClr val="FFFFFF"/>
              </a:solidFill>
              <a:ea typeface="ＭＳ Ｐゴシック" charset="0"/>
              <a:cs typeface="Arial" charset="0"/>
            </a:endParaRPr>
          </a:p>
        </p:txBody>
      </p:sp>
      <p:sp>
        <p:nvSpPr>
          <p:cNvPr id="19" name="Oval 18"/>
          <p:cNvSpPr/>
          <p:nvPr/>
        </p:nvSpPr>
        <p:spPr bwMode="auto">
          <a:xfrm>
            <a:off x="6412279" y="3439391"/>
            <a:ext cx="1828800" cy="1818409"/>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2000" strike="sngStrike" dirty="0">
                <a:solidFill>
                  <a:srgbClr val="C00000"/>
                </a:solidFill>
                <a:latin typeface="Times New Roman" pitchFamily="18" charset="0"/>
                <a:ea typeface=""/>
                <a:cs typeface="Arial" charset="0"/>
              </a:rPr>
              <a:t>100</a:t>
            </a:r>
          </a:p>
        </p:txBody>
      </p:sp>
      <p:sp>
        <p:nvSpPr>
          <p:cNvPr id="20" name="Oval 19"/>
          <p:cNvSpPr/>
          <p:nvPr/>
        </p:nvSpPr>
        <p:spPr bwMode="auto">
          <a:xfrm>
            <a:off x="6792913" y="4114800"/>
            <a:ext cx="1066800" cy="990600"/>
          </a:xfrm>
          <a:prstGeom prst="ellipse">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800" dirty="0">
                <a:solidFill>
                  <a:srgbClr val="FFFFFF"/>
                </a:solidFill>
                <a:latin typeface="Times New Roman" pitchFamily="18" charset="0"/>
                <a:ea typeface=""/>
                <a:cs typeface="Arial" charset="0"/>
              </a:rPr>
              <a:t>400</a:t>
            </a:r>
          </a:p>
        </p:txBody>
      </p:sp>
      <p:grpSp>
        <p:nvGrpSpPr>
          <p:cNvPr id="62473" name="Group 26"/>
          <p:cNvGrpSpPr>
            <a:grpSpLocks/>
          </p:cNvGrpSpPr>
          <p:nvPr/>
        </p:nvGrpSpPr>
        <p:grpSpPr bwMode="auto">
          <a:xfrm>
            <a:off x="1054100" y="3208338"/>
            <a:ext cx="6230938" cy="2430462"/>
            <a:chOff x="967154" y="3589215"/>
            <a:chExt cx="6230815" cy="2430760"/>
          </a:xfrm>
        </p:grpSpPr>
        <p:sp>
          <p:nvSpPr>
            <p:cNvPr id="62476" name="Freeform 23"/>
            <p:cNvSpPr>
              <a:spLocks/>
            </p:cNvSpPr>
            <p:nvPr/>
          </p:nvSpPr>
          <p:spPr bwMode="auto">
            <a:xfrm>
              <a:off x="3610708" y="3589215"/>
              <a:ext cx="2872154" cy="701431"/>
            </a:xfrm>
            <a:custGeom>
              <a:avLst/>
              <a:gdLst>
                <a:gd name="T0" fmla="*/ 0 w 2872154"/>
                <a:gd name="T1" fmla="*/ 701431 h 701431"/>
                <a:gd name="T2" fmla="*/ 1641230 w 2872154"/>
                <a:gd name="T3" fmla="*/ 103554 h 701431"/>
                <a:gd name="T4" fmla="*/ 2872154 w 2872154"/>
                <a:gd name="T5" fmla="*/ 80108 h 701431"/>
                <a:gd name="T6" fmla="*/ 0 60000 65536"/>
                <a:gd name="T7" fmla="*/ 0 60000 65536"/>
                <a:gd name="T8" fmla="*/ 0 60000 65536"/>
                <a:gd name="T9" fmla="*/ 0 w 2872154"/>
                <a:gd name="T10" fmla="*/ 0 h 701431"/>
                <a:gd name="T11" fmla="*/ 2872154 w 2872154"/>
                <a:gd name="T12" fmla="*/ 701431 h 701431"/>
              </a:gdLst>
              <a:ahLst/>
              <a:cxnLst>
                <a:cxn ang="T6">
                  <a:pos x="T0" y="T1"/>
                </a:cxn>
                <a:cxn ang="T7">
                  <a:pos x="T2" y="T3"/>
                </a:cxn>
                <a:cxn ang="T8">
                  <a:pos x="T4" y="T5"/>
                </a:cxn>
              </a:cxnLst>
              <a:rect l="T9" t="T10" r="T11" b="T12"/>
              <a:pathLst>
                <a:path w="2872154" h="701431">
                  <a:moveTo>
                    <a:pt x="0" y="701431"/>
                  </a:moveTo>
                  <a:cubicBezTo>
                    <a:pt x="581269" y="454269"/>
                    <a:pt x="1162538" y="207108"/>
                    <a:pt x="1641230" y="103554"/>
                  </a:cubicBezTo>
                  <a:cubicBezTo>
                    <a:pt x="2119922" y="0"/>
                    <a:pt x="2496038" y="40054"/>
                    <a:pt x="2872154" y="80108"/>
                  </a:cubicBezTo>
                </a:path>
              </a:pathLst>
            </a:custGeom>
            <a:noFill/>
            <a:ln w="1270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2477" name="Freeform 25"/>
            <p:cNvSpPr>
              <a:spLocks/>
            </p:cNvSpPr>
            <p:nvPr/>
          </p:nvSpPr>
          <p:spPr bwMode="auto">
            <a:xfrm>
              <a:off x="967154" y="4536832"/>
              <a:ext cx="6230815" cy="1483143"/>
            </a:xfrm>
            <a:custGeom>
              <a:avLst/>
              <a:gdLst>
                <a:gd name="T0" fmla="*/ 345831 w 6230815"/>
                <a:gd name="T1" fmla="*/ 0 h 2051538"/>
                <a:gd name="T2" fmla="*/ 64477 w 6230815"/>
                <a:gd name="T3" fmla="*/ 90 h 2051538"/>
                <a:gd name="T4" fmla="*/ 732692 w 6230815"/>
                <a:gd name="T5" fmla="*/ 204 h 2051538"/>
                <a:gd name="T6" fmla="*/ 3815872 w 6230815"/>
                <a:gd name="T7" fmla="*/ 213 h 2051538"/>
                <a:gd name="T8" fmla="*/ 6230815 w 6230815"/>
                <a:gd name="T9" fmla="*/ 84 h 2051538"/>
                <a:gd name="T10" fmla="*/ 0 60000 65536"/>
                <a:gd name="T11" fmla="*/ 0 60000 65536"/>
                <a:gd name="T12" fmla="*/ 0 60000 65536"/>
                <a:gd name="T13" fmla="*/ 0 60000 65536"/>
                <a:gd name="T14" fmla="*/ 0 60000 65536"/>
                <a:gd name="T15" fmla="*/ 0 w 6230815"/>
                <a:gd name="T16" fmla="*/ 0 h 2051538"/>
                <a:gd name="T17" fmla="*/ 6230815 w 6230815"/>
                <a:gd name="T18" fmla="*/ 2051538 h 2051538"/>
              </a:gdLst>
              <a:ahLst/>
              <a:cxnLst>
                <a:cxn ang="T10">
                  <a:pos x="T0" y="T1"/>
                </a:cxn>
                <a:cxn ang="T11">
                  <a:pos x="T2" y="T3"/>
                </a:cxn>
                <a:cxn ang="T12">
                  <a:pos x="T4" y="T5"/>
                </a:cxn>
                <a:cxn ang="T13">
                  <a:pos x="T6" y="T7"/>
                </a:cxn>
                <a:cxn ang="T14">
                  <a:pos x="T8" y="T9"/>
                </a:cxn>
              </a:cxnLst>
              <a:rect l="T15" t="T16" r="T17" b="T18"/>
              <a:pathLst>
                <a:path w="6230815" h="2051538">
                  <a:moveTo>
                    <a:pt x="345831" y="0"/>
                  </a:moveTo>
                  <a:cubicBezTo>
                    <a:pt x="172915" y="249115"/>
                    <a:pt x="0" y="498231"/>
                    <a:pt x="64477" y="797169"/>
                  </a:cubicBezTo>
                  <a:cubicBezTo>
                    <a:pt x="128954" y="1096108"/>
                    <a:pt x="107461" y="1613877"/>
                    <a:pt x="732692" y="1793631"/>
                  </a:cubicBezTo>
                  <a:cubicBezTo>
                    <a:pt x="1357923" y="1973385"/>
                    <a:pt x="2899507" y="2051538"/>
                    <a:pt x="3815861" y="1875692"/>
                  </a:cubicBezTo>
                  <a:cubicBezTo>
                    <a:pt x="4732215" y="1699846"/>
                    <a:pt x="5481515" y="1219200"/>
                    <a:pt x="6230815" y="738554"/>
                  </a:cubicBezTo>
                </a:path>
              </a:pathLst>
            </a:custGeom>
            <a:noFill/>
            <a:ln w="1270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sp>
        <p:nvSpPr>
          <p:cNvPr id="24" name="Rectangle 23"/>
          <p:cNvSpPr>
            <a:spLocks noChangeArrowheads="1"/>
          </p:cNvSpPr>
          <p:nvPr/>
        </p:nvSpPr>
        <p:spPr bwMode="auto">
          <a:xfrm>
            <a:off x="849313" y="5715000"/>
            <a:ext cx="8296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urier New" charset="0"/>
              </a:rPr>
              <a:t>y % 400 == 0 || (y % 100 != 0 &amp;&amp; y % 4 == 0)</a:t>
            </a:r>
            <a:endParaRPr lang="en-US" altLang="x-none" sz="400">
              <a:solidFill>
                <a:srgbClr val="000000"/>
              </a:solidFill>
              <a:latin typeface="Courier New" charset="0"/>
            </a:endParaRPr>
          </a:p>
        </p:txBody>
      </p:sp>
      <p:sp>
        <p:nvSpPr>
          <p:cNvPr id="25" name="Rectangle 24"/>
          <p:cNvSpPr/>
          <p:nvPr/>
        </p:nvSpPr>
        <p:spPr>
          <a:xfrm>
            <a:off x="1570038" y="2662238"/>
            <a:ext cx="1946275" cy="461962"/>
          </a:xfrm>
          <a:prstGeom prst="rect">
            <a:avLst/>
          </a:prstGeom>
        </p:spPr>
        <p:txBody>
          <a:bodyPr wrap="none">
            <a:spAutoFit/>
          </a:bodyPr>
          <a:lstStyle/>
          <a:p>
            <a:pPr marL="742950" lvl="1" indent="-285750" eaLnBrk="0" hangingPunct="0">
              <a:spcBef>
                <a:spcPct val="20000"/>
              </a:spcBef>
              <a:buClr>
                <a:srgbClr val="3333CC"/>
              </a:buClr>
              <a:buSzPct val="75000"/>
              <a:defRPr/>
            </a:pPr>
            <a:r>
              <a:rPr lang="en-US" sz="2400" kern="0" dirty="0">
                <a:solidFill>
                  <a:srgbClr val="000000"/>
                </a:solidFill>
                <a:latin typeface="Comic Sans MS"/>
                <a:ea typeface=""/>
                <a:cs typeface="Arial" charset="0"/>
              </a:rPr>
              <a:t>leap year</a:t>
            </a:r>
          </a:p>
        </p:txBody>
      </p:sp>
    </p:spTree>
    <p:extLst>
      <p:ext uri="{BB962C8B-B14F-4D97-AF65-F5344CB8AC3E}">
        <p14:creationId xmlns:p14="http://schemas.microsoft.com/office/powerpoint/2010/main" val="727159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tLang="x-none" sz="3200" dirty="0">
                <a:ea typeface="ＭＳ Ｐゴシック" charset="-128"/>
              </a:rPr>
              <a:t>Applying Logical Operators </a:t>
            </a:r>
          </a:p>
        </p:txBody>
      </p:sp>
      <p:sp>
        <p:nvSpPr>
          <p:cNvPr id="63490" name="Content Placeholder 2"/>
          <p:cNvSpPr>
            <a:spLocks noGrp="1"/>
          </p:cNvSpPr>
          <p:nvPr>
            <p:ph idx="1"/>
          </p:nvPr>
        </p:nvSpPr>
        <p:spPr/>
        <p:txBody>
          <a:bodyPr/>
          <a:lstStyle/>
          <a:p>
            <a:r>
              <a:rPr lang="en-US" altLang="x-none">
                <a:ea typeface="ＭＳ Ｐゴシック" charset="-128"/>
              </a:rPr>
              <a:t>Use a logical OR to combine the cases</a:t>
            </a:r>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C292D150-C841-CA41-AA39-2C1B7E93A4D2}" type="slidenum">
              <a:rPr lang="en-US" altLang="x-none" sz="1200">
                <a:solidFill>
                  <a:srgbClr val="000000"/>
                </a:solidFill>
                <a:latin typeface="Tahoma" charset="0"/>
              </a:rPr>
              <a:pPr eaLnBrk="1" hangingPunct="1"/>
              <a:t>29</a:t>
            </a:fld>
            <a:endParaRPr lang="en-US" altLang="x-none" sz="1200">
              <a:solidFill>
                <a:srgbClr val="000000"/>
              </a:solidFill>
              <a:latin typeface="Tahoma" charset="0"/>
            </a:endParaRPr>
          </a:p>
        </p:txBody>
      </p:sp>
      <p:sp>
        <p:nvSpPr>
          <p:cNvPr id="5" name="Rectangle 4"/>
          <p:cNvSpPr/>
          <p:nvPr/>
        </p:nvSpPr>
        <p:spPr>
          <a:xfrm>
            <a:off x="762000" y="2819400"/>
            <a:ext cx="7010400" cy="1016000"/>
          </a:xfrm>
          <a:prstGeom prst="rect">
            <a:avLst/>
          </a:prstGeom>
        </p:spPr>
        <p:txBody>
          <a:bodyPr>
            <a:spAutoFit/>
          </a:bodyPr>
          <a:lstStyle/>
          <a:p>
            <a:pPr marL="285750" indent="-285750" eaLnBrk="0" hangingPunct="0">
              <a:spcBef>
                <a:spcPct val="20000"/>
              </a:spcBef>
              <a:buClr>
                <a:srgbClr val="3333CC"/>
              </a:buClr>
              <a:buSzPct val="75000"/>
              <a:defRPr/>
            </a:pPr>
            <a:r>
              <a:rPr lang="en-US" sz="2000" kern="0" dirty="0">
                <a:solidFill>
                  <a:srgbClr val="000000"/>
                </a:solidFill>
                <a:latin typeface="Courier New" pitchFamily="49" charset="0"/>
                <a:ea typeface=""/>
                <a:cs typeface="Courier New" pitchFamily="49" charset="0"/>
              </a:rPr>
              <a:t>if (m == 1 || m == 3 || m == 5 || </a:t>
            </a:r>
            <a:br>
              <a:rPr lang="en-US" sz="2000" kern="0" dirty="0">
                <a:solidFill>
                  <a:srgbClr val="000000"/>
                </a:solidFill>
                <a:latin typeface="Courier New" pitchFamily="49" charset="0"/>
                <a:ea typeface=""/>
                <a:cs typeface="Courier New" pitchFamily="49" charset="0"/>
              </a:rPr>
            </a:br>
            <a:r>
              <a:rPr lang="en-US" sz="2000" kern="0" dirty="0">
                <a:solidFill>
                  <a:srgbClr val="000000"/>
                </a:solidFill>
                <a:latin typeface="Courier New" pitchFamily="49" charset="0"/>
                <a:ea typeface=""/>
                <a:cs typeface="Courier New" pitchFamily="49" charset="0"/>
              </a:rPr>
              <a:t>  m == 7 || m == 8 || m == 10 || m == 12)</a:t>
            </a:r>
            <a:br>
              <a:rPr lang="en-US" sz="2000" kern="0" dirty="0">
                <a:solidFill>
                  <a:srgbClr val="000000"/>
                </a:solidFill>
                <a:latin typeface="Courier New" pitchFamily="49" charset="0"/>
                <a:ea typeface=""/>
                <a:cs typeface="Courier New" pitchFamily="49" charset="0"/>
              </a:rPr>
            </a:br>
            <a:r>
              <a:rPr lang="en-US" sz="2000" kern="0" dirty="0">
                <a:solidFill>
                  <a:srgbClr val="000000"/>
                </a:solidFill>
                <a:latin typeface="Courier New" pitchFamily="49" charset="0"/>
                <a:ea typeface=""/>
                <a:cs typeface="Courier New" pitchFamily="49" charset="0"/>
              </a:rPr>
              <a:t>  </a:t>
            </a:r>
            <a:r>
              <a:rPr lang="en-US" sz="2000" kern="0" dirty="0" err="1">
                <a:solidFill>
                  <a:srgbClr val="000000"/>
                </a:solidFill>
                <a:latin typeface="Courier New" pitchFamily="49" charset="0"/>
                <a:ea typeface=""/>
                <a:cs typeface="Courier New" pitchFamily="49" charset="0"/>
              </a:rPr>
              <a:t>numDays</a:t>
            </a:r>
            <a:r>
              <a:rPr lang="en-US" sz="2000" kern="0" dirty="0">
                <a:solidFill>
                  <a:srgbClr val="000000"/>
                </a:solidFill>
                <a:latin typeface="Courier New" pitchFamily="49" charset="0"/>
                <a:ea typeface=""/>
                <a:cs typeface="Courier New" pitchFamily="49" charset="0"/>
              </a:rPr>
              <a:t> = 31;</a:t>
            </a:r>
          </a:p>
        </p:txBody>
      </p:sp>
    </p:spTree>
    <p:extLst>
      <p:ext uri="{BB962C8B-B14F-4D97-AF65-F5344CB8AC3E}">
        <p14:creationId xmlns:p14="http://schemas.microsoft.com/office/powerpoint/2010/main" val="4463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US" altLang="x-none" dirty="0">
                <a:ea typeface="ＭＳ Ｐゴシック" charset="-128"/>
              </a:rPr>
              <a:t>Recap: Input using Scanner</a:t>
            </a:r>
            <a:endParaRPr lang="en-US" altLang="x-none" dirty="0">
              <a:latin typeface="Courier New" charset="0"/>
              <a:ea typeface="ＭＳ Ｐゴシック" charset="-128"/>
            </a:endParaRPr>
          </a:p>
        </p:txBody>
      </p:sp>
      <p:sp>
        <p:nvSpPr>
          <p:cNvPr id="104450" name="Rectangle 3"/>
          <p:cNvSpPr>
            <a:spLocks noGrp="1"/>
          </p:cNvSpPr>
          <p:nvPr>
            <p:ph type="body" idx="1"/>
          </p:nvPr>
        </p:nvSpPr>
        <p:spPr>
          <a:xfrm>
            <a:off x="533400" y="1524000"/>
            <a:ext cx="8229600" cy="5029200"/>
          </a:xfrm>
        </p:spPr>
        <p:txBody>
          <a:bodyPr/>
          <a:lstStyle/>
          <a:p>
            <a:pPr eaLnBrk="1" hangingPunct="1">
              <a:buFont typeface="Wingdings" charset="0"/>
              <a:buChar char="q"/>
              <a:defRPr/>
            </a:pPr>
            <a:r>
              <a:rPr lang="en-US" dirty="0"/>
              <a:t>Java uses an object to remember the state (e.g., source) of a scanner</a:t>
            </a:r>
          </a:p>
          <a:p>
            <a:pPr eaLnBrk="1" hangingPunct="1">
              <a:buFont typeface="Wingdings" charset="0"/>
              <a:buChar char="q"/>
              <a:defRPr/>
            </a:pPr>
            <a:endParaRPr lang="en-US" dirty="0"/>
          </a:p>
          <a:p>
            <a:pPr eaLnBrk="1" hangingPunct="1">
              <a:buFont typeface="Wingdings" charset="0"/>
              <a:buChar char="q"/>
              <a:defRPr/>
            </a:pPr>
            <a:endParaRPr lang="en-US" dirty="0"/>
          </a:p>
          <a:p>
            <a:pPr eaLnBrk="1" hangingPunct="1">
              <a:buFont typeface="Wingdings" charset="0"/>
              <a:buChar char="q"/>
              <a:defRPr/>
            </a:pPr>
            <a:r>
              <a:rPr lang="en-US" dirty="0"/>
              <a:t>Input can be read as tokens or a line (</a:t>
            </a:r>
            <a:r>
              <a:rPr lang="en-US" dirty="0" err="1"/>
              <a:t>nextLine</a:t>
            </a:r>
            <a:r>
              <a:rPr lang="en-US" dirty="0"/>
              <a:t>)</a:t>
            </a:r>
          </a:p>
        </p:txBody>
      </p:sp>
      <p:sp>
        <p:nvSpPr>
          <p:cNvPr id="18455" name="Rectangle 3"/>
          <p:cNvSpPr txBox="1">
            <a:spLocks/>
          </p:cNvSpPr>
          <p:nvPr/>
        </p:nvSpPr>
        <p:spPr bwMode="auto">
          <a:xfrm>
            <a:off x="457200" y="25908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11" tIns="45708" rIns="91411" bIns="45708"/>
          <a:lstStyle>
            <a:lvl1pPr marL="342900" indent="-34290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algn="l" eaLnBrk="1" hangingPunct="1">
              <a:spcBef>
                <a:spcPct val="20000"/>
              </a:spcBef>
              <a:buClr>
                <a:srgbClr val="3333CC"/>
              </a:buClr>
              <a:buSzPct val="75000"/>
              <a:buFont typeface="ZapfDingbats" charset="0"/>
              <a:buNone/>
            </a:pPr>
            <a:r>
              <a:rPr lang="en-US" altLang="x-none" sz="2400" dirty="0">
                <a:solidFill>
                  <a:srgbClr val="000000"/>
                </a:solidFill>
                <a:latin typeface="Courier New" charset="0"/>
              </a:rPr>
              <a:t>Scanner console = new Scanner(</a:t>
            </a:r>
            <a:r>
              <a:rPr lang="en-US" altLang="x-none" sz="2400" dirty="0" err="1">
                <a:solidFill>
                  <a:srgbClr val="000000"/>
                </a:solidFill>
                <a:latin typeface="Courier New" charset="0"/>
              </a:rPr>
              <a:t>System.in</a:t>
            </a:r>
            <a:r>
              <a:rPr lang="en-US" altLang="x-none" sz="2400" dirty="0">
                <a:solidFill>
                  <a:srgbClr val="000000"/>
                </a:solidFill>
                <a:latin typeface="Courier New" charset="0"/>
              </a:rPr>
              <a:t>);</a:t>
            </a:r>
          </a:p>
          <a:p>
            <a:pPr lvl="1" algn="l" eaLnBrk="1" hangingPunct="1">
              <a:spcBef>
                <a:spcPct val="20000"/>
              </a:spcBef>
              <a:buClr>
                <a:srgbClr val="3333CC"/>
              </a:buClr>
              <a:buSzPct val="75000"/>
              <a:buFont typeface="ZapfDingbats" charset="0"/>
              <a:buNone/>
            </a:pPr>
            <a:r>
              <a:rPr lang="en-US" altLang="x-none" sz="2400" dirty="0" err="1">
                <a:solidFill>
                  <a:srgbClr val="000000"/>
                </a:solidFill>
                <a:latin typeface="Courier New" charset="0"/>
              </a:rPr>
              <a:t>console.nextInt</a:t>
            </a:r>
            <a:r>
              <a:rPr lang="en-US" altLang="x-none" sz="2400" dirty="0">
                <a:solidFill>
                  <a:srgbClr val="000000"/>
                </a:solidFill>
                <a:latin typeface="Courier New" charset="0"/>
              </a:rPr>
              <a:t>();</a:t>
            </a:r>
          </a:p>
          <a:p>
            <a:pPr lvl="1" algn="l" eaLnBrk="1" hangingPunct="1">
              <a:lnSpc>
                <a:spcPct val="70000"/>
              </a:lnSpc>
              <a:spcBef>
                <a:spcPct val="20000"/>
              </a:spcBef>
              <a:buClr>
                <a:srgbClr val="3333CC"/>
              </a:buClr>
              <a:buSzPct val="75000"/>
              <a:buFont typeface="Wingdings 2" charset="2"/>
              <a:buNone/>
            </a:pPr>
            <a:endParaRPr lang="en-US" altLang="x-none" sz="800" dirty="0">
              <a:solidFill>
                <a:srgbClr val="000000"/>
              </a:solidFill>
              <a:latin typeface="Courier New" charset="0"/>
            </a:endParaRPr>
          </a:p>
        </p:txBody>
      </p:sp>
    </p:spTree>
    <p:extLst>
      <p:ext uri="{BB962C8B-B14F-4D97-AF65-F5344CB8AC3E}">
        <p14:creationId xmlns:p14="http://schemas.microsoft.com/office/powerpoint/2010/main" val="8066323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30</a:t>
            </a:fld>
            <a:endParaRPr lang="en-US" altLang="x-none" sz="1200" dirty="0">
              <a:solidFill>
                <a:srgbClr val="000000"/>
              </a:solidFill>
              <a:latin typeface="Tahoma" charset="0"/>
            </a:endParaRPr>
          </a:p>
        </p:txBody>
      </p:sp>
      <p:sp>
        <p:nvSpPr>
          <p:cNvPr id="64514" name="Rectangle 2"/>
          <p:cNvSpPr>
            <a:spLocks noGrp="1" noChangeArrowheads="1"/>
          </p:cNvSpPr>
          <p:nvPr>
            <p:ph type="title"/>
          </p:nvPr>
        </p:nvSpPr>
        <p:spPr>
          <a:xfrm>
            <a:off x="533400" y="76200"/>
            <a:ext cx="3429000" cy="1143000"/>
          </a:xfrm>
          <a:noFill/>
        </p:spPr>
        <p:txBody>
          <a:bodyPr lIns="92075" tIns="46038" rIns="92075" bIns="46038"/>
          <a:lstStyle/>
          <a:p>
            <a:r>
              <a:rPr lang="en-US" altLang="x-none" sz="2400">
                <a:ea typeface="ＭＳ Ｐゴシック" charset="-128"/>
              </a:rPr>
              <a:t>(Offline) Exercise: Basic Boolean Expressions</a:t>
            </a:r>
          </a:p>
        </p:txBody>
      </p:sp>
      <p:pic>
        <p:nvPicPr>
          <p:cNvPr id="645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4275" y="457200"/>
            <a:ext cx="5267325" cy="6172200"/>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1828800"/>
            <a:ext cx="3276600" cy="4524375"/>
          </a:xfrm>
          <a:prstGeom prst="rect">
            <a:avLst/>
          </a:prstGeom>
        </p:spPr>
        <p:txBody>
          <a:bodyPr>
            <a:spAutoFit/>
          </a:bodyPr>
          <a:lstStyle/>
          <a:p>
            <a:pPr marL="342900" indent="-342900">
              <a:buFont typeface="Arial"/>
              <a:buChar char="•"/>
              <a:defRPr/>
            </a:pPr>
            <a:r>
              <a:rPr lang="en-US" sz="2400" dirty="0">
                <a:solidFill>
                  <a:srgbClr val="000000"/>
                </a:solidFill>
                <a:ea typeface="ＭＳ Ｐゴシック" charset="0"/>
                <a:cs typeface="ＭＳ Ｐゴシック" charset="0"/>
              </a:rPr>
              <a:t>gentle || active</a:t>
            </a:r>
          </a:p>
          <a:p>
            <a:pPr>
              <a:defRPr/>
            </a:pPr>
            <a:r>
              <a:rPr lang="en-US" sz="2400" dirty="0">
                <a:solidFill>
                  <a:srgbClr val="000000"/>
                </a:solidFill>
                <a:ea typeface="ＭＳ Ｐゴシック" charset="0"/>
                <a:cs typeface="ＭＳ Ｐゴシック" charset="0"/>
              </a:rPr>
              <a:t>all</a:t>
            </a:r>
          </a:p>
          <a:p>
            <a:pPr marL="342900" indent="-342900">
              <a:buFont typeface="Arial"/>
              <a:buChar char="•"/>
              <a:defRPr/>
            </a:pPr>
            <a:r>
              <a:rPr lang="en-US" sz="2400" dirty="0">
                <a:solidFill>
                  <a:srgbClr val="000000"/>
                </a:solidFill>
                <a:ea typeface="ＭＳ Ｐゴシック" charset="0"/>
                <a:cs typeface="ＭＳ Ｐゴシック" charset="0"/>
              </a:rPr>
              <a:t>!active &amp;&amp; healthy</a:t>
            </a:r>
          </a:p>
          <a:p>
            <a:pPr>
              <a:defRPr/>
            </a:pPr>
            <a:r>
              <a:rPr lang="en-US" sz="2400" dirty="0">
                <a:solidFill>
                  <a:srgbClr val="000000"/>
                </a:solidFill>
                <a:ea typeface="ＭＳ Ｐゴシック" charset="0"/>
                <a:cs typeface="ＭＳ Ｐゴシック" charset="0"/>
              </a:rPr>
              <a:t>cuddles</a:t>
            </a:r>
          </a:p>
          <a:p>
            <a:pPr marL="342900" indent="-342900">
              <a:buFont typeface="Arial"/>
              <a:buChar char="•"/>
              <a:defRPr/>
            </a:pPr>
            <a:r>
              <a:rPr lang="en-US" sz="2400" dirty="0">
                <a:solidFill>
                  <a:srgbClr val="000000"/>
                </a:solidFill>
                <a:ea typeface="ＭＳ Ｐゴシック" charset="0"/>
                <a:cs typeface="ＭＳ Ｐゴシック" charset="0"/>
              </a:rPr>
              <a:t>!(clean &amp;&amp; healthy)</a:t>
            </a:r>
          </a:p>
          <a:p>
            <a:pPr>
              <a:defRPr/>
            </a:pPr>
            <a:r>
              <a:rPr lang="en-US" sz="2400" dirty="0">
                <a:solidFill>
                  <a:srgbClr val="000000"/>
                </a:solidFill>
                <a:ea typeface="ＭＳ Ｐゴシック" charset="0"/>
                <a:cs typeface="ＭＳ Ｐゴシック" charset="0"/>
              </a:rPr>
              <a:t>vamp, </a:t>
            </a:r>
            <a:r>
              <a:rPr lang="en-US" sz="2400" dirty="0" err="1">
                <a:solidFill>
                  <a:srgbClr val="000000"/>
                </a:solidFill>
                <a:ea typeface="ＭＳ Ｐゴシック" charset="0"/>
                <a:cs typeface="ＭＳ Ｐゴシック" charset="0"/>
              </a:rPr>
              <a:t>yoda</a:t>
            </a:r>
            <a:endParaRPr lang="en-US" sz="2400" dirty="0">
              <a:solidFill>
                <a:srgbClr val="000000"/>
              </a:solidFill>
              <a:ea typeface="ＭＳ Ｐゴシック" charset="0"/>
              <a:cs typeface="ＭＳ Ｐゴシック" charset="0"/>
            </a:endParaRPr>
          </a:p>
          <a:p>
            <a:pPr marL="342900" indent="-342900">
              <a:buFont typeface="Arial"/>
              <a:buChar char="•"/>
              <a:defRPr/>
            </a:pPr>
            <a:r>
              <a:rPr lang="en-US" sz="2400" dirty="0">
                <a:solidFill>
                  <a:srgbClr val="000000"/>
                </a:solidFill>
                <a:ea typeface="ＭＳ Ｐゴシック" charset="0"/>
                <a:cs typeface="ＭＳ Ｐゴシック" charset="0"/>
              </a:rPr>
              <a:t>!clean || !healthy</a:t>
            </a:r>
          </a:p>
          <a:p>
            <a:pPr>
              <a:defRPr/>
            </a:pPr>
            <a:r>
              <a:rPr lang="en-US" sz="2400" dirty="0">
                <a:solidFill>
                  <a:srgbClr val="000000"/>
                </a:solidFill>
                <a:ea typeface="ＭＳ Ｐゴシック" charset="0"/>
                <a:cs typeface="ＭＳ Ｐゴシック" charset="0"/>
              </a:rPr>
              <a:t>vamp, </a:t>
            </a:r>
            <a:r>
              <a:rPr lang="en-US" sz="2400" dirty="0" err="1">
                <a:solidFill>
                  <a:srgbClr val="000000"/>
                </a:solidFill>
                <a:ea typeface="ＭＳ Ｐゴシック" charset="0"/>
                <a:cs typeface="ＭＳ Ｐゴシック" charset="0"/>
              </a:rPr>
              <a:t>yoda</a:t>
            </a:r>
            <a:endParaRPr lang="en-US" sz="2400" dirty="0">
              <a:solidFill>
                <a:srgbClr val="000000"/>
              </a:solidFill>
              <a:ea typeface="ＭＳ Ｐゴシック" charset="0"/>
              <a:cs typeface="ＭＳ Ｐゴシック" charset="0"/>
            </a:endParaRPr>
          </a:p>
          <a:p>
            <a:pPr marL="342900" indent="-342900">
              <a:buFont typeface="Arial"/>
              <a:buChar char="•"/>
              <a:defRPr/>
            </a:pPr>
            <a:r>
              <a:rPr lang="en-US" sz="2400" dirty="0">
                <a:solidFill>
                  <a:srgbClr val="000000"/>
                </a:solidFill>
                <a:ea typeface="ＭＳ Ｐゴシック" charset="0"/>
                <a:cs typeface="ＭＳ Ｐゴシック" charset="0"/>
              </a:rPr>
              <a:t>!(clean || gentle)</a:t>
            </a:r>
          </a:p>
          <a:p>
            <a:pPr>
              <a:defRPr/>
            </a:pPr>
            <a:r>
              <a:rPr lang="en-US" sz="2400" dirty="0">
                <a:solidFill>
                  <a:srgbClr val="000000"/>
                </a:solidFill>
                <a:ea typeface="ＭＳ Ｐゴシック" charset="0"/>
                <a:cs typeface="ＭＳ Ｐゴシック" charset="0"/>
              </a:rPr>
              <a:t>vamp</a:t>
            </a:r>
          </a:p>
          <a:p>
            <a:pPr marL="342900" indent="-342900">
              <a:buFont typeface="Arial"/>
              <a:buChar char="•"/>
              <a:defRPr/>
            </a:pPr>
            <a:r>
              <a:rPr lang="en-US" sz="2400" dirty="0">
                <a:solidFill>
                  <a:srgbClr val="000000"/>
                </a:solidFill>
                <a:ea typeface="ＭＳ Ｐゴシック" charset="0"/>
                <a:cs typeface="ＭＳ Ｐゴシック" charset="0"/>
              </a:rPr>
              <a:t>!clean &amp;&amp;!gentle</a:t>
            </a:r>
          </a:p>
          <a:p>
            <a:pPr>
              <a:defRPr/>
            </a:pPr>
            <a:r>
              <a:rPr lang="en-US" sz="2400" dirty="0">
                <a:solidFill>
                  <a:srgbClr val="000000"/>
                </a:solidFill>
                <a:ea typeface="ＭＳ Ｐゴシック" charset="0"/>
                <a:cs typeface="ＭＳ Ｐゴシック" charset="0"/>
              </a:rPr>
              <a:t>vamp</a:t>
            </a:r>
          </a:p>
        </p:txBody>
      </p:sp>
    </p:spTree>
    <p:extLst>
      <p:ext uri="{BB962C8B-B14F-4D97-AF65-F5344CB8AC3E}">
        <p14:creationId xmlns:p14="http://schemas.microsoft.com/office/powerpoint/2010/main" val="699173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x-none">
                <a:ea typeface="ＭＳ Ｐゴシック" charset="-128"/>
              </a:rPr>
              <a:t>Reuse Testing for Leap Year</a:t>
            </a:r>
          </a:p>
        </p:txBody>
      </p:sp>
      <p:sp>
        <p:nvSpPr>
          <p:cNvPr id="23554" name="Content Placeholder 2"/>
          <p:cNvSpPr>
            <a:spLocks noGrp="1"/>
          </p:cNvSpPr>
          <p:nvPr>
            <p:ph idx="1"/>
          </p:nvPr>
        </p:nvSpPr>
        <p:spPr/>
        <p:txBody>
          <a:bodyPr/>
          <a:lstStyle/>
          <a:p>
            <a:r>
              <a:rPr lang="en-US" altLang="x-none">
                <a:ea typeface="ＭＳ Ｐゴシック" charset="-128"/>
              </a:rPr>
              <a:t>How do we define a method to reuse the ability to test if a year is a leap year?</a:t>
            </a:r>
            <a:br>
              <a:rPr lang="en-US" altLang="x-none">
                <a:ea typeface="ＭＳ Ｐゴシック" charset="-128"/>
              </a:rPr>
            </a:br>
            <a:br>
              <a:rPr lang="en-US" altLang="x-none">
                <a:ea typeface="ＭＳ Ｐゴシック" charset="-128"/>
              </a:rPr>
            </a:br>
            <a:endParaRPr lang="en-US" altLang="x-none">
              <a:ea typeface="ＭＳ Ｐゴシック" charset="-128"/>
            </a:endParaRP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F242CBE-BD9A-F14B-86CD-71E6645AD96E}" type="slidenum">
              <a:rPr lang="en-US" altLang="x-none" sz="1200">
                <a:latin typeface="Tahoma" charset="0"/>
              </a:rPr>
              <a:pPr eaLnBrk="1" hangingPunct="1"/>
              <a:t>31</a:t>
            </a:fld>
            <a:endParaRPr lang="en-US" altLang="x-none" sz="1200">
              <a:latin typeface="Tahoma" charset="0"/>
            </a:endParaRPr>
          </a:p>
        </p:txBody>
      </p:sp>
      <p:sp>
        <p:nvSpPr>
          <p:cNvPr id="5" name="Rectangle 4"/>
          <p:cNvSpPr>
            <a:spLocks noChangeArrowheads="1"/>
          </p:cNvSpPr>
          <p:nvPr/>
        </p:nvSpPr>
        <p:spPr bwMode="auto">
          <a:xfrm>
            <a:off x="1828800" y="3200400"/>
            <a:ext cx="576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u="sng">
                <a:solidFill>
                  <a:srgbClr val="000000"/>
                </a:solidFill>
                <a:latin typeface="Courier New" charset="0"/>
              </a:rPr>
              <a:t> ?  </a:t>
            </a:r>
            <a:r>
              <a:rPr lang="en-US" altLang="x-none" sz="2800">
                <a:solidFill>
                  <a:srgbClr val="000000"/>
                </a:solidFill>
                <a:latin typeface="Courier New" charset="0"/>
              </a:rPr>
              <a:t> isLeapYear(int year);</a:t>
            </a:r>
            <a:endParaRPr lang="en-US" altLang="x-none">
              <a:latin typeface="Courier New" charset="0"/>
            </a:endParaRPr>
          </a:p>
        </p:txBody>
      </p:sp>
    </p:spTree>
    <p:extLst>
      <p:ext uri="{BB962C8B-B14F-4D97-AF65-F5344CB8AC3E}">
        <p14:creationId xmlns:p14="http://schemas.microsoft.com/office/powerpoint/2010/main" val="1803025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x-none">
                <a:ea typeface="ＭＳ Ｐゴシック" charset="-128"/>
              </a:rPr>
              <a:t>Outline</a:t>
            </a:r>
          </a:p>
        </p:txBody>
      </p:sp>
      <p:sp>
        <p:nvSpPr>
          <p:cNvPr id="17410"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pPr lvl="1"/>
            <a:r>
              <a:rPr lang="en-US" altLang="x-none" dirty="0">
                <a:solidFill>
                  <a:srgbClr val="C00000"/>
                </a:solidFill>
                <a:ea typeface="ＭＳ Ｐゴシック" charset="-128"/>
              </a:rPr>
              <a:t>Logical conditions (Boolean expressions)</a:t>
            </a:r>
          </a:p>
          <a:p>
            <a:pPr lvl="2"/>
            <a:r>
              <a:rPr lang="en-US" altLang="x-none" dirty="0">
                <a:ea typeface="ＭＳ Ｐゴシック" charset="-128"/>
              </a:rPr>
              <a:t>Basic relational tests</a:t>
            </a:r>
          </a:p>
          <a:p>
            <a:pPr lvl="2"/>
            <a:r>
              <a:rPr lang="en-US" altLang="x-none" dirty="0">
                <a:ea typeface="ＭＳ Ｐゴシック" charset="-128"/>
              </a:rPr>
              <a:t>Tests using logical operators</a:t>
            </a:r>
          </a:p>
          <a:p>
            <a:pPr lvl="2"/>
            <a:r>
              <a:rPr lang="en-US" altLang="x-none" dirty="0">
                <a:ea typeface="ＭＳ Ｐゴシック" charset="-128"/>
              </a:rPr>
              <a:t>Boolean type</a:t>
            </a:r>
          </a:p>
          <a:p>
            <a:pPr lvl="2"/>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92CDA4A-0DB9-A645-BA1D-B18CBAAF8140}" type="slidenum">
              <a:rPr lang="en-US" altLang="x-none" sz="1200">
                <a:latin typeface="Tahoma" charset="0"/>
              </a:rPr>
              <a:pPr eaLnBrk="1" hangingPunct="1"/>
              <a:t>32</a:t>
            </a:fld>
            <a:endParaRPr lang="en-US" altLang="x-none" sz="1200">
              <a:latin typeface="Tahoma" charset="0"/>
            </a:endParaRPr>
          </a:p>
        </p:txBody>
      </p:sp>
    </p:spTree>
    <p:extLst>
      <p:ext uri="{BB962C8B-B14F-4D97-AF65-F5344CB8AC3E}">
        <p14:creationId xmlns:p14="http://schemas.microsoft.com/office/powerpoint/2010/main" val="82652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pPr eaLnBrk="1" hangingPunct="1"/>
            <a:r>
              <a:rPr lang="en-US" altLang="x-none" dirty="0" err="1">
                <a:latin typeface="Courier New" charset="0"/>
                <a:ea typeface="ＭＳ Ｐゴシック" charset="-128"/>
              </a:rPr>
              <a:t>boolean</a:t>
            </a:r>
            <a:r>
              <a:rPr lang="en-US" altLang="x-none" dirty="0">
                <a:latin typeface="Courier New" charset="0"/>
                <a:ea typeface="ＭＳ Ｐゴシック" charset="-128"/>
              </a:rPr>
              <a:t> </a:t>
            </a:r>
            <a:r>
              <a:rPr lang="en-US" altLang="x-none" dirty="0">
                <a:ea typeface="ＭＳ Ｐゴシック" charset="-128"/>
              </a:rPr>
              <a:t>Type </a:t>
            </a:r>
            <a:endParaRPr lang="en-US" altLang="x-none" dirty="0">
              <a:latin typeface="Courier New" charset="0"/>
              <a:ea typeface="ＭＳ Ｐゴシック" charset="-128"/>
            </a:endParaRPr>
          </a:p>
        </p:txBody>
      </p:sp>
      <p:sp>
        <p:nvSpPr>
          <p:cNvPr id="24578" name="Rectangle 3"/>
          <p:cNvSpPr>
            <a:spLocks noGrp="1"/>
          </p:cNvSpPr>
          <p:nvPr>
            <p:ph type="body" idx="4294967295"/>
          </p:nvPr>
        </p:nvSpPr>
        <p:spPr>
          <a:xfrm>
            <a:off x="609600" y="1524000"/>
            <a:ext cx="8534400" cy="4648200"/>
          </a:xfrm>
        </p:spPr>
        <p:txBody>
          <a:bodyPr/>
          <a:lstStyle/>
          <a:p>
            <a:pPr eaLnBrk="1" hangingPunct="1"/>
            <a:r>
              <a:rPr lang="en-US" altLang="x-none" sz="3200" b="1" dirty="0" err="1">
                <a:latin typeface="Courier New" charset="0"/>
                <a:ea typeface="ＭＳ Ｐゴシック" charset="-128"/>
              </a:rPr>
              <a:t>boolean</a:t>
            </a:r>
            <a:r>
              <a:rPr lang="en-US" altLang="x-none" sz="3200" dirty="0">
                <a:ea typeface="ＭＳ Ｐゴシック" charset="-128"/>
              </a:rPr>
              <a:t>: A primitive type whose values are </a:t>
            </a:r>
            <a:r>
              <a:rPr lang="en-US" altLang="x-none" sz="3200" dirty="0">
                <a:latin typeface="Courier New" charset="0"/>
                <a:ea typeface="ＭＳ Ｐゴシック" charset="-128"/>
              </a:rPr>
              <a:t>true</a:t>
            </a:r>
            <a:r>
              <a:rPr lang="en-US" altLang="x-none" sz="3200" dirty="0">
                <a:ea typeface="ＭＳ Ｐゴシック" charset="-128"/>
              </a:rPr>
              <a:t> or </a:t>
            </a:r>
            <a:r>
              <a:rPr lang="en-US" altLang="x-none" sz="3200" dirty="0">
                <a:latin typeface="Courier New" charset="0"/>
                <a:ea typeface="ＭＳ Ｐゴシック" charset="-128"/>
              </a:rPr>
              <a:t>false</a:t>
            </a:r>
            <a:r>
              <a:rPr lang="en-US" altLang="x-none" sz="3200" dirty="0">
                <a:ea typeface="ＭＳ Ｐゴシック" charset="-128"/>
              </a:rPr>
              <a:t>.</a:t>
            </a:r>
          </a:p>
          <a:p>
            <a:pPr lvl="1" eaLnBrk="1" hangingPunct="1">
              <a:lnSpc>
                <a:spcPct val="90000"/>
              </a:lnSpc>
            </a:pPr>
            <a:r>
              <a:rPr lang="en-US" altLang="x-none" sz="2800" dirty="0">
                <a:ea typeface="ＭＳ Ｐゴシック" charset="-128"/>
              </a:rPr>
              <a:t> Like other types, it is legal to:</a:t>
            </a:r>
          </a:p>
          <a:p>
            <a:pPr lvl="2" eaLnBrk="1" hangingPunct="1">
              <a:lnSpc>
                <a:spcPct val="90000"/>
              </a:lnSpc>
            </a:pPr>
            <a:r>
              <a:rPr lang="en-US" altLang="x-none" sz="2400" dirty="0">
                <a:ea typeface="ＭＳ Ｐゴシック" charset="-128"/>
              </a:rPr>
              <a:t>create a </a:t>
            </a:r>
            <a:r>
              <a:rPr lang="en-US" altLang="x-none" sz="2400" dirty="0" err="1">
                <a:latin typeface="Courier New" charset="0"/>
                <a:ea typeface="ＭＳ Ｐゴシック" charset="-128"/>
              </a:rPr>
              <a:t>boolean</a:t>
            </a:r>
            <a:r>
              <a:rPr lang="en-US" altLang="x-none" sz="2400" dirty="0">
                <a:ea typeface="ＭＳ Ｐゴシック" charset="-128"/>
              </a:rPr>
              <a:t> variable and assign it values</a:t>
            </a:r>
          </a:p>
          <a:p>
            <a:pPr lvl="2" eaLnBrk="1" hangingPunct="1">
              <a:lnSpc>
                <a:spcPct val="90000"/>
              </a:lnSpc>
            </a:pPr>
            <a:r>
              <a:rPr lang="en-US" altLang="x-none" sz="2400" dirty="0">
                <a:ea typeface="ＭＳ Ｐゴシック" charset="-128"/>
              </a:rPr>
              <a:t>pass a </a:t>
            </a:r>
            <a:r>
              <a:rPr lang="en-US" altLang="x-none" sz="2400" dirty="0" err="1">
                <a:latin typeface="Courier New" charset="0"/>
                <a:ea typeface="ＭＳ Ｐゴシック" charset="-128"/>
              </a:rPr>
              <a:t>boolean</a:t>
            </a:r>
            <a:r>
              <a:rPr lang="en-US" altLang="x-none" sz="2400" dirty="0">
                <a:ea typeface="ＭＳ Ｐゴシック" charset="-128"/>
              </a:rPr>
              <a:t> value as a parameter</a:t>
            </a:r>
          </a:p>
          <a:p>
            <a:pPr lvl="2" eaLnBrk="1" hangingPunct="1">
              <a:lnSpc>
                <a:spcPct val="90000"/>
              </a:lnSpc>
            </a:pPr>
            <a:r>
              <a:rPr lang="en-US" altLang="x-none" sz="2400" dirty="0">
                <a:ea typeface="ＭＳ Ｐゴシック" charset="-128"/>
              </a:rPr>
              <a:t>return </a:t>
            </a:r>
            <a:r>
              <a:rPr lang="en-US" altLang="x-none" sz="2400" dirty="0" err="1">
                <a:latin typeface="Courier New" charset="0"/>
                <a:ea typeface="ＭＳ Ｐゴシック" charset="-128"/>
              </a:rPr>
              <a:t>boolean</a:t>
            </a:r>
            <a:r>
              <a:rPr lang="en-US" altLang="x-none" sz="2400" dirty="0">
                <a:ea typeface="ＭＳ Ｐゴシック" charset="-128"/>
              </a:rPr>
              <a:t> value as a method</a:t>
            </a:r>
          </a:p>
          <a:p>
            <a:pPr lvl="2" eaLnBrk="1" hangingPunct="1">
              <a:lnSpc>
                <a:spcPct val="90000"/>
              </a:lnSpc>
            </a:pPr>
            <a:r>
              <a:rPr lang="en-US" altLang="x-none" sz="2400" dirty="0">
                <a:ea typeface="ＭＳ Ｐゴシック" charset="-128"/>
              </a:rPr>
              <a:t>call a method that returns a </a:t>
            </a:r>
            <a:r>
              <a:rPr lang="en-US" altLang="x-none" sz="2400" dirty="0" err="1">
                <a:latin typeface="Courier New" charset="0"/>
                <a:ea typeface="ＭＳ Ｐゴシック" charset="-128"/>
              </a:rPr>
              <a:t>boolean</a:t>
            </a:r>
            <a:r>
              <a:rPr lang="en-US" altLang="x-none" sz="2400" dirty="0">
                <a:ea typeface="ＭＳ Ｐゴシック" charset="-128"/>
              </a:rPr>
              <a:t> and use it as a test</a:t>
            </a:r>
          </a:p>
          <a:p>
            <a:pPr lvl="1" eaLnBrk="1" hangingPunct="1">
              <a:lnSpc>
                <a:spcPct val="90000"/>
              </a:lnSpc>
            </a:pPr>
            <a:endParaRPr lang="en-US" altLang="x-none" sz="900" dirty="0">
              <a:latin typeface="Courier New" charset="0"/>
              <a:ea typeface="ＭＳ Ｐゴシック" charset="-128"/>
            </a:endParaRPr>
          </a:p>
          <a:p>
            <a:pPr lvl="1" eaLnBrk="1" hangingPunct="1">
              <a:lnSpc>
                <a:spcPct val="90000"/>
              </a:lnSpc>
            </a:pPr>
            <a:r>
              <a:rPr lang="en-US" altLang="x-none" sz="2800" dirty="0">
                <a:ea typeface="ＭＳ Ｐゴシック" charset="-128"/>
              </a:rPr>
              <a:t>You can use Boolean variables in Boolean expressions</a:t>
            </a:r>
            <a:endParaRPr lang="en-US" altLang="x-none" sz="900" dirty="0">
              <a:latin typeface="Courier New" charset="0"/>
              <a:ea typeface="ＭＳ Ｐゴシック" charset="-128"/>
            </a:endParaRPr>
          </a:p>
        </p:txBody>
      </p:sp>
      <p:sp>
        <p:nvSpPr>
          <p:cNvPr id="2" name="Slide Number Placeholder 5">
            <a:extLst>
              <a:ext uri="{FF2B5EF4-FFF2-40B4-BE49-F238E27FC236}">
                <a16:creationId xmlns:a16="http://schemas.microsoft.com/office/drawing/2014/main" id="{966F9D39-3BB8-361E-8580-592D3FBE281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33</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3142559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p:txBody>
          <a:bodyPr/>
          <a:lstStyle/>
          <a:p>
            <a:pPr eaLnBrk="1" hangingPunct="1"/>
            <a:r>
              <a:rPr lang="en-US" altLang="x-none">
                <a:latin typeface="Courier New" charset="0"/>
                <a:ea typeface="ＭＳ Ｐゴシック" charset="-128"/>
              </a:rPr>
              <a:t>boolean </a:t>
            </a:r>
            <a:r>
              <a:rPr lang="en-US" altLang="x-none">
                <a:ea typeface="ＭＳ Ｐゴシック" charset="-128"/>
              </a:rPr>
              <a:t>Expressions: What</a:t>
            </a:r>
            <a:endParaRPr lang="en-US" altLang="x-none">
              <a:latin typeface="Courier New" charset="0"/>
              <a:ea typeface="ＭＳ Ｐゴシック" charset="-128"/>
            </a:endParaRPr>
          </a:p>
        </p:txBody>
      </p:sp>
      <p:sp>
        <p:nvSpPr>
          <p:cNvPr id="43010" name="Rectangle 3"/>
          <p:cNvSpPr>
            <a:spLocks noGrp="1"/>
          </p:cNvSpPr>
          <p:nvPr>
            <p:ph type="body" idx="4294967295"/>
          </p:nvPr>
        </p:nvSpPr>
        <p:spPr>
          <a:xfrm>
            <a:off x="609600" y="1371600"/>
            <a:ext cx="8534400" cy="4648200"/>
          </a:xfrm>
        </p:spPr>
        <p:txBody>
          <a:bodyPr/>
          <a:lstStyle/>
          <a:p>
            <a:pPr eaLnBrk="1" hangingPunct="1"/>
            <a:r>
              <a:rPr lang="en-US" altLang="x-none" dirty="0">
                <a:ea typeface="ＭＳ Ｐゴシック" charset="-128"/>
              </a:rPr>
              <a:t>Similar to arithmetic expressions, except that </a:t>
            </a:r>
          </a:p>
          <a:p>
            <a:pPr lvl="1" eaLnBrk="1" hangingPunct="1"/>
            <a:r>
              <a:rPr lang="en-US" altLang="x-none" dirty="0">
                <a:ea typeface="ＭＳ Ｐゴシック" charset="-128"/>
              </a:rPr>
              <a:t>the operands are Boolean values, Boolean variables, or relational tests.</a:t>
            </a:r>
          </a:p>
          <a:p>
            <a:pPr lvl="1" eaLnBrk="1" hangingPunct="1"/>
            <a:r>
              <a:rPr lang="en-US" altLang="x-none" dirty="0">
                <a:ea typeface="ＭＳ Ｐゴシック" charset="-128"/>
              </a:rPr>
              <a:t>the operators are logical operators || &amp;&amp; !</a:t>
            </a:r>
            <a:endParaRPr lang="en-US" altLang="x-none" sz="1800" dirty="0">
              <a:ea typeface="ＭＳ Ｐゴシック" charset="-128"/>
            </a:endParaRPr>
          </a:p>
          <a:p>
            <a:pPr lvl="1" eaLnBrk="1" hangingPunct="1">
              <a:lnSpc>
                <a:spcPct val="70000"/>
              </a:lnSpc>
              <a:buFont typeface="Wingdings 2" charset="2"/>
              <a:buNone/>
            </a:pPr>
            <a:endParaRPr lang="en-US" altLang="x-none" dirty="0">
              <a:latin typeface="Courier New" charset="0"/>
              <a:ea typeface="ＭＳ Ｐゴシック" charset="-128"/>
            </a:endParaRPr>
          </a:p>
          <a:p>
            <a:pPr lvl="1" eaLnBrk="1" hangingPunct="1">
              <a:lnSpc>
                <a:spcPct val="70000"/>
              </a:lnSpc>
            </a:pPr>
            <a:r>
              <a:rPr lang="en-US" altLang="x-none" sz="2000" dirty="0">
                <a:ea typeface="ＭＳ Ｐゴシック" charset="-128"/>
              </a:rPr>
              <a:t>Example</a:t>
            </a:r>
            <a:br>
              <a:rPr lang="en-US" altLang="x-none" sz="2000" dirty="0">
                <a:ea typeface="ＭＳ Ｐゴシック" charset="-128"/>
              </a:rPr>
            </a:br>
            <a:r>
              <a:rPr lang="en-US" altLang="x-none" sz="2000" dirty="0">
                <a:ea typeface="ＭＳ Ｐゴシック" charset="-128"/>
              </a:rPr>
              <a:t> </a:t>
            </a:r>
            <a:r>
              <a:rPr lang="en-US" altLang="x-none" dirty="0" err="1">
                <a:solidFill>
                  <a:srgbClr val="000000"/>
                </a:solidFill>
                <a:latin typeface="Courier New" charset="0"/>
                <a:ea typeface="ＭＳ Ｐゴシック" charset="-128"/>
              </a:rPr>
              <a:t>boolean</a:t>
            </a:r>
            <a:r>
              <a:rPr lang="en-US" altLang="x-none" dirty="0">
                <a:solidFill>
                  <a:srgbClr val="000000"/>
                </a:solidFill>
                <a:latin typeface="Courier New" charset="0"/>
                <a:ea typeface="ＭＳ Ｐゴシック" charset="-128"/>
              </a:rPr>
              <a:t> </a:t>
            </a:r>
            <a:r>
              <a:rPr lang="en-US" altLang="x-none" dirty="0" err="1">
                <a:solidFill>
                  <a:srgbClr val="000000"/>
                </a:solidFill>
                <a:latin typeface="Courier New" charset="0"/>
                <a:ea typeface="ＭＳ Ｐゴシック" charset="-128"/>
              </a:rPr>
              <a:t>lovesCS</a:t>
            </a:r>
            <a:r>
              <a:rPr lang="en-US" altLang="x-none" dirty="0">
                <a:solidFill>
                  <a:srgbClr val="000000"/>
                </a:solidFill>
                <a:latin typeface="Courier New" charset="0"/>
                <a:ea typeface="ＭＳ Ｐゴシック" charset="-128"/>
              </a:rPr>
              <a:t>  = </a:t>
            </a:r>
            <a:r>
              <a:rPr lang="en-US" altLang="x-none" b="1" dirty="0">
                <a:solidFill>
                  <a:srgbClr val="000000"/>
                </a:solidFill>
                <a:latin typeface="Courier New" charset="0"/>
                <a:ea typeface="ＭＳ Ｐゴシック" charset="-128"/>
              </a:rPr>
              <a:t>true</a:t>
            </a:r>
            <a:r>
              <a:rPr lang="en-US" altLang="x-none" dirty="0">
                <a:solidFill>
                  <a:srgbClr val="000000"/>
                </a:solidFill>
                <a:latin typeface="Courier New" charset="0"/>
                <a:ea typeface="ＭＳ Ｐゴシック" charset="-128"/>
              </a:rPr>
              <a:t>;</a:t>
            </a:r>
          </a:p>
          <a:p>
            <a:pPr lvl="1" eaLnBrk="1" hangingPunct="1">
              <a:lnSpc>
                <a:spcPct val="70000"/>
              </a:lnSpc>
              <a:buFont typeface="ZapfDingbats" charset="0"/>
              <a:buNone/>
            </a:pPr>
            <a:r>
              <a:rPr lang="en-US" altLang="x-none" dirty="0">
                <a:solidFill>
                  <a:srgbClr val="000000"/>
                </a:solidFill>
                <a:latin typeface="Courier New" charset="0"/>
                <a:ea typeface="ＭＳ Ｐゴシック" charset="-128"/>
              </a:rPr>
              <a:t>  </a:t>
            </a:r>
            <a:r>
              <a:rPr lang="en-US" altLang="x-none" dirty="0" err="1">
                <a:solidFill>
                  <a:srgbClr val="000000"/>
                </a:solidFill>
                <a:latin typeface="Courier New" charset="0"/>
                <a:ea typeface="ＭＳ Ｐゴシック" charset="-128"/>
              </a:rPr>
              <a:t>boolean</a:t>
            </a:r>
            <a:r>
              <a:rPr lang="en-US" altLang="x-none" dirty="0">
                <a:solidFill>
                  <a:srgbClr val="000000"/>
                </a:solidFill>
                <a:latin typeface="Courier New" charset="0"/>
                <a:ea typeface="ＭＳ Ｐゴシック" charset="-128"/>
              </a:rPr>
              <a:t> student  = </a:t>
            </a:r>
            <a:r>
              <a:rPr lang="en-US" altLang="x-none" b="1" dirty="0">
                <a:solidFill>
                  <a:srgbClr val="000000"/>
                </a:solidFill>
                <a:latin typeface="Courier New" charset="0"/>
                <a:ea typeface="ＭＳ Ｐゴシック" charset="-128"/>
              </a:rPr>
              <a:t>age &lt; 21</a:t>
            </a:r>
            <a:r>
              <a:rPr lang="en-US" altLang="x-none" dirty="0">
                <a:solidFill>
                  <a:srgbClr val="000000"/>
                </a:solidFill>
                <a:latin typeface="Courier New" charset="0"/>
                <a:ea typeface="ＭＳ Ｐゴシック" charset="-128"/>
              </a:rPr>
              <a:t>;</a:t>
            </a:r>
            <a:br>
              <a:rPr lang="en-US" altLang="x-none" dirty="0">
                <a:solidFill>
                  <a:srgbClr val="000000"/>
                </a:solidFill>
                <a:latin typeface="Courier New" charset="0"/>
                <a:ea typeface="ＭＳ Ｐゴシック" charset="-128"/>
              </a:rPr>
            </a:br>
            <a:endParaRPr lang="en-US" altLang="x-none" dirty="0">
              <a:solidFill>
                <a:srgbClr val="000000"/>
              </a:solidFill>
              <a:latin typeface="Courier New" charset="0"/>
              <a:ea typeface="ＭＳ Ｐゴシック" charset="-128"/>
            </a:endParaRPr>
          </a:p>
          <a:p>
            <a:pPr lvl="1" eaLnBrk="1" hangingPunct="1">
              <a:lnSpc>
                <a:spcPct val="70000"/>
              </a:lnSpc>
              <a:buFont typeface="ZapfDingbats" charset="0"/>
              <a:buNone/>
            </a:pPr>
            <a:r>
              <a:rPr lang="en-US" altLang="x-none" b="1" dirty="0">
                <a:solidFill>
                  <a:srgbClr val="008080"/>
                </a:solidFill>
                <a:latin typeface="Courier New" charset="0"/>
                <a:ea typeface="ＭＳ Ｐゴシック" charset="-128"/>
              </a:rPr>
              <a:t>  // allow only CS-loving students over 21</a:t>
            </a:r>
          </a:p>
          <a:p>
            <a:pPr lvl="1" eaLnBrk="1" hangingPunct="1">
              <a:lnSpc>
                <a:spcPct val="70000"/>
              </a:lnSpc>
              <a:buFont typeface="Wingdings 2" charset="2"/>
              <a:buNone/>
            </a:pPr>
            <a:r>
              <a:rPr lang="en-US" altLang="x-none" dirty="0">
                <a:latin typeface="Courier New" charset="0"/>
                <a:ea typeface="ＭＳ Ｐゴシック" charset="-128"/>
              </a:rPr>
              <a:t>	if (</a:t>
            </a:r>
            <a:r>
              <a:rPr lang="en-US" altLang="x-none" b="1" dirty="0">
                <a:latin typeface="Courier New" charset="0"/>
                <a:ea typeface="ＭＳ Ｐゴシック" charset="-128"/>
              </a:rPr>
              <a:t>student &amp;&amp; </a:t>
            </a:r>
            <a:r>
              <a:rPr lang="en-US" altLang="x-none" b="1" dirty="0" err="1">
                <a:latin typeface="Courier New" charset="0"/>
                <a:ea typeface="ＭＳ Ｐゴシック" charset="-128"/>
              </a:rPr>
              <a:t>lovesCS</a:t>
            </a:r>
            <a:r>
              <a:rPr lang="en-US" altLang="x-none" dirty="0">
                <a:latin typeface="Courier New" charset="0"/>
                <a:ea typeface="ＭＳ Ｐゴシック" charset="-128"/>
              </a:rPr>
              <a:t>)</a:t>
            </a:r>
          </a:p>
          <a:p>
            <a:pPr lvl="1" eaLnBrk="1" hangingPunct="1">
              <a:lnSpc>
                <a:spcPct val="70000"/>
              </a:lnSpc>
              <a:buFont typeface="Wingdings 2" charset="2"/>
              <a:buNone/>
            </a:pPr>
            <a:r>
              <a:rPr lang="en-US" altLang="x-none" dirty="0">
                <a:latin typeface="Courier New" charset="0"/>
                <a:ea typeface="ＭＳ Ｐゴシック" charset="-128"/>
              </a:rPr>
              <a:t>	    </a:t>
            </a:r>
            <a:r>
              <a:rPr lang="en-US" altLang="x-none" dirty="0" err="1">
                <a:latin typeface="Courier New" charset="0"/>
                <a:ea typeface="ＭＳ Ｐゴシック" charset="-128"/>
              </a:rPr>
              <a:t>System.out.println</a:t>
            </a:r>
            <a:r>
              <a:rPr lang="en-US" altLang="x-none" dirty="0">
                <a:latin typeface="Courier New" charset="0"/>
                <a:ea typeface="ＭＳ Ｐゴシック" charset="-128"/>
              </a:rPr>
              <a:t>(</a:t>
            </a:r>
            <a:r>
              <a:rPr lang="ja-JP" altLang="en-US" dirty="0">
                <a:latin typeface="Courier New" charset="0"/>
                <a:ea typeface="ＭＳ Ｐゴシック" charset="-128"/>
              </a:rPr>
              <a:t>“</a:t>
            </a:r>
            <a:r>
              <a:rPr lang="en-US" altLang="ja-JP" dirty="0">
                <a:latin typeface="Courier New" charset="0"/>
                <a:ea typeface="ＭＳ Ｐゴシック" charset="-128"/>
              </a:rPr>
              <a:t>Pass");</a:t>
            </a:r>
            <a:br>
              <a:rPr lang="en-US" altLang="ja-JP" dirty="0">
                <a:latin typeface="Courier New" charset="0"/>
                <a:ea typeface="ＭＳ Ｐゴシック" charset="-128"/>
              </a:rPr>
            </a:br>
            <a:endParaRPr lang="en-US" altLang="ja-JP" dirty="0">
              <a:latin typeface="Courier New" charset="0"/>
              <a:ea typeface="ＭＳ Ｐゴシック" charset="-128"/>
            </a:endParaRPr>
          </a:p>
          <a:p>
            <a:pPr lvl="1" eaLnBrk="1" hangingPunct="1">
              <a:lnSpc>
                <a:spcPct val="70000"/>
              </a:lnSpc>
              <a:buFont typeface="Wingdings 2" charset="2"/>
              <a:buNone/>
            </a:pPr>
            <a:r>
              <a:rPr lang="en-US" altLang="x-none" dirty="0">
                <a:latin typeface="Courier New" charset="0"/>
                <a:ea typeface="ＭＳ Ｐゴシック" charset="-128"/>
              </a:rPr>
              <a:t>  // an alternative</a:t>
            </a:r>
            <a:br>
              <a:rPr lang="en-US" altLang="x-none" dirty="0">
                <a:latin typeface="Courier New" charset="0"/>
                <a:ea typeface="ＭＳ Ｐゴシック" charset="-128"/>
              </a:rPr>
            </a:br>
            <a:r>
              <a:rPr lang="en-US" altLang="x-none" dirty="0">
                <a:latin typeface="Courier New" charset="0"/>
                <a:ea typeface="ＭＳ Ｐゴシック" charset="-128"/>
              </a:rPr>
              <a:t>if (</a:t>
            </a:r>
            <a:r>
              <a:rPr lang="en-US" altLang="x-none" b="1" dirty="0">
                <a:latin typeface="Courier New" charset="0"/>
                <a:ea typeface="ＭＳ Ｐゴシック" charset="-128"/>
              </a:rPr>
              <a:t>age &lt; 21 &amp;&amp; </a:t>
            </a:r>
            <a:r>
              <a:rPr lang="en-US" altLang="x-none" b="1" dirty="0" err="1">
                <a:latin typeface="Courier New" charset="0"/>
                <a:ea typeface="ＭＳ Ｐゴシック" charset="-128"/>
              </a:rPr>
              <a:t>lovesCS</a:t>
            </a:r>
            <a:r>
              <a:rPr lang="en-US" altLang="x-none" dirty="0">
                <a:latin typeface="Courier New" charset="0"/>
                <a:ea typeface="ＭＳ Ｐゴシック" charset="-128"/>
              </a:rPr>
              <a:t>)</a:t>
            </a:r>
          </a:p>
          <a:p>
            <a:pPr lvl="1" eaLnBrk="1" hangingPunct="1">
              <a:lnSpc>
                <a:spcPct val="70000"/>
              </a:lnSpc>
              <a:buFont typeface="Wingdings 2" charset="2"/>
              <a:buNone/>
            </a:pPr>
            <a:r>
              <a:rPr lang="en-US" altLang="x-none" dirty="0">
                <a:latin typeface="Courier New" charset="0"/>
                <a:ea typeface="ＭＳ Ｐゴシック" charset="-128"/>
              </a:rPr>
              <a:t>	    </a:t>
            </a:r>
            <a:r>
              <a:rPr lang="en-US" altLang="x-none" dirty="0" err="1">
                <a:latin typeface="Courier New" charset="0"/>
                <a:ea typeface="ＭＳ Ｐゴシック" charset="-128"/>
              </a:rPr>
              <a:t>System.out.println</a:t>
            </a:r>
            <a:r>
              <a:rPr lang="en-US" altLang="x-none" dirty="0">
                <a:latin typeface="Courier New" charset="0"/>
                <a:ea typeface="ＭＳ Ｐゴシック" charset="-128"/>
              </a:rPr>
              <a:t>(</a:t>
            </a:r>
            <a:r>
              <a:rPr lang="ja-JP" altLang="en-US" dirty="0">
                <a:latin typeface="Courier New" charset="0"/>
                <a:ea typeface="ＭＳ Ｐゴシック" charset="-128"/>
              </a:rPr>
              <a:t>“</a:t>
            </a:r>
            <a:r>
              <a:rPr lang="en-US" altLang="ja-JP" dirty="0">
                <a:latin typeface="Courier New" charset="0"/>
                <a:ea typeface="ＭＳ Ｐゴシック" charset="-128"/>
              </a:rPr>
              <a:t>Pass");</a:t>
            </a:r>
            <a:endParaRPr lang="en-US" altLang="x-none" dirty="0">
              <a:latin typeface="Courier New" charset="0"/>
              <a:ea typeface="ＭＳ Ｐゴシック" charset="-128"/>
            </a:endParaRPr>
          </a:p>
        </p:txBody>
      </p:sp>
      <p:sp>
        <p:nvSpPr>
          <p:cNvPr id="2" name="Slide Number Placeholder 5">
            <a:extLst>
              <a:ext uri="{FF2B5EF4-FFF2-40B4-BE49-F238E27FC236}">
                <a16:creationId xmlns:a16="http://schemas.microsoft.com/office/drawing/2014/main" id="{18892C80-0075-2669-6760-2A5312470D6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34</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037581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eaLnBrk="1" hangingPunct="1"/>
            <a:r>
              <a:rPr lang="en-US" altLang="x-none">
                <a:latin typeface="Courier New" charset="0"/>
                <a:ea typeface="ＭＳ Ｐゴシック" charset="-128"/>
              </a:rPr>
              <a:t>boolean </a:t>
            </a:r>
            <a:r>
              <a:rPr lang="en-US" altLang="x-none">
                <a:ea typeface="ＭＳ Ｐゴシック" charset="-128"/>
              </a:rPr>
              <a:t>Expressions: Why</a:t>
            </a:r>
            <a:endParaRPr lang="en-US" altLang="x-none">
              <a:latin typeface="Courier New" charset="0"/>
              <a:ea typeface="ＭＳ Ｐゴシック" charset="-128"/>
            </a:endParaRPr>
          </a:p>
        </p:txBody>
      </p:sp>
      <p:sp>
        <p:nvSpPr>
          <p:cNvPr id="26626" name="Rectangle 3"/>
          <p:cNvSpPr>
            <a:spLocks noGrp="1"/>
          </p:cNvSpPr>
          <p:nvPr>
            <p:ph type="body" idx="4294967295"/>
          </p:nvPr>
        </p:nvSpPr>
        <p:spPr>
          <a:xfrm>
            <a:off x="533400" y="1600200"/>
            <a:ext cx="8153400" cy="4648200"/>
          </a:xfrm>
        </p:spPr>
        <p:txBody>
          <a:bodyPr/>
          <a:lstStyle/>
          <a:p>
            <a:pPr eaLnBrk="1" hangingPunct="1"/>
            <a:r>
              <a:rPr lang="en-US" altLang="x-none" sz="2400">
                <a:ea typeface="ＭＳ Ｐゴシック" charset="-128"/>
              </a:rPr>
              <a:t>Why is the type </a:t>
            </a:r>
            <a:r>
              <a:rPr lang="en-US" altLang="x-none" sz="2400">
                <a:latin typeface="Courier New" charset="0"/>
                <a:ea typeface="ＭＳ Ｐゴシック" charset="-128"/>
              </a:rPr>
              <a:t>boolean</a:t>
            </a:r>
            <a:r>
              <a:rPr lang="en-US" altLang="x-none" sz="2400">
                <a:ea typeface="ＭＳ Ｐゴシック" charset="-128"/>
              </a:rPr>
              <a:t> useful?</a:t>
            </a:r>
          </a:p>
          <a:p>
            <a:pPr lvl="1" eaLnBrk="1" hangingPunct="1"/>
            <a:r>
              <a:rPr lang="en-US" altLang="x-none" sz="2000">
                <a:ea typeface="ＭＳ Ｐゴシック" charset="-128"/>
              </a:rPr>
              <a:t>Can capture a complex logical test result and use it later</a:t>
            </a:r>
          </a:p>
          <a:p>
            <a:pPr lvl="1" eaLnBrk="1" hangingPunct="1"/>
            <a:r>
              <a:rPr lang="en-US" altLang="x-none" sz="2000">
                <a:ea typeface="ＭＳ Ｐゴシック" charset="-128"/>
              </a:rPr>
              <a:t>Can write a method that does a complex test and returns it</a:t>
            </a:r>
          </a:p>
        </p:txBody>
      </p:sp>
      <p:sp>
        <p:nvSpPr>
          <p:cNvPr id="51203" name="Rectangle 3"/>
          <p:cNvSpPr>
            <a:spLocks noChangeArrowheads="1"/>
          </p:cNvSpPr>
          <p:nvPr/>
        </p:nvSpPr>
        <p:spPr bwMode="auto">
          <a:xfrm>
            <a:off x="685800" y="3352800"/>
            <a:ext cx="8153400" cy="28007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spcBef>
                <a:spcPct val="20000"/>
              </a:spcBef>
              <a:buClr>
                <a:srgbClr val="3333CC"/>
              </a:buClr>
              <a:buSzPct val="75000"/>
            </a:pPr>
            <a:r>
              <a:rPr lang="en-US" altLang="x-none" sz="2000" dirty="0" err="1">
                <a:solidFill>
                  <a:srgbClr val="000000"/>
                </a:solidFill>
                <a:latin typeface="Courier New" charset="0"/>
              </a:rPr>
              <a:t>boolean</a:t>
            </a:r>
            <a:r>
              <a:rPr lang="en-US" altLang="x-none" sz="2000" dirty="0">
                <a:solidFill>
                  <a:srgbClr val="000000"/>
                </a:solidFill>
                <a:latin typeface="Courier New" charset="0"/>
              </a:rPr>
              <a:t> </a:t>
            </a:r>
            <a:r>
              <a:rPr lang="en-US" altLang="x-none" sz="2000" dirty="0" err="1">
                <a:solidFill>
                  <a:srgbClr val="000000"/>
                </a:solidFill>
                <a:latin typeface="Courier New" charset="0"/>
              </a:rPr>
              <a:t>goodAge</a:t>
            </a:r>
            <a:r>
              <a:rPr lang="en-US" altLang="x-none" sz="2000" dirty="0">
                <a:solidFill>
                  <a:srgbClr val="000000"/>
                </a:solidFill>
                <a:latin typeface="Courier New" charset="0"/>
              </a:rPr>
              <a:t>    = age &gt;= 18 &amp;&amp; age &lt; 29;</a:t>
            </a:r>
          </a:p>
          <a:p>
            <a:pPr eaLnBrk="1" hangingPunct="1">
              <a:lnSpc>
                <a:spcPct val="70000"/>
              </a:lnSpc>
              <a:spcBef>
                <a:spcPct val="20000"/>
              </a:spcBef>
              <a:buClr>
                <a:srgbClr val="3333CC"/>
              </a:buClr>
              <a:buSzPct val="75000"/>
            </a:pPr>
            <a:r>
              <a:rPr lang="en-US" altLang="x-none" sz="2000" dirty="0" err="1">
                <a:solidFill>
                  <a:srgbClr val="000000"/>
                </a:solidFill>
                <a:latin typeface="Courier New" charset="0"/>
              </a:rPr>
              <a:t>boolean</a:t>
            </a:r>
            <a:r>
              <a:rPr lang="en-US" altLang="x-none" sz="2000" dirty="0">
                <a:solidFill>
                  <a:srgbClr val="000000"/>
                </a:solidFill>
                <a:latin typeface="Courier New" charset="0"/>
              </a:rPr>
              <a:t> </a:t>
            </a:r>
            <a:r>
              <a:rPr lang="en-US" altLang="x-none" sz="2000" dirty="0" err="1">
                <a:solidFill>
                  <a:srgbClr val="000000"/>
                </a:solidFill>
                <a:latin typeface="Courier New" charset="0"/>
              </a:rPr>
              <a:t>goodHeight</a:t>
            </a:r>
            <a:r>
              <a:rPr lang="en-US" altLang="x-none" sz="2000" dirty="0">
                <a:solidFill>
                  <a:srgbClr val="000000"/>
                </a:solidFill>
                <a:latin typeface="Courier New" charset="0"/>
              </a:rPr>
              <a:t> = height &gt;= 78 &amp;&amp; height &lt; 84;</a:t>
            </a:r>
          </a:p>
          <a:p>
            <a:pPr eaLnBrk="1" hangingPunct="1">
              <a:lnSpc>
                <a:spcPct val="70000"/>
              </a:lnSpc>
              <a:spcBef>
                <a:spcPct val="20000"/>
              </a:spcBef>
              <a:buClr>
                <a:srgbClr val="3333CC"/>
              </a:buClr>
              <a:buSzPct val="75000"/>
            </a:pPr>
            <a:r>
              <a:rPr lang="en-US" altLang="x-none" sz="2000" dirty="0" err="1">
                <a:solidFill>
                  <a:srgbClr val="000000"/>
                </a:solidFill>
                <a:latin typeface="Courier New" charset="0"/>
              </a:rPr>
              <a:t>boolean</a:t>
            </a:r>
            <a:r>
              <a:rPr lang="en-US" altLang="x-none" sz="2000" dirty="0">
                <a:solidFill>
                  <a:srgbClr val="000000"/>
                </a:solidFill>
                <a:latin typeface="Courier New" charset="0"/>
              </a:rPr>
              <a:t> rich       = salary &gt;= 100000.0 || </a:t>
            </a:r>
            <a:r>
              <a:rPr lang="en-US" altLang="x-none" sz="2000" dirty="0" err="1">
                <a:solidFill>
                  <a:srgbClr val="000000"/>
                </a:solidFill>
                <a:latin typeface="Courier New" charset="0"/>
              </a:rPr>
              <a:t>hasStock</a:t>
            </a:r>
            <a:r>
              <a:rPr lang="en-US" altLang="x-none" sz="2000" dirty="0">
                <a:solidFill>
                  <a:srgbClr val="000000"/>
                </a:solidFill>
                <a:latin typeface="Courier New" charset="0"/>
              </a:rPr>
              <a:t>;</a:t>
            </a:r>
          </a:p>
          <a:p>
            <a:pPr eaLnBrk="1" hangingPunct="1">
              <a:lnSpc>
                <a:spcPct val="70000"/>
              </a:lnSpc>
              <a:spcBef>
                <a:spcPct val="20000"/>
              </a:spcBef>
              <a:buClr>
                <a:srgbClr val="3333CC"/>
              </a:buClr>
              <a:buSzPct val="75000"/>
            </a:pPr>
            <a:r>
              <a:rPr lang="en-US" altLang="x-none" sz="2000" dirty="0" err="1">
                <a:solidFill>
                  <a:srgbClr val="000000"/>
                </a:solidFill>
                <a:latin typeface="Courier New" charset="0"/>
              </a:rPr>
              <a:t>boolean</a:t>
            </a:r>
            <a:r>
              <a:rPr lang="en-US" altLang="x-none" sz="2000" dirty="0">
                <a:solidFill>
                  <a:srgbClr val="000000"/>
                </a:solidFill>
                <a:latin typeface="Courier New" charset="0"/>
              </a:rPr>
              <a:t> perfect    = school == YALE;</a:t>
            </a:r>
          </a:p>
          <a:p>
            <a:pPr eaLnBrk="1" hangingPunct="1">
              <a:lnSpc>
                <a:spcPct val="70000"/>
              </a:lnSpc>
              <a:spcBef>
                <a:spcPct val="20000"/>
              </a:spcBef>
              <a:buClr>
                <a:srgbClr val="3333CC"/>
              </a:buClr>
              <a:buSzPct val="75000"/>
            </a:pPr>
            <a:endParaRPr lang="en-US" altLang="x-none" sz="2000" dirty="0">
              <a:solidFill>
                <a:srgbClr val="000000"/>
              </a:solidFill>
              <a:latin typeface="Courier New" charset="0"/>
            </a:endParaRPr>
          </a:p>
          <a:p>
            <a:pPr eaLnBrk="1" hangingPunct="1">
              <a:lnSpc>
                <a:spcPct val="70000"/>
              </a:lnSpc>
              <a:spcBef>
                <a:spcPct val="20000"/>
              </a:spcBef>
              <a:buClr>
                <a:srgbClr val="3333CC"/>
              </a:buClr>
              <a:buSzPct val="75000"/>
            </a:pPr>
            <a:r>
              <a:rPr lang="en-US" altLang="x-none" sz="2000" dirty="0">
                <a:solidFill>
                  <a:srgbClr val="000000"/>
                </a:solidFill>
                <a:latin typeface="Courier New" charset="0"/>
              </a:rPr>
              <a:t>if (</a:t>
            </a:r>
            <a:r>
              <a:rPr lang="en-US" altLang="x-none" sz="2000" b="1" dirty="0">
                <a:solidFill>
                  <a:srgbClr val="003399"/>
                </a:solidFill>
                <a:latin typeface="Courier New" charset="0"/>
              </a:rPr>
              <a:t>(</a:t>
            </a:r>
            <a:r>
              <a:rPr lang="en-US" altLang="x-none" sz="2000" b="1" dirty="0" err="1">
                <a:solidFill>
                  <a:srgbClr val="003399"/>
                </a:solidFill>
                <a:latin typeface="Courier New" charset="0"/>
              </a:rPr>
              <a:t>goodAge</a:t>
            </a:r>
            <a:r>
              <a:rPr lang="en-US" altLang="x-none" sz="2000" b="1" dirty="0">
                <a:solidFill>
                  <a:srgbClr val="003399"/>
                </a:solidFill>
                <a:latin typeface="Courier New" charset="0"/>
              </a:rPr>
              <a:t> &amp;&amp; </a:t>
            </a:r>
            <a:r>
              <a:rPr lang="en-US" altLang="x-none" sz="2000" b="1" dirty="0" err="1">
                <a:solidFill>
                  <a:srgbClr val="003399"/>
                </a:solidFill>
                <a:latin typeface="Courier New" charset="0"/>
              </a:rPr>
              <a:t>goodHeight</a:t>
            </a:r>
            <a:r>
              <a:rPr lang="en-US" altLang="x-none" sz="2000" b="1" dirty="0">
                <a:solidFill>
                  <a:srgbClr val="003399"/>
                </a:solidFill>
                <a:latin typeface="Courier New" charset="0"/>
              </a:rPr>
              <a:t>) || rich || perfect</a:t>
            </a:r>
            <a:r>
              <a:rPr lang="en-US" altLang="x-none" sz="2000" dirty="0">
                <a:solidFill>
                  <a:srgbClr val="000000"/>
                </a:solidFill>
                <a:latin typeface="Courier New" charset="0"/>
              </a:rPr>
              <a:t>) {</a:t>
            </a:r>
          </a:p>
          <a:p>
            <a:pPr eaLnBrk="1" hangingPunct="1">
              <a:lnSpc>
                <a:spcPct val="70000"/>
              </a:lnSpc>
              <a:spcBef>
                <a:spcPct val="20000"/>
              </a:spcBef>
              <a:buClr>
                <a:srgbClr val="3333CC"/>
              </a:buClr>
              <a:buSzPct val="75000"/>
            </a:pPr>
            <a:r>
              <a:rPr lang="en-US" altLang="x-none" sz="2000" dirty="0">
                <a:solidFill>
                  <a:srgbClr val="000000"/>
                </a:solidFill>
                <a:latin typeface="Courier New" charset="0"/>
              </a:rPr>
              <a:t>    </a:t>
            </a:r>
            <a:r>
              <a:rPr lang="en-US" altLang="x-none" sz="2000" dirty="0" err="1">
                <a:solidFill>
                  <a:srgbClr val="000000"/>
                </a:solidFill>
                <a:latin typeface="Courier New" charset="0"/>
              </a:rPr>
              <a:t>System.out.println</a:t>
            </a:r>
            <a:r>
              <a:rPr lang="en-US" altLang="x-none" sz="2000" dirty="0">
                <a:solidFill>
                  <a:srgbClr val="000000"/>
                </a:solidFill>
                <a:latin typeface="Courier New" charset="0"/>
              </a:rPr>
              <a:t>("Okay, let's go out!");</a:t>
            </a:r>
          </a:p>
          <a:p>
            <a:pPr eaLnBrk="1" hangingPunct="1">
              <a:lnSpc>
                <a:spcPct val="70000"/>
              </a:lnSpc>
              <a:spcBef>
                <a:spcPct val="20000"/>
              </a:spcBef>
              <a:buClr>
                <a:srgbClr val="3333CC"/>
              </a:buClr>
              <a:buSzPct val="75000"/>
            </a:pPr>
            <a:r>
              <a:rPr lang="en-US" altLang="x-none" sz="2000" dirty="0">
                <a:solidFill>
                  <a:srgbClr val="000000"/>
                </a:solidFill>
                <a:latin typeface="Courier New" charset="0"/>
              </a:rPr>
              <a:t>} else {</a:t>
            </a:r>
          </a:p>
          <a:p>
            <a:pPr eaLnBrk="1" hangingPunct="1">
              <a:lnSpc>
                <a:spcPct val="70000"/>
              </a:lnSpc>
              <a:spcBef>
                <a:spcPct val="20000"/>
              </a:spcBef>
              <a:buClr>
                <a:srgbClr val="3333CC"/>
              </a:buClr>
              <a:buSzPct val="75000"/>
            </a:pPr>
            <a:r>
              <a:rPr lang="en-US" altLang="x-none" sz="2000" dirty="0">
                <a:solidFill>
                  <a:srgbClr val="000000"/>
                </a:solidFill>
                <a:latin typeface="Courier New" charset="0"/>
              </a:rPr>
              <a:t>    </a:t>
            </a:r>
            <a:r>
              <a:rPr lang="en-US" altLang="x-none" sz="2000" dirty="0" err="1">
                <a:solidFill>
                  <a:srgbClr val="000000"/>
                </a:solidFill>
                <a:latin typeface="Courier New" charset="0"/>
              </a:rPr>
              <a:t>System.out.println</a:t>
            </a:r>
            <a:r>
              <a:rPr lang="en-US" altLang="x-none" sz="2000" dirty="0">
                <a:solidFill>
                  <a:srgbClr val="000000"/>
                </a:solidFill>
                <a:latin typeface="Courier New" charset="0"/>
              </a:rPr>
              <a:t>("It's not you, it's me...");</a:t>
            </a:r>
          </a:p>
          <a:p>
            <a:pPr eaLnBrk="1" hangingPunct="1">
              <a:lnSpc>
                <a:spcPct val="70000"/>
              </a:lnSpc>
              <a:spcBef>
                <a:spcPct val="20000"/>
              </a:spcBef>
              <a:buClr>
                <a:srgbClr val="3333CC"/>
              </a:buClr>
              <a:buSzPct val="75000"/>
            </a:pPr>
            <a:r>
              <a:rPr lang="en-US" altLang="x-none" sz="2000" dirty="0">
                <a:solidFill>
                  <a:srgbClr val="000000"/>
                </a:solidFill>
                <a:latin typeface="Courier New" charset="0"/>
              </a:rPr>
              <a:t>}</a:t>
            </a:r>
          </a:p>
        </p:txBody>
      </p:sp>
      <p:sp>
        <p:nvSpPr>
          <p:cNvPr id="2" name="Slide Number Placeholder 5">
            <a:extLst>
              <a:ext uri="{FF2B5EF4-FFF2-40B4-BE49-F238E27FC236}">
                <a16:creationId xmlns:a16="http://schemas.microsoft.com/office/drawing/2014/main" id="{2DEC199F-21FE-B5C3-1A2F-D77D723B5A9A}"/>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35</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062132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pPr eaLnBrk="1" hangingPunct="1"/>
            <a:r>
              <a:rPr lang="en-US" altLang="x-none">
                <a:ea typeface="ＭＳ Ｐゴシック" charset="-128"/>
              </a:rPr>
              <a:t>English vs Programming</a:t>
            </a:r>
            <a:endParaRPr lang="en-US" altLang="x-none">
              <a:latin typeface="Courier New" charset="0"/>
              <a:ea typeface="ＭＳ Ｐゴシック" charset="-128"/>
            </a:endParaRPr>
          </a:p>
        </p:txBody>
      </p:sp>
      <p:sp>
        <p:nvSpPr>
          <p:cNvPr id="48130" name="Rectangle 3"/>
          <p:cNvSpPr>
            <a:spLocks noGrp="1"/>
          </p:cNvSpPr>
          <p:nvPr>
            <p:ph type="body" idx="4294967295"/>
          </p:nvPr>
        </p:nvSpPr>
        <p:spPr>
          <a:xfrm>
            <a:off x="609600" y="1524000"/>
            <a:ext cx="8534400" cy="4648200"/>
          </a:xfrm>
        </p:spPr>
        <p:txBody>
          <a:bodyPr/>
          <a:lstStyle/>
          <a:p>
            <a:pPr eaLnBrk="1" hangingPunct="1"/>
            <a:r>
              <a:rPr lang="en-US" altLang="x-none" sz="3200" dirty="0">
                <a:ea typeface="ＭＳ Ｐゴシック" charset="-128"/>
              </a:rPr>
              <a:t>OR vs Exclusive OR</a:t>
            </a:r>
          </a:p>
          <a:p>
            <a:pPr lvl="1" eaLnBrk="1" hangingPunct="1"/>
            <a:r>
              <a:rPr lang="en-US" altLang="x-none" dirty="0">
                <a:ea typeface="ＭＳ Ｐゴシック" charset="-128"/>
              </a:rPr>
              <a:t>I</a:t>
            </a:r>
            <a:r>
              <a:rPr lang="en-US" altLang="en-US" dirty="0">
                <a:ea typeface="ＭＳ Ｐゴシック" charset="-128"/>
              </a:rPr>
              <a:t>’</a:t>
            </a:r>
            <a:r>
              <a:rPr lang="en-US" altLang="x-none" dirty="0">
                <a:ea typeface="ＭＳ Ｐゴシック" charset="-128"/>
              </a:rPr>
              <a:t>ll either watch TV or go to gym: Exclusive OR</a:t>
            </a:r>
          </a:p>
          <a:p>
            <a:pPr lvl="1" eaLnBrk="1" hangingPunct="1"/>
            <a:r>
              <a:rPr lang="en-US" altLang="x-none" dirty="0" err="1">
                <a:ea typeface="ＭＳ Ｐゴシック" charset="-128"/>
              </a:rPr>
              <a:t>watchTV</a:t>
            </a:r>
            <a:r>
              <a:rPr lang="en-US" altLang="x-none" dirty="0">
                <a:ea typeface="ＭＳ Ｐゴシック" charset="-128"/>
              </a:rPr>
              <a:t> || </a:t>
            </a:r>
            <a:r>
              <a:rPr lang="en-US" altLang="x-none" dirty="0" err="1">
                <a:ea typeface="ＭＳ Ｐゴシック" charset="-128"/>
              </a:rPr>
              <a:t>gotoGym</a:t>
            </a:r>
            <a:r>
              <a:rPr lang="en-US" altLang="x-none" dirty="0">
                <a:ea typeface="ＭＳ Ｐゴシック" charset="-128"/>
              </a:rPr>
              <a:t> can be both true</a:t>
            </a:r>
          </a:p>
          <a:p>
            <a:pPr lvl="1" eaLnBrk="1" hangingPunct="1"/>
            <a:endParaRPr lang="en-US" altLang="x-none" dirty="0">
              <a:ea typeface="ＭＳ Ｐゴシック" charset="-128"/>
            </a:endParaRPr>
          </a:p>
          <a:p>
            <a:pPr marL="457200" lvl="1" indent="0" eaLnBrk="1" hangingPunct="1">
              <a:buNone/>
            </a:pPr>
            <a:endParaRPr lang="en-US" altLang="x-none" dirty="0">
              <a:ea typeface="ＭＳ Ｐゴシック" charset="-128"/>
            </a:endParaRPr>
          </a:p>
          <a:p>
            <a:pPr eaLnBrk="1" hangingPunct="1"/>
            <a:r>
              <a:rPr lang="en-US" altLang="x-none" dirty="0">
                <a:ea typeface="ＭＳ Ｐゴシック" charset="-128"/>
              </a:rPr>
              <a:t>x is either 1 or 2 or 3</a:t>
            </a:r>
          </a:p>
          <a:p>
            <a:pPr lvl="1" eaLnBrk="1" hangingPunct="1"/>
            <a:r>
              <a:rPr lang="en-US" altLang="x-none" dirty="0">
                <a:ea typeface="ＭＳ Ｐゴシック" charset="-128"/>
              </a:rPr>
              <a:t>x == 1 || 2 || 3</a:t>
            </a:r>
          </a:p>
          <a:p>
            <a:pPr lvl="1" eaLnBrk="1" hangingPunct="1"/>
            <a:r>
              <a:rPr lang="en-US" altLang="x-none" dirty="0">
                <a:ea typeface="ＭＳ Ｐゴシック" charset="-128"/>
              </a:rPr>
              <a:t>x ==1 || x == 2 || x == 3  </a:t>
            </a:r>
          </a:p>
        </p:txBody>
      </p:sp>
      <p:sp>
        <p:nvSpPr>
          <p:cNvPr id="2" name="Slide Number Placeholder 5">
            <a:extLst>
              <a:ext uri="{FF2B5EF4-FFF2-40B4-BE49-F238E27FC236}">
                <a16:creationId xmlns:a16="http://schemas.microsoft.com/office/drawing/2014/main" id="{416EB787-59F5-FB91-37A1-9322A5872034}"/>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36</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375878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81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DDFCBEAD-37D2-C44D-9C42-52B5CB6E43A7}" type="slidenum">
              <a:rPr lang="en-US" altLang="x-none" sz="1200">
                <a:latin typeface="Tahoma" charset="0"/>
              </a:rPr>
              <a:pPr eaLnBrk="1" hangingPunct="1"/>
              <a:t>37</a:t>
            </a:fld>
            <a:endParaRPr lang="en-US" altLang="x-none" sz="1200">
              <a:latin typeface="Tahoma" charset="0"/>
            </a:endParaRPr>
          </a:p>
        </p:txBody>
      </p:sp>
      <p:sp>
        <p:nvSpPr>
          <p:cNvPr id="28674" name="Rectangle 2"/>
          <p:cNvSpPr>
            <a:spLocks noGrp="1" noChangeArrowheads="1"/>
          </p:cNvSpPr>
          <p:nvPr>
            <p:ph type="title"/>
          </p:nvPr>
        </p:nvSpPr>
        <p:spPr>
          <a:noFill/>
        </p:spPr>
        <p:txBody>
          <a:bodyPr lIns="92075" tIns="46038" rIns="92075" bIns="46038"/>
          <a:lstStyle/>
          <a:p>
            <a:r>
              <a:rPr lang="en-US" altLang="x-none">
                <a:ea typeface="ＭＳ Ｐゴシック" charset="-128"/>
              </a:rPr>
              <a:t>Logical AND/OR Evaluation</a:t>
            </a:r>
          </a:p>
        </p:txBody>
      </p:sp>
      <p:sp>
        <p:nvSpPr>
          <p:cNvPr id="28675" name="Rectangle 3"/>
          <p:cNvSpPr>
            <a:spLocks noGrp="1" noChangeArrowheads="1"/>
          </p:cNvSpPr>
          <p:nvPr>
            <p:ph type="body" idx="1"/>
          </p:nvPr>
        </p:nvSpPr>
        <p:spPr>
          <a:xfrm>
            <a:off x="533400" y="1676400"/>
            <a:ext cx="8839200" cy="1676400"/>
          </a:xfrm>
          <a:noFill/>
        </p:spPr>
        <p:txBody>
          <a:bodyPr lIns="92075" tIns="46038" rIns="92075" bIns="46038"/>
          <a:lstStyle/>
          <a:p>
            <a:pPr>
              <a:lnSpc>
                <a:spcPct val="80000"/>
              </a:lnSpc>
            </a:pPr>
            <a:r>
              <a:rPr lang="en-US" altLang="x-none" dirty="0">
                <a:ea typeface="ＭＳ Ｐゴシック" charset="-128"/>
              </a:rPr>
              <a:t>Java uses </a:t>
            </a:r>
            <a:r>
              <a:rPr lang="en-US" altLang="x-none" dirty="0" err="1">
                <a:solidFill>
                  <a:srgbClr val="C00000"/>
                </a:solidFill>
                <a:ea typeface="ＭＳ Ｐゴシック" charset="-128"/>
              </a:rPr>
              <a:t>shortcircuit</a:t>
            </a:r>
            <a:r>
              <a:rPr lang="en-US" altLang="x-none" dirty="0">
                <a:solidFill>
                  <a:srgbClr val="C00000"/>
                </a:solidFill>
                <a:ea typeface="ＭＳ Ｐゴシック" charset="-128"/>
              </a:rPr>
              <a:t> </a:t>
            </a:r>
            <a:r>
              <a:rPr lang="en-US" altLang="x-none" dirty="0">
                <a:ea typeface="ＭＳ Ｐゴシック" charset="-128"/>
              </a:rPr>
              <a:t>when evaluating &amp;&amp; and ||</a:t>
            </a:r>
          </a:p>
          <a:p>
            <a:pPr lvl="1">
              <a:lnSpc>
                <a:spcPct val="80000"/>
              </a:lnSpc>
            </a:pPr>
            <a:r>
              <a:rPr lang="en-US" altLang="x-none" dirty="0">
                <a:ea typeface="ＭＳ Ｐゴシック" charset="-128"/>
              </a:rPr>
              <a:t>a &amp;&amp; b </a:t>
            </a:r>
            <a:r>
              <a:rPr lang="en-US" altLang="x-none" dirty="0" err="1">
                <a:ea typeface="ＭＳ Ｐゴシック" charset="-128"/>
              </a:rPr>
              <a:t>shortcircuit</a:t>
            </a:r>
            <a:r>
              <a:rPr lang="en-US" altLang="x-none" dirty="0">
                <a:ea typeface="ＭＳ Ｐゴシック" charset="-128"/>
              </a:rPr>
              <a:t>: </a:t>
            </a:r>
          </a:p>
          <a:p>
            <a:pPr lvl="2">
              <a:lnSpc>
                <a:spcPct val="80000"/>
              </a:lnSpc>
            </a:pPr>
            <a:r>
              <a:rPr lang="en-US" altLang="x-none" dirty="0">
                <a:ea typeface="ＭＳ Ｐゴシック" charset="-128"/>
              </a:rPr>
              <a:t>if a is false, b is not evaluated</a:t>
            </a:r>
            <a:br>
              <a:rPr lang="en-US" altLang="x-none" dirty="0">
                <a:ea typeface="ＭＳ Ｐゴシック" charset="-128"/>
              </a:rPr>
            </a:br>
            <a:endParaRPr lang="en-US" altLang="x-none" sz="1200" dirty="0">
              <a:ea typeface="ＭＳ Ｐゴシック" charset="-128"/>
            </a:endParaRPr>
          </a:p>
          <a:p>
            <a:pPr>
              <a:lnSpc>
                <a:spcPct val="80000"/>
              </a:lnSpc>
              <a:buFont typeface="Wingdings" charset="2"/>
              <a:buNone/>
            </a:pPr>
            <a:r>
              <a:rPr lang="en-US" altLang="x-none" sz="2000" dirty="0">
                <a:latin typeface="Courier New" charset="0"/>
                <a:ea typeface="ＭＳ Ｐゴシック" charset="-128"/>
              </a:rPr>
              <a:t>  if ((count != 0) &amp;&amp; (total / count &gt; AVG_THRESHOLD)){</a:t>
            </a:r>
          </a:p>
          <a:p>
            <a:pPr lvl="1">
              <a:lnSpc>
                <a:spcPct val="80000"/>
              </a:lnSpc>
              <a:buFont typeface="ZapfDingbats" charset="0"/>
              <a:buNone/>
            </a:pPr>
            <a:r>
              <a:rPr lang="en-US" altLang="x-none" sz="2000" dirty="0">
                <a:latin typeface="Courier New" charset="0"/>
                <a:ea typeface="ＭＳ Ｐゴシック" charset="-128"/>
              </a:rPr>
              <a:t>  // …</a:t>
            </a:r>
          </a:p>
          <a:p>
            <a:pPr>
              <a:lnSpc>
                <a:spcPct val="80000"/>
              </a:lnSpc>
              <a:buFont typeface="ZapfDingbats" charset="0"/>
              <a:buNone/>
            </a:pPr>
            <a:r>
              <a:rPr lang="en-US" altLang="x-none" sz="2000" dirty="0">
                <a:latin typeface="Courier New" charset="0"/>
                <a:ea typeface="ＭＳ Ｐゴシック" charset="-128"/>
              </a:rPr>
              <a:t>  }</a:t>
            </a:r>
          </a:p>
          <a:p>
            <a:pPr>
              <a:lnSpc>
                <a:spcPct val="80000"/>
              </a:lnSpc>
              <a:buFont typeface="Wingdings" charset="2"/>
              <a:buNone/>
            </a:pPr>
            <a:endParaRPr lang="en-US" altLang="x-none" sz="2000" dirty="0">
              <a:ea typeface="ＭＳ Ｐゴシック" charset="-128"/>
            </a:endParaRPr>
          </a:p>
          <a:p>
            <a:pPr lvl="1">
              <a:lnSpc>
                <a:spcPct val="80000"/>
              </a:lnSpc>
            </a:pPr>
            <a:r>
              <a:rPr lang="en-US" altLang="x-none" sz="2800" dirty="0">
                <a:ea typeface="ＭＳ Ｐゴシック" charset="-128"/>
              </a:rPr>
              <a:t>a || b </a:t>
            </a:r>
            <a:r>
              <a:rPr lang="en-US" altLang="x-none" sz="2800" dirty="0" err="1">
                <a:ea typeface="ＭＳ Ｐゴシック" charset="-128"/>
              </a:rPr>
              <a:t>shortcircuit</a:t>
            </a:r>
            <a:r>
              <a:rPr lang="en-US" altLang="x-none" sz="2800" dirty="0">
                <a:ea typeface="ＭＳ Ｐゴシック" charset="-128"/>
              </a:rPr>
              <a:t>: </a:t>
            </a:r>
          </a:p>
          <a:p>
            <a:pPr lvl="2">
              <a:lnSpc>
                <a:spcPct val="80000"/>
              </a:lnSpc>
            </a:pPr>
            <a:r>
              <a:rPr lang="en-US" altLang="x-none" dirty="0">
                <a:ea typeface="ＭＳ Ｐゴシック" charset="-128"/>
              </a:rPr>
              <a:t>if a is true, b is not evaluated</a:t>
            </a:r>
          </a:p>
        </p:txBody>
      </p:sp>
    </p:spTree>
    <p:extLst>
      <p:ext uri="{BB962C8B-B14F-4D97-AF65-F5344CB8AC3E}">
        <p14:creationId xmlns:p14="http://schemas.microsoft.com/office/powerpoint/2010/main" val="291584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685800" y="228600"/>
            <a:ext cx="8686800" cy="914400"/>
          </a:xfrm>
        </p:spPr>
        <p:txBody>
          <a:bodyPr/>
          <a:lstStyle/>
          <a:p>
            <a:pPr eaLnBrk="1" hangingPunct="1"/>
            <a:r>
              <a:rPr lang="en-US" altLang="x-none" sz="3600">
                <a:ea typeface="ＭＳ Ｐゴシック" charset="-128"/>
              </a:rPr>
              <a:t>Mixed Arithmetic, Relation, Logical, and Assignment Expression</a:t>
            </a:r>
          </a:p>
        </p:txBody>
      </p:sp>
      <p:sp>
        <p:nvSpPr>
          <p:cNvPr id="49154" name="Rectangle 3"/>
          <p:cNvSpPr>
            <a:spLocks noGrp="1"/>
          </p:cNvSpPr>
          <p:nvPr>
            <p:ph type="body" idx="1"/>
          </p:nvPr>
        </p:nvSpPr>
        <p:spPr>
          <a:xfrm>
            <a:off x="609600" y="1524000"/>
            <a:ext cx="8534400" cy="4953000"/>
          </a:xfrm>
        </p:spPr>
        <p:txBody>
          <a:bodyPr/>
          <a:lstStyle/>
          <a:p>
            <a:pPr eaLnBrk="1" hangingPunct="1"/>
            <a:r>
              <a:rPr lang="en-US" altLang="x-none" dirty="0">
                <a:ea typeface="ＭＳ Ｐゴシック" charset="-128"/>
              </a:rPr>
              <a:t>Example:</a:t>
            </a:r>
            <a:endParaRPr lang="en-US" altLang="x-none" sz="800" dirty="0">
              <a:ea typeface="ＭＳ Ｐゴシック" charset="-128"/>
            </a:endParaRPr>
          </a:p>
          <a:p>
            <a:pPr eaLnBrk="1" hangingPunct="1">
              <a:buFont typeface="Wingdings" charset="2"/>
              <a:buNone/>
            </a:pPr>
            <a:r>
              <a:rPr lang="en-US" altLang="x-none" sz="2000" dirty="0" err="1">
                <a:latin typeface="Courier New" charset="0"/>
                <a:ea typeface="ＭＳ Ｐゴシック" charset="-128"/>
              </a:rPr>
              <a:t>boolean</a:t>
            </a:r>
            <a:r>
              <a:rPr lang="en-US" altLang="x-none" sz="2000" dirty="0">
                <a:latin typeface="Courier New" charset="0"/>
                <a:ea typeface="ＭＳ Ｐゴシック" charset="-128"/>
              </a:rPr>
              <a:t> mystery = 5 * 7 &gt;= 3 + 5 * </a:t>
            </a:r>
            <a:r>
              <a:rPr lang="en-US" altLang="x-none" sz="2000" b="1" dirty="0">
                <a:latin typeface="Courier New" charset="0"/>
                <a:ea typeface="ＭＳ Ｐゴシック" charset="-128"/>
              </a:rPr>
              <a:t>(7 – 1)</a:t>
            </a:r>
            <a:r>
              <a:rPr lang="en-US" altLang="x-none" sz="2000" dirty="0">
                <a:latin typeface="Courier New" charset="0"/>
                <a:ea typeface="ＭＳ Ｐゴシック" charset="-128"/>
              </a:rPr>
              <a:t> &amp;&amp; 7 &lt;= 11;</a:t>
            </a:r>
            <a:endParaRPr lang="en-US" altLang="x-none" sz="2000" b="1" dirty="0">
              <a:latin typeface="Courier New" charset="0"/>
              <a:ea typeface="ＭＳ Ｐゴシック" charset="-128"/>
            </a:endParaRPr>
          </a:p>
          <a:p>
            <a:pPr>
              <a:lnSpc>
                <a:spcPct val="90000"/>
              </a:lnSpc>
            </a:pPr>
            <a:r>
              <a:rPr lang="en-US" altLang="x-none" dirty="0">
                <a:ea typeface="ＭＳ Ｐゴシック" charset="-128"/>
              </a:rPr>
              <a:t>Precedence ordering of </a:t>
            </a:r>
            <a:r>
              <a:rPr lang="en-US" altLang="x-none" dirty="0" err="1">
                <a:ea typeface="ＭＳ Ｐゴシック" charset="-128"/>
              </a:rPr>
              <a:t>boolean</a:t>
            </a:r>
            <a:r>
              <a:rPr lang="en-US" altLang="x-none" dirty="0">
                <a:ea typeface="ＭＳ Ｐゴシック" charset="-128"/>
              </a:rPr>
              <a:t> expression</a:t>
            </a:r>
          </a:p>
          <a:p>
            <a:pPr lvl="1">
              <a:lnSpc>
                <a:spcPct val="90000"/>
              </a:lnSpc>
            </a:pPr>
            <a:r>
              <a:rPr lang="en-US" altLang="x-none" dirty="0">
                <a:ea typeface="ＭＳ Ｐゴシック" charset="-128"/>
              </a:rPr>
              <a:t>Arithmetic operators </a:t>
            </a:r>
          </a:p>
          <a:p>
            <a:pPr lvl="1">
              <a:lnSpc>
                <a:spcPct val="90000"/>
              </a:lnSpc>
            </a:pPr>
            <a:r>
              <a:rPr lang="en-US" altLang="x-none" dirty="0">
                <a:ea typeface="ＭＳ Ｐゴシック" charset="-128"/>
              </a:rPr>
              <a:t>Relations operators (==, !=, &lt;, &gt;, &lt;=, &gt;=)</a:t>
            </a:r>
          </a:p>
          <a:p>
            <a:pPr lvl="2">
              <a:lnSpc>
                <a:spcPct val="90000"/>
              </a:lnSpc>
            </a:pPr>
            <a:r>
              <a:rPr lang="en-US" altLang="x-none" dirty="0">
                <a:ea typeface="ＭＳ Ｐゴシック" charset="-128"/>
              </a:rPr>
              <a:t>Note that equality and relational operators cannot be chained (e.g., 1 &lt; x &lt; 3 is invalid)</a:t>
            </a:r>
          </a:p>
          <a:p>
            <a:pPr lvl="1">
              <a:lnSpc>
                <a:spcPct val="90000"/>
              </a:lnSpc>
            </a:pPr>
            <a:endParaRPr lang="en-US" altLang="x-none" dirty="0">
              <a:ea typeface="ＭＳ Ｐゴシック" charset="-128"/>
            </a:endParaRPr>
          </a:p>
          <a:p>
            <a:pPr lvl="1">
              <a:lnSpc>
                <a:spcPct val="90000"/>
              </a:lnSpc>
            </a:pPr>
            <a:r>
              <a:rPr lang="en-US" altLang="x-none" dirty="0">
                <a:ea typeface="ＭＳ Ｐゴシック" charset="-128"/>
              </a:rPr>
              <a:t>NOT (!)</a:t>
            </a:r>
          </a:p>
          <a:p>
            <a:pPr lvl="1">
              <a:lnSpc>
                <a:spcPct val="90000"/>
              </a:lnSpc>
            </a:pPr>
            <a:r>
              <a:rPr lang="en-US" altLang="x-none" dirty="0">
                <a:ea typeface="ＭＳ Ｐゴシック" charset="-128"/>
              </a:rPr>
              <a:t>AND (&amp;&amp;)</a:t>
            </a:r>
          </a:p>
          <a:p>
            <a:pPr lvl="1">
              <a:lnSpc>
                <a:spcPct val="90000"/>
              </a:lnSpc>
            </a:pPr>
            <a:r>
              <a:rPr lang="en-US" altLang="x-none" dirty="0">
                <a:ea typeface="ＭＳ Ｐゴシック" charset="-128"/>
              </a:rPr>
              <a:t>OR (||)</a:t>
            </a:r>
          </a:p>
          <a:p>
            <a:pPr lvl="1">
              <a:lnSpc>
                <a:spcPct val="90000"/>
              </a:lnSpc>
            </a:pPr>
            <a:endParaRPr lang="en-US" altLang="x-none" dirty="0">
              <a:ea typeface="ＭＳ Ｐゴシック" charset="-128"/>
            </a:endParaRPr>
          </a:p>
          <a:p>
            <a:pPr lvl="1">
              <a:lnSpc>
                <a:spcPct val="90000"/>
              </a:lnSpc>
            </a:pPr>
            <a:r>
              <a:rPr lang="en-US" altLang="x-none" dirty="0">
                <a:ea typeface="ＭＳ Ｐゴシック" charset="-128"/>
              </a:rPr>
              <a:t>Assignment operators (=)</a:t>
            </a:r>
          </a:p>
          <a:p>
            <a:pPr lvl="2" eaLnBrk="1" hangingPunct="1">
              <a:lnSpc>
                <a:spcPct val="80000"/>
              </a:lnSpc>
              <a:buFont typeface="Wingdings 2" charset="2"/>
              <a:buNone/>
            </a:pPr>
            <a:r>
              <a:rPr lang="en-US" altLang="x-none" b="1" dirty="0">
                <a:latin typeface="Courier New" charset="0"/>
                <a:ea typeface="ＭＳ Ｐゴシック" charset="-128"/>
              </a:rPr>
              <a:t>    </a:t>
            </a:r>
            <a:endParaRPr lang="en-US" altLang="x-none" dirty="0">
              <a:latin typeface="Courier New" charset="0"/>
              <a:ea typeface="ＭＳ Ｐゴシック" charset="-128"/>
            </a:endParaRPr>
          </a:p>
        </p:txBody>
      </p:sp>
      <p:sp>
        <p:nvSpPr>
          <p:cNvPr id="2" name="Slide Number Placeholder 5">
            <a:extLst>
              <a:ext uri="{FF2B5EF4-FFF2-40B4-BE49-F238E27FC236}">
                <a16:creationId xmlns:a16="http://schemas.microsoft.com/office/drawing/2014/main" id="{E0F6500B-5EF6-7F80-70DB-EF3FB6957F2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38</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3818527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154">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9154">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9154">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915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685800" y="228600"/>
            <a:ext cx="8686800" cy="914400"/>
          </a:xfrm>
        </p:spPr>
        <p:txBody>
          <a:bodyPr/>
          <a:lstStyle/>
          <a:p>
            <a:pPr eaLnBrk="1" hangingPunct="1"/>
            <a:r>
              <a:rPr lang="en-US" altLang="x-none" sz="3600">
                <a:ea typeface="ＭＳ Ｐゴシック" charset="-128"/>
              </a:rPr>
              <a:t>Example</a:t>
            </a:r>
          </a:p>
        </p:txBody>
      </p:sp>
      <p:sp>
        <p:nvSpPr>
          <p:cNvPr id="49154" name="Rectangle 3"/>
          <p:cNvSpPr>
            <a:spLocks noGrp="1"/>
          </p:cNvSpPr>
          <p:nvPr>
            <p:ph type="body" idx="1"/>
          </p:nvPr>
        </p:nvSpPr>
        <p:spPr>
          <a:xfrm>
            <a:off x="609600" y="1524000"/>
            <a:ext cx="8534400" cy="4953000"/>
          </a:xfrm>
        </p:spPr>
        <p:txBody>
          <a:bodyPr/>
          <a:lstStyle/>
          <a:p>
            <a:pPr marL="0" indent="0" eaLnBrk="1" hangingPunct="1">
              <a:buFont typeface="Wingdings" charset="2"/>
              <a:buNone/>
            </a:pPr>
            <a:r>
              <a:rPr lang="en-US" altLang="x-none" sz="2000" dirty="0" err="1">
                <a:latin typeface="Courier New" charset="0"/>
                <a:ea typeface="ＭＳ Ｐゴシック" charset="-128"/>
              </a:rPr>
              <a:t>boolean</a:t>
            </a:r>
            <a:r>
              <a:rPr lang="en-US" altLang="x-none" sz="2000" dirty="0">
                <a:latin typeface="Courier New" charset="0"/>
                <a:ea typeface="ＭＳ Ｐゴシック" charset="-128"/>
              </a:rPr>
              <a:t> mystery = 5 * 7 &gt;= 3 + 5 * (7 – 1) &amp;&amp; 7 &lt;= 11;</a:t>
            </a:r>
          </a:p>
          <a:p>
            <a:pPr lvl="2" eaLnBrk="1" hangingPunct="1">
              <a:lnSpc>
                <a:spcPct val="80000"/>
              </a:lnSpc>
              <a:buFont typeface="Wingdings 2" charset="2"/>
              <a:buNone/>
            </a:pPr>
            <a:r>
              <a:rPr lang="en-US" altLang="x-none" dirty="0">
                <a:latin typeface="Courier New" charset="0"/>
                <a:ea typeface="ＭＳ Ｐゴシック" charset="-128"/>
              </a:rPr>
              <a:t>            5 * 7 &gt;= 3 + 5 * 6 &amp;&amp; 7 &lt;= 11</a:t>
            </a:r>
          </a:p>
          <a:p>
            <a:pPr lvl="2" eaLnBrk="1" hangingPunct="1">
              <a:lnSpc>
                <a:spcPct val="80000"/>
              </a:lnSpc>
              <a:buFont typeface="Wingdings 2" charset="2"/>
              <a:buNone/>
            </a:pPr>
            <a:r>
              <a:rPr lang="en-US" altLang="x-none" dirty="0">
                <a:latin typeface="Courier New" charset="0"/>
                <a:ea typeface="ＭＳ Ｐゴシック" charset="-128"/>
              </a:rPr>
              <a:t>            35    &gt;= 3 + 30 &amp;&amp; 7 &lt;= 11</a:t>
            </a:r>
          </a:p>
          <a:p>
            <a:pPr lvl="2" eaLnBrk="1" hangingPunct="1">
              <a:lnSpc>
                <a:spcPct val="80000"/>
              </a:lnSpc>
              <a:buFont typeface="Wingdings 2" charset="2"/>
              <a:buNone/>
            </a:pPr>
            <a:r>
              <a:rPr lang="en-US" altLang="x-none" dirty="0">
                <a:latin typeface="Courier New" charset="0"/>
                <a:ea typeface="ＭＳ Ｐゴシック" charset="-128"/>
              </a:rPr>
              <a:t>            35    &gt;= 33 &amp;&amp; 7 &lt;= 11</a:t>
            </a:r>
          </a:p>
          <a:p>
            <a:pPr lvl="2" eaLnBrk="1" hangingPunct="1">
              <a:lnSpc>
                <a:spcPct val="80000"/>
              </a:lnSpc>
              <a:buFont typeface="Wingdings 2" charset="2"/>
              <a:buNone/>
            </a:pPr>
            <a:r>
              <a:rPr lang="en-US" altLang="x-none" dirty="0">
                <a:latin typeface="Courier New" charset="0"/>
                <a:ea typeface="ＭＳ Ｐゴシック" charset="-128"/>
              </a:rPr>
              <a:t>                   true &amp;&amp; true</a:t>
            </a:r>
          </a:p>
          <a:p>
            <a:pPr lvl="2" eaLnBrk="1" hangingPunct="1">
              <a:lnSpc>
                <a:spcPct val="80000"/>
              </a:lnSpc>
              <a:buFont typeface="Wingdings 2" charset="2"/>
              <a:buNone/>
            </a:pPr>
            <a:r>
              <a:rPr lang="en-US" altLang="x-none" dirty="0">
                <a:latin typeface="Courier New" charset="0"/>
                <a:ea typeface="ＭＳ Ｐゴシック" charset="-128"/>
              </a:rPr>
              <a:t>                        true</a:t>
            </a:r>
          </a:p>
        </p:txBody>
      </p:sp>
      <p:sp>
        <p:nvSpPr>
          <p:cNvPr id="2" name="Slide Number Placeholder 5">
            <a:extLst>
              <a:ext uri="{FF2B5EF4-FFF2-40B4-BE49-F238E27FC236}">
                <a16:creationId xmlns:a16="http://schemas.microsoft.com/office/drawing/2014/main" id="{10AADD27-01BF-4EC1-BF22-95FCADE7A4E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39</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5862364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pPr eaLnBrk="1" hangingPunct="1"/>
            <a:r>
              <a:rPr lang="en-US" altLang="x-none">
                <a:ea typeface="ＭＳ Ｐゴシック" charset="-128"/>
              </a:rPr>
              <a:t>Input from File</a:t>
            </a:r>
          </a:p>
        </p:txBody>
      </p:sp>
      <p:sp>
        <p:nvSpPr>
          <p:cNvPr id="62466" name="Content Placeholder 2"/>
          <p:cNvSpPr>
            <a:spLocks noGrp="1"/>
          </p:cNvSpPr>
          <p:nvPr>
            <p:ph idx="1"/>
          </p:nvPr>
        </p:nvSpPr>
        <p:spPr>
          <a:xfrm>
            <a:off x="533400" y="1600200"/>
            <a:ext cx="8153400" cy="4648200"/>
          </a:xfrm>
        </p:spPr>
        <p:txBody>
          <a:bodyPr/>
          <a:lstStyle/>
          <a:p>
            <a:r>
              <a:rPr lang="en-US" altLang="x-none" dirty="0">
                <a:ea typeface="ＭＳ Ｐゴシック" charset="-128"/>
              </a:rPr>
              <a:t>There are two approaches</a:t>
            </a:r>
          </a:p>
          <a:p>
            <a:pPr lvl="1"/>
            <a:r>
              <a:rPr lang="en-US" altLang="x-none" dirty="0">
                <a:ea typeface="ＭＳ Ｐゴシック" charset="-128"/>
              </a:rPr>
              <a:t>Create a scanner with </a:t>
            </a:r>
            <a:r>
              <a:rPr lang="en-US" altLang="x-none" dirty="0" err="1">
                <a:ea typeface="ＭＳ Ｐゴシック" charset="-128"/>
              </a:rPr>
              <a:t>src</a:t>
            </a:r>
            <a:r>
              <a:rPr lang="en-US" altLang="x-none" dirty="0">
                <a:ea typeface="ＭＳ Ｐゴシック" charset="-128"/>
              </a:rPr>
              <a:t> as a file (more shortly)</a:t>
            </a:r>
          </a:p>
          <a:p>
            <a:pPr lvl="1"/>
            <a:endParaRPr lang="en-US" altLang="x-none" dirty="0">
              <a:ea typeface="ＭＳ Ｐゴシック" charset="-128"/>
            </a:endParaRPr>
          </a:p>
          <a:p>
            <a:pPr lvl="1"/>
            <a:r>
              <a:rPr lang="en-US" altLang="x-none" dirty="0">
                <a:ea typeface="ＭＳ Ｐゴシック" charset="-128"/>
              </a:rPr>
              <a:t>Redirect: a concept in computer science, which allows the operating system to send a file</a:t>
            </a:r>
            <a:r>
              <a:rPr lang="en-US" altLang="en-US" dirty="0">
                <a:ea typeface="ＭＳ Ｐゴシック" charset="-128"/>
              </a:rPr>
              <a:t>’</a:t>
            </a:r>
            <a:r>
              <a:rPr lang="en-US" altLang="x-none" dirty="0">
                <a:ea typeface="ＭＳ Ｐゴシック" charset="-128"/>
              </a:rPr>
              <a:t>s content as if it is typed in by keyboard:</a:t>
            </a:r>
            <a:br>
              <a:rPr lang="en-US" altLang="x-none" dirty="0">
                <a:ea typeface="ＭＳ Ｐゴシック" charset="-128"/>
              </a:rPr>
            </a:br>
            <a:r>
              <a:rPr lang="en-US" altLang="x-none" dirty="0">
                <a:ea typeface="ＭＳ Ｐゴシック" charset="-128"/>
              </a:rPr>
              <a:t> (Use command line: Terminal -&gt; to working directory) </a:t>
            </a:r>
            <a:br>
              <a:rPr lang="en-US" altLang="x-none" dirty="0">
                <a:ea typeface="ＭＳ Ｐゴシック" charset="-128"/>
              </a:rPr>
            </a:br>
            <a:r>
              <a:rPr lang="en-US" altLang="x-none" dirty="0">
                <a:latin typeface="Courier New" charset="0"/>
                <a:ea typeface="ＭＳ Ｐゴシック" charset="-128"/>
              </a:rPr>
              <a:t>%java Plot </a:t>
            </a:r>
            <a:r>
              <a:rPr lang="en-US" altLang="x-none" b="1" dirty="0">
                <a:solidFill>
                  <a:srgbClr val="FF0000"/>
                </a:solidFill>
                <a:latin typeface="Courier New" charset="0"/>
                <a:ea typeface="ＭＳ Ｐゴシック" charset="-128"/>
              </a:rPr>
              <a:t>&lt;</a:t>
            </a:r>
            <a:r>
              <a:rPr lang="en-US" altLang="x-none" dirty="0">
                <a:latin typeface="Courier New" charset="0"/>
                <a:ea typeface="ＭＳ Ｐゴシック" charset="-128"/>
              </a:rPr>
              <a:t> </a:t>
            </a:r>
            <a:r>
              <a:rPr lang="en-US" altLang="x-none" dirty="0" err="1">
                <a:latin typeface="Courier New" charset="0"/>
                <a:ea typeface="ＭＳ Ｐゴシック" charset="-128"/>
              </a:rPr>
              <a:t>USA.txt</a:t>
            </a:r>
            <a:endParaRPr lang="en-US" altLang="x-none" dirty="0">
              <a:latin typeface="Courier New" charset="0"/>
              <a:ea typeface="ＭＳ Ｐゴシック" charset="-128"/>
            </a:endParaRPr>
          </a:p>
        </p:txBody>
      </p:sp>
      <p:sp>
        <p:nvSpPr>
          <p:cNvPr id="4" name="Rectangle 3"/>
          <p:cNvSpPr/>
          <p:nvPr/>
        </p:nvSpPr>
        <p:spPr>
          <a:xfrm>
            <a:off x="457200" y="6324600"/>
            <a:ext cx="2792752" cy="461665"/>
          </a:xfrm>
          <a:prstGeom prst="rect">
            <a:avLst/>
          </a:prstGeom>
        </p:spPr>
        <p:txBody>
          <a:bodyPr wrap="none">
            <a:spAutoFit/>
          </a:bodyPr>
          <a:lstStyle/>
          <a:p>
            <a:pPr algn="l">
              <a:defRPr/>
            </a:pPr>
            <a:r>
              <a:rPr lang="en-US" sz="2400" kern="0" dirty="0" err="1">
                <a:solidFill>
                  <a:srgbClr val="000000"/>
                </a:solidFill>
                <a:latin typeface="Comic Sans MS" charset="0"/>
                <a:ea typeface="ＭＳ Ｐゴシック" charset="0"/>
                <a:cs typeface="ＭＳ Ｐゴシック" charset="0"/>
              </a:rPr>
              <a:t>Plot.java</a:t>
            </a:r>
            <a:r>
              <a:rPr lang="en-US" sz="2400" kern="0" dirty="0">
                <a:solidFill>
                  <a:srgbClr val="000000"/>
                </a:solidFill>
                <a:latin typeface="Comic Sans MS" charset="0"/>
                <a:ea typeface="ＭＳ Ｐゴシック" charset="0"/>
                <a:cs typeface="ＭＳ Ｐゴシック" charset="0"/>
              </a:rPr>
              <a:t>  </a:t>
            </a:r>
            <a:r>
              <a:rPr lang="en-US" sz="2400" kern="0" dirty="0" err="1">
                <a:solidFill>
                  <a:srgbClr val="000000"/>
                </a:solidFill>
                <a:latin typeface="Comic Sans MS" charset="0"/>
                <a:ea typeface="ＭＳ Ｐゴシック" charset="0"/>
                <a:cs typeface="ＭＳ Ｐゴシック" charset="0"/>
              </a:rPr>
              <a:t>USA.txt</a:t>
            </a:r>
            <a:endParaRPr lang="en-US" dirty="0">
              <a:ea typeface="ＭＳ Ｐゴシック" charset="0"/>
              <a:cs typeface="ＭＳ Ｐゴシック" charset="0"/>
            </a:endParaRPr>
          </a:p>
        </p:txBody>
      </p:sp>
      <p:sp>
        <p:nvSpPr>
          <p:cNvPr id="2" name="Slide Number Placeholder 3">
            <a:extLst>
              <a:ext uri="{FF2B5EF4-FFF2-40B4-BE49-F238E27FC236}">
                <a16:creationId xmlns:a16="http://schemas.microsoft.com/office/drawing/2014/main" id="{9E088189-D9A6-BBF1-AB15-CDCDA3B9144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13743132-13B2-EC48-A619-3909F2623199}" type="slidenum">
              <a:rPr lang="en-US" altLang="x-none" sz="1200">
                <a:latin typeface="Tahoma" charset="0"/>
              </a:rPr>
              <a:pPr/>
              <a:t>4</a:t>
            </a:fld>
            <a:endParaRPr lang="en-US" altLang="x-none" sz="1200" dirty="0">
              <a:latin typeface="Tahoma" charset="0"/>
            </a:endParaRPr>
          </a:p>
        </p:txBody>
      </p:sp>
    </p:spTree>
    <p:extLst>
      <p:ext uri="{BB962C8B-B14F-4D97-AF65-F5344CB8AC3E}">
        <p14:creationId xmlns:p14="http://schemas.microsoft.com/office/powerpoint/2010/main" val="119434366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a:xfrm>
            <a:off x="533400" y="228600"/>
            <a:ext cx="8382000" cy="1143000"/>
          </a:xfrm>
        </p:spPr>
        <p:txBody>
          <a:bodyPr/>
          <a:lstStyle/>
          <a:p>
            <a:pPr eaLnBrk="1" hangingPunct="1"/>
            <a:r>
              <a:rPr lang="en-US" altLang="x-none" sz="3600">
                <a:ea typeface="ＭＳ Ｐゴシック" charset="-128"/>
              </a:rPr>
              <a:t>Define and Use </a:t>
            </a:r>
            <a:r>
              <a:rPr lang="en-US" altLang="x-none" sz="3600">
                <a:latin typeface="Courier New" charset="0"/>
                <a:ea typeface="ＭＳ Ｐゴシック" charset="-128"/>
              </a:rPr>
              <a:t>boolean </a:t>
            </a:r>
            <a:r>
              <a:rPr lang="en-US" altLang="x-none" sz="3600">
                <a:ea typeface="ＭＳ Ｐゴシック" charset="-128"/>
              </a:rPr>
              <a:t>Methods</a:t>
            </a:r>
          </a:p>
        </p:txBody>
      </p:sp>
      <p:sp>
        <p:nvSpPr>
          <p:cNvPr id="836611" name="Rectangle 3"/>
          <p:cNvSpPr>
            <a:spLocks noGrp="1"/>
          </p:cNvSpPr>
          <p:nvPr>
            <p:ph type="body" idx="4294967295"/>
          </p:nvPr>
        </p:nvSpPr>
        <p:spPr/>
        <p:txBody>
          <a:bodyPr/>
          <a:lstStyle/>
          <a:p>
            <a:pPr eaLnBrk="1" hangingPunct="1">
              <a:lnSpc>
                <a:spcPct val="70000"/>
              </a:lnSpc>
            </a:pPr>
            <a:r>
              <a:rPr lang="en-US" altLang="x-none">
                <a:solidFill>
                  <a:srgbClr val="000000"/>
                </a:solidFill>
                <a:ea typeface="ＭＳ Ｐゴシック" charset="-128"/>
              </a:rPr>
              <a:t>Define a </a:t>
            </a:r>
            <a:r>
              <a:rPr lang="en-US" altLang="x-none">
                <a:latin typeface="Courier New" charset="0"/>
                <a:ea typeface="ＭＳ Ｐゴシック" charset="-128"/>
              </a:rPr>
              <a:t>boolean</a:t>
            </a:r>
            <a:r>
              <a:rPr lang="en-US" altLang="x-none">
                <a:solidFill>
                  <a:srgbClr val="000000"/>
                </a:solidFill>
                <a:ea typeface="ＭＳ Ｐゴシック" charset="-128"/>
              </a:rPr>
              <a:t> method</a:t>
            </a:r>
            <a:endParaRPr lang="en-US" altLang="x-none" sz="2000">
              <a:latin typeface="Courier New" charset="0"/>
              <a:ea typeface="ＭＳ Ｐゴシック" charset="-128"/>
            </a:endParaRPr>
          </a:p>
          <a:p>
            <a:pPr lvl="1" eaLnBrk="1" hangingPunct="1">
              <a:lnSpc>
                <a:spcPct val="70000"/>
              </a:lnSpc>
              <a:buFont typeface="Wingdings 2" charset="2"/>
              <a:buNone/>
            </a:pPr>
            <a:endParaRPr lang="en-US" altLang="x-none" sz="1800">
              <a:latin typeface="Courier New" charset="0"/>
              <a:ea typeface="ＭＳ Ｐゴシック" charset="-128"/>
            </a:endParaRPr>
          </a:p>
          <a:p>
            <a:pPr lvl="1" eaLnBrk="1" hangingPunct="1">
              <a:lnSpc>
                <a:spcPct val="70000"/>
              </a:lnSpc>
              <a:buFont typeface="Wingdings 2" charset="2"/>
              <a:buNone/>
            </a:pPr>
            <a:r>
              <a:rPr lang="en-US" altLang="x-none" sz="1800">
                <a:latin typeface="Courier New" charset="0"/>
                <a:ea typeface="ＭＳ Ｐゴシック" charset="-128"/>
              </a:rPr>
              <a:t>public static </a:t>
            </a:r>
            <a:r>
              <a:rPr lang="en-US" altLang="x-none" sz="1800" b="1">
                <a:latin typeface="Courier New" charset="0"/>
                <a:ea typeface="ＭＳ Ｐゴシック" charset="-128"/>
              </a:rPr>
              <a:t>boolean</a:t>
            </a:r>
            <a:r>
              <a:rPr lang="en-US" altLang="x-none" sz="1800">
                <a:latin typeface="Courier New" charset="0"/>
                <a:ea typeface="ＭＳ Ｐゴシック" charset="-128"/>
              </a:rPr>
              <a:t> isOdd(int n) {</a:t>
            </a:r>
            <a:endParaRPr lang="en-US" altLang="x-none" sz="800">
              <a:latin typeface="Courier New" charset="0"/>
              <a:ea typeface="ＭＳ Ｐゴシック" charset="-128"/>
            </a:endParaRPr>
          </a:p>
          <a:p>
            <a:pPr lvl="1" eaLnBrk="1" hangingPunct="1">
              <a:lnSpc>
                <a:spcPct val="70000"/>
              </a:lnSpc>
              <a:buFont typeface="Wingdings 2" charset="2"/>
              <a:buNone/>
            </a:pPr>
            <a:r>
              <a:rPr lang="en-US" altLang="x-none" sz="1800">
                <a:latin typeface="Courier New" charset="0"/>
                <a:ea typeface="ＭＳ Ｐゴシック" charset="-128"/>
              </a:rPr>
              <a:t>    if (n % 2 == 1) {</a:t>
            </a:r>
          </a:p>
          <a:p>
            <a:pPr lvl="1" eaLnBrk="1" hangingPunct="1">
              <a:lnSpc>
                <a:spcPct val="70000"/>
              </a:lnSpc>
              <a:buFont typeface="Wingdings 2" charset="2"/>
              <a:buNone/>
            </a:pPr>
            <a:r>
              <a:rPr lang="en-US" altLang="x-none" sz="1800">
                <a:latin typeface="Courier New" charset="0"/>
                <a:ea typeface="ＭＳ Ｐゴシック" charset="-128"/>
              </a:rPr>
              <a:t>        return true;</a:t>
            </a:r>
          </a:p>
          <a:p>
            <a:pPr lvl="1" eaLnBrk="1" hangingPunct="1">
              <a:lnSpc>
                <a:spcPct val="70000"/>
              </a:lnSpc>
              <a:buFont typeface="Wingdings 2" charset="2"/>
              <a:buNone/>
            </a:pPr>
            <a:r>
              <a:rPr lang="en-US" altLang="x-none" sz="1800">
                <a:latin typeface="Courier New" charset="0"/>
                <a:ea typeface="ＭＳ Ｐゴシック" charset="-128"/>
              </a:rPr>
              <a:t>    } else {</a:t>
            </a:r>
          </a:p>
          <a:p>
            <a:pPr lvl="1" eaLnBrk="1" hangingPunct="1">
              <a:lnSpc>
                <a:spcPct val="70000"/>
              </a:lnSpc>
              <a:buFont typeface="Wingdings 2" charset="2"/>
              <a:buNone/>
            </a:pPr>
            <a:r>
              <a:rPr lang="en-US" altLang="x-none" sz="1800">
                <a:latin typeface="Courier New" charset="0"/>
                <a:ea typeface="ＭＳ Ｐゴシック" charset="-128"/>
              </a:rPr>
              <a:t>        return false;</a:t>
            </a:r>
          </a:p>
          <a:p>
            <a:pPr lvl="1" eaLnBrk="1" hangingPunct="1">
              <a:lnSpc>
                <a:spcPct val="70000"/>
              </a:lnSpc>
              <a:buFont typeface="Wingdings 2" charset="2"/>
              <a:buNone/>
            </a:pPr>
            <a:r>
              <a:rPr lang="en-US" altLang="x-none" sz="1800">
                <a:latin typeface="Courier New" charset="0"/>
                <a:ea typeface="ＭＳ Ｐゴシック" charset="-128"/>
              </a:rPr>
              <a:t>    } // see a shorter version shortly</a:t>
            </a:r>
          </a:p>
          <a:p>
            <a:pPr lvl="1" eaLnBrk="1" hangingPunct="1">
              <a:lnSpc>
                <a:spcPct val="70000"/>
              </a:lnSpc>
              <a:buFont typeface="Wingdings 2" charset="2"/>
              <a:buNone/>
            </a:pPr>
            <a:r>
              <a:rPr lang="en-US" altLang="x-none" sz="1800">
                <a:latin typeface="Courier New" charset="0"/>
                <a:ea typeface="ＭＳ Ｐゴシック" charset="-128"/>
              </a:rPr>
              <a:t>} </a:t>
            </a:r>
          </a:p>
          <a:p>
            <a:pPr lvl="1" eaLnBrk="1" hangingPunct="1">
              <a:lnSpc>
                <a:spcPct val="70000"/>
              </a:lnSpc>
              <a:buFont typeface="Wingdings 2" charset="2"/>
              <a:buNone/>
            </a:pPr>
            <a:endParaRPr lang="en-US" altLang="x-none" sz="1800">
              <a:latin typeface="Courier New" charset="0"/>
              <a:ea typeface="ＭＳ Ｐゴシック" charset="-128"/>
            </a:endParaRPr>
          </a:p>
          <a:p>
            <a:pPr eaLnBrk="1" hangingPunct="1">
              <a:lnSpc>
                <a:spcPct val="90000"/>
              </a:lnSpc>
            </a:pPr>
            <a:r>
              <a:rPr lang="en-US" altLang="x-none">
                <a:ea typeface="ＭＳ Ｐゴシック" charset="-128"/>
              </a:rPr>
              <a:t>Calls to a </a:t>
            </a:r>
            <a:r>
              <a:rPr lang="en-US" altLang="x-none">
                <a:latin typeface="Courier New" charset="0"/>
                <a:ea typeface="ＭＳ Ｐゴシック" charset="-128"/>
              </a:rPr>
              <a:t>boolean</a:t>
            </a:r>
            <a:r>
              <a:rPr lang="en-US" altLang="x-none">
                <a:ea typeface="ＭＳ Ｐゴシック" charset="-128"/>
              </a:rPr>
              <a:t> test method:</a:t>
            </a:r>
          </a:p>
          <a:p>
            <a:pPr lvl="1" eaLnBrk="1" hangingPunct="1">
              <a:lnSpc>
                <a:spcPct val="70000"/>
              </a:lnSpc>
              <a:buFont typeface="Wingdings 2" charset="2"/>
              <a:buNone/>
            </a:pPr>
            <a:endParaRPr lang="en-US" altLang="x-none" sz="700">
              <a:latin typeface="Courier New" charset="0"/>
              <a:ea typeface="ＭＳ Ｐゴシック" charset="-128"/>
            </a:endParaRPr>
          </a:p>
          <a:p>
            <a:pPr lvl="1" eaLnBrk="1" hangingPunct="1">
              <a:lnSpc>
                <a:spcPct val="70000"/>
              </a:lnSpc>
              <a:buFont typeface="Wingdings 2" charset="2"/>
              <a:buNone/>
            </a:pPr>
            <a:r>
              <a:rPr lang="en-US" altLang="x-none" sz="1800">
                <a:latin typeface="Courier New" charset="0"/>
                <a:ea typeface="ＭＳ Ｐゴシック" charset="-128"/>
              </a:rPr>
              <a:t>if ( </a:t>
            </a:r>
            <a:r>
              <a:rPr lang="en-US" altLang="x-none" sz="1800" b="1">
                <a:latin typeface="Courier New" charset="0"/>
                <a:ea typeface="ＭＳ Ｐゴシック" charset="-128"/>
              </a:rPr>
              <a:t>isOdd(57) </a:t>
            </a:r>
            <a:r>
              <a:rPr lang="en-US" altLang="x-none" sz="1800">
                <a:latin typeface="Courier New" charset="0"/>
                <a:ea typeface="ＭＳ Ｐゴシック" charset="-128"/>
              </a:rPr>
              <a:t>) {</a:t>
            </a:r>
          </a:p>
          <a:p>
            <a:pPr lvl="1" eaLnBrk="1" hangingPunct="1">
              <a:lnSpc>
                <a:spcPct val="70000"/>
              </a:lnSpc>
              <a:buFont typeface="Wingdings 2" charset="2"/>
              <a:buNone/>
            </a:pPr>
            <a:r>
              <a:rPr lang="en-US" altLang="x-none" sz="1800">
                <a:latin typeface="Courier New" charset="0"/>
                <a:ea typeface="ＭＳ Ｐゴシック" charset="-128"/>
              </a:rPr>
              <a:t>    ...</a:t>
            </a:r>
          </a:p>
          <a:p>
            <a:pPr lvl="1" eaLnBrk="1" hangingPunct="1">
              <a:lnSpc>
                <a:spcPct val="70000"/>
              </a:lnSpc>
              <a:buFont typeface="Wingdings 2" charset="2"/>
              <a:buNone/>
            </a:pPr>
            <a:r>
              <a:rPr lang="en-US" altLang="x-none" sz="1800">
                <a:latin typeface="Courier New" charset="0"/>
                <a:ea typeface="ＭＳ Ｐゴシック" charset="-128"/>
              </a:rPr>
              <a:t>}</a:t>
            </a:r>
          </a:p>
        </p:txBody>
      </p:sp>
      <p:sp>
        <p:nvSpPr>
          <p:cNvPr id="2" name="Slide Number Placeholder 5">
            <a:extLst>
              <a:ext uri="{FF2B5EF4-FFF2-40B4-BE49-F238E27FC236}">
                <a16:creationId xmlns:a16="http://schemas.microsoft.com/office/drawing/2014/main" id="{B76A9ECD-7F79-B66A-337F-AA1B9915CFE0}"/>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40</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105924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6611">
                                            <p:txEl>
                                              <p:pRg st="3" end="3"/>
                                            </p:txEl>
                                          </p:spTgt>
                                        </p:tgtEl>
                                        <p:attrNameLst>
                                          <p:attrName>style.visibility</p:attrName>
                                        </p:attrNameLst>
                                      </p:cBhvr>
                                      <p:to>
                                        <p:strVal val="visible"/>
                                      </p:to>
                                    </p:set>
                                    <p:animEffect transition="in" filter="blinds(horizontal)">
                                      <p:cBhvr>
                                        <p:cTn id="7" dur="500"/>
                                        <p:tgtEl>
                                          <p:spTgt spid="83661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36611">
                                            <p:txEl>
                                              <p:pRg st="4" end="4"/>
                                            </p:txEl>
                                          </p:spTgt>
                                        </p:tgtEl>
                                        <p:attrNameLst>
                                          <p:attrName>style.visibility</p:attrName>
                                        </p:attrNameLst>
                                      </p:cBhvr>
                                      <p:to>
                                        <p:strVal val="visible"/>
                                      </p:to>
                                    </p:set>
                                    <p:animEffect transition="in" filter="blinds(horizontal)">
                                      <p:cBhvr>
                                        <p:cTn id="10" dur="500"/>
                                        <p:tgtEl>
                                          <p:spTgt spid="83661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36611">
                                            <p:txEl>
                                              <p:pRg st="5" end="5"/>
                                            </p:txEl>
                                          </p:spTgt>
                                        </p:tgtEl>
                                        <p:attrNameLst>
                                          <p:attrName>style.visibility</p:attrName>
                                        </p:attrNameLst>
                                      </p:cBhvr>
                                      <p:to>
                                        <p:strVal val="visible"/>
                                      </p:to>
                                    </p:set>
                                    <p:animEffect transition="in" filter="blinds(horizontal)">
                                      <p:cBhvr>
                                        <p:cTn id="13" dur="500"/>
                                        <p:tgtEl>
                                          <p:spTgt spid="836611">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36611">
                                            <p:txEl>
                                              <p:pRg st="6" end="6"/>
                                            </p:txEl>
                                          </p:spTgt>
                                        </p:tgtEl>
                                        <p:attrNameLst>
                                          <p:attrName>style.visibility</p:attrName>
                                        </p:attrNameLst>
                                      </p:cBhvr>
                                      <p:to>
                                        <p:strVal val="visible"/>
                                      </p:to>
                                    </p:set>
                                    <p:animEffect transition="in" filter="blinds(horizontal)">
                                      <p:cBhvr>
                                        <p:cTn id="16" dur="500"/>
                                        <p:tgtEl>
                                          <p:spTgt spid="836611">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36611">
                                            <p:txEl>
                                              <p:pRg st="7" end="7"/>
                                            </p:txEl>
                                          </p:spTgt>
                                        </p:tgtEl>
                                        <p:attrNameLst>
                                          <p:attrName>style.visibility</p:attrName>
                                        </p:attrNameLst>
                                      </p:cBhvr>
                                      <p:to>
                                        <p:strVal val="visible"/>
                                      </p:to>
                                    </p:set>
                                    <p:animEffect transition="in" filter="blinds(horizontal)">
                                      <p:cBhvr>
                                        <p:cTn id="19" dur="500"/>
                                        <p:tgtEl>
                                          <p:spTgt spid="836611">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836611">
                                            <p:txEl>
                                              <p:pRg st="10" end="1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36611">
                                            <p:txEl>
                                              <p:pRg st="12" end="1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36611">
                                            <p:txEl>
                                              <p:pRg st="13" end="1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366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Title 1"/>
          <p:cNvSpPr>
            <a:spLocks noGrp="1"/>
          </p:cNvSpPr>
          <p:nvPr>
            <p:ph type="title"/>
          </p:nvPr>
        </p:nvSpPr>
        <p:spPr>
          <a:xfrm>
            <a:off x="533400" y="76200"/>
            <a:ext cx="7772400" cy="1143000"/>
          </a:xfrm>
        </p:spPr>
        <p:txBody>
          <a:bodyPr/>
          <a:lstStyle/>
          <a:p>
            <a:r>
              <a:rPr lang="en-US" altLang="x-none" dirty="0">
                <a:ea typeface="ＭＳ Ｐゴシック" charset="-128"/>
              </a:rPr>
              <a:t>Exercise: Implement and Use </a:t>
            </a:r>
            <a:r>
              <a:rPr lang="en-US" altLang="x-none" dirty="0" err="1">
                <a:ea typeface="ＭＳ Ｐゴシック" charset="-128"/>
              </a:rPr>
              <a:t>isLeapYear</a:t>
            </a:r>
            <a:endParaRPr lang="en-US" altLang="x-none" dirty="0">
              <a:ea typeface="ＭＳ Ｐゴシック" charset="-128"/>
            </a:endParaRP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F242CBE-BD9A-F14B-86CD-71E6645AD96E}" type="slidenum">
              <a:rPr lang="en-US" altLang="x-none" sz="1200">
                <a:latin typeface="Tahoma" charset="0"/>
              </a:rPr>
              <a:pPr eaLnBrk="1" hangingPunct="1"/>
              <a:t>41</a:t>
            </a:fld>
            <a:endParaRPr lang="en-US" altLang="x-none" sz="1200">
              <a:latin typeface="Tahoma" charset="0"/>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64089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p:txBody>
          <a:bodyPr/>
          <a:lstStyle/>
          <a:p>
            <a:pPr eaLnBrk="1" hangingPunct="1"/>
            <a:r>
              <a:rPr lang="en-US" altLang="x-none" dirty="0">
                <a:ea typeface="ＭＳ Ｐゴシック" charset="-128"/>
              </a:rPr>
              <a:t>"Boolean Zen", part 1 (Use)</a:t>
            </a:r>
          </a:p>
        </p:txBody>
      </p:sp>
      <p:sp>
        <p:nvSpPr>
          <p:cNvPr id="846851" name="Rectangle 3"/>
          <p:cNvSpPr>
            <a:spLocks noGrp="1"/>
          </p:cNvSpPr>
          <p:nvPr>
            <p:ph type="body" idx="4294967295"/>
          </p:nvPr>
        </p:nvSpPr>
        <p:spPr/>
        <p:txBody>
          <a:bodyPr/>
          <a:lstStyle/>
          <a:p>
            <a:pPr eaLnBrk="1" hangingPunct="1">
              <a:lnSpc>
                <a:spcPct val="90000"/>
              </a:lnSpc>
            </a:pPr>
            <a:r>
              <a:rPr lang="en-US" altLang="x-none" sz="2000" dirty="0">
                <a:ea typeface="ＭＳ Ｐゴシック" charset="-128"/>
              </a:rPr>
              <a:t>Programmers new to </a:t>
            </a:r>
            <a:r>
              <a:rPr lang="en-US" altLang="x-none" sz="2000" dirty="0" err="1">
                <a:latin typeface="Courier New" charset="0"/>
                <a:ea typeface="ＭＳ Ｐゴシック" charset="-128"/>
              </a:rPr>
              <a:t>boolean</a:t>
            </a:r>
            <a:r>
              <a:rPr lang="en-US" altLang="x-none" sz="2000" dirty="0">
                <a:ea typeface="ＭＳ Ｐゴシック" charset="-128"/>
              </a:rPr>
              <a:t> often test if a result is </a:t>
            </a:r>
            <a:r>
              <a:rPr lang="en-US" altLang="x-none" sz="2000" dirty="0">
                <a:latin typeface="Courier New" charset="0"/>
                <a:ea typeface="ＭＳ Ｐゴシック" charset="-128"/>
              </a:rPr>
              <a:t>true</a:t>
            </a:r>
            <a:r>
              <a:rPr lang="en-US" altLang="x-none" sz="2000" dirty="0">
                <a:ea typeface="ＭＳ Ｐゴシック" charset="-128"/>
              </a:rPr>
              <a:t>:</a:t>
            </a:r>
          </a:p>
          <a:p>
            <a:pPr lvl="1" eaLnBrk="1" hangingPunct="1">
              <a:lnSpc>
                <a:spcPct val="90000"/>
              </a:lnSpc>
              <a:buFont typeface="Wingdings 2" charset="2"/>
              <a:buNone/>
            </a:pPr>
            <a:endParaRPr lang="en-US" altLang="x-none" sz="600" dirty="0">
              <a:latin typeface="Courier New" charset="0"/>
              <a:ea typeface="ＭＳ Ｐゴシック" charset="-128"/>
            </a:endParaRPr>
          </a:p>
          <a:p>
            <a:pPr lvl="1" eaLnBrk="1" hangingPunct="1">
              <a:lnSpc>
                <a:spcPct val="90000"/>
              </a:lnSpc>
              <a:buFont typeface="Wingdings 2" charset="2"/>
              <a:buNone/>
            </a:pPr>
            <a:r>
              <a:rPr lang="en-US" altLang="x-none" sz="1800" dirty="0">
                <a:latin typeface="Courier New" charset="0"/>
                <a:ea typeface="ＭＳ Ｐゴシック" charset="-128"/>
              </a:rPr>
              <a:t>if ( </a:t>
            </a:r>
            <a:r>
              <a:rPr lang="en-US" altLang="x-none" sz="1800" b="1" dirty="0" err="1">
                <a:solidFill>
                  <a:srgbClr val="800000"/>
                </a:solidFill>
                <a:latin typeface="Courier New" charset="0"/>
                <a:ea typeface="ＭＳ Ｐゴシック" charset="-128"/>
              </a:rPr>
              <a:t>isOdd</a:t>
            </a:r>
            <a:r>
              <a:rPr lang="en-US" altLang="x-none" sz="1800" b="1" dirty="0">
                <a:solidFill>
                  <a:srgbClr val="800000"/>
                </a:solidFill>
                <a:latin typeface="Courier New" charset="0"/>
                <a:ea typeface="ＭＳ Ｐゴシック" charset="-128"/>
              </a:rPr>
              <a:t>(57) == true </a:t>
            </a:r>
            <a:r>
              <a:rPr lang="en-US" altLang="x-none" sz="1800" dirty="0">
                <a:latin typeface="Courier New" charset="0"/>
                <a:ea typeface="ＭＳ Ｐゴシック" charset="-128"/>
              </a:rPr>
              <a:t>) {    </a:t>
            </a:r>
          </a:p>
          <a:p>
            <a:pPr lvl="1" eaLnBrk="1" hangingPunct="1">
              <a:lnSpc>
                <a:spcPct val="90000"/>
              </a:lnSpc>
              <a:buFont typeface="Wingdings 2" charset="2"/>
              <a:buNone/>
            </a:pPr>
            <a:r>
              <a:rPr lang="en-US" altLang="x-none" sz="1800" dirty="0">
                <a:latin typeface="Courier New" charset="0"/>
                <a:ea typeface="ＭＳ Ｐゴシック" charset="-128"/>
              </a:rPr>
              <a:t>    ...</a:t>
            </a:r>
          </a:p>
          <a:p>
            <a:pPr lvl="1" eaLnBrk="1" hangingPunct="1">
              <a:lnSpc>
                <a:spcPct val="90000"/>
              </a:lnSpc>
              <a:buFont typeface="Wingdings 2" charset="2"/>
              <a:buNone/>
            </a:pPr>
            <a:r>
              <a:rPr lang="en-US" altLang="x-none" sz="1800" dirty="0">
                <a:latin typeface="Courier New" charset="0"/>
                <a:ea typeface="ＭＳ Ｐゴシック" charset="-128"/>
              </a:rPr>
              <a:t>}</a:t>
            </a:r>
          </a:p>
          <a:p>
            <a:pPr lvl="1" eaLnBrk="1" hangingPunct="1">
              <a:lnSpc>
                <a:spcPct val="90000"/>
              </a:lnSpc>
              <a:buFont typeface="Wingdings 2" charset="2"/>
              <a:buNone/>
            </a:pPr>
            <a:endParaRPr lang="en-US" altLang="x-none" sz="1800" dirty="0">
              <a:latin typeface="Courier New" charset="0"/>
              <a:ea typeface="ＭＳ Ｐゴシック" charset="-128"/>
            </a:endParaRPr>
          </a:p>
          <a:p>
            <a:pPr eaLnBrk="1" hangingPunct="1">
              <a:lnSpc>
                <a:spcPct val="90000"/>
              </a:lnSpc>
              <a:buFont typeface="Wingdings" charset="2"/>
              <a:buNone/>
            </a:pPr>
            <a:r>
              <a:rPr lang="en-US" altLang="x-none" sz="2000" dirty="0">
                <a:ea typeface="ＭＳ Ｐゴシック" charset="-128"/>
              </a:rPr>
              <a:t>    Simplify to:</a:t>
            </a:r>
          </a:p>
          <a:p>
            <a:pPr lvl="1" eaLnBrk="1" hangingPunct="1">
              <a:lnSpc>
                <a:spcPct val="90000"/>
              </a:lnSpc>
              <a:buFont typeface="Wingdings 2" charset="2"/>
              <a:buNone/>
            </a:pPr>
            <a:endParaRPr lang="en-US" altLang="x-none" sz="600" dirty="0">
              <a:latin typeface="Courier New" charset="0"/>
              <a:ea typeface="ＭＳ Ｐゴシック" charset="-128"/>
            </a:endParaRPr>
          </a:p>
          <a:p>
            <a:pPr lvl="1" eaLnBrk="1" hangingPunct="1">
              <a:lnSpc>
                <a:spcPct val="90000"/>
              </a:lnSpc>
              <a:buFont typeface="Wingdings 2" charset="2"/>
              <a:buNone/>
            </a:pPr>
            <a:r>
              <a:rPr lang="en-US" altLang="x-none" sz="1800" dirty="0">
                <a:latin typeface="Courier New" charset="0"/>
                <a:ea typeface="ＭＳ Ｐゴシック" charset="-128"/>
              </a:rPr>
              <a:t>if ( </a:t>
            </a:r>
            <a:r>
              <a:rPr lang="en-US" altLang="x-none" sz="1800" b="1" dirty="0" err="1">
                <a:solidFill>
                  <a:srgbClr val="003399"/>
                </a:solidFill>
                <a:latin typeface="Courier New" charset="0"/>
                <a:ea typeface="ＭＳ Ｐゴシック" charset="-128"/>
              </a:rPr>
              <a:t>isOdd</a:t>
            </a:r>
            <a:r>
              <a:rPr lang="en-US" altLang="x-none" sz="1800" b="1" dirty="0">
                <a:solidFill>
                  <a:srgbClr val="003399"/>
                </a:solidFill>
                <a:latin typeface="Courier New" charset="0"/>
                <a:ea typeface="ＭＳ Ｐゴシック" charset="-128"/>
              </a:rPr>
              <a:t>(57) </a:t>
            </a:r>
            <a:r>
              <a:rPr lang="en-US" altLang="x-none" sz="1800" dirty="0">
                <a:latin typeface="Courier New" charset="0"/>
                <a:ea typeface="ＭＳ Ｐゴシック" charset="-128"/>
              </a:rPr>
              <a:t>) {            </a:t>
            </a:r>
            <a:r>
              <a:rPr lang="en-US" altLang="x-none" sz="1800" b="1" dirty="0">
                <a:solidFill>
                  <a:srgbClr val="008080"/>
                </a:solidFill>
                <a:latin typeface="Courier New" charset="0"/>
                <a:ea typeface="ＭＳ Ｐゴシック" charset="-128"/>
              </a:rPr>
              <a:t>// concise</a:t>
            </a:r>
            <a:endParaRPr lang="en-US" altLang="x-none" sz="1800" dirty="0">
              <a:latin typeface="Courier New" charset="0"/>
              <a:ea typeface="ＭＳ Ｐゴシック" charset="-128"/>
            </a:endParaRPr>
          </a:p>
          <a:p>
            <a:pPr lvl="1" eaLnBrk="1" hangingPunct="1">
              <a:lnSpc>
                <a:spcPct val="90000"/>
              </a:lnSpc>
              <a:buFont typeface="Wingdings 2" charset="2"/>
              <a:buNone/>
            </a:pPr>
            <a:r>
              <a:rPr lang="en-US" altLang="x-none" sz="1800" dirty="0">
                <a:latin typeface="Courier New" charset="0"/>
                <a:ea typeface="ＭＳ Ｐゴシック" charset="-128"/>
              </a:rPr>
              <a:t>    ...</a:t>
            </a:r>
          </a:p>
          <a:p>
            <a:pPr lvl="1" eaLnBrk="1" hangingPunct="1">
              <a:lnSpc>
                <a:spcPct val="90000"/>
              </a:lnSpc>
              <a:buFont typeface="Wingdings 2" charset="2"/>
              <a:buNone/>
            </a:pPr>
            <a:r>
              <a:rPr lang="en-US" altLang="x-none" sz="1800" dirty="0">
                <a:latin typeface="Courier New" charset="0"/>
                <a:ea typeface="ＭＳ Ｐゴシック" charset="-128"/>
              </a:rPr>
              <a:t>}</a:t>
            </a:r>
          </a:p>
          <a:p>
            <a:pPr lvl="1" eaLnBrk="1" hangingPunct="1">
              <a:lnSpc>
                <a:spcPct val="90000"/>
              </a:lnSpc>
              <a:buFont typeface="Wingdings 2" charset="2"/>
              <a:buNone/>
            </a:pPr>
            <a:endParaRPr lang="en-US" altLang="x-none" sz="1800" dirty="0">
              <a:latin typeface="Courier New" charset="0"/>
              <a:ea typeface="ＭＳ Ｐゴシック" charset="-128"/>
            </a:endParaRPr>
          </a:p>
          <a:p>
            <a:pPr eaLnBrk="1" hangingPunct="1">
              <a:lnSpc>
                <a:spcPct val="90000"/>
              </a:lnSpc>
            </a:pPr>
            <a:r>
              <a:rPr lang="en-US" altLang="x-none" sz="2000" dirty="0">
                <a:ea typeface="ＭＳ Ｐゴシック" charset="-128"/>
              </a:rPr>
              <a:t>A similar pattern can be used for a </a:t>
            </a:r>
            <a:r>
              <a:rPr lang="en-US" altLang="x-none" sz="2000" dirty="0">
                <a:latin typeface="Courier New" charset="0"/>
                <a:ea typeface="ＭＳ Ｐゴシック" charset="-128"/>
              </a:rPr>
              <a:t>false</a:t>
            </a:r>
            <a:r>
              <a:rPr lang="en-US" altLang="x-none" sz="2000" dirty="0">
                <a:ea typeface="ＭＳ Ｐゴシック" charset="-128"/>
              </a:rPr>
              <a:t> test:</a:t>
            </a:r>
          </a:p>
          <a:p>
            <a:pPr lvl="1" eaLnBrk="1" hangingPunct="1">
              <a:lnSpc>
                <a:spcPct val="90000"/>
              </a:lnSpc>
              <a:buFont typeface="Wingdings 2" charset="2"/>
              <a:buNone/>
            </a:pPr>
            <a:endParaRPr lang="en-US" altLang="x-none" sz="600" dirty="0">
              <a:latin typeface="Courier New" charset="0"/>
              <a:ea typeface="ＭＳ Ｐゴシック" charset="-128"/>
            </a:endParaRPr>
          </a:p>
          <a:p>
            <a:pPr lvl="1" eaLnBrk="1" hangingPunct="1">
              <a:lnSpc>
                <a:spcPct val="90000"/>
              </a:lnSpc>
              <a:buFont typeface="Wingdings 2" charset="2"/>
              <a:buNone/>
            </a:pPr>
            <a:r>
              <a:rPr lang="en-US" altLang="x-none" sz="1800" dirty="0">
                <a:latin typeface="Courier New" charset="0"/>
                <a:ea typeface="ＭＳ Ｐゴシック" charset="-128"/>
              </a:rPr>
              <a:t>if ( </a:t>
            </a:r>
            <a:r>
              <a:rPr lang="en-US" altLang="x-none" sz="1800" b="1" dirty="0" err="1">
                <a:solidFill>
                  <a:srgbClr val="800000"/>
                </a:solidFill>
                <a:latin typeface="Courier New" charset="0"/>
                <a:ea typeface="ＭＳ Ｐゴシック" charset="-128"/>
              </a:rPr>
              <a:t>isOdd</a:t>
            </a:r>
            <a:r>
              <a:rPr lang="en-US" altLang="x-none" sz="1800" b="1" dirty="0">
                <a:solidFill>
                  <a:srgbClr val="800000"/>
                </a:solidFill>
                <a:latin typeface="Courier New" charset="0"/>
                <a:ea typeface="ＭＳ Ｐゴシック" charset="-128"/>
              </a:rPr>
              <a:t>(57) == false </a:t>
            </a:r>
            <a:r>
              <a:rPr lang="en-US" altLang="x-none" sz="1800" dirty="0">
                <a:latin typeface="Courier New" charset="0"/>
                <a:ea typeface="ＭＳ Ｐゴシック" charset="-128"/>
              </a:rPr>
              <a:t>) {   </a:t>
            </a:r>
            <a:r>
              <a:rPr lang="en-US" altLang="x-none" sz="1800" b="1" dirty="0">
                <a:solidFill>
                  <a:srgbClr val="008080"/>
                </a:solidFill>
                <a:latin typeface="Courier New" charset="0"/>
                <a:ea typeface="ＭＳ Ｐゴシック" charset="-128"/>
              </a:rPr>
              <a:t>// does not read well</a:t>
            </a:r>
          </a:p>
          <a:p>
            <a:pPr lvl="1" eaLnBrk="1" hangingPunct="1">
              <a:lnSpc>
                <a:spcPct val="90000"/>
              </a:lnSpc>
              <a:buFont typeface="Wingdings 2" charset="2"/>
              <a:buNone/>
            </a:pPr>
            <a:r>
              <a:rPr lang="en-US" altLang="x-none" sz="1800" dirty="0">
                <a:latin typeface="Courier New" charset="0"/>
                <a:ea typeface="ＭＳ Ｐゴシック" charset="-128"/>
              </a:rPr>
              <a:t>if ( </a:t>
            </a:r>
            <a:r>
              <a:rPr lang="en-US" altLang="x-none" sz="1800" b="1" dirty="0">
                <a:solidFill>
                  <a:srgbClr val="003399"/>
                </a:solidFill>
                <a:latin typeface="Courier New" charset="0"/>
                <a:ea typeface="ＭＳ Ｐゴシック" charset="-128"/>
              </a:rPr>
              <a:t>!</a:t>
            </a:r>
            <a:r>
              <a:rPr lang="en-US" altLang="x-none" sz="1800" b="1" dirty="0" err="1">
                <a:solidFill>
                  <a:srgbClr val="003399"/>
                </a:solidFill>
                <a:latin typeface="Courier New" charset="0"/>
                <a:ea typeface="ＭＳ Ｐゴシック" charset="-128"/>
              </a:rPr>
              <a:t>isOdd</a:t>
            </a:r>
            <a:r>
              <a:rPr lang="en-US" altLang="x-none" sz="1800" b="1" dirty="0">
                <a:solidFill>
                  <a:srgbClr val="003399"/>
                </a:solidFill>
                <a:latin typeface="Courier New" charset="0"/>
                <a:ea typeface="ＭＳ Ｐゴシック" charset="-128"/>
              </a:rPr>
              <a:t>(57) </a:t>
            </a:r>
            <a:r>
              <a:rPr lang="en-US" altLang="x-none" sz="1800" dirty="0">
                <a:latin typeface="Courier New" charset="0"/>
                <a:ea typeface="ＭＳ Ｐゴシック" charset="-128"/>
              </a:rPr>
              <a:t>) {           </a:t>
            </a:r>
            <a:r>
              <a:rPr lang="en-US" altLang="x-none" sz="1800" b="1" dirty="0">
                <a:solidFill>
                  <a:srgbClr val="008080"/>
                </a:solidFill>
                <a:latin typeface="Courier New" charset="0"/>
                <a:ea typeface="ＭＳ Ｐゴシック" charset="-128"/>
              </a:rPr>
              <a:t>// concise</a:t>
            </a:r>
          </a:p>
        </p:txBody>
      </p:sp>
      <p:sp>
        <p:nvSpPr>
          <p:cNvPr id="4" name="Rectangle 3"/>
          <p:cNvSpPr>
            <a:spLocks noChangeArrowheads="1"/>
          </p:cNvSpPr>
          <p:nvPr/>
        </p:nvSpPr>
        <p:spPr bwMode="auto">
          <a:xfrm>
            <a:off x="4648200" y="2068513"/>
            <a:ext cx="2665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008080"/>
                </a:solidFill>
                <a:latin typeface="Courier New" charset="0"/>
              </a:rPr>
              <a:t>// reads redundant</a:t>
            </a:r>
            <a:endParaRPr lang="en-US" altLang="x-none"/>
          </a:p>
        </p:txBody>
      </p:sp>
      <p:sp>
        <p:nvSpPr>
          <p:cNvPr id="2" name="Slide Number Placeholder 5">
            <a:extLst>
              <a:ext uri="{FF2B5EF4-FFF2-40B4-BE49-F238E27FC236}">
                <a16:creationId xmlns:a16="http://schemas.microsoft.com/office/drawing/2014/main" id="{831CB34E-3EA9-1EA6-A40D-880A6B90762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42</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8011487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68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68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685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6851">
                                            <p:txEl>
                                              <p:pRg st="10" end="10"/>
                                            </p:txEl>
                                          </p:spTgt>
                                        </p:tgtEl>
                                        <p:attrNameLst>
                                          <p:attrName>style.visibility</p:attrName>
                                        </p:attrNameLst>
                                      </p:cBhvr>
                                      <p:to>
                                        <p:strVal val="visible"/>
                                      </p:to>
                                    </p:se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46851">
                                            <p:txEl>
                                              <p:pRg st="12" end="1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46851">
                                            <p:txEl>
                                              <p:pRg st="14" end="1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468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altLang="x-none" dirty="0">
                <a:ea typeface="ＭＳ Ｐゴシック" charset="-128"/>
              </a:rPr>
              <a:t>"Boolean Zen", part 2 (Define)</a:t>
            </a:r>
          </a:p>
        </p:txBody>
      </p:sp>
      <p:sp>
        <p:nvSpPr>
          <p:cNvPr id="36866" name="Content Placeholder 2"/>
          <p:cNvSpPr>
            <a:spLocks noGrp="1"/>
          </p:cNvSpPr>
          <p:nvPr>
            <p:ph idx="4294967295"/>
          </p:nvPr>
        </p:nvSpPr>
        <p:spPr>
          <a:xfrm>
            <a:off x="533400" y="1600200"/>
            <a:ext cx="8077200" cy="4648200"/>
          </a:xfrm>
        </p:spPr>
        <p:txBody>
          <a:bodyPr/>
          <a:lstStyle/>
          <a:p>
            <a:pPr eaLnBrk="1" hangingPunct="1"/>
            <a:r>
              <a:rPr lang="en-US" altLang="x-none" dirty="0">
                <a:ea typeface="ＭＳ Ｐゴシック" charset="-128"/>
              </a:rPr>
              <a:t>Programmers new to </a:t>
            </a:r>
            <a:r>
              <a:rPr lang="en-US" altLang="x-none" dirty="0" err="1">
                <a:latin typeface="Courier New" charset="0"/>
                <a:ea typeface="ＭＳ Ｐゴシック" charset="-128"/>
              </a:rPr>
              <a:t>boolean</a:t>
            </a:r>
            <a:r>
              <a:rPr lang="en-US" altLang="x-none" dirty="0">
                <a:latin typeface="Courier New" charset="0"/>
                <a:ea typeface="ＭＳ Ｐゴシック" charset="-128"/>
              </a:rPr>
              <a:t> </a:t>
            </a:r>
            <a:r>
              <a:rPr lang="en-US" altLang="x-none" dirty="0">
                <a:ea typeface="ＭＳ Ｐゴシック" charset="-128"/>
              </a:rPr>
              <a:t>often have an </a:t>
            </a:r>
            <a:r>
              <a:rPr lang="en-US" altLang="x-none" dirty="0">
                <a:latin typeface="Courier New" charset="0"/>
                <a:ea typeface="ＭＳ Ｐゴシック" charset="-128"/>
              </a:rPr>
              <a:t>if/else</a:t>
            </a:r>
            <a:r>
              <a:rPr lang="en-US" altLang="x-none" dirty="0">
                <a:ea typeface="ＭＳ Ｐゴシック" charset="-128"/>
              </a:rPr>
              <a:t> to return </a:t>
            </a:r>
            <a:r>
              <a:rPr lang="en-US" altLang="x-none" dirty="0">
                <a:latin typeface="Courier New" charset="0"/>
                <a:ea typeface="ＭＳ Ｐゴシック" charset="-128"/>
              </a:rPr>
              <a:t>true</a:t>
            </a:r>
            <a:r>
              <a:rPr lang="en-US" altLang="x-none" dirty="0">
                <a:ea typeface="ＭＳ Ｐゴシック" charset="-128"/>
              </a:rPr>
              <a:t> or </a:t>
            </a:r>
            <a:r>
              <a:rPr lang="en-US" altLang="x-none" dirty="0">
                <a:latin typeface="Courier New" charset="0"/>
                <a:ea typeface="ＭＳ Ｐゴシック" charset="-128"/>
              </a:rPr>
              <a:t>false</a:t>
            </a:r>
            <a:r>
              <a:rPr lang="en-US" altLang="x-none" dirty="0">
                <a:ea typeface="ＭＳ Ｐゴシック" charset="-128"/>
              </a:rPr>
              <a:t>:</a:t>
            </a:r>
            <a:endParaRPr lang="en-US" altLang="x-none" sz="900" dirty="0">
              <a:latin typeface="Courier New" charset="0"/>
              <a:ea typeface="ＭＳ Ｐゴシック" charset="-128"/>
            </a:endParaRPr>
          </a:p>
          <a:p>
            <a:pPr lvl="1" eaLnBrk="1" hangingPunct="1">
              <a:lnSpc>
                <a:spcPct val="80000"/>
              </a:lnSpc>
              <a:buFont typeface="Wingdings 2" charset="2"/>
              <a:buNone/>
            </a:pPr>
            <a:endParaRPr lang="en-US" altLang="x-none" sz="1800" dirty="0">
              <a:latin typeface="Courier New" charset="0"/>
              <a:ea typeface="ＭＳ Ｐゴシック" charset="-128"/>
            </a:endParaRPr>
          </a:p>
          <a:p>
            <a:pPr lvl="1" eaLnBrk="1" hangingPunct="1">
              <a:lnSpc>
                <a:spcPct val="70000"/>
              </a:lnSpc>
              <a:buFont typeface="Wingdings 2" charset="2"/>
              <a:buNone/>
            </a:pPr>
            <a:r>
              <a:rPr lang="en-US" altLang="x-none" sz="2000" dirty="0">
                <a:latin typeface="Courier New" charset="0"/>
                <a:ea typeface="ＭＳ Ｐゴシック" charset="-128"/>
              </a:rPr>
              <a:t>public static </a:t>
            </a:r>
            <a:r>
              <a:rPr lang="en-US" altLang="x-none" sz="2000" b="1" dirty="0" err="1">
                <a:latin typeface="Courier New" charset="0"/>
                <a:ea typeface="ＭＳ Ｐゴシック" charset="-128"/>
              </a:rPr>
              <a:t>boolean</a:t>
            </a: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isOdd</a:t>
            </a:r>
            <a:r>
              <a:rPr lang="en-US" altLang="x-none" sz="2000" dirty="0">
                <a:latin typeface="Courier New" charset="0"/>
                <a:ea typeface="ＭＳ Ｐゴシック" charset="-128"/>
              </a:rPr>
              <a:t>(</a:t>
            </a:r>
            <a:r>
              <a:rPr lang="en-US" altLang="x-none" sz="2000" dirty="0" err="1">
                <a:latin typeface="Courier New" charset="0"/>
                <a:ea typeface="ＭＳ Ｐゴシック" charset="-128"/>
              </a:rPr>
              <a:t>int</a:t>
            </a:r>
            <a:r>
              <a:rPr lang="en-US" altLang="x-none" sz="2000" dirty="0">
                <a:latin typeface="Courier New" charset="0"/>
                <a:ea typeface="ＭＳ Ｐゴシック" charset="-128"/>
              </a:rPr>
              <a:t> n) {</a:t>
            </a:r>
            <a:endParaRPr lang="en-US" altLang="x-none" sz="900" dirty="0">
              <a:latin typeface="Courier New" charset="0"/>
              <a:ea typeface="ＭＳ Ｐゴシック" charset="-128"/>
            </a:endParaRPr>
          </a:p>
          <a:p>
            <a:pPr lvl="1" eaLnBrk="1" hangingPunct="1">
              <a:lnSpc>
                <a:spcPct val="70000"/>
              </a:lnSpc>
              <a:buFont typeface="Wingdings 2" charset="2"/>
              <a:buNone/>
            </a:pPr>
            <a:r>
              <a:rPr lang="en-US" altLang="x-none" sz="2000" dirty="0">
                <a:latin typeface="Courier New" charset="0"/>
                <a:ea typeface="ＭＳ Ｐゴシック" charset="-128"/>
              </a:rPr>
              <a:t>    if (n % 2 == 1) {</a:t>
            </a:r>
          </a:p>
          <a:p>
            <a:pPr lvl="1" eaLnBrk="1" hangingPunct="1">
              <a:lnSpc>
                <a:spcPct val="70000"/>
              </a:lnSpc>
              <a:buFont typeface="Wingdings 2" charset="2"/>
              <a:buNone/>
            </a:pPr>
            <a:r>
              <a:rPr lang="en-US" altLang="x-none" sz="2000" dirty="0">
                <a:latin typeface="Courier New" charset="0"/>
                <a:ea typeface="ＭＳ Ｐゴシック" charset="-128"/>
              </a:rPr>
              <a:t>        return true;</a:t>
            </a:r>
          </a:p>
          <a:p>
            <a:pPr lvl="1" eaLnBrk="1" hangingPunct="1">
              <a:lnSpc>
                <a:spcPct val="70000"/>
              </a:lnSpc>
              <a:buFont typeface="Wingdings 2" charset="2"/>
              <a:buNone/>
            </a:pPr>
            <a:r>
              <a:rPr lang="en-US" altLang="x-none" sz="2000" dirty="0">
                <a:latin typeface="Courier New" charset="0"/>
                <a:ea typeface="ＭＳ Ｐゴシック" charset="-128"/>
              </a:rPr>
              <a:t>    } else {</a:t>
            </a:r>
          </a:p>
          <a:p>
            <a:pPr lvl="1" eaLnBrk="1" hangingPunct="1">
              <a:lnSpc>
                <a:spcPct val="70000"/>
              </a:lnSpc>
              <a:buFont typeface="Wingdings 2" charset="2"/>
              <a:buNone/>
            </a:pPr>
            <a:r>
              <a:rPr lang="en-US" altLang="x-none" sz="2000" dirty="0">
                <a:latin typeface="Courier New" charset="0"/>
                <a:ea typeface="ＭＳ Ｐゴシック" charset="-128"/>
              </a:rPr>
              <a:t>        return false;</a:t>
            </a:r>
          </a:p>
          <a:p>
            <a:pPr lvl="1" eaLnBrk="1" hangingPunct="1">
              <a:lnSpc>
                <a:spcPct val="70000"/>
              </a:lnSpc>
              <a:buFont typeface="Wingdings 2" charset="2"/>
              <a:buNone/>
            </a:pPr>
            <a:r>
              <a:rPr lang="en-US" altLang="x-none" sz="2000" dirty="0">
                <a:latin typeface="Courier New" charset="0"/>
                <a:ea typeface="ＭＳ Ｐゴシック" charset="-128"/>
              </a:rPr>
              <a:t>    }</a:t>
            </a:r>
          </a:p>
          <a:p>
            <a:pPr lvl="1" eaLnBrk="1" hangingPunct="1">
              <a:lnSpc>
                <a:spcPct val="70000"/>
              </a:lnSpc>
              <a:buFont typeface="Wingdings 2" charset="2"/>
              <a:buNone/>
            </a:pPr>
            <a:r>
              <a:rPr lang="en-US" altLang="x-none" sz="2000" dirty="0">
                <a:latin typeface="Courier New" charset="0"/>
                <a:ea typeface="ＭＳ Ｐゴシック" charset="-128"/>
              </a:rPr>
              <a:t>}</a:t>
            </a:r>
          </a:p>
          <a:p>
            <a:pPr lvl="1" eaLnBrk="1" hangingPunct="1">
              <a:lnSpc>
                <a:spcPct val="80000"/>
              </a:lnSpc>
              <a:buFont typeface="Wingdings 2" charset="2"/>
              <a:buNone/>
            </a:pPr>
            <a:endParaRPr lang="en-US" altLang="x-none" sz="1800" dirty="0">
              <a:latin typeface="Courier New" charset="0"/>
              <a:ea typeface="ＭＳ Ｐゴシック" charset="-128"/>
            </a:endParaRPr>
          </a:p>
        </p:txBody>
      </p:sp>
      <p:grpSp>
        <p:nvGrpSpPr>
          <p:cNvPr id="4" name="Group 3"/>
          <p:cNvGrpSpPr>
            <a:grpSpLocks/>
          </p:cNvGrpSpPr>
          <p:nvPr/>
        </p:nvGrpSpPr>
        <p:grpSpPr bwMode="auto">
          <a:xfrm>
            <a:off x="990600" y="4800600"/>
            <a:ext cx="6934200" cy="1487488"/>
            <a:chOff x="990600" y="4800600"/>
            <a:chExt cx="6934200" cy="1486763"/>
          </a:xfrm>
        </p:grpSpPr>
        <p:sp>
          <p:nvSpPr>
            <p:cNvPr id="2" name="Rectangle 1"/>
            <p:cNvSpPr/>
            <p:nvPr/>
          </p:nvSpPr>
          <p:spPr>
            <a:xfrm>
              <a:off x="990600" y="5409903"/>
              <a:ext cx="6934200" cy="877460"/>
            </a:xfrm>
            <a:prstGeom prst="rect">
              <a:avLst/>
            </a:prstGeom>
          </p:spPr>
          <p:txBody>
            <a:bodyPr>
              <a:spAutoFit/>
            </a:bodyPr>
            <a:lstStyle/>
            <a:p>
              <a:pPr marL="285750" indent="-285750">
                <a:lnSpc>
                  <a:spcPct val="80000"/>
                </a:lnSpc>
                <a:spcBef>
                  <a:spcPct val="20000"/>
                </a:spcBef>
                <a:buClr>
                  <a:srgbClr val="3333CC"/>
                </a:buClr>
                <a:buSzPct val="75000"/>
                <a:defRPr/>
              </a:pPr>
              <a:r>
                <a:rPr lang="en-US" sz="1800" kern="0" dirty="0">
                  <a:solidFill>
                    <a:srgbClr val="000000"/>
                  </a:solidFill>
                  <a:latin typeface="Courier New" charset="0"/>
                  <a:ea typeface="ＭＳ Ｐゴシック" charset="0"/>
                  <a:cs typeface="ＭＳ Ｐゴシック" charset="0"/>
                </a:rPr>
                <a:t>public static </a:t>
              </a:r>
              <a:r>
                <a:rPr lang="en-US" sz="1800" kern="0" dirty="0" err="1">
                  <a:solidFill>
                    <a:srgbClr val="000000"/>
                  </a:solidFill>
                  <a:latin typeface="Courier New" charset="0"/>
                  <a:ea typeface="ＭＳ Ｐゴシック" charset="0"/>
                  <a:cs typeface="ＭＳ Ｐゴシック" charset="0"/>
                </a:rPr>
                <a:t>boolean</a:t>
              </a:r>
              <a:r>
                <a:rPr lang="en-US" sz="1800" kern="0" dirty="0">
                  <a:solidFill>
                    <a:srgbClr val="000000"/>
                  </a:solidFill>
                  <a:latin typeface="Courier New" charset="0"/>
                  <a:ea typeface="ＭＳ Ｐゴシック" charset="0"/>
                  <a:cs typeface="ＭＳ Ｐゴシック" charset="0"/>
                </a:rPr>
                <a:t> </a:t>
              </a:r>
              <a:r>
                <a:rPr lang="en-US" sz="1800" kern="0" dirty="0" err="1">
                  <a:solidFill>
                    <a:srgbClr val="000000"/>
                  </a:solidFill>
                  <a:latin typeface="Courier New" charset="0"/>
                  <a:ea typeface="ＭＳ Ｐゴシック" charset="0"/>
                  <a:cs typeface="ＭＳ Ｐゴシック" charset="0"/>
                </a:rPr>
                <a:t>isOdd</a:t>
              </a:r>
              <a:r>
                <a:rPr lang="en-US" sz="1800" kern="0" dirty="0">
                  <a:solidFill>
                    <a:srgbClr val="000000"/>
                  </a:solidFill>
                  <a:latin typeface="Courier New" charset="0"/>
                  <a:ea typeface="ＭＳ Ｐゴシック" charset="0"/>
                  <a:cs typeface="ＭＳ Ｐゴシック" charset="0"/>
                </a:rPr>
                <a:t>(</a:t>
              </a:r>
              <a:r>
                <a:rPr lang="en-US" sz="1800" kern="0" dirty="0" err="1">
                  <a:solidFill>
                    <a:srgbClr val="000000"/>
                  </a:solidFill>
                  <a:latin typeface="Courier New" charset="0"/>
                  <a:ea typeface="ＭＳ Ｐゴシック" charset="0"/>
                  <a:cs typeface="ＭＳ Ｐゴシック" charset="0"/>
                </a:rPr>
                <a:t>int</a:t>
              </a:r>
              <a:r>
                <a:rPr lang="en-US" sz="1800" kern="0" dirty="0">
                  <a:solidFill>
                    <a:srgbClr val="000000"/>
                  </a:solidFill>
                  <a:latin typeface="Courier New" charset="0"/>
                  <a:ea typeface="ＭＳ Ｐゴシック" charset="0"/>
                  <a:cs typeface="ＭＳ Ｐゴシック" charset="0"/>
                </a:rPr>
                <a:t> n) {</a:t>
              </a:r>
            </a:p>
            <a:p>
              <a:pPr marL="742950" lvl="1" indent="-285750">
                <a:lnSpc>
                  <a:spcPct val="80000"/>
                </a:lnSpc>
                <a:spcBef>
                  <a:spcPct val="20000"/>
                </a:spcBef>
                <a:buClr>
                  <a:srgbClr val="3333CC"/>
                </a:buClr>
                <a:buSzPct val="75000"/>
                <a:defRPr/>
              </a:pPr>
              <a:r>
                <a:rPr lang="en-US" sz="1800" b="1" kern="0" dirty="0">
                  <a:solidFill>
                    <a:srgbClr val="000000"/>
                  </a:solidFill>
                  <a:latin typeface="Courier New" charset="0"/>
                  <a:ea typeface="ＭＳ Ｐゴシック" charset="0"/>
                  <a:cs typeface="ＭＳ Ｐゴシック" charset="0"/>
                </a:rPr>
                <a:t>return (n % 2 == 1);</a:t>
              </a:r>
            </a:p>
            <a:p>
              <a:pPr marL="285750" indent="-285750">
                <a:lnSpc>
                  <a:spcPct val="80000"/>
                </a:lnSpc>
                <a:spcBef>
                  <a:spcPct val="20000"/>
                </a:spcBef>
                <a:buClr>
                  <a:srgbClr val="3333CC"/>
                </a:buClr>
                <a:buSzPct val="75000"/>
                <a:defRPr/>
              </a:pPr>
              <a:r>
                <a:rPr lang="en-US" sz="1800" kern="0" dirty="0">
                  <a:solidFill>
                    <a:srgbClr val="000000"/>
                  </a:solidFill>
                  <a:latin typeface="Courier New" charset="0"/>
                  <a:ea typeface="ＭＳ Ｐゴシック" charset="0"/>
                  <a:cs typeface="ＭＳ Ｐゴシック" charset="0"/>
                </a:rPr>
                <a:t>}</a:t>
              </a:r>
            </a:p>
          </p:txBody>
        </p:sp>
        <p:sp>
          <p:nvSpPr>
            <p:cNvPr id="36869" name="Down Arrow 2"/>
            <p:cNvSpPr>
              <a:spLocks noChangeArrowheads="1"/>
            </p:cNvSpPr>
            <p:nvPr/>
          </p:nvSpPr>
          <p:spPr bwMode="auto">
            <a:xfrm>
              <a:off x="3886200" y="4800600"/>
              <a:ext cx="457200" cy="609600"/>
            </a:xfrm>
            <a:prstGeom prst="downArrow">
              <a:avLst>
                <a:gd name="adj1" fmla="val 50000"/>
                <a:gd name="adj2" fmla="val 50000"/>
              </a:avLst>
            </a:prstGeom>
            <a:solidFill>
              <a:schemeClr val="accent1"/>
            </a:solidFill>
            <a:ln w="12700">
              <a:solidFill>
                <a:schemeClr val="tx1"/>
              </a:solidFill>
              <a:round/>
              <a:headEnd/>
              <a:tailEnd/>
            </a:ln>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p>
          </p:txBody>
        </p:sp>
      </p:grpSp>
      <p:sp>
        <p:nvSpPr>
          <p:cNvPr id="3" name="Slide Number Placeholder 5">
            <a:extLst>
              <a:ext uri="{FF2B5EF4-FFF2-40B4-BE49-F238E27FC236}">
                <a16:creationId xmlns:a16="http://schemas.microsoft.com/office/drawing/2014/main" id="{7E00A5EE-D09F-B11D-F381-2EC5F0872C5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43</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84003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pPr eaLnBrk="1" hangingPunct="1"/>
            <a:r>
              <a:rPr lang="en-US" altLang="x-none">
                <a:ea typeface="ＭＳ Ｐゴシック" charset="-128"/>
              </a:rPr>
              <a:t>"Boolean Zen" template</a:t>
            </a:r>
          </a:p>
        </p:txBody>
      </p:sp>
      <p:sp>
        <p:nvSpPr>
          <p:cNvPr id="37890" name="Rectangle 3"/>
          <p:cNvSpPr>
            <a:spLocks noGrp="1" noChangeArrowheads="1"/>
          </p:cNvSpPr>
          <p:nvPr>
            <p:ph type="body" idx="4294967295"/>
          </p:nvPr>
        </p:nvSpPr>
        <p:spPr/>
        <p:txBody>
          <a:bodyPr/>
          <a:lstStyle/>
          <a:p>
            <a:pPr eaLnBrk="1" hangingPunct="1">
              <a:lnSpc>
                <a:spcPct val="90000"/>
              </a:lnSpc>
            </a:pPr>
            <a:r>
              <a:rPr lang="en-US" altLang="x-none">
                <a:ea typeface="ＭＳ Ｐゴシック" charset="-128"/>
              </a:rPr>
              <a:t>Replace</a:t>
            </a:r>
          </a:p>
          <a:p>
            <a:pPr lvl="1" eaLnBrk="1" hangingPunct="1">
              <a:lnSpc>
                <a:spcPct val="80000"/>
              </a:lnSpc>
              <a:buFont typeface="Wingdings" charset="2"/>
              <a:buNone/>
            </a:pPr>
            <a:endParaRPr lang="en-US" altLang="x-none" sz="800">
              <a:latin typeface="Courier New" charset="0"/>
              <a:ea typeface="ＭＳ Ｐゴシック" charset="-128"/>
            </a:endParaRPr>
          </a:p>
          <a:p>
            <a:pPr lvl="1" eaLnBrk="1" hangingPunct="1">
              <a:lnSpc>
                <a:spcPct val="80000"/>
              </a:lnSpc>
              <a:buFont typeface="Wingdings" charset="2"/>
              <a:buNone/>
            </a:pPr>
            <a:r>
              <a:rPr lang="en-US" altLang="x-none" sz="1800">
                <a:latin typeface="Courier New" charset="0"/>
                <a:ea typeface="ＭＳ Ｐゴシック" charset="-128"/>
              </a:rPr>
              <a:t>public static boolean </a:t>
            </a:r>
            <a:r>
              <a:rPr lang="en-US" altLang="x-none" sz="1800" b="1" i="1">
                <a:ea typeface="ＭＳ Ｐゴシック" charset="-128"/>
              </a:rPr>
              <a:t>&lt;name&gt;</a:t>
            </a:r>
            <a:r>
              <a:rPr lang="en-US" altLang="x-none" sz="1800">
                <a:latin typeface="Courier New" charset="0"/>
                <a:ea typeface="ＭＳ Ｐゴシック" charset="-128"/>
              </a:rPr>
              <a:t>(</a:t>
            </a:r>
            <a:r>
              <a:rPr lang="en-US" altLang="x-none" sz="1800" b="1" i="1">
                <a:ea typeface="ＭＳ Ｐゴシック" charset="-128"/>
              </a:rPr>
              <a:t>&lt;parameters&gt;</a:t>
            </a:r>
            <a:r>
              <a:rPr lang="en-US" altLang="x-none" sz="1800">
                <a:latin typeface="Courier New" charset="0"/>
                <a:ea typeface="ＭＳ Ｐゴシック" charset="-128"/>
              </a:rPr>
              <a:t>) {</a:t>
            </a:r>
          </a:p>
          <a:p>
            <a:pPr lvl="1" eaLnBrk="1" hangingPunct="1">
              <a:lnSpc>
                <a:spcPct val="80000"/>
              </a:lnSpc>
              <a:buFont typeface="Wingdings" charset="2"/>
              <a:buNone/>
            </a:pPr>
            <a:r>
              <a:rPr lang="en-US" altLang="x-none" sz="1800">
                <a:solidFill>
                  <a:srgbClr val="800000"/>
                </a:solidFill>
                <a:latin typeface="Courier New" charset="0"/>
                <a:ea typeface="ＭＳ Ｐゴシック" charset="-128"/>
              </a:rPr>
              <a:t>    if (</a:t>
            </a:r>
            <a:r>
              <a:rPr lang="en-US" altLang="x-none" sz="1800" b="1" i="1">
                <a:solidFill>
                  <a:srgbClr val="800000"/>
                </a:solidFill>
                <a:ea typeface="ＭＳ Ｐゴシック" charset="-128"/>
              </a:rPr>
              <a:t>&lt;test&gt;</a:t>
            </a:r>
            <a:r>
              <a:rPr lang="en-US" altLang="x-none" sz="1800">
                <a:solidFill>
                  <a:srgbClr val="800000"/>
                </a:solidFill>
                <a:latin typeface="Courier New" charset="0"/>
                <a:ea typeface="ＭＳ Ｐゴシック" charset="-128"/>
              </a:rPr>
              <a:t>) {</a:t>
            </a:r>
          </a:p>
          <a:p>
            <a:pPr lvl="1" eaLnBrk="1" hangingPunct="1">
              <a:lnSpc>
                <a:spcPct val="80000"/>
              </a:lnSpc>
              <a:buFont typeface="Wingdings" charset="2"/>
              <a:buNone/>
            </a:pPr>
            <a:r>
              <a:rPr lang="en-US" altLang="x-none" sz="1800">
                <a:solidFill>
                  <a:srgbClr val="800000"/>
                </a:solidFill>
                <a:latin typeface="Courier New" charset="0"/>
                <a:ea typeface="ＭＳ Ｐゴシック" charset="-128"/>
              </a:rPr>
              <a:t>        return true;</a:t>
            </a:r>
          </a:p>
          <a:p>
            <a:pPr lvl="1" eaLnBrk="1" hangingPunct="1">
              <a:lnSpc>
                <a:spcPct val="80000"/>
              </a:lnSpc>
              <a:buFont typeface="Wingdings" charset="2"/>
              <a:buNone/>
            </a:pPr>
            <a:r>
              <a:rPr lang="en-US" altLang="x-none" sz="1800">
                <a:solidFill>
                  <a:srgbClr val="800000"/>
                </a:solidFill>
                <a:latin typeface="Courier New" charset="0"/>
                <a:ea typeface="ＭＳ Ｐゴシック" charset="-128"/>
              </a:rPr>
              <a:t>    } else {</a:t>
            </a:r>
          </a:p>
          <a:p>
            <a:pPr lvl="1" eaLnBrk="1" hangingPunct="1">
              <a:lnSpc>
                <a:spcPct val="80000"/>
              </a:lnSpc>
              <a:buFont typeface="Wingdings" charset="2"/>
              <a:buNone/>
            </a:pPr>
            <a:r>
              <a:rPr lang="en-US" altLang="x-none" sz="1800">
                <a:solidFill>
                  <a:srgbClr val="800000"/>
                </a:solidFill>
                <a:latin typeface="Courier New" charset="0"/>
                <a:ea typeface="ＭＳ Ｐゴシック" charset="-128"/>
              </a:rPr>
              <a:t>        return false;</a:t>
            </a:r>
          </a:p>
          <a:p>
            <a:pPr lvl="1" eaLnBrk="1" hangingPunct="1">
              <a:lnSpc>
                <a:spcPct val="80000"/>
              </a:lnSpc>
              <a:buFont typeface="Wingdings" charset="2"/>
              <a:buNone/>
            </a:pPr>
            <a:r>
              <a:rPr lang="en-US" altLang="x-none" sz="1800">
                <a:solidFill>
                  <a:srgbClr val="800000"/>
                </a:solidFill>
                <a:latin typeface="Courier New" charset="0"/>
                <a:ea typeface="ＭＳ Ｐゴシック" charset="-128"/>
              </a:rPr>
              <a:t>    }</a:t>
            </a:r>
          </a:p>
          <a:p>
            <a:pPr lvl="1" eaLnBrk="1" hangingPunct="1">
              <a:lnSpc>
                <a:spcPct val="80000"/>
              </a:lnSpc>
              <a:buFont typeface="Wingdings" charset="2"/>
              <a:buNone/>
            </a:pPr>
            <a:r>
              <a:rPr lang="en-US" altLang="x-none" sz="1800">
                <a:latin typeface="Courier New" charset="0"/>
                <a:ea typeface="ＭＳ Ｐゴシック" charset="-128"/>
              </a:rPr>
              <a:t>}</a:t>
            </a:r>
          </a:p>
          <a:p>
            <a:pPr lvl="1" eaLnBrk="1" hangingPunct="1">
              <a:lnSpc>
                <a:spcPct val="80000"/>
              </a:lnSpc>
              <a:buFont typeface="Wingdings" charset="2"/>
              <a:buNone/>
            </a:pPr>
            <a:endParaRPr lang="en-US" altLang="x-none" sz="1600">
              <a:latin typeface="Courier New" charset="0"/>
              <a:ea typeface="ＭＳ Ｐゴシック" charset="-128"/>
            </a:endParaRPr>
          </a:p>
          <a:p>
            <a:pPr eaLnBrk="1" hangingPunct="1">
              <a:lnSpc>
                <a:spcPct val="90000"/>
              </a:lnSpc>
              <a:buFontTx/>
              <a:buChar char="•"/>
            </a:pPr>
            <a:r>
              <a:rPr lang="en-US" altLang="x-none">
                <a:ea typeface="ＭＳ Ｐゴシック" charset="-128"/>
              </a:rPr>
              <a:t>with</a:t>
            </a:r>
          </a:p>
          <a:p>
            <a:pPr lvl="1" eaLnBrk="1" hangingPunct="1">
              <a:lnSpc>
                <a:spcPct val="80000"/>
              </a:lnSpc>
              <a:buFont typeface="Wingdings" charset="2"/>
              <a:buNone/>
            </a:pPr>
            <a:endParaRPr lang="en-US" altLang="x-none" sz="800">
              <a:latin typeface="Courier New" charset="0"/>
              <a:ea typeface="ＭＳ Ｐゴシック" charset="-128"/>
            </a:endParaRPr>
          </a:p>
          <a:p>
            <a:pPr lvl="1" eaLnBrk="1" hangingPunct="1">
              <a:lnSpc>
                <a:spcPct val="80000"/>
              </a:lnSpc>
              <a:buFont typeface="Wingdings" charset="2"/>
              <a:buNone/>
            </a:pPr>
            <a:r>
              <a:rPr lang="en-US" altLang="x-none" sz="1800">
                <a:latin typeface="Courier New" charset="0"/>
                <a:ea typeface="ＭＳ Ｐゴシック" charset="-128"/>
              </a:rPr>
              <a:t>public static boolean </a:t>
            </a:r>
            <a:r>
              <a:rPr lang="en-US" altLang="x-none" sz="1800" b="1" i="1">
                <a:ea typeface="ＭＳ Ｐゴシック" charset="-128"/>
              </a:rPr>
              <a:t>&lt;name&gt;</a:t>
            </a:r>
            <a:r>
              <a:rPr lang="en-US" altLang="x-none" sz="1800">
                <a:latin typeface="Courier New" charset="0"/>
                <a:ea typeface="ＭＳ Ｐゴシック" charset="-128"/>
              </a:rPr>
              <a:t>(</a:t>
            </a:r>
            <a:r>
              <a:rPr lang="en-US" altLang="x-none" sz="1800" b="1" i="1">
                <a:ea typeface="ＭＳ Ｐゴシック" charset="-128"/>
              </a:rPr>
              <a:t>&lt;parameters&gt;</a:t>
            </a:r>
            <a:r>
              <a:rPr lang="en-US" altLang="x-none" sz="1800">
                <a:latin typeface="Courier New" charset="0"/>
                <a:ea typeface="ＭＳ Ｐゴシック" charset="-128"/>
              </a:rPr>
              <a:t>) {</a:t>
            </a:r>
          </a:p>
          <a:p>
            <a:pPr lvl="1" eaLnBrk="1" hangingPunct="1">
              <a:lnSpc>
                <a:spcPct val="80000"/>
              </a:lnSpc>
              <a:buFont typeface="Wingdings" charset="2"/>
              <a:buNone/>
            </a:pPr>
            <a:r>
              <a:rPr lang="en-US" altLang="x-none" sz="1800">
                <a:solidFill>
                  <a:srgbClr val="003399"/>
                </a:solidFill>
                <a:latin typeface="Courier New" charset="0"/>
                <a:ea typeface="ＭＳ Ｐゴシック" charset="-128"/>
              </a:rPr>
              <a:t>    return </a:t>
            </a:r>
            <a:r>
              <a:rPr lang="en-US" altLang="x-none" sz="1800" b="1" i="1">
                <a:solidFill>
                  <a:srgbClr val="003399"/>
                </a:solidFill>
                <a:ea typeface="ＭＳ Ｐゴシック" charset="-128"/>
              </a:rPr>
              <a:t>&lt;test&gt;</a:t>
            </a:r>
            <a:r>
              <a:rPr lang="en-US" altLang="x-none" sz="1800">
                <a:solidFill>
                  <a:srgbClr val="003399"/>
                </a:solidFill>
                <a:latin typeface="Courier New" charset="0"/>
                <a:ea typeface="ＭＳ Ｐゴシック" charset="-128"/>
              </a:rPr>
              <a:t>;</a:t>
            </a:r>
          </a:p>
          <a:p>
            <a:pPr lvl="1" eaLnBrk="1" hangingPunct="1">
              <a:lnSpc>
                <a:spcPct val="80000"/>
              </a:lnSpc>
              <a:buFont typeface="Wingdings" charset="2"/>
              <a:buNone/>
            </a:pPr>
            <a:r>
              <a:rPr lang="en-US" altLang="x-none" sz="1800">
                <a:latin typeface="Courier New" charset="0"/>
                <a:ea typeface="ＭＳ Ｐゴシック" charset="-128"/>
              </a:rPr>
              <a:t>}</a:t>
            </a:r>
            <a:endParaRPr lang="en-US" altLang="x-none">
              <a:ea typeface="ＭＳ Ｐゴシック" charset="-128"/>
            </a:endParaRPr>
          </a:p>
        </p:txBody>
      </p:sp>
      <p:sp>
        <p:nvSpPr>
          <p:cNvPr id="2" name="Slide Number Placeholder 5">
            <a:extLst>
              <a:ext uri="{FF2B5EF4-FFF2-40B4-BE49-F238E27FC236}">
                <a16:creationId xmlns:a16="http://schemas.microsoft.com/office/drawing/2014/main" id="{8E3D9D26-EBB6-D6C5-8055-C1C74DE64E2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44</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6401977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p:txBody>
          <a:bodyPr/>
          <a:lstStyle/>
          <a:p>
            <a:pPr eaLnBrk="1" hangingPunct="1"/>
            <a:r>
              <a:rPr lang="en-US" altLang="x-none" sz="3600">
                <a:ea typeface="ＭＳ Ｐゴシック" charset="-128"/>
              </a:rPr>
              <a:t>Exercise: Apply Boolean Zen</a:t>
            </a:r>
          </a:p>
        </p:txBody>
      </p:sp>
      <p:sp>
        <p:nvSpPr>
          <p:cNvPr id="41986" name="Rectangle 3"/>
          <p:cNvSpPr>
            <a:spLocks noGrp="1"/>
          </p:cNvSpPr>
          <p:nvPr>
            <p:ph type="body" idx="4294967295"/>
          </p:nvPr>
        </p:nvSpPr>
        <p:spPr>
          <a:xfrm>
            <a:off x="533400" y="1600200"/>
            <a:ext cx="8229600" cy="4648200"/>
          </a:xfrm>
          <a:ln>
            <a:solidFill>
              <a:srgbClr val="660066"/>
            </a:solidFill>
            <a:miter lim="800000"/>
            <a:headEnd/>
            <a:tailEnd/>
          </a:ln>
        </p:spPr>
        <p:txBody>
          <a:bodyPr/>
          <a:lstStyle/>
          <a:p>
            <a:pPr eaLnBrk="1" hangingPunct="1">
              <a:lnSpc>
                <a:spcPct val="70000"/>
              </a:lnSpc>
              <a:buFont typeface="Wingdings 2" charset="2"/>
              <a:buNone/>
            </a:pPr>
            <a:r>
              <a:rPr lang="en-US" altLang="x-none" sz="2400">
                <a:latin typeface="Courier New" charset="0"/>
                <a:ea typeface="ＭＳ Ｐゴシック" charset="-128"/>
              </a:rPr>
              <a:t>public static </a:t>
            </a:r>
            <a:r>
              <a:rPr lang="en-US" altLang="x-none" sz="2400" b="1">
                <a:latin typeface="Courier New" charset="0"/>
                <a:ea typeface="ＭＳ Ｐゴシック" charset="-128"/>
              </a:rPr>
              <a:t>boolean</a:t>
            </a:r>
            <a:r>
              <a:rPr lang="en-US" altLang="x-none" sz="2400">
                <a:latin typeface="Courier New" charset="0"/>
                <a:ea typeface="ＭＳ Ｐゴシック" charset="-128"/>
              </a:rPr>
              <a:t> isPrime(int n) {</a:t>
            </a:r>
          </a:p>
          <a:p>
            <a:pPr eaLnBrk="1" hangingPunct="1">
              <a:lnSpc>
                <a:spcPct val="70000"/>
              </a:lnSpc>
              <a:buFont typeface="Wingdings 2" charset="2"/>
              <a:buNone/>
            </a:pPr>
            <a:r>
              <a:rPr lang="en-US" altLang="x-none" sz="2400">
                <a:latin typeface="Courier New" charset="0"/>
                <a:ea typeface="ＭＳ Ｐゴシック" charset="-128"/>
              </a:rPr>
              <a:t>    int factors = 0;</a:t>
            </a:r>
          </a:p>
          <a:p>
            <a:pPr eaLnBrk="1" hangingPunct="1">
              <a:lnSpc>
                <a:spcPct val="70000"/>
              </a:lnSpc>
              <a:buFont typeface="Wingdings 2" charset="2"/>
              <a:buNone/>
            </a:pPr>
            <a:r>
              <a:rPr lang="en-US" altLang="x-none" sz="2400">
                <a:latin typeface="Courier New" charset="0"/>
                <a:ea typeface="ＭＳ Ｐゴシック" charset="-128"/>
              </a:rPr>
              <a:t>    for (int i = 1; i &lt;= n; i++) {</a:t>
            </a:r>
          </a:p>
          <a:p>
            <a:pPr eaLnBrk="1" hangingPunct="1">
              <a:lnSpc>
                <a:spcPct val="70000"/>
              </a:lnSpc>
              <a:buFont typeface="Wingdings 2" charset="2"/>
              <a:buNone/>
            </a:pPr>
            <a:r>
              <a:rPr lang="en-US" altLang="x-none" sz="2400">
                <a:latin typeface="Courier New" charset="0"/>
                <a:ea typeface="ＭＳ Ｐゴシック" charset="-128"/>
              </a:rPr>
              <a:t>        if (n % i == 0) { </a:t>
            </a:r>
            <a:r>
              <a:rPr lang="en-US" altLang="x-none" sz="2400" b="1">
                <a:solidFill>
                  <a:srgbClr val="FF0000"/>
                </a:solidFill>
                <a:latin typeface="Courier New" charset="0"/>
                <a:ea typeface="ＭＳ Ｐゴシック" charset="-128"/>
              </a:rPr>
              <a:t>// cumulative sum</a:t>
            </a:r>
          </a:p>
          <a:p>
            <a:pPr eaLnBrk="1" hangingPunct="1">
              <a:lnSpc>
                <a:spcPct val="70000"/>
              </a:lnSpc>
              <a:buFont typeface="Wingdings 2" charset="2"/>
              <a:buNone/>
            </a:pPr>
            <a:r>
              <a:rPr lang="en-US" altLang="x-none" sz="2400">
                <a:latin typeface="Courier New" charset="0"/>
                <a:ea typeface="ＭＳ Ｐゴシック" charset="-128"/>
              </a:rPr>
              <a:t>            factors++;</a:t>
            </a:r>
          </a:p>
          <a:p>
            <a:pPr eaLnBrk="1" hangingPunct="1">
              <a:lnSpc>
                <a:spcPct val="70000"/>
              </a:lnSpc>
              <a:buFont typeface="Wingdings 2" charset="2"/>
              <a:buNone/>
            </a:pPr>
            <a:r>
              <a:rPr lang="en-US" altLang="x-none" sz="2400">
                <a:latin typeface="Courier New" charset="0"/>
                <a:ea typeface="ＭＳ Ｐゴシック" charset="-128"/>
              </a:rPr>
              <a:t>        }</a:t>
            </a:r>
          </a:p>
          <a:p>
            <a:pPr eaLnBrk="1" hangingPunct="1">
              <a:lnSpc>
                <a:spcPct val="70000"/>
              </a:lnSpc>
              <a:buFont typeface="Wingdings 2" charset="2"/>
              <a:buNone/>
            </a:pPr>
            <a:r>
              <a:rPr lang="en-US" altLang="x-none" sz="2400">
                <a:latin typeface="Courier New" charset="0"/>
                <a:ea typeface="ＭＳ Ｐゴシック" charset="-128"/>
              </a:rPr>
              <a:t>    }</a:t>
            </a:r>
          </a:p>
          <a:p>
            <a:pPr eaLnBrk="1" hangingPunct="1">
              <a:lnSpc>
                <a:spcPct val="70000"/>
              </a:lnSpc>
              <a:buFont typeface="Wingdings 2" charset="2"/>
              <a:buNone/>
            </a:pPr>
            <a:endParaRPr lang="en-US" altLang="x-none" sz="1200">
              <a:latin typeface="Courier New" charset="0"/>
              <a:ea typeface="ＭＳ Ｐゴシック" charset="-128"/>
            </a:endParaRPr>
          </a:p>
          <a:p>
            <a:pPr eaLnBrk="1" hangingPunct="1">
              <a:lnSpc>
                <a:spcPct val="70000"/>
              </a:lnSpc>
              <a:buFont typeface="Wingdings 2" charset="2"/>
              <a:buNone/>
            </a:pPr>
            <a:r>
              <a:rPr lang="en-US" altLang="x-none" sz="2400">
                <a:latin typeface="Courier New" charset="0"/>
                <a:ea typeface="ＭＳ Ｐゴシック" charset="-128"/>
              </a:rPr>
              <a:t>    if (factors == 2) {</a:t>
            </a:r>
          </a:p>
          <a:p>
            <a:pPr eaLnBrk="1" hangingPunct="1">
              <a:lnSpc>
                <a:spcPct val="70000"/>
              </a:lnSpc>
              <a:buFont typeface="Wingdings 2" charset="2"/>
              <a:buNone/>
            </a:pPr>
            <a:r>
              <a:rPr lang="en-US" altLang="x-none" sz="2400">
                <a:latin typeface="Courier New" charset="0"/>
                <a:ea typeface="ＭＳ Ｐゴシック" charset="-128"/>
              </a:rPr>
              <a:t>        return true;</a:t>
            </a:r>
          </a:p>
          <a:p>
            <a:pPr eaLnBrk="1" hangingPunct="1">
              <a:lnSpc>
                <a:spcPct val="70000"/>
              </a:lnSpc>
              <a:buFont typeface="Wingdings 2" charset="2"/>
              <a:buNone/>
            </a:pPr>
            <a:r>
              <a:rPr lang="en-US" altLang="x-none" sz="2400">
                <a:latin typeface="Courier New" charset="0"/>
                <a:ea typeface="ＭＳ Ｐゴシック" charset="-128"/>
              </a:rPr>
              <a:t>    } else {</a:t>
            </a:r>
          </a:p>
          <a:p>
            <a:pPr eaLnBrk="1" hangingPunct="1">
              <a:lnSpc>
                <a:spcPct val="70000"/>
              </a:lnSpc>
              <a:buFont typeface="Wingdings 2" charset="2"/>
              <a:buNone/>
            </a:pPr>
            <a:r>
              <a:rPr lang="en-US" altLang="x-none" sz="2400">
                <a:latin typeface="Courier New" charset="0"/>
                <a:ea typeface="ＭＳ Ｐゴシック" charset="-128"/>
              </a:rPr>
              <a:t>        return false;</a:t>
            </a:r>
          </a:p>
          <a:p>
            <a:pPr eaLnBrk="1" hangingPunct="1">
              <a:lnSpc>
                <a:spcPct val="70000"/>
              </a:lnSpc>
              <a:buFont typeface="Wingdings 2" charset="2"/>
              <a:buNone/>
            </a:pPr>
            <a:r>
              <a:rPr lang="en-US" altLang="x-none" sz="2400">
                <a:latin typeface="Courier New" charset="0"/>
                <a:ea typeface="ＭＳ Ｐゴシック" charset="-128"/>
              </a:rPr>
              <a:t>    }</a:t>
            </a:r>
          </a:p>
          <a:p>
            <a:pPr eaLnBrk="1" hangingPunct="1">
              <a:lnSpc>
                <a:spcPct val="70000"/>
              </a:lnSpc>
              <a:buFont typeface="Wingdings 2" charset="2"/>
              <a:buNone/>
            </a:pPr>
            <a:r>
              <a:rPr lang="en-US" altLang="x-none" sz="2400">
                <a:latin typeface="Courier New" charset="0"/>
                <a:ea typeface="ＭＳ Ｐゴシック" charset="-128"/>
              </a:rPr>
              <a:t>}</a:t>
            </a:r>
          </a:p>
        </p:txBody>
      </p:sp>
      <p:sp>
        <p:nvSpPr>
          <p:cNvPr id="2" name="Slide Number Placeholder 5">
            <a:extLst>
              <a:ext uri="{FF2B5EF4-FFF2-40B4-BE49-F238E27FC236}">
                <a16:creationId xmlns:a16="http://schemas.microsoft.com/office/drawing/2014/main" id="{C8494E16-0C32-2A7D-6CDA-3BDF3CEBD454}"/>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45</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9162450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altLang="x-none">
                <a:ea typeface="ＭＳ Ｐゴシック" charset="-128"/>
              </a:rPr>
              <a:t>(Offline) Exercise</a:t>
            </a:r>
          </a:p>
        </p:txBody>
      </p:sp>
      <p:sp>
        <p:nvSpPr>
          <p:cNvPr id="38914" name="Content Placeholder 2"/>
          <p:cNvSpPr>
            <a:spLocks noGrp="1"/>
          </p:cNvSpPr>
          <p:nvPr>
            <p:ph idx="4294967295"/>
          </p:nvPr>
        </p:nvSpPr>
        <p:spPr>
          <a:xfrm>
            <a:off x="533400" y="1600200"/>
            <a:ext cx="8077200" cy="4648200"/>
          </a:xfrm>
        </p:spPr>
        <p:txBody>
          <a:bodyPr/>
          <a:lstStyle/>
          <a:p>
            <a:pPr eaLnBrk="1" hangingPunct="1"/>
            <a:r>
              <a:rPr lang="en-US" altLang="x-none">
                <a:ea typeface="ＭＳ Ｐゴシック" charset="-128"/>
              </a:rPr>
              <a:t>Students new to </a:t>
            </a:r>
            <a:r>
              <a:rPr lang="en-US" altLang="x-none">
                <a:latin typeface="Courier New" charset="0"/>
                <a:ea typeface="ＭＳ Ｐゴシック" charset="-128"/>
              </a:rPr>
              <a:t>boolean </a:t>
            </a:r>
            <a:r>
              <a:rPr lang="en-US" altLang="x-none">
                <a:ea typeface="ＭＳ Ｐゴシック" charset="-128"/>
              </a:rPr>
              <a:t>often have an </a:t>
            </a:r>
            <a:r>
              <a:rPr lang="en-US" altLang="x-none">
                <a:latin typeface="Courier New" charset="0"/>
                <a:ea typeface="ＭＳ Ｐゴシック" charset="-128"/>
              </a:rPr>
              <a:t>if/else</a:t>
            </a:r>
            <a:r>
              <a:rPr lang="en-US" altLang="x-none">
                <a:ea typeface="ＭＳ Ｐゴシック" charset="-128"/>
              </a:rPr>
              <a:t> to return </a:t>
            </a:r>
            <a:r>
              <a:rPr lang="en-US" altLang="x-none">
                <a:latin typeface="Courier New" charset="0"/>
                <a:ea typeface="ＭＳ Ｐゴシック" charset="-128"/>
              </a:rPr>
              <a:t>true</a:t>
            </a:r>
            <a:r>
              <a:rPr lang="en-US" altLang="x-none">
                <a:ea typeface="ＭＳ Ｐゴシック" charset="-128"/>
              </a:rPr>
              <a:t> or </a:t>
            </a:r>
            <a:r>
              <a:rPr lang="en-US" altLang="x-none">
                <a:latin typeface="Courier New" charset="0"/>
                <a:ea typeface="ＭＳ Ｐゴシック" charset="-128"/>
              </a:rPr>
              <a:t>false</a:t>
            </a:r>
            <a:r>
              <a:rPr lang="en-US" altLang="x-none">
                <a:ea typeface="ＭＳ Ｐゴシック" charset="-128"/>
              </a:rPr>
              <a:t>:</a:t>
            </a:r>
            <a:endParaRPr lang="en-US" altLang="x-none" sz="900">
              <a:latin typeface="Courier New" charset="0"/>
              <a:ea typeface="ＭＳ Ｐゴシック" charset="-128"/>
            </a:endParaRPr>
          </a:p>
          <a:p>
            <a:pPr lvl="1" eaLnBrk="1" hangingPunct="1">
              <a:lnSpc>
                <a:spcPct val="80000"/>
              </a:lnSpc>
              <a:buFont typeface="Wingdings 2" charset="2"/>
              <a:buNone/>
            </a:pPr>
            <a:endParaRPr lang="en-US" altLang="x-none" sz="1800">
              <a:latin typeface="Courier New" charset="0"/>
              <a:ea typeface="ＭＳ Ｐゴシック" charset="-128"/>
            </a:endParaRPr>
          </a:p>
          <a:p>
            <a:pPr lvl="1" eaLnBrk="1" hangingPunct="1">
              <a:lnSpc>
                <a:spcPct val="80000"/>
              </a:lnSpc>
              <a:buFont typeface="Wingdings 2" charset="2"/>
              <a:buNone/>
            </a:pPr>
            <a:r>
              <a:rPr lang="en-US" altLang="x-none" sz="2000">
                <a:latin typeface="Courier New" charset="0"/>
                <a:ea typeface="ＭＳ Ｐゴシック" charset="-128"/>
              </a:rPr>
              <a:t>public static boolean bothOdd(int n1, int n2) {</a:t>
            </a:r>
          </a:p>
          <a:p>
            <a:pPr lvl="1" eaLnBrk="1" hangingPunct="1">
              <a:lnSpc>
                <a:spcPct val="80000"/>
              </a:lnSpc>
              <a:buFont typeface="Wingdings 2" charset="2"/>
              <a:buNone/>
            </a:pPr>
            <a:r>
              <a:rPr lang="en-US" altLang="x-none" sz="2000">
                <a:latin typeface="Courier New" charset="0"/>
                <a:ea typeface="ＭＳ Ｐゴシック" charset="-128"/>
              </a:rPr>
              <a:t>	  if </a:t>
            </a:r>
            <a:r>
              <a:rPr lang="en-US" altLang="x-none" sz="2000" b="1">
                <a:latin typeface="Courier New" charset="0"/>
                <a:ea typeface="ＭＳ Ｐゴシック" charset="-128"/>
              </a:rPr>
              <a:t>(n1 % 2 == 1 &amp;&amp; n2 % 2 == 1)</a:t>
            </a:r>
            <a:r>
              <a:rPr lang="en-US" altLang="x-none" sz="2000">
                <a:latin typeface="Courier New" charset="0"/>
                <a:ea typeface="ＭＳ Ｐゴシック" charset="-128"/>
              </a:rPr>
              <a:t> {</a:t>
            </a:r>
          </a:p>
          <a:p>
            <a:pPr lvl="1" eaLnBrk="1" hangingPunct="1">
              <a:lnSpc>
                <a:spcPct val="80000"/>
              </a:lnSpc>
              <a:buFont typeface="Wingdings 2" charset="2"/>
              <a:buNone/>
            </a:pPr>
            <a:r>
              <a:rPr lang="en-US" altLang="x-none" sz="2000">
                <a:latin typeface="Courier New" charset="0"/>
                <a:ea typeface="ＭＳ Ｐゴシック" charset="-128"/>
              </a:rPr>
              <a:t>	      return true;</a:t>
            </a:r>
          </a:p>
          <a:p>
            <a:pPr lvl="1" eaLnBrk="1" hangingPunct="1">
              <a:lnSpc>
                <a:spcPct val="80000"/>
              </a:lnSpc>
              <a:buFont typeface="Wingdings 2" charset="2"/>
              <a:buNone/>
            </a:pPr>
            <a:r>
              <a:rPr lang="en-US" altLang="x-none" sz="2000">
                <a:latin typeface="Courier New" charset="0"/>
                <a:ea typeface="ＭＳ Ｐゴシック" charset="-128"/>
              </a:rPr>
              <a:t>	  } else {</a:t>
            </a:r>
          </a:p>
          <a:p>
            <a:pPr lvl="1" eaLnBrk="1" hangingPunct="1">
              <a:lnSpc>
                <a:spcPct val="80000"/>
              </a:lnSpc>
              <a:buFont typeface="Wingdings 2" charset="2"/>
              <a:buNone/>
            </a:pPr>
            <a:r>
              <a:rPr lang="en-US" altLang="x-none" sz="2000">
                <a:latin typeface="Courier New" charset="0"/>
                <a:ea typeface="ＭＳ Ｐゴシック" charset="-128"/>
              </a:rPr>
              <a:t>	      return false;</a:t>
            </a:r>
          </a:p>
          <a:p>
            <a:pPr lvl="1" eaLnBrk="1" hangingPunct="1">
              <a:lnSpc>
                <a:spcPct val="80000"/>
              </a:lnSpc>
              <a:buFont typeface="Wingdings 2" charset="2"/>
              <a:buNone/>
            </a:pPr>
            <a:r>
              <a:rPr lang="en-US" altLang="x-none" sz="2000">
                <a:latin typeface="Courier New" charset="0"/>
                <a:ea typeface="ＭＳ Ｐゴシック" charset="-128"/>
              </a:rPr>
              <a:t>	  }</a:t>
            </a:r>
          </a:p>
          <a:p>
            <a:pPr lvl="1" eaLnBrk="1" hangingPunct="1">
              <a:lnSpc>
                <a:spcPct val="80000"/>
              </a:lnSpc>
              <a:buFont typeface="Wingdings 2" charset="2"/>
              <a:buNone/>
            </a:pPr>
            <a:r>
              <a:rPr lang="en-US" altLang="x-none" sz="2000">
                <a:latin typeface="Courier New" charset="0"/>
                <a:ea typeface="ＭＳ Ｐゴシック" charset="-128"/>
              </a:rPr>
              <a:t>}</a:t>
            </a:r>
            <a:endParaRPr lang="en-US" altLang="x-none" sz="2000">
              <a:ea typeface="ＭＳ Ｐゴシック" charset="-128"/>
            </a:endParaRPr>
          </a:p>
          <a:p>
            <a:pPr lvl="1" eaLnBrk="1" hangingPunct="1">
              <a:lnSpc>
                <a:spcPct val="80000"/>
              </a:lnSpc>
              <a:buFont typeface="Wingdings 2" charset="2"/>
              <a:buNone/>
            </a:pPr>
            <a:endParaRPr lang="en-US" altLang="x-none" sz="1800">
              <a:latin typeface="Courier New" charset="0"/>
              <a:ea typeface="ＭＳ Ｐゴシック" charset="-128"/>
            </a:endParaRPr>
          </a:p>
        </p:txBody>
      </p:sp>
      <p:sp>
        <p:nvSpPr>
          <p:cNvPr id="2" name="Slide Number Placeholder 5">
            <a:extLst>
              <a:ext uri="{FF2B5EF4-FFF2-40B4-BE49-F238E27FC236}">
                <a16:creationId xmlns:a16="http://schemas.microsoft.com/office/drawing/2014/main" id="{8BABABE3-F4C3-5751-1B0A-FDFFFA5F7F93}"/>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46</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458822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p:txBody>
          <a:bodyPr/>
          <a:lstStyle/>
          <a:p>
            <a:pPr eaLnBrk="1" hangingPunct="1"/>
            <a:r>
              <a:rPr lang="en-US" altLang="x-none">
                <a:ea typeface="ＭＳ Ｐゴシック" charset="-128"/>
              </a:rPr>
              <a:t>(Offline) Exercise</a:t>
            </a:r>
          </a:p>
        </p:txBody>
      </p:sp>
      <p:sp>
        <p:nvSpPr>
          <p:cNvPr id="39938" name="Content Placeholder 2"/>
          <p:cNvSpPr>
            <a:spLocks noGrp="1"/>
          </p:cNvSpPr>
          <p:nvPr>
            <p:ph idx="4294967295"/>
          </p:nvPr>
        </p:nvSpPr>
        <p:spPr>
          <a:xfrm>
            <a:off x="533400" y="1600200"/>
            <a:ext cx="8077200" cy="4648200"/>
          </a:xfrm>
        </p:spPr>
        <p:txBody>
          <a:bodyPr/>
          <a:lstStyle/>
          <a:p>
            <a:pPr eaLnBrk="1" hangingPunct="1"/>
            <a:r>
              <a:rPr lang="en-US" altLang="x-none">
                <a:ea typeface="ＭＳ Ｐゴシック" charset="-128"/>
              </a:rPr>
              <a:t>Students new to </a:t>
            </a:r>
            <a:r>
              <a:rPr lang="en-US" altLang="x-none">
                <a:latin typeface="Courier New" charset="0"/>
                <a:ea typeface="ＭＳ Ｐゴシック" charset="-128"/>
              </a:rPr>
              <a:t>boolean </a:t>
            </a:r>
            <a:r>
              <a:rPr lang="en-US" altLang="x-none">
                <a:ea typeface="ＭＳ Ｐゴシック" charset="-128"/>
              </a:rPr>
              <a:t>often have an </a:t>
            </a:r>
            <a:r>
              <a:rPr lang="en-US" altLang="x-none">
                <a:latin typeface="Courier New" charset="0"/>
                <a:ea typeface="ＭＳ Ｐゴシック" charset="-128"/>
              </a:rPr>
              <a:t>if/else</a:t>
            </a:r>
            <a:r>
              <a:rPr lang="en-US" altLang="x-none">
                <a:ea typeface="ＭＳ Ｐゴシック" charset="-128"/>
              </a:rPr>
              <a:t> to return </a:t>
            </a:r>
            <a:r>
              <a:rPr lang="en-US" altLang="x-none">
                <a:latin typeface="Courier New" charset="0"/>
                <a:ea typeface="ＭＳ Ｐゴシック" charset="-128"/>
              </a:rPr>
              <a:t>true</a:t>
            </a:r>
            <a:r>
              <a:rPr lang="en-US" altLang="x-none">
                <a:ea typeface="ＭＳ Ｐゴシック" charset="-128"/>
              </a:rPr>
              <a:t> or </a:t>
            </a:r>
            <a:r>
              <a:rPr lang="en-US" altLang="x-none">
                <a:latin typeface="Courier New" charset="0"/>
                <a:ea typeface="ＭＳ Ｐゴシック" charset="-128"/>
              </a:rPr>
              <a:t>false</a:t>
            </a:r>
            <a:r>
              <a:rPr lang="en-US" altLang="x-none">
                <a:ea typeface="ＭＳ Ｐゴシック" charset="-128"/>
              </a:rPr>
              <a:t>:</a:t>
            </a:r>
            <a:endParaRPr lang="en-US" altLang="x-none" sz="900">
              <a:latin typeface="Courier New" charset="0"/>
              <a:ea typeface="ＭＳ Ｐゴシック" charset="-128"/>
            </a:endParaRPr>
          </a:p>
          <a:p>
            <a:pPr lvl="1" eaLnBrk="1" hangingPunct="1">
              <a:lnSpc>
                <a:spcPct val="80000"/>
              </a:lnSpc>
              <a:buFont typeface="Wingdings 2" charset="2"/>
              <a:buNone/>
            </a:pPr>
            <a:endParaRPr lang="en-US" altLang="x-none" sz="1800">
              <a:latin typeface="Courier New" charset="0"/>
              <a:ea typeface="ＭＳ Ｐゴシック" charset="-128"/>
            </a:endParaRPr>
          </a:p>
          <a:p>
            <a:pPr lvl="1" eaLnBrk="1" hangingPunct="1">
              <a:lnSpc>
                <a:spcPct val="80000"/>
              </a:lnSpc>
              <a:buFont typeface="Wingdings 2" charset="2"/>
              <a:buNone/>
            </a:pPr>
            <a:r>
              <a:rPr lang="en-US" altLang="x-none" sz="2000">
                <a:latin typeface="Courier New" charset="0"/>
                <a:ea typeface="ＭＳ Ｐゴシック" charset="-128"/>
              </a:rPr>
              <a:t>public static boolean bothOdd(int n1, int n2) {</a:t>
            </a:r>
          </a:p>
          <a:p>
            <a:pPr lvl="1" eaLnBrk="1" hangingPunct="1">
              <a:lnSpc>
                <a:spcPct val="80000"/>
              </a:lnSpc>
              <a:buFont typeface="Wingdings 2" charset="2"/>
              <a:buNone/>
            </a:pPr>
            <a:r>
              <a:rPr lang="en-US" altLang="x-none" sz="2000">
                <a:latin typeface="Courier New" charset="0"/>
                <a:ea typeface="ＭＳ Ｐゴシック" charset="-128"/>
              </a:rPr>
              <a:t>	  if </a:t>
            </a:r>
            <a:r>
              <a:rPr lang="en-US" altLang="x-none" sz="2000" b="1">
                <a:latin typeface="Courier New" charset="0"/>
                <a:ea typeface="ＭＳ Ｐゴシック" charset="-128"/>
              </a:rPr>
              <a:t>(n1 % 2 == 1 &amp;&amp; n2 % 2 == 1)</a:t>
            </a:r>
            <a:r>
              <a:rPr lang="en-US" altLang="x-none" sz="2000">
                <a:latin typeface="Courier New" charset="0"/>
                <a:ea typeface="ＭＳ Ｐゴシック" charset="-128"/>
              </a:rPr>
              <a:t> {</a:t>
            </a:r>
          </a:p>
          <a:p>
            <a:pPr lvl="1" eaLnBrk="1" hangingPunct="1">
              <a:lnSpc>
                <a:spcPct val="80000"/>
              </a:lnSpc>
              <a:buFont typeface="Wingdings 2" charset="2"/>
              <a:buNone/>
            </a:pPr>
            <a:r>
              <a:rPr lang="en-US" altLang="x-none" sz="2000">
                <a:latin typeface="Courier New" charset="0"/>
                <a:ea typeface="ＭＳ Ｐゴシック" charset="-128"/>
              </a:rPr>
              <a:t>	      return true;</a:t>
            </a:r>
          </a:p>
          <a:p>
            <a:pPr lvl="1" eaLnBrk="1" hangingPunct="1">
              <a:lnSpc>
                <a:spcPct val="80000"/>
              </a:lnSpc>
              <a:buFont typeface="Wingdings 2" charset="2"/>
              <a:buNone/>
            </a:pPr>
            <a:r>
              <a:rPr lang="en-US" altLang="x-none" sz="2000">
                <a:latin typeface="Courier New" charset="0"/>
                <a:ea typeface="ＭＳ Ｐゴシック" charset="-128"/>
              </a:rPr>
              <a:t>	  } else {</a:t>
            </a:r>
          </a:p>
          <a:p>
            <a:pPr lvl="1" eaLnBrk="1" hangingPunct="1">
              <a:lnSpc>
                <a:spcPct val="80000"/>
              </a:lnSpc>
              <a:buFont typeface="Wingdings 2" charset="2"/>
              <a:buNone/>
            </a:pPr>
            <a:r>
              <a:rPr lang="en-US" altLang="x-none" sz="2000">
                <a:latin typeface="Courier New" charset="0"/>
                <a:ea typeface="ＭＳ Ｐゴシック" charset="-128"/>
              </a:rPr>
              <a:t>	      return false;</a:t>
            </a:r>
          </a:p>
          <a:p>
            <a:pPr lvl="1" eaLnBrk="1" hangingPunct="1">
              <a:lnSpc>
                <a:spcPct val="80000"/>
              </a:lnSpc>
              <a:buFont typeface="Wingdings 2" charset="2"/>
              <a:buNone/>
            </a:pPr>
            <a:r>
              <a:rPr lang="en-US" altLang="x-none" sz="2000">
                <a:latin typeface="Courier New" charset="0"/>
                <a:ea typeface="ＭＳ Ｐゴシック" charset="-128"/>
              </a:rPr>
              <a:t>	  }</a:t>
            </a:r>
          </a:p>
          <a:p>
            <a:pPr lvl="1" eaLnBrk="1" hangingPunct="1">
              <a:lnSpc>
                <a:spcPct val="80000"/>
              </a:lnSpc>
              <a:buFont typeface="Wingdings 2" charset="2"/>
              <a:buNone/>
            </a:pPr>
            <a:r>
              <a:rPr lang="en-US" altLang="x-none" sz="2000">
                <a:latin typeface="Courier New" charset="0"/>
                <a:ea typeface="ＭＳ Ｐゴシック" charset="-128"/>
              </a:rPr>
              <a:t>}</a:t>
            </a:r>
            <a:endParaRPr lang="en-US" altLang="x-none" sz="2000">
              <a:ea typeface="ＭＳ Ｐゴシック" charset="-128"/>
            </a:endParaRPr>
          </a:p>
          <a:p>
            <a:pPr lvl="1" eaLnBrk="1" hangingPunct="1">
              <a:lnSpc>
                <a:spcPct val="80000"/>
              </a:lnSpc>
              <a:buFont typeface="Wingdings 2" charset="2"/>
              <a:buNone/>
            </a:pPr>
            <a:endParaRPr lang="en-US" altLang="x-none" sz="1800">
              <a:latin typeface="Courier New" charset="0"/>
              <a:ea typeface="ＭＳ Ｐゴシック" charset="-128"/>
            </a:endParaRPr>
          </a:p>
        </p:txBody>
      </p:sp>
      <p:grpSp>
        <p:nvGrpSpPr>
          <p:cNvPr id="39939" name="Group 3"/>
          <p:cNvGrpSpPr>
            <a:grpSpLocks/>
          </p:cNvGrpSpPr>
          <p:nvPr/>
        </p:nvGrpSpPr>
        <p:grpSpPr bwMode="auto">
          <a:xfrm>
            <a:off x="990600" y="4800600"/>
            <a:ext cx="6934200" cy="1487488"/>
            <a:chOff x="990600" y="4800600"/>
            <a:chExt cx="6934200" cy="1486763"/>
          </a:xfrm>
        </p:grpSpPr>
        <p:sp>
          <p:nvSpPr>
            <p:cNvPr id="2" name="Rectangle 1"/>
            <p:cNvSpPr/>
            <p:nvPr/>
          </p:nvSpPr>
          <p:spPr>
            <a:xfrm>
              <a:off x="990600" y="5409903"/>
              <a:ext cx="6934200" cy="877460"/>
            </a:xfrm>
            <a:prstGeom prst="rect">
              <a:avLst/>
            </a:prstGeom>
          </p:spPr>
          <p:txBody>
            <a:bodyPr>
              <a:spAutoFit/>
            </a:bodyPr>
            <a:lstStyle/>
            <a:p>
              <a:pPr marL="285750" indent="-285750">
                <a:lnSpc>
                  <a:spcPct val="80000"/>
                </a:lnSpc>
                <a:spcBef>
                  <a:spcPct val="20000"/>
                </a:spcBef>
                <a:buClr>
                  <a:srgbClr val="3333CC"/>
                </a:buClr>
                <a:buSzPct val="75000"/>
                <a:defRPr/>
              </a:pPr>
              <a:r>
                <a:rPr lang="en-US" sz="1800" kern="0" dirty="0">
                  <a:solidFill>
                    <a:srgbClr val="000000"/>
                  </a:solidFill>
                  <a:latin typeface="Courier New" charset="0"/>
                  <a:ea typeface="ＭＳ Ｐゴシック" charset="0"/>
                  <a:cs typeface="ＭＳ Ｐゴシック" charset="0"/>
                </a:rPr>
                <a:t>public static </a:t>
              </a:r>
              <a:r>
                <a:rPr lang="en-US" sz="1800" kern="0" dirty="0" err="1">
                  <a:solidFill>
                    <a:srgbClr val="000000"/>
                  </a:solidFill>
                  <a:latin typeface="Courier New" charset="0"/>
                  <a:ea typeface="ＭＳ Ｐゴシック" charset="0"/>
                  <a:cs typeface="ＭＳ Ｐゴシック" charset="0"/>
                </a:rPr>
                <a:t>boolean</a:t>
              </a:r>
              <a:r>
                <a:rPr lang="en-US" sz="1800" kern="0" dirty="0">
                  <a:solidFill>
                    <a:srgbClr val="000000"/>
                  </a:solidFill>
                  <a:latin typeface="Courier New" charset="0"/>
                  <a:ea typeface="ＭＳ Ｐゴシック" charset="0"/>
                  <a:cs typeface="ＭＳ Ｐゴシック" charset="0"/>
                </a:rPr>
                <a:t> </a:t>
              </a:r>
              <a:r>
                <a:rPr lang="en-US" sz="1800" kern="0" dirty="0" err="1">
                  <a:solidFill>
                    <a:srgbClr val="000000"/>
                  </a:solidFill>
                  <a:latin typeface="Courier New" charset="0"/>
                  <a:ea typeface="ＭＳ Ｐゴシック" charset="0"/>
                  <a:cs typeface="ＭＳ Ｐゴシック" charset="0"/>
                </a:rPr>
                <a:t>bothOdd</a:t>
              </a:r>
              <a:r>
                <a:rPr lang="en-US" sz="1800" kern="0" dirty="0">
                  <a:solidFill>
                    <a:srgbClr val="000000"/>
                  </a:solidFill>
                  <a:latin typeface="Courier New" charset="0"/>
                  <a:ea typeface="ＭＳ Ｐゴシック" charset="0"/>
                  <a:cs typeface="ＭＳ Ｐゴシック" charset="0"/>
                </a:rPr>
                <a:t>(</a:t>
              </a:r>
              <a:r>
                <a:rPr lang="en-US" sz="1800" kern="0" dirty="0" err="1">
                  <a:solidFill>
                    <a:srgbClr val="000000"/>
                  </a:solidFill>
                  <a:latin typeface="Courier New" charset="0"/>
                  <a:ea typeface="ＭＳ Ｐゴシック" charset="0"/>
                  <a:cs typeface="ＭＳ Ｐゴシック" charset="0"/>
                </a:rPr>
                <a:t>int</a:t>
              </a:r>
              <a:r>
                <a:rPr lang="en-US" sz="1800" kern="0" dirty="0">
                  <a:solidFill>
                    <a:srgbClr val="000000"/>
                  </a:solidFill>
                  <a:latin typeface="Courier New" charset="0"/>
                  <a:ea typeface="ＭＳ Ｐゴシック" charset="0"/>
                  <a:cs typeface="ＭＳ Ｐゴシック" charset="0"/>
                </a:rPr>
                <a:t> n1, </a:t>
              </a:r>
              <a:r>
                <a:rPr lang="en-US" sz="1800" kern="0" dirty="0" err="1">
                  <a:solidFill>
                    <a:srgbClr val="000000"/>
                  </a:solidFill>
                  <a:latin typeface="Courier New" charset="0"/>
                  <a:ea typeface="ＭＳ Ｐゴシック" charset="0"/>
                  <a:cs typeface="ＭＳ Ｐゴシック" charset="0"/>
                </a:rPr>
                <a:t>int</a:t>
              </a:r>
              <a:r>
                <a:rPr lang="en-US" sz="1800" kern="0" dirty="0">
                  <a:solidFill>
                    <a:srgbClr val="000000"/>
                  </a:solidFill>
                  <a:latin typeface="Courier New" charset="0"/>
                  <a:ea typeface="ＭＳ Ｐゴシック" charset="0"/>
                  <a:cs typeface="ＭＳ Ｐゴシック" charset="0"/>
                </a:rPr>
                <a:t> n2) {</a:t>
              </a:r>
            </a:p>
            <a:p>
              <a:pPr marL="742950" lvl="1" indent="-285750">
                <a:lnSpc>
                  <a:spcPct val="80000"/>
                </a:lnSpc>
                <a:spcBef>
                  <a:spcPct val="20000"/>
                </a:spcBef>
                <a:buClr>
                  <a:srgbClr val="3333CC"/>
                </a:buClr>
                <a:buSzPct val="75000"/>
                <a:defRPr/>
              </a:pPr>
              <a:r>
                <a:rPr lang="en-US" sz="1800" b="1" kern="0" dirty="0">
                  <a:solidFill>
                    <a:srgbClr val="000000"/>
                  </a:solidFill>
                  <a:latin typeface="Courier New" charset="0"/>
                  <a:ea typeface="ＭＳ Ｐゴシック" charset="0"/>
                  <a:cs typeface="ＭＳ Ｐゴシック" charset="0"/>
                </a:rPr>
                <a:t>return (n1 % 2 == 1 &amp;&amp; n2 % 2 == 1);</a:t>
              </a:r>
            </a:p>
            <a:p>
              <a:pPr marL="285750" indent="-285750">
                <a:lnSpc>
                  <a:spcPct val="80000"/>
                </a:lnSpc>
                <a:spcBef>
                  <a:spcPct val="20000"/>
                </a:spcBef>
                <a:buClr>
                  <a:srgbClr val="3333CC"/>
                </a:buClr>
                <a:buSzPct val="75000"/>
                <a:defRPr/>
              </a:pPr>
              <a:r>
                <a:rPr lang="en-US" sz="1800" kern="0" dirty="0">
                  <a:solidFill>
                    <a:srgbClr val="000000"/>
                  </a:solidFill>
                  <a:latin typeface="Courier New" charset="0"/>
                  <a:ea typeface="ＭＳ Ｐゴシック" charset="0"/>
                  <a:cs typeface="ＭＳ Ｐゴシック" charset="0"/>
                </a:rPr>
                <a:t>}</a:t>
              </a:r>
            </a:p>
          </p:txBody>
        </p:sp>
        <p:sp>
          <p:nvSpPr>
            <p:cNvPr id="39941" name="Down Arrow 2"/>
            <p:cNvSpPr>
              <a:spLocks noChangeArrowheads="1"/>
            </p:cNvSpPr>
            <p:nvPr/>
          </p:nvSpPr>
          <p:spPr bwMode="auto">
            <a:xfrm>
              <a:off x="3886200" y="4800600"/>
              <a:ext cx="457200" cy="609600"/>
            </a:xfrm>
            <a:prstGeom prst="downArrow">
              <a:avLst>
                <a:gd name="adj1" fmla="val 50000"/>
                <a:gd name="adj2" fmla="val 50000"/>
              </a:avLst>
            </a:prstGeom>
            <a:solidFill>
              <a:schemeClr val="accent1"/>
            </a:solidFill>
            <a:ln w="12700">
              <a:solidFill>
                <a:schemeClr val="tx1"/>
              </a:solidFill>
              <a:round/>
              <a:headEnd/>
              <a:tailEnd/>
            </a:ln>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p>
          </p:txBody>
        </p:sp>
      </p:grpSp>
      <p:sp>
        <p:nvSpPr>
          <p:cNvPr id="3" name="Slide Number Placeholder 5">
            <a:extLst>
              <a:ext uri="{FF2B5EF4-FFF2-40B4-BE49-F238E27FC236}">
                <a16:creationId xmlns:a16="http://schemas.microsoft.com/office/drawing/2014/main" id="{9C482A4E-7A3A-CAE8-308E-0D8001D2B06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47</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475402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x-none">
                <a:ea typeface="ＭＳ Ｐゴシック" charset="-128"/>
              </a:rPr>
              <a:t>Outline</a:t>
            </a:r>
          </a:p>
        </p:txBody>
      </p:sp>
      <p:sp>
        <p:nvSpPr>
          <p:cNvPr id="17410"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pPr lvl="1"/>
            <a:r>
              <a:rPr lang="en-US" altLang="x-none" dirty="0">
                <a:ea typeface="ＭＳ Ｐゴシック" charset="-128"/>
              </a:rPr>
              <a:t>Logical conditions (Boolean expressions)</a:t>
            </a:r>
          </a:p>
          <a:p>
            <a:pPr lvl="2"/>
            <a:r>
              <a:rPr lang="en-US" altLang="x-none" dirty="0">
                <a:ea typeface="ＭＳ Ｐゴシック" charset="-128"/>
              </a:rPr>
              <a:t>Basic relational tests</a:t>
            </a:r>
          </a:p>
          <a:p>
            <a:pPr lvl="2"/>
            <a:r>
              <a:rPr lang="en-US" altLang="x-none" dirty="0">
                <a:ea typeface="ＭＳ Ｐゴシック" charset="-128"/>
              </a:rPr>
              <a:t>Tests using logical operators</a:t>
            </a:r>
          </a:p>
          <a:p>
            <a:pPr lvl="2"/>
            <a:r>
              <a:rPr lang="en-US" altLang="x-none" dirty="0">
                <a:ea typeface="ＭＳ Ｐゴシック" charset="-128"/>
              </a:rPr>
              <a:t>Boolean type</a:t>
            </a:r>
          </a:p>
          <a:p>
            <a:pPr lvl="1"/>
            <a:r>
              <a:rPr lang="en-US" altLang="x-none" dirty="0">
                <a:solidFill>
                  <a:srgbClr val="C00000"/>
                </a:solidFill>
                <a:ea typeface="ＭＳ Ｐゴシック" charset="-128"/>
              </a:rPr>
              <a:t>Nested if/else conditional statements</a:t>
            </a:r>
          </a:p>
          <a:p>
            <a:pPr lvl="3"/>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92CDA4A-0DB9-A645-BA1D-B18CBAAF8140}" type="slidenum">
              <a:rPr lang="en-US" altLang="x-none" sz="1200">
                <a:latin typeface="Tahoma" charset="0"/>
              </a:rPr>
              <a:pPr eaLnBrk="1" hangingPunct="1"/>
              <a:t>48</a:t>
            </a:fld>
            <a:endParaRPr lang="en-US" altLang="x-none" sz="1200">
              <a:latin typeface="Tahoma" charset="0"/>
            </a:endParaRPr>
          </a:p>
        </p:txBody>
      </p:sp>
    </p:spTree>
    <p:extLst>
      <p:ext uri="{BB962C8B-B14F-4D97-AF65-F5344CB8AC3E}">
        <p14:creationId xmlns:p14="http://schemas.microsoft.com/office/powerpoint/2010/main" val="650619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381000"/>
            <a:ext cx="7772400" cy="914400"/>
          </a:xfrm>
        </p:spPr>
        <p:txBody>
          <a:bodyPr/>
          <a:lstStyle/>
          <a:p>
            <a:r>
              <a:rPr lang="en-US" altLang="x-none" sz="3600">
                <a:ea typeface="ＭＳ Ｐゴシック" charset="-128"/>
              </a:rPr>
              <a:t>Motivation: Chaos Game</a:t>
            </a:r>
            <a:endParaRPr lang="en-US" altLang="x-none" sz="3600">
              <a:latin typeface="Courier New" charset="0"/>
              <a:ea typeface="ＭＳ Ｐゴシック" charset="-128"/>
            </a:endParaRPr>
          </a:p>
        </p:txBody>
      </p:sp>
      <p:sp>
        <p:nvSpPr>
          <p:cNvPr id="327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351EED0-94AE-B646-8853-04B4B89B3FE6}" type="slidenum">
              <a:rPr lang="en-US" altLang="x-none" sz="1200">
                <a:solidFill>
                  <a:srgbClr val="000000"/>
                </a:solidFill>
                <a:latin typeface="Tahoma" charset="0"/>
              </a:rPr>
              <a:pPr eaLnBrk="1" hangingPunct="1"/>
              <a:t>49</a:t>
            </a:fld>
            <a:endParaRPr lang="en-US" altLang="x-none" sz="1200">
              <a:solidFill>
                <a:srgbClr val="000000"/>
              </a:solidFill>
              <a:latin typeface="Tahoma" charset="0"/>
            </a:endParaRPr>
          </a:p>
        </p:txBody>
      </p:sp>
      <p:sp>
        <p:nvSpPr>
          <p:cNvPr id="6" name="Content Placeholder 2"/>
          <p:cNvSpPr txBox="1">
            <a:spLocks/>
          </p:cNvSpPr>
          <p:nvPr/>
        </p:nvSpPr>
        <p:spPr bwMode="auto">
          <a:xfrm>
            <a:off x="838200" y="1676400"/>
            <a:ext cx="7315200" cy="4191000"/>
          </a:xfrm>
          <a:prstGeom prst="rect">
            <a:avLst/>
          </a:prstGeom>
          <a:noFill/>
          <a:ln w="9525">
            <a:solidFill>
              <a:schemeClr val="accent6">
                <a:lumMod val="50000"/>
              </a:schemeClr>
            </a:solidFill>
            <a:miter lim="800000"/>
            <a:headEnd/>
            <a:tailEnd/>
          </a:ln>
        </p:spPr>
        <p:txBody>
          <a:bodyPr lIns="91411" tIns="45708" rIns="91411" bIns="45708"/>
          <a:lstStyle>
            <a:lvl1pPr marL="342900" indent="-34290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public static void main (String[] </a:t>
            </a:r>
            <a:r>
              <a:rPr lang="en-US" altLang="x-none" sz="1800" b="1" dirty="0" err="1">
                <a:solidFill>
                  <a:srgbClr val="000000"/>
                </a:solidFill>
                <a:latin typeface="Courier New" charset="0"/>
              </a:rPr>
              <a:t>args</a:t>
            </a:r>
            <a:r>
              <a:rPr lang="en-US" altLang="x-none" sz="1800" b="1" dirty="0">
                <a:solidFill>
                  <a:srgbClr val="000000"/>
                </a:solidFill>
                <a:latin typeface="Courier New" charset="0"/>
              </a:rPr>
              <a:t>) {</a:t>
            </a:r>
            <a:br>
              <a:rPr lang="en-US" altLang="x-none" sz="1800" b="1" dirty="0">
                <a:solidFill>
                  <a:srgbClr val="000000"/>
                </a:solidFill>
                <a:latin typeface="Courier New" charset="0"/>
              </a:rPr>
            </a:br>
            <a:endParaRPr lang="en-US" altLang="x-none" sz="1800" b="1" dirty="0">
              <a:solidFill>
                <a:srgbClr val="000000"/>
              </a:solidFill>
              <a:latin typeface="Courier New" charset="0"/>
            </a:endParaRP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for (</a:t>
            </a:r>
            <a:r>
              <a:rPr lang="en-US" altLang="x-none" sz="1800" b="1" dirty="0" err="1">
                <a:solidFill>
                  <a:srgbClr val="000000"/>
                </a:solidFill>
                <a:latin typeface="Courier New" charset="0"/>
              </a:rPr>
              <a:t>int</a:t>
            </a:r>
            <a:r>
              <a:rPr lang="en-US" altLang="x-none" sz="1800" b="1" dirty="0">
                <a:solidFill>
                  <a:srgbClr val="000000"/>
                </a:solidFill>
                <a:latin typeface="Courier New" charset="0"/>
              </a:rPr>
              <a:t> </a:t>
            </a:r>
            <a:r>
              <a:rPr lang="en-US" altLang="x-none" sz="1800" b="1" dirty="0" err="1">
                <a:solidFill>
                  <a:srgbClr val="000000"/>
                </a:solidFill>
                <a:latin typeface="Courier New" charset="0"/>
              </a:rPr>
              <a:t>i</a:t>
            </a:r>
            <a:r>
              <a:rPr lang="en-US" altLang="x-none" sz="1800" b="1" dirty="0">
                <a:solidFill>
                  <a:srgbClr val="000000"/>
                </a:solidFill>
                <a:latin typeface="Courier New" charset="0"/>
              </a:rPr>
              <a:t> = 0; </a:t>
            </a:r>
            <a:r>
              <a:rPr lang="en-US" altLang="x-none" sz="1800" b="1" dirty="0" err="1">
                <a:solidFill>
                  <a:srgbClr val="000000"/>
                </a:solidFill>
                <a:latin typeface="Courier New" charset="0"/>
              </a:rPr>
              <a:t>i</a:t>
            </a:r>
            <a:r>
              <a:rPr lang="en-US" altLang="x-none" sz="1800" b="1" dirty="0">
                <a:solidFill>
                  <a:srgbClr val="000000"/>
                </a:solidFill>
                <a:latin typeface="Courier New" charset="0"/>
              </a:rPr>
              <a:t> &lt; 10000; </a:t>
            </a:r>
            <a:r>
              <a:rPr lang="en-US" altLang="x-none" sz="1800" b="1" dirty="0" err="1">
                <a:solidFill>
                  <a:srgbClr val="000000"/>
                </a:solidFill>
                <a:latin typeface="Courier New" charset="0"/>
              </a:rPr>
              <a:t>i</a:t>
            </a:r>
            <a:r>
              <a:rPr lang="en-US" altLang="x-none"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a:t>
            </a:r>
            <a:r>
              <a:rPr lang="en-US" altLang="x-none" sz="1800" b="1" dirty="0" err="1">
                <a:solidFill>
                  <a:srgbClr val="000000"/>
                </a:solidFill>
                <a:latin typeface="Courier New" charset="0"/>
              </a:rPr>
              <a:t>int</a:t>
            </a:r>
            <a:r>
              <a:rPr lang="en-US" altLang="x-none" sz="1800" b="1" dirty="0">
                <a:solidFill>
                  <a:srgbClr val="000000"/>
                </a:solidFill>
                <a:latin typeface="Courier New" charset="0"/>
              </a:rPr>
              <a:t> rand = (</a:t>
            </a:r>
            <a:r>
              <a:rPr lang="en-US" altLang="x-none" sz="1800" b="1" dirty="0" err="1">
                <a:solidFill>
                  <a:srgbClr val="000000"/>
                </a:solidFill>
                <a:latin typeface="Courier New" charset="0"/>
              </a:rPr>
              <a:t>int</a:t>
            </a:r>
            <a:r>
              <a:rPr lang="en-US" altLang="x-none" sz="1800" b="1" dirty="0">
                <a:solidFill>
                  <a:srgbClr val="000000"/>
                </a:solidFill>
                <a:latin typeface="Courier New" charset="0"/>
              </a:rPr>
              <a:t>) (</a:t>
            </a:r>
            <a:r>
              <a:rPr lang="en-US" altLang="x-none" sz="1800" b="1" dirty="0" err="1">
                <a:solidFill>
                  <a:srgbClr val="000000"/>
                </a:solidFill>
                <a:latin typeface="Courier New" charset="0"/>
              </a:rPr>
              <a:t>Math.random</a:t>
            </a:r>
            <a:r>
              <a:rPr lang="en-US" altLang="x-none" sz="1800" b="1" dirty="0">
                <a:solidFill>
                  <a:srgbClr val="000000"/>
                </a:solidFill>
                <a:latin typeface="Courier New" charset="0"/>
              </a:rPr>
              <a:t>() * 3);</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if (rand == 0) {</a:t>
            </a:r>
          </a:p>
          <a:p>
            <a:pPr eaLnBrk="1" hangingPunct="1">
              <a:lnSpc>
                <a:spcPct val="70000"/>
              </a:lnSpc>
              <a:spcBef>
                <a:spcPct val="20000"/>
              </a:spcBef>
              <a:buClr>
                <a:srgbClr val="3333CC"/>
              </a:buClr>
              <a:buSzPct val="85000"/>
              <a:buFont typeface="Wingdings 2" charset="2"/>
              <a:buNone/>
            </a:pPr>
            <a:r>
              <a:rPr lang="en-US" altLang="x-none" sz="1800"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a:t>
            </a:r>
          </a:p>
          <a:p>
            <a:pPr lvl="1" eaLnBrk="1" hangingPunct="1">
              <a:lnSpc>
                <a:spcPct val="70000"/>
              </a:lnSpc>
              <a:spcBef>
                <a:spcPct val="20000"/>
              </a:spcBef>
              <a:buClr>
                <a:srgbClr val="3333CC"/>
              </a:buClr>
              <a:buSzPct val="75000"/>
              <a:buFont typeface="Wingdings 2" charset="2"/>
              <a:buNone/>
            </a:pPr>
            <a:endParaRPr lang="en-US" altLang="x-none" sz="1800" b="1" dirty="0">
              <a:solidFill>
                <a:srgbClr val="000000"/>
              </a:solidFill>
              <a:latin typeface="Courier New" charset="0"/>
            </a:endParaRP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if (rand == 1)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endParaRPr lang="en-US" altLang="x-none" sz="1800" b="1" dirty="0">
              <a:solidFill>
                <a:srgbClr val="000000"/>
              </a:solidFill>
              <a:latin typeface="Courier New" charset="0"/>
            </a:endParaRP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if (rand == 2)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a:t>
            </a:r>
          </a:p>
        </p:txBody>
      </p:sp>
      <p:sp>
        <p:nvSpPr>
          <p:cNvPr id="7" name="Rectangle 6"/>
          <p:cNvSpPr>
            <a:spLocks noChangeArrowheads="1"/>
          </p:cNvSpPr>
          <p:nvPr/>
        </p:nvSpPr>
        <p:spPr bwMode="auto">
          <a:xfrm>
            <a:off x="609600" y="6172200"/>
            <a:ext cx="762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mic Sans MS" charset="0"/>
              </a:rPr>
              <a:t>Q: How many comparisons in each round (iteration)?</a:t>
            </a:r>
            <a:endParaRPr lang="en-US" altLang="x-none" sz="200">
              <a:solidFill>
                <a:srgbClr val="000000"/>
              </a:solidFill>
            </a:endParaRPr>
          </a:p>
        </p:txBody>
      </p:sp>
    </p:spTree>
    <p:extLst>
      <p:ext uri="{BB962C8B-B14F-4D97-AF65-F5344CB8AC3E}">
        <p14:creationId xmlns:p14="http://schemas.microsoft.com/office/powerpoint/2010/main" val="1247060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1" name="Picture 5" descr="http://t0.gstatic.com/images?q=tbn:ANd9GcQVR4J5LRh0Nyy3HqIQtG4QVknIPaV7KfOIEybcx6pkgENRZ_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51388"/>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p:cNvSpPr>
          <p:nvPr>
            <p:ph type="title"/>
          </p:nvPr>
        </p:nvSpPr>
        <p:spPr/>
        <p:txBody>
          <a:bodyPr/>
          <a:lstStyle/>
          <a:p>
            <a:pPr eaLnBrk="1" hangingPunct="1"/>
            <a:r>
              <a:rPr lang="en-US" altLang="x-none">
                <a:ea typeface="ＭＳ Ｐゴシック" charset="-128"/>
              </a:rPr>
              <a:t>Token and Exception</a:t>
            </a:r>
          </a:p>
        </p:txBody>
      </p:sp>
      <p:sp>
        <p:nvSpPr>
          <p:cNvPr id="66563" name="Rectangle 3"/>
          <p:cNvSpPr>
            <a:spLocks noGrp="1"/>
          </p:cNvSpPr>
          <p:nvPr>
            <p:ph type="body" idx="1"/>
          </p:nvPr>
        </p:nvSpPr>
        <p:spPr>
          <a:xfrm>
            <a:off x="533400" y="1371600"/>
            <a:ext cx="8229600" cy="1905000"/>
          </a:xfrm>
        </p:spPr>
        <p:txBody>
          <a:bodyPr/>
          <a:lstStyle/>
          <a:p>
            <a:pPr eaLnBrk="1" hangingPunct="1"/>
            <a:r>
              <a:rPr lang="en-US" altLang="x-none" dirty="0">
                <a:ea typeface="ＭＳ Ｐゴシック" charset="-128"/>
              </a:rPr>
              <a:t>When a token is not the type that the scanner expects, since no reasonable (non-ambiguous) return value, Scanner </a:t>
            </a:r>
            <a:r>
              <a:rPr lang="en-US" altLang="x-none" dirty="0">
                <a:solidFill>
                  <a:srgbClr val="FF0000"/>
                </a:solidFill>
                <a:ea typeface="ＭＳ Ｐゴシック" charset="-128"/>
              </a:rPr>
              <a:t>throws</a:t>
            </a:r>
            <a:r>
              <a:rPr lang="en-US" altLang="x-none" dirty="0">
                <a:ea typeface="ＭＳ Ｐゴシック" charset="-128"/>
              </a:rPr>
              <a:t> an </a:t>
            </a:r>
            <a:r>
              <a:rPr lang="en-US" altLang="x-none" dirty="0">
                <a:solidFill>
                  <a:srgbClr val="FF0000"/>
                </a:solidFill>
                <a:ea typeface="ＭＳ Ｐゴシック" charset="-128"/>
              </a:rPr>
              <a:t>exception</a:t>
            </a:r>
            <a:r>
              <a:rPr lang="en-US" altLang="x-none" dirty="0">
                <a:ea typeface="ＭＳ Ｐゴシック" charset="-128"/>
              </a:rPr>
              <a:t> (panic)</a:t>
            </a:r>
            <a:endParaRPr lang="en-US" altLang="ja-JP" dirty="0">
              <a:ea typeface="ＭＳ Ｐゴシック" charset="-128"/>
            </a:endParaRPr>
          </a:p>
          <a:p>
            <a:pPr lvl="1" eaLnBrk="1" hangingPunct="1">
              <a:lnSpc>
                <a:spcPct val="70000"/>
              </a:lnSpc>
              <a:buFont typeface="Wingdings 2" charset="2"/>
              <a:buNone/>
            </a:pPr>
            <a:r>
              <a:rPr lang="en-US" altLang="x-none" sz="2800" b="1" dirty="0">
                <a:solidFill>
                  <a:srgbClr val="800000"/>
                </a:solidFill>
                <a:latin typeface="Courier New" charset="0"/>
                <a:ea typeface="ＭＳ Ｐゴシック" charset="-128"/>
              </a:rPr>
              <a:t>	</a:t>
            </a:r>
            <a:endParaRPr lang="en-US" altLang="x-none" sz="2800" dirty="0">
              <a:latin typeface="Courier New" charset="0"/>
              <a:ea typeface="ＭＳ Ｐゴシック" charset="-128"/>
            </a:endParaRPr>
          </a:p>
        </p:txBody>
      </p:sp>
      <p:sp>
        <p:nvSpPr>
          <p:cNvPr id="6" name="Rectangle 5"/>
          <p:cNvSpPr/>
          <p:nvPr/>
        </p:nvSpPr>
        <p:spPr>
          <a:xfrm>
            <a:off x="762000" y="5048250"/>
            <a:ext cx="8229600" cy="1047750"/>
          </a:xfrm>
          <a:prstGeom prst="rect">
            <a:avLst/>
          </a:prstGeom>
        </p:spPr>
        <p:txBody>
          <a:bodyPr>
            <a:spAutoFit/>
          </a:bodyPr>
          <a:lstStyle/>
          <a:p>
            <a:pPr marL="742950" lvl="1" indent="-285750" algn="l">
              <a:lnSpc>
                <a:spcPct val="70000"/>
              </a:lnSpc>
              <a:spcBef>
                <a:spcPct val="20000"/>
              </a:spcBef>
              <a:buClr>
                <a:srgbClr val="3333CC"/>
              </a:buClr>
              <a:buSzPct val="75000"/>
              <a:defRPr/>
            </a:pPr>
            <a:r>
              <a:rPr lang="en-US" sz="1800" b="1" kern="0" dirty="0" err="1">
                <a:solidFill>
                  <a:srgbClr val="800000"/>
                </a:solidFill>
                <a:latin typeface="Courier New" pitchFamily="49" charset="0"/>
                <a:ea typeface="+mn-ea"/>
                <a:cs typeface="Arial" charset="0"/>
              </a:rPr>
              <a:t>java.util.InputMismatchException</a:t>
            </a:r>
            <a:r>
              <a:rPr lang="en-US" sz="1800" b="1" kern="0" dirty="0">
                <a:solidFill>
                  <a:srgbClr val="800000"/>
                </a:solidFill>
                <a:latin typeface="Courier New" pitchFamily="49" charset="0"/>
                <a:ea typeface="+mn-ea"/>
                <a:cs typeface="Arial" charset="0"/>
              </a:rPr>
              <a:t> </a:t>
            </a:r>
          </a:p>
          <a:p>
            <a:pPr marL="742950" lvl="1" indent="-285750" algn="l">
              <a:lnSpc>
                <a:spcPct val="70000"/>
              </a:lnSpc>
              <a:spcBef>
                <a:spcPct val="20000"/>
              </a:spcBef>
              <a:buClr>
                <a:srgbClr val="3333CC"/>
              </a:buClr>
              <a:buSzPct val="75000"/>
              <a:defRPr/>
            </a:pPr>
            <a:r>
              <a:rPr lang="en-US" sz="1800" kern="0" dirty="0">
                <a:solidFill>
                  <a:srgbClr val="800000"/>
                </a:solidFill>
                <a:latin typeface="Courier New" pitchFamily="49" charset="0"/>
                <a:ea typeface="+mn-ea"/>
                <a:cs typeface="Arial" charset="0"/>
              </a:rPr>
              <a:t>	        at </a:t>
            </a:r>
            <a:r>
              <a:rPr lang="en-US" sz="1800" kern="0" dirty="0" err="1">
                <a:solidFill>
                  <a:srgbClr val="800000"/>
                </a:solidFill>
                <a:latin typeface="Courier New" pitchFamily="49" charset="0"/>
                <a:ea typeface="+mn-ea"/>
                <a:cs typeface="Arial" charset="0"/>
              </a:rPr>
              <a:t>java.util.Scanner.next</a:t>
            </a:r>
            <a:r>
              <a:rPr lang="en-US" sz="1800" kern="0" dirty="0">
                <a:solidFill>
                  <a:srgbClr val="800000"/>
                </a:solidFill>
                <a:latin typeface="Courier New" pitchFamily="49" charset="0"/>
                <a:ea typeface="+mn-ea"/>
                <a:cs typeface="Arial" charset="0"/>
              </a:rPr>
              <a:t>(Unknown Source)</a:t>
            </a:r>
          </a:p>
          <a:p>
            <a:pPr marL="742950" lvl="1" indent="-285750" algn="l">
              <a:lnSpc>
                <a:spcPct val="70000"/>
              </a:lnSpc>
              <a:spcBef>
                <a:spcPct val="20000"/>
              </a:spcBef>
              <a:buClr>
                <a:srgbClr val="3333CC"/>
              </a:buClr>
              <a:buSzPct val="75000"/>
              <a:defRPr/>
            </a:pPr>
            <a:r>
              <a:rPr lang="en-US" sz="1800" kern="0" dirty="0">
                <a:solidFill>
                  <a:srgbClr val="800000"/>
                </a:solidFill>
                <a:latin typeface="Courier New" pitchFamily="49" charset="0"/>
                <a:ea typeface="+mn-ea"/>
                <a:cs typeface="Arial" charset="0"/>
              </a:rPr>
              <a:t>	        at </a:t>
            </a:r>
            <a:r>
              <a:rPr lang="en-US" sz="1800" kern="0" dirty="0" err="1">
                <a:solidFill>
                  <a:srgbClr val="800000"/>
                </a:solidFill>
                <a:latin typeface="Courier New" pitchFamily="49" charset="0"/>
                <a:ea typeface="+mn-ea"/>
                <a:cs typeface="Arial" charset="0"/>
              </a:rPr>
              <a:t>java.util.Scanner.nextInt</a:t>
            </a:r>
            <a:r>
              <a:rPr lang="en-US" sz="1800" kern="0" dirty="0">
                <a:solidFill>
                  <a:srgbClr val="800000"/>
                </a:solidFill>
                <a:latin typeface="Courier New" pitchFamily="49" charset="0"/>
                <a:ea typeface="+mn-ea"/>
                <a:cs typeface="Arial" charset="0"/>
              </a:rPr>
              <a:t>(Unknown Source)</a:t>
            </a:r>
          </a:p>
          <a:p>
            <a:pPr marL="742950" lvl="1" indent="-285750" algn="l">
              <a:lnSpc>
                <a:spcPct val="70000"/>
              </a:lnSpc>
              <a:spcBef>
                <a:spcPct val="20000"/>
              </a:spcBef>
              <a:buClr>
                <a:srgbClr val="3333CC"/>
              </a:buClr>
              <a:buSzPct val="75000"/>
              <a:defRPr/>
            </a:pPr>
            <a:r>
              <a:rPr lang="en-US" sz="1800" kern="0" dirty="0">
                <a:solidFill>
                  <a:srgbClr val="000000"/>
                </a:solidFill>
                <a:latin typeface="Courier New" pitchFamily="49" charset="0"/>
                <a:ea typeface="+mn-ea"/>
                <a:cs typeface="Arial" charset="0"/>
              </a:rPr>
              <a:t>	        ...</a:t>
            </a:r>
          </a:p>
        </p:txBody>
      </p:sp>
      <p:pic>
        <p:nvPicPr>
          <p:cNvPr id="66565" name="Picture 4" descr="http://t0.gstatic.com/images?q=tbn:ANd9GcSVju9naOQvZKsGZyiOfwU0zaNtIm6ZxwJY0kAodIbCdkCmdi0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40125"/>
            <a:ext cx="679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914400" y="3276600"/>
            <a:ext cx="8001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70000"/>
              </a:lnSpc>
              <a:spcBef>
                <a:spcPct val="20000"/>
              </a:spcBef>
              <a:buClr>
                <a:srgbClr val="3333CC"/>
              </a:buClr>
              <a:buSzPct val="75000"/>
            </a:pPr>
            <a:r>
              <a:rPr lang="en-US" altLang="x-none" sz="2000">
                <a:solidFill>
                  <a:srgbClr val="000000"/>
                </a:solidFill>
                <a:latin typeface="Courier New" charset="0"/>
              </a:rPr>
              <a:t>System.out.print</a:t>
            </a:r>
            <a:r>
              <a:rPr lang="en-US" altLang="x-none" sz="2000" dirty="0">
                <a:solidFill>
                  <a:srgbClr val="000000"/>
                </a:solidFill>
                <a:latin typeface="Courier New" charset="0"/>
              </a:rPr>
              <a:t>("Which year will you graduate? ");</a:t>
            </a:r>
          </a:p>
          <a:p>
            <a:pPr algn="l">
              <a:lnSpc>
                <a:spcPct val="70000"/>
              </a:lnSpc>
              <a:spcBef>
                <a:spcPct val="20000"/>
              </a:spcBef>
              <a:buClr>
                <a:srgbClr val="3333CC"/>
              </a:buClr>
              <a:buSzPct val="75000"/>
            </a:pPr>
            <a:r>
              <a:rPr lang="en-US" altLang="x-none" sz="2000" dirty="0" err="1">
                <a:solidFill>
                  <a:srgbClr val="000000"/>
                </a:solidFill>
                <a:latin typeface="Courier New" charset="0"/>
              </a:rPr>
              <a:t>int</a:t>
            </a:r>
            <a:r>
              <a:rPr lang="en-US" altLang="x-none" sz="2000" dirty="0">
                <a:solidFill>
                  <a:srgbClr val="000000"/>
                </a:solidFill>
                <a:latin typeface="Courier New" charset="0"/>
              </a:rPr>
              <a:t> year = </a:t>
            </a:r>
            <a:r>
              <a:rPr lang="en-US" altLang="x-none" sz="2000" b="1" dirty="0" err="1">
                <a:solidFill>
                  <a:srgbClr val="800000"/>
                </a:solidFill>
                <a:latin typeface="Courier New" charset="0"/>
              </a:rPr>
              <a:t>console.nextInt</a:t>
            </a:r>
            <a:r>
              <a:rPr lang="en-US" altLang="x-none" sz="2000" b="1" dirty="0">
                <a:solidFill>
                  <a:srgbClr val="800000"/>
                </a:solidFill>
                <a:latin typeface="Courier New" charset="0"/>
              </a:rPr>
              <a:t>()</a:t>
            </a: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1600" dirty="0">
                <a:solidFill>
                  <a:srgbClr val="000000"/>
                </a:solidFill>
                <a:latin typeface="Courier New" charset="0"/>
              </a:rPr>
              <a:t>	</a:t>
            </a:r>
          </a:p>
          <a:p>
            <a:pPr algn="l">
              <a:lnSpc>
                <a:spcPct val="70000"/>
              </a:lnSpc>
              <a:spcBef>
                <a:spcPct val="20000"/>
              </a:spcBef>
              <a:buClr>
                <a:srgbClr val="3333CC"/>
              </a:buClr>
              <a:buSzPct val="75000"/>
            </a:pPr>
            <a:r>
              <a:rPr lang="en-US" altLang="x-none" sz="1600" dirty="0">
                <a:solidFill>
                  <a:srgbClr val="000000"/>
                </a:solidFill>
                <a:latin typeface="Comic Sans MS" charset="0"/>
              </a:rPr>
              <a:t>Output:</a:t>
            </a:r>
          </a:p>
          <a:p>
            <a:pPr algn="l">
              <a:lnSpc>
                <a:spcPct val="70000"/>
              </a:lnSpc>
              <a:spcBef>
                <a:spcPct val="20000"/>
              </a:spcBef>
              <a:buClr>
                <a:srgbClr val="3333CC"/>
              </a:buClr>
              <a:buSzPct val="75000"/>
            </a:pPr>
            <a:r>
              <a:rPr lang="en-US" altLang="x-none" sz="700" dirty="0">
                <a:solidFill>
                  <a:srgbClr val="000000"/>
                </a:solidFill>
                <a:latin typeface="Courier New" charset="0"/>
              </a:rPr>
              <a:t>	</a:t>
            </a:r>
          </a:p>
          <a:p>
            <a:pPr algn="l">
              <a:lnSpc>
                <a:spcPct val="70000"/>
              </a:lnSpc>
              <a:spcBef>
                <a:spcPct val="20000"/>
              </a:spcBef>
              <a:buClr>
                <a:srgbClr val="3333CC"/>
              </a:buClr>
              <a:buSzPct val="75000"/>
            </a:pPr>
            <a:r>
              <a:rPr lang="en-US" altLang="x-none" sz="2000" dirty="0">
                <a:solidFill>
                  <a:srgbClr val="000000"/>
                </a:solidFill>
                <a:latin typeface="Courier New" charset="0"/>
              </a:rPr>
              <a:t>Which year will you graduate? </a:t>
            </a:r>
            <a:r>
              <a:rPr lang="en-US" altLang="x-none" sz="2000" b="1" u="sng" dirty="0">
                <a:solidFill>
                  <a:srgbClr val="FF0000"/>
                </a:solidFill>
                <a:latin typeface="Courier New" charset="0"/>
              </a:rPr>
              <a:t>Timmy</a:t>
            </a:r>
            <a:endParaRPr lang="en-US" altLang="x-none" sz="800" dirty="0">
              <a:solidFill>
                <a:srgbClr val="FF0000"/>
              </a:solidFill>
            </a:endParaRPr>
          </a:p>
        </p:txBody>
      </p:sp>
      <p:sp>
        <p:nvSpPr>
          <p:cNvPr id="2" name="Oval 1"/>
          <p:cNvSpPr/>
          <p:nvPr/>
        </p:nvSpPr>
        <p:spPr bwMode="auto">
          <a:xfrm>
            <a:off x="2590800" y="4987925"/>
            <a:ext cx="3276600" cy="42227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Times New Roman" pitchFamily="18" charset="0"/>
            </a:endParaRPr>
          </a:p>
        </p:txBody>
      </p:sp>
      <p:sp>
        <p:nvSpPr>
          <p:cNvPr id="3" name="Slide Number Placeholder 3">
            <a:extLst>
              <a:ext uri="{FF2B5EF4-FFF2-40B4-BE49-F238E27FC236}">
                <a16:creationId xmlns:a16="http://schemas.microsoft.com/office/drawing/2014/main" id="{D64877EE-1DE7-BBAF-A9E9-36BC97FBA77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5</a:t>
            </a:fld>
            <a:endParaRPr lang="en-US" altLang="x-none" sz="1200" dirty="0">
              <a:latin typeface="Tahoma" charset="0"/>
            </a:endParaRPr>
          </a:p>
        </p:txBody>
      </p:sp>
    </p:spTree>
    <p:extLst>
      <p:ext uri="{BB962C8B-B14F-4D97-AF65-F5344CB8AC3E}">
        <p14:creationId xmlns:p14="http://schemas.microsoft.com/office/powerpoint/2010/main" val="63177703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3400" y="152400"/>
            <a:ext cx="8305800" cy="1143000"/>
          </a:xfrm>
        </p:spPr>
        <p:txBody>
          <a:bodyPr/>
          <a:lstStyle/>
          <a:p>
            <a:r>
              <a:rPr lang="en-US" altLang="x-none" sz="3600" dirty="0">
                <a:ea typeface="ＭＳ Ｐゴシック" charset="-128"/>
              </a:rPr>
              <a:t>Revision: Nested Comparison (else if)</a:t>
            </a:r>
            <a:endParaRPr lang="en-US" altLang="x-none" sz="3600" dirty="0">
              <a:latin typeface="Courier New" charset="0"/>
              <a:ea typeface="ＭＳ Ｐゴシック" charset="-128"/>
            </a:endParaRPr>
          </a:p>
        </p:txBody>
      </p:sp>
      <p:sp>
        <p:nvSpPr>
          <p:cNvPr id="337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2EB55C5F-6678-9745-B685-720104208675}" type="slidenum">
              <a:rPr lang="en-US" altLang="x-none" sz="1200">
                <a:solidFill>
                  <a:srgbClr val="000000"/>
                </a:solidFill>
                <a:latin typeface="Tahoma" charset="0"/>
              </a:rPr>
              <a:pPr eaLnBrk="1" hangingPunct="1"/>
              <a:t>50</a:t>
            </a:fld>
            <a:endParaRPr lang="en-US" altLang="x-none" sz="1200">
              <a:solidFill>
                <a:srgbClr val="000000"/>
              </a:solidFill>
              <a:latin typeface="Tahoma" charset="0"/>
            </a:endParaRPr>
          </a:p>
        </p:txBody>
      </p:sp>
      <p:sp>
        <p:nvSpPr>
          <p:cNvPr id="6" name="Content Placeholder 2"/>
          <p:cNvSpPr txBox="1">
            <a:spLocks/>
          </p:cNvSpPr>
          <p:nvPr/>
        </p:nvSpPr>
        <p:spPr bwMode="auto">
          <a:xfrm>
            <a:off x="838200" y="1447800"/>
            <a:ext cx="7315200" cy="4191000"/>
          </a:xfrm>
          <a:prstGeom prst="rect">
            <a:avLst/>
          </a:prstGeom>
          <a:noFill/>
          <a:ln w="9525">
            <a:solidFill>
              <a:schemeClr val="accent6">
                <a:lumMod val="50000"/>
              </a:schemeClr>
            </a:solidFill>
            <a:miter lim="800000"/>
            <a:headEnd/>
            <a:tailEnd/>
          </a:ln>
        </p:spPr>
        <p:txBody>
          <a:bodyPr lIns="91411" tIns="45708" rIns="91411" bIns="45708"/>
          <a:lstStyle>
            <a:lvl1pPr marL="342900" indent="-342900" eaLnBrk="0" hangingPunct="0">
              <a:defRPr sz="500">
                <a:solidFill>
                  <a:schemeClr val="tx1"/>
                </a:solidFill>
                <a:latin typeface="Times New Roman" charset="0"/>
                <a:ea typeface="ＭＳ Ｐゴシック" charset="0"/>
                <a:cs typeface="Arial" charset="0"/>
              </a:defRPr>
            </a:lvl1pPr>
            <a:lvl2pPr marL="742950" indent="-285750" eaLnBrk="0" hangingPunct="0">
              <a:defRPr sz="500">
                <a:solidFill>
                  <a:schemeClr val="tx1"/>
                </a:solidFill>
                <a:latin typeface="Times New Roman" charset="0"/>
                <a:ea typeface="Arial" charset="0"/>
                <a:cs typeface="Arial" charset="0"/>
              </a:defRPr>
            </a:lvl2pPr>
            <a:lvl3pPr marL="1143000" indent="-228600" eaLnBrk="0" hangingPunct="0">
              <a:defRPr sz="500">
                <a:solidFill>
                  <a:schemeClr val="tx1"/>
                </a:solidFill>
                <a:latin typeface="Times New Roman" charset="0"/>
                <a:ea typeface="Arial" charset="0"/>
                <a:cs typeface="Arial" charset="0"/>
              </a:defRPr>
            </a:lvl3pPr>
            <a:lvl4pPr marL="1600200" indent="-228600" eaLnBrk="0" hangingPunct="0">
              <a:defRPr sz="500">
                <a:solidFill>
                  <a:schemeClr val="tx1"/>
                </a:solidFill>
                <a:latin typeface="Times New Roman" charset="0"/>
                <a:ea typeface="Arial" charset="0"/>
                <a:cs typeface="Arial" charset="0"/>
              </a:defRPr>
            </a:lvl4pPr>
            <a:lvl5pPr marL="2057400" indent="-228600" eaLnBrk="0" hangingPunct="0">
              <a:defRPr sz="5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500">
                <a:solidFill>
                  <a:schemeClr val="tx1"/>
                </a:solidFill>
                <a:latin typeface="Times New Roman" charset="0"/>
                <a:ea typeface="Arial" charset="0"/>
                <a:cs typeface="Arial" charset="0"/>
              </a:defRPr>
            </a:lvl9pPr>
          </a:lstStyle>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public static void main (String[] </a:t>
            </a:r>
            <a:r>
              <a:rPr lang="en-US" sz="1800" b="1" dirty="0" err="1">
                <a:solidFill>
                  <a:srgbClr val="000000"/>
                </a:solidFill>
                <a:latin typeface="Courier New" charset="0"/>
              </a:rPr>
              <a:t>args</a:t>
            </a:r>
            <a:r>
              <a:rPr lang="en-US" sz="1800" b="1" dirty="0">
                <a:solidFill>
                  <a:srgbClr val="000000"/>
                </a:solidFill>
                <a:latin typeface="Courier New" charset="0"/>
              </a:rPr>
              <a:t>) {</a:t>
            </a:r>
            <a:br>
              <a:rPr lang="en-US" sz="1800" b="1" dirty="0">
                <a:solidFill>
                  <a:srgbClr val="000000"/>
                </a:solidFill>
                <a:latin typeface="Courier New" charset="0"/>
              </a:rPr>
            </a:br>
            <a:r>
              <a:rPr lang="en-US" sz="1800" b="1" dirty="0">
                <a:solidFill>
                  <a:srgbClr val="000000"/>
                </a:solidFill>
                <a:latin typeface="Courier New" charset="0"/>
              </a:rPr>
              <a:t>…</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for (</a:t>
            </a:r>
            <a:r>
              <a:rPr lang="en-US" sz="1800" b="1" dirty="0" err="1">
                <a:solidFill>
                  <a:srgbClr val="000000"/>
                </a:solidFill>
                <a:latin typeface="Courier New" charset="0"/>
              </a:rPr>
              <a:t>int</a:t>
            </a:r>
            <a:r>
              <a:rPr lang="en-US" sz="1800" b="1" dirty="0">
                <a:solidFill>
                  <a:srgbClr val="000000"/>
                </a:solidFill>
                <a:latin typeface="Courier New" charset="0"/>
              </a:rPr>
              <a:t> </a:t>
            </a:r>
            <a:r>
              <a:rPr lang="en-US" sz="1800" b="1" dirty="0" err="1">
                <a:solidFill>
                  <a:srgbClr val="000000"/>
                </a:solidFill>
                <a:latin typeface="Courier New" charset="0"/>
              </a:rPr>
              <a:t>i</a:t>
            </a:r>
            <a:r>
              <a:rPr lang="en-US" sz="1800" b="1" dirty="0">
                <a:solidFill>
                  <a:srgbClr val="000000"/>
                </a:solidFill>
                <a:latin typeface="Courier New" charset="0"/>
              </a:rPr>
              <a:t> = 0; </a:t>
            </a:r>
            <a:r>
              <a:rPr lang="en-US" sz="1800" b="1" dirty="0" err="1">
                <a:solidFill>
                  <a:srgbClr val="000000"/>
                </a:solidFill>
                <a:latin typeface="Courier New" charset="0"/>
              </a:rPr>
              <a:t>i</a:t>
            </a:r>
            <a:r>
              <a:rPr lang="en-US" sz="1800" b="1" dirty="0">
                <a:solidFill>
                  <a:srgbClr val="000000"/>
                </a:solidFill>
                <a:latin typeface="Courier New" charset="0"/>
              </a:rPr>
              <a:t> &lt; 1000; </a:t>
            </a:r>
            <a:r>
              <a:rPr lang="en-US" sz="1800" b="1" dirty="0" err="1">
                <a:solidFill>
                  <a:srgbClr val="000000"/>
                </a:solidFill>
                <a:latin typeface="Courier New" charset="0"/>
              </a:rPr>
              <a:t>i</a:t>
            </a:r>
            <a:r>
              <a:rPr lang="en-US"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r>
              <a:rPr lang="en-US" sz="1800" b="1" dirty="0">
                <a:solidFill>
                  <a:srgbClr val="000000"/>
                </a:solidFill>
                <a:latin typeface="Courier New" charset="0"/>
              </a:rPr>
              <a:t>    </a:t>
            </a:r>
            <a:r>
              <a:rPr lang="en-US" sz="1800" b="1" dirty="0" err="1">
                <a:solidFill>
                  <a:srgbClr val="000000"/>
                </a:solidFill>
                <a:latin typeface="Courier New" charset="0"/>
              </a:rPr>
              <a:t>int</a:t>
            </a:r>
            <a:r>
              <a:rPr lang="en-US" sz="1800" b="1" dirty="0">
                <a:solidFill>
                  <a:srgbClr val="000000"/>
                </a:solidFill>
                <a:latin typeface="Courier New" charset="0"/>
              </a:rPr>
              <a:t> rand = </a:t>
            </a:r>
            <a:r>
              <a:rPr lang="en-US" altLang="x-none" sz="1800" b="1" dirty="0">
                <a:solidFill>
                  <a:srgbClr val="000000"/>
                </a:solidFill>
                <a:latin typeface="Courier New" charset="0"/>
              </a:rPr>
              <a:t>(</a:t>
            </a:r>
            <a:r>
              <a:rPr lang="en-US" altLang="x-none" sz="1800" b="1" dirty="0" err="1">
                <a:solidFill>
                  <a:srgbClr val="000000"/>
                </a:solidFill>
                <a:latin typeface="Courier New" charset="0"/>
              </a:rPr>
              <a:t>int</a:t>
            </a:r>
            <a:r>
              <a:rPr lang="en-US" altLang="x-none" sz="1800" b="1" dirty="0">
                <a:solidFill>
                  <a:srgbClr val="000000"/>
                </a:solidFill>
                <a:latin typeface="Courier New" charset="0"/>
              </a:rPr>
              <a:t>) (</a:t>
            </a:r>
            <a:r>
              <a:rPr lang="en-US" altLang="x-none" sz="1800" b="1" dirty="0" err="1">
                <a:solidFill>
                  <a:srgbClr val="000000"/>
                </a:solidFill>
                <a:latin typeface="Courier New" charset="0"/>
              </a:rPr>
              <a:t>Math.random</a:t>
            </a:r>
            <a:r>
              <a:rPr lang="en-US" altLang="x-none" sz="1800" b="1" dirty="0">
                <a:solidFill>
                  <a:srgbClr val="000000"/>
                </a:solidFill>
                <a:latin typeface="Courier New" charset="0"/>
              </a:rPr>
              <a:t>() * 3);</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if (rand == 0) {</a:t>
            </a:r>
          </a:p>
          <a:p>
            <a:pPr eaLnBrk="1" hangingPunct="1">
              <a:lnSpc>
                <a:spcPct val="70000"/>
              </a:lnSpc>
              <a:spcBef>
                <a:spcPct val="20000"/>
              </a:spcBef>
              <a:buClr>
                <a:srgbClr val="3333CC"/>
              </a:buClr>
              <a:buSzPct val="85000"/>
              <a:buFont typeface="Wingdings 2" charset="0"/>
              <a:buNone/>
              <a:defRPr/>
            </a:pPr>
            <a:r>
              <a:rPr lang="en-US" sz="1800"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p>
          <a:p>
            <a:pPr lvl="1" eaLnBrk="1" hangingPunct="1">
              <a:lnSpc>
                <a:spcPct val="70000"/>
              </a:lnSpc>
              <a:spcBef>
                <a:spcPct val="20000"/>
              </a:spcBef>
              <a:buClr>
                <a:srgbClr val="3333CC"/>
              </a:buClr>
              <a:buSzPct val="75000"/>
              <a:buFont typeface="Wingdings 2" charset="0"/>
              <a:buNone/>
              <a:defRPr/>
            </a:pPr>
            <a:endParaRPr lang="en-US" sz="1800" b="1" dirty="0">
              <a:solidFill>
                <a:srgbClr val="000000"/>
              </a:solidFill>
              <a:latin typeface="Courier New" charset="0"/>
              <a:ea typeface="ＭＳ Ｐゴシック" charset="0"/>
            </a:endParaRP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r>
              <a:rPr lang="en-US" sz="1800" b="1" dirty="0">
                <a:solidFill>
                  <a:srgbClr val="FF0000"/>
                </a:solidFill>
                <a:latin typeface="Courier New" charset="0"/>
              </a:rPr>
              <a:t>else</a:t>
            </a:r>
            <a:r>
              <a:rPr lang="en-US" sz="1800" b="1" dirty="0">
                <a:solidFill>
                  <a:srgbClr val="000000"/>
                </a:solidFill>
                <a:latin typeface="Courier New" charset="0"/>
              </a:rPr>
              <a:t> if (rand == 1)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0"/>
              <a:buNone/>
              <a:defRPr/>
            </a:pPr>
            <a:endParaRPr lang="en-US" sz="1800" b="1" dirty="0">
              <a:solidFill>
                <a:srgbClr val="000000"/>
              </a:solidFill>
              <a:latin typeface="Courier New" charset="0"/>
            </a:endParaRP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r>
              <a:rPr lang="en-US" sz="1800" b="1" dirty="0">
                <a:solidFill>
                  <a:srgbClr val="FF0000"/>
                </a:solidFill>
                <a:latin typeface="Courier New" charset="0"/>
              </a:rPr>
              <a:t>else</a:t>
            </a:r>
            <a:r>
              <a:rPr lang="en-US" sz="1800" b="1" dirty="0">
                <a:solidFill>
                  <a:srgbClr val="000000"/>
                </a:solidFill>
                <a:latin typeface="Courier New" charset="0"/>
              </a:rPr>
              <a:t> </a:t>
            </a:r>
            <a:r>
              <a:rPr lang="en-US" sz="1800" b="1" strike="sngStrike" dirty="0">
                <a:solidFill>
                  <a:srgbClr val="000000"/>
                </a:solidFill>
                <a:latin typeface="Courier New" charset="0"/>
              </a:rPr>
              <a:t>if (rand == 2)</a:t>
            </a:r>
            <a:r>
              <a:rPr lang="en-US"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a:t>
            </a:r>
          </a:p>
        </p:txBody>
      </p:sp>
      <p:sp>
        <p:nvSpPr>
          <p:cNvPr id="8" name="Rectangle 7"/>
          <p:cNvSpPr>
            <a:spLocks noChangeArrowheads="1"/>
          </p:cNvSpPr>
          <p:nvPr/>
        </p:nvSpPr>
        <p:spPr bwMode="auto">
          <a:xfrm>
            <a:off x="1200150" y="5710238"/>
            <a:ext cx="649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eaLnBrk="1" hangingPunct="1"/>
            <a:r>
              <a:rPr lang="en-US" altLang="x-none" sz="2400">
                <a:solidFill>
                  <a:srgbClr val="000000"/>
                </a:solidFill>
                <a:latin typeface="Comic Sans MS" charset="0"/>
              </a:rPr>
              <a:t>Q: Average # of comparisons per iteration?</a:t>
            </a:r>
            <a:endParaRPr lang="en-US" altLang="x-none" sz="200">
              <a:solidFill>
                <a:srgbClr val="000000"/>
              </a:solidFill>
            </a:endParaRPr>
          </a:p>
        </p:txBody>
      </p:sp>
      <p:sp>
        <p:nvSpPr>
          <p:cNvPr id="9" name="Rectangle 8"/>
          <p:cNvSpPr>
            <a:spLocks noChangeArrowheads="1"/>
          </p:cNvSpPr>
          <p:nvPr/>
        </p:nvSpPr>
        <p:spPr bwMode="auto">
          <a:xfrm>
            <a:off x="838200" y="6172200"/>
            <a:ext cx="7767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a:solidFill>
                  <a:srgbClr val="000000"/>
                </a:solidFill>
                <a:latin typeface="Comic Sans MS" charset="0"/>
              </a:rPr>
              <a:t>Benefit of nested comparison: reduce # comparisons</a:t>
            </a:r>
            <a:endParaRPr lang="en-US" altLang="x-none" sz="200" dirty="0">
              <a:solidFill>
                <a:srgbClr val="000000"/>
              </a:solidFill>
            </a:endParaRPr>
          </a:p>
        </p:txBody>
      </p:sp>
      <p:grpSp>
        <p:nvGrpSpPr>
          <p:cNvPr id="3" name="Group 2"/>
          <p:cNvGrpSpPr/>
          <p:nvPr/>
        </p:nvGrpSpPr>
        <p:grpSpPr>
          <a:xfrm>
            <a:off x="5718175" y="2445108"/>
            <a:ext cx="2887663" cy="1403786"/>
            <a:chOff x="5867400" y="2253814"/>
            <a:chExt cx="2590800" cy="1175186"/>
          </a:xfrm>
        </p:grpSpPr>
        <p:sp>
          <p:nvSpPr>
            <p:cNvPr id="2" name="Rectangular Callout 1"/>
            <p:cNvSpPr/>
            <p:nvPr/>
          </p:nvSpPr>
          <p:spPr bwMode="auto">
            <a:xfrm>
              <a:off x="5867400" y="2253814"/>
              <a:ext cx="2057400" cy="1175186"/>
            </a:xfrm>
            <a:prstGeom prst="wedgeRectCallout">
              <a:avLst>
                <a:gd name="adj1" fmla="val -216988"/>
                <a:gd name="adj2" fmla="val 2172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p:txBody>
        </p:sp>
        <p:sp>
          <p:nvSpPr>
            <p:cNvPr id="10" name="Rectangular Callout 9"/>
            <p:cNvSpPr/>
            <p:nvPr/>
          </p:nvSpPr>
          <p:spPr bwMode="auto">
            <a:xfrm>
              <a:off x="5867400" y="2253814"/>
              <a:ext cx="2590800" cy="1175186"/>
            </a:xfrm>
            <a:prstGeom prst="wedgeRectCallout">
              <a:avLst>
                <a:gd name="adj1" fmla="val -181947"/>
                <a:gd name="adj2" fmla="val 92870"/>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Add else to skip tests if already matched.</a:t>
              </a:r>
              <a:r>
                <a:rPr kumimoji="0" lang="en-US" sz="2000" b="0" i="0" u="none" strike="noStrike" cap="none" normalizeH="0" dirty="0">
                  <a:ln>
                    <a:noFill/>
                  </a:ln>
                  <a:solidFill>
                    <a:schemeClr val="tx1"/>
                  </a:solidFill>
                  <a:effectLst/>
                  <a:latin typeface="Times New Roman" pitchFamily="18" charset="0"/>
                </a:rPr>
                <a:t> This is called nested comparison (else if)</a:t>
              </a:r>
              <a:endParaRPr kumimoji="0" lang="en-US" sz="2000" b="0"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052727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x-none" dirty="0">
                <a:ea typeface="ＭＳ Ｐゴシック" charset="-128"/>
              </a:rPr>
              <a:t>Example: Grading Curve</a:t>
            </a:r>
          </a:p>
        </p:txBody>
      </p:sp>
      <p:sp>
        <p:nvSpPr>
          <p:cNvPr id="36868" name="Slide Number Placeholder 3"/>
          <p:cNvSpPr>
            <a:spLocks noGrp="1"/>
          </p:cNvSpPr>
          <p:nvPr>
            <p:ph type="sldNum" sz="quarter" idx="12"/>
          </p:nvPr>
        </p:nvSpPr>
        <p:spPr>
          <a:xfrm>
            <a:off x="7013575" y="6422441"/>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51</a:t>
            </a:fld>
            <a:endParaRPr lang="en-US" altLang="x-none" sz="1200" dirty="0">
              <a:solidFill>
                <a:srgbClr val="000000"/>
              </a:solidFill>
              <a:latin typeface="Tahoma" charset="0"/>
            </a:endParaRPr>
          </a:p>
        </p:txBody>
      </p:sp>
      <p:sp>
        <p:nvSpPr>
          <p:cNvPr id="29" name="Rectangle 28"/>
          <p:cNvSpPr>
            <a:spLocks noChangeArrowheads="1"/>
          </p:cNvSpPr>
          <p:nvPr/>
        </p:nvSpPr>
        <p:spPr bwMode="auto">
          <a:xfrm>
            <a:off x="2819400" y="1611969"/>
            <a:ext cx="39624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90) {</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0" name="Rectangle 29"/>
          <p:cNvSpPr>
            <a:spLocks noChangeArrowheads="1"/>
          </p:cNvSpPr>
          <p:nvPr/>
        </p:nvSpPr>
        <p:spPr bwMode="auto">
          <a:xfrm>
            <a:off x="2819400" y="2408670"/>
            <a:ext cx="583531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if (percent &gt;= 80) {</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1" name="Rectangle 30"/>
          <p:cNvSpPr>
            <a:spLocks noChangeArrowheads="1"/>
          </p:cNvSpPr>
          <p:nvPr/>
        </p:nvSpPr>
        <p:spPr bwMode="auto">
          <a:xfrm>
            <a:off x="2819400" y="3429000"/>
            <a:ext cx="560207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70) {</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2" name="Rectangle 31"/>
          <p:cNvSpPr>
            <a:spLocks noChangeArrowheads="1"/>
          </p:cNvSpPr>
          <p:nvPr/>
        </p:nvSpPr>
        <p:spPr bwMode="auto">
          <a:xfrm>
            <a:off x="2819400" y="4410594"/>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60) {</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45" name="Rectangle 44"/>
          <p:cNvSpPr>
            <a:spLocks noChangeArrowheads="1"/>
          </p:cNvSpPr>
          <p:nvPr/>
        </p:nvSpPr>
        <p:spPr bwMode="auto">
          <a:xfrm>
            <a:off x="2818543" y="5347985"/>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60)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grpSp>
        <p:nvGrpSpPr>
          <p:cNvPr id="24" name="Group 23"/>
          <p:cNvGrpSpPr/>
          <p:nvPr/>
        </p:nvGrpSpPr>
        <p:grpSpPr>
          <a:xfrm>
            <a:off x="904061" y="1875623"/>
            <a:ext cx="1534339" cy="4525177"/>
            <a:chOff x="76200" y="1875624"/>
            <a:chExt cx="1534339" cy="4525177"/>
          </a:xfrm>
        </p:grpSpPr>
        <p:cxnSp>
          <p:nvCxnSpPr>
            <p:cNvPr id="25" name="Straight Arrow Connector 24"/>
            <p:cNvCxnSpPr/>
            <p:nvPr/>
          </p:nvCxnSpPr>
          <p:spPr bwMode="auto">
            <a:xfrm flipH="1" flipV="1">
              <a:off x="655289" y="1883359"/>
              <a:ext cx="30512" cy="4517442"/>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26" name="Straight Connector 25"/>
            <p:cNvCxnSpPr/>
            <p:nvPr/>
          </p:nvCxnSpPr>
          <p:spPr bwMode="auto">
            <a:xfrm>
              <a:off x="688975" y="2340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TextBox 26"/>
            <p:cNvSpPr txBox="1"/>
            <p:nvPr/>
          </p:nvSpPr>
          <p:spPr>
            <a:xfrm>
              <a:off x="1066800" y="1883359"/>
              <a:ext cx="543739" cy="523220"/>
            </a:xfrm>
            <a:prstGeom prst="rect">
              <a:avLst/>
            </a:prstGeom>
            <a:noFill/>
          </p:spPr>
          <p:txBody>
            <a:bodyPr wrap="none" rtlCol="0">
              <a:spAutoFit/>
            </a:bodyPr>
            <a:lstStyle/>
            <a:p>
              <a:r>
                <a:rPr lang="en-US" sz="2800" dirty="0"/>
                <a:t>90</a:t>
              </a:r>
            </a:p>
          </p:txBody>
        </p:sp>
        <p:cxnSp>
          <p:nvCxnSpPr>
            <p:cNvPr id="28" name="Straight Connector 27"/>
            <p:cNvCxnSpPr/>
            <p:nvPr/>
          </p:nvCxnSpPr>
          <p:spPr bwMode="auto">
            <a:xfrm>
              <a:off x="754836" y="318893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3" name="TextBox 32"/>
            <p:cNvSpPr txBox="1"/>
            <p:nvPr/>
          </p:nvSpPr>
          <p:spPr>
            <a:xfrm>
              <a:off x="1056461" y="2731739"/>
              <a:ext cx="543739" cy="523220"/>
            </a:xfrm>
            <a:prstGeom prst="rect">
              <a:avLst/>
            </a:prstGeom>
            <a:noFill/>
          </p:spPr>
          <p:txBody>
            <a:bodyPr wrap="none" rtlCol="0">
              <a:spAutoFit/>
            </a:bodyPr>
            <a:lstStyle/>
            <a:p>
              <a:r>
                <a:rPr lang="en-US" sz="2800" dirty="0"/>
                <a:t>80</a:t>
              </a:r>
            </a:p>
          </p:txBody>
        </p:sp>
        <p:cxnSp>
          <p:nvCxnSpPr>
            <p:cNvPr id="46" name="Straight Connector 45"/>
            <p:cNvCxnSpPr/>
            <p:nvPr/>
          </p:nvCxnSpPr>
          <p:spPr bwMode="auto">
            <a:xfrm>
              <a:off x="754836" y="40931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TextBox 46"/>
            <p:cNvSpPr txBox="1"/>
            <p:nvPr/>
          </p:nvSpPr>
          <p:spPr>
            <a:xfrm>
              <a:off x="1056461" y="3635959"/>
              <a:ext cx="543739" cy="523220"/>
            </a:xfrm>
            <a:prstGeom prst="rect">
              <a:avLst/>
            </a:prstGeom>
            <a:noFill/>
          </p:spPr>
          <p:txBody>
            <a:bodyPr wrap="none" rtlCol="0">
              <a:spAutoFit/>
            </a:bodyPr>
            <a:lstStyle/>
            <a:p>
              <a:r>
                <a:rPr lang="en-US" sz="2800" dirty="0"/>
                <a:t>70</a:t>
              </a:r>
            </a:p>
          </p:txBody>
        </p:sp>
        <p:cxnSp>
          <p:nvCxnSpPr>
            <p:cNvPr id="48" name="Straight Connector 47"/>
            <p:cNvCxnSpPr/>
            <p:nvPr/>
          </p:nvCxnSpPr>
          <p:spPr bwMode="auto">
            <a:xfrm>
              <a:off x="765175" y="5007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TextBox 48"/>
            <p:cNvSpPr txBox="1"/>
            <p:nvPr/>
          </p:nvSpPr>
          <p:spPr>
            <a:xfrm>
              <a:off x="1056461" y="4550359"/>
              <a:ext cx="543739" cy="523220"/>
            </a:xfrm>
            <a:prstGeom prst="rect">
              <a:avLst/>
            </a:prstGeom>
            <a:noFill/>
          </p:spPr>
          <p:txBody>
            <a:bodyPr wrap="none" rtlCol="0">
              <a:spAutoFit/>
            </a:bodyPr>
            <a:lstStyle/>
            <a:p>
              <a:r>
                <a:rPr lang="en-US" sz="2800" dirty="0"/>
                <a:t>60</a:t>
              </a:r>
            </a:p>
          </p:txBody>
        </p:sp>
        <p:sp>
          <p:nvSpPr>
            <p:cNvPr id="50" name="TextBox 49"/>
            <p:cNvSpPr txBox="1"/>
            <p:nvPr/>
          </p:nvSpPr>
          <p:spPr>
            <a:xfrm>
              <a:off x="89048" y="1875624"/>
              <a:ext cx="444352" cy="523220"/>
            </a:xfrm>
            <a:prstGeom prst="rect">
              <a:avLst/>
            </a:prstGeom>
            <a:noFill/>
          </p:spPr>
          <p:txBody>
            <a:bodyPr wrap="none" rtlCol="0">
              <a:spAutoFit/>
            </a:bodyPr>
            <a:lstStyle/>
            <a:p>
              <a:r>
                <a:rPr lang="en-US" sz="2800"/>
                <a:t>A</a:t>
              </a:r>
              <a:endParaRPr lang="en-US" sz="2800" dirty="0"/>
            </a:p>
          </p:txBody>
        </p:sp>
        <p:sp>
          <p:nvSpPr>
            <p:cNvPr id="51" name="TextBox 50"/>
            <p:cNvSpPr txBox="1"/>
            <p:nvPr/>
          </p:nvSpPr>
          <p:spPr>
            <a:xfrm>
              <a:off x="76200" y="2731739"/>
              <a:ext cx="423514" cy="523220"/>
            </a:xfrm>
            <a:prstGeom prst="rect">
              <a:avLst/>
            </a:prstGeom>
            <a:noFill/>
          </p:spPr>
          <p:txBody>
            <a:bodyPr wrap="none" rtlCol="0">
              <a:spAutoFit/>
            </a:bodyPr>
            <a:lstStyle/>
            <a:p>
              <a:r>
                <a:rPr lang="en-US" sz="2800" dirty="0"/>
                <a:t>B</a:t>
              </a:r>
            </a:p>
          </p:txBody>
        </p:sp>
        <p:sp>
          <p:nvSpPr>
            <p:cNvPr id="52" name="TextBox 51"/>
            <p:cNvSpPr txBox="1"/>
            <p:nvPr/>
          </p:nvSpPr>
          <p:spPr>
            <a:xfrm>
              <a:off x="76200" y="3646139"/>
              <a:ext cx="423514" cy="523220"/>
            </a:xfrm>
            <a:prstGeom prst="rect">
              <a:avLst/>
            </a:prstGeom>
            <a:noFill/>
          </p:spPr>
          <p:txBody>
            <a:bodyPr wrap="none" rtlCol="0">
              <a:spAutoFit/>
            </a:bodyPr>
            <a:lstStyle/>
            <a:p>
              <a:r>
                <a:rPr lang="en-US" sz="2800"/>
                <a:t>C</a:t>
              </a:r>
              <a:endParaRPr lang="en-US" sz="2800" dirty="0"/>
            </a:p>
          </p:txBody>
        </p:sp>
        <p:sp>
          <p:nvSpPr>
            <p:cNvPr id="53" name="TextBox 52"/>
            <p:cNvSpPr txBox="1"/>
            <p:nvPr/>
          </p:nvSpPr>
          <p:spPr>
            <a:xfrm>
              <a:off x="89048" y="4550359"/>
              <a:ext cx="444352" cy="523220"/>
            </a:xfrm>
            <a:prstGeom prst="rect">
              <a:avLst/>
            </a:prstGeom>
            <a:noFill/>
          </p:spPr>
          <p:txBody>
            <a:bodyPr wrap="none" rtlCol="0">
              <a:spAutoFit/>
            </a:bodyPr>
            <a:lstStyle/>
            <a:p>
              <a:r>
                <a:rPr lang="en-US" sz="2800"/>
                <a:t>D</a:t>
              </a:r>
              <a:endParaRPr lang="en-US" sz="2800" dirty="0"/>
            </a:p>
          </p:txBody>
        </p:sp>
        <p:sp>
          <p:nvSpPr>
            <p:cNvPr id="54" name="TextBox 53"/>
            <p:cNvSpPr txBox="1"/>
            <p:nvPr/>
          </p:nvSpPr>
          <p:spPr>
            <a:xfrm>
              <a:off x="148358" y="5398739"/>
              <a:ext cx="385042" cy="523220"/>
            </a:xfrm>
            <a:prstGeom prst="rect">
              <a:avLst/>
            </a:prstGeom>
            <a:noFill/>
          </p:spPr>
          <p:txBody>
            <a:bodyPr wrap="none" rtlCol="0">
              <a:spAutoFit/>
            </a:bodyPr>
            <a:lstStyle/>
            <a:p>
              <a:r>
                <a:rPr lang="en-US" sz="2800" dirty="0"/>
                <a:t>F</a:t>
              </a:r>
            </a:p>
          </p:txBody>
        </p:sp>
      </p:grpSp>
    </p:spTree>
    <p:extLst>
      <p:ext uri="{BB962C8B-B14F-4D97-AF65-F5344CB8AC3E}">
        <p14:creationId xmlns:p14="http://schemas.microsoft.com/office/powerpoint/2010/main" val="1607357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28600"/>
            <a:ext cx="8305800" cy="1143000"/>
          </a:xfrm>
        </p:spPr>
        <p:txBody>
          <a:bodyPr/>
          <a:lstStyle/>
          <a:p>
            <a:r>
              <a:rPr lang="en-US" altLang="x-none" dirty="0">
                <a:ea typeface="ＭＳ Ｐゴシック" charset="-128"/>
              </a:rPr>
              <a:t>Example: Grading Curve (Design 1)</a:t>
            </a:r>
          </a:p>
        </p:txBody>
      </p:sp>
      <p:sp>
        <p:nvSpPr>
          <p:cNvPr id="36868" name="Slide Number Placeholder 3"/>
          <p:cNvSpPr>
            <a:spLocks noGrp="1"/>
          </p:cNvSpPr>
          <p:nvPr>
            <p:ph type="sldNum" sz="quarter" idx="12"/>
          </p:nvPr>
        </p:nvSpPr>
        <p:spPr>
          <a:xfrm>
            <a:off x="7013575" y="6422441"/>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52</a:t>
            </a:fld>
            <a:endParaRPr lang="en-US" altLang="x-none" sz="1200" dirty="0">
              <a:solidFill>
                <a:srgbClr val="000000"/>
              </a:solidFill>
              <a:latin typeface="Tahoma" charset="0"/>
            </a:endParaRPr>
          </a:p>
        </p:txBody>
      </p:sp>
      <p:sp>
        <p:nvSpPr>
          <p:cNvPr id="29" name="Rectangle 28"/>
          <p:cNvSpPr>
            <a:spLocks noChangeArrowheads="1"/>
          </p:cNvSpPr>
          <p:nvPr/>
        </p:nvSpPr>
        <p:spPr bwMode="auto">
          <a:xfrm>
            <a:off x="2743200" y="1634665"/>
            <a:ext cx="39624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90) {</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0" name="Rectangle 29"/>
          <p:cNvSpPr>
            <a:spLocks noChangeArrowheads="1"/>
          </p:cNvSpPr>
          <p:nvPr/>
        </p:nvSpPr>
        <p:spPr bwMode="auto">
          <a:xfrm>
            <a:off x="2782448" y="2332470"/>
            <a:ext cx="583531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if (percent &gt;= 80 &amp;&amp; percent &lt; 90) {</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1" name="Rectangle 30"/>
          <p:cNvSpPr>
            <a:spLocks noChangeArrowheads="1"/>
          </p:cNvSpPr>
          <p:nvPr/>
        </p:nvSpPr>
        <p:spPr bwMode="auto">
          <a:xfrm>
            <a:off x="2819400" y="3440769"/>
            <a:ext cx="560207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70 &amp;&amp; percent &lt; 80) {</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2" name="Rectangle 31"/>
          <p:cNvSpPr>
            <a:spLocks noChangeArrowheads="1"/>
          </p:cNvSpPr>
          <p:nvPr/>
        </p:nvSpPr>
        <p:spPr bwMode="auto">
          <a:xfrm>
            <a:off x="2805676" y="4334394"/>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60 &amp;&amp; percent &lt; 70) {</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45" name="Rectangle 44"/>
          <p:cNvSpPr>
            <a:spLocks noChangeArrowheads="1"/>
          </p:cNvSpPr>
          <p:nvPr/>
        </p:nvSpPr>
        <p:spPr bwMode="auto">
          <a:xfrm>
            <a:off x="2818543" y="5347985"/>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60)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23" name="Rectangle 22"/>
          <p:cNvSpPr>
            <a:spLocks noChangeArrowheads="1"/>
          </p:cNvSpPr>
          <p:nvPr/>
        </p:nvSpPr>
        <p:spPr bwMode="auto">
          <a:xfrm>
            <a:off x="2988559" y="6285081"/>
            <a:ext cx="3395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a:solidFill>
                  <a:srgbClr val="000000"/>
                </a:solidFill>
                <a:latin typeface="Comic Sans MS" charset="0"/>
              </a:rPr>
              <a:t>Exclusive </a:t>
            </a:r>
            <a:r>
              <a:rPr lang="en-US" altLang="x-none" sz="2400">
                <a:solidFill>
                  <a:srgbClr val="000000"/>
                </a:solidFill>
                <a:latin typeface="Comic Sans MS" charset="0"/>
              </a:rPr>
              <a:t>if conditions</a:t>
            </a:r>
            <a:endParaRPr lang="en-US" altLang="x-none" sz="200" dirty="0">
              <a:solidFill>
                <a:srgbClr val="000000"/>
              </a:solidFill>
            </a:endParaRPr>
          </a:p>
        </p:txBody>
      </p:sp>
      <p:grpSp>
        <p:nvGrpSpPr>
          <p:cNvPr id="24" name="Group 23"/>
          <p:cNvGrpSpPr/>
          <p:nvPr/>
        </p:nvGrpSpPr>
        <p:grpSpPr>
          <a:xfrm>
            <a:off x="827861" y="1828800"/>
            <a:ext cx="1534339" cy="4525177"/>
            <a:chOff x="76200" y="1875624"/>
            <a:chExt cx="1534339" cy="4525177"/>
          </a:xfrm>
        </p:grpSpPr>
        <p:cxnSp>
          <p:nvCxnSpPr>
            <p:cNvPr id="25" name="Straight Arrow Connector 24"/>
            <p:cNvCxnSpPr/>
            <p:nvPr/>
          </p:nvCxnSpPr>
          <p:spPr bwMode="auto">
            <a:xfrm flipH="1" flipV="1">
              <a:off x="655289" y="1883359"/>
              <a:ext cx="30512" cy="4517442"/>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26" name="Straight Connector 25"/>
            <p:cNvCxnSpPr/>
            <p:nvPr/>
          </p:nvCxnSpPr>
          <p:spPr bwMode="auto">
            <a:xfrm>
              <a:off x="688975" y="2340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TextBox 26"/>
            <p:cNvSpPr txBox="1"/>
            <p:nvPr/>
          </p:nvSpPr>
          <p:spPr>
            <a:xfrm>
              <a:off x="1066800" y="1883359"/>
              <a:ext cx="543739" cy="523220"/>
            </a:xfrm>
            <a:prstGeom prst="rect">
              <a:avLst/>
            </a:prstGeom>
            <a:noFill/>
          </p:spPr>
          <p:txBody>
            <a:bodyPr wrap="none" rtlCol="0">
              <a:spAutoFit/>
            </a:bodyPr>
            <a:lstStyle/>
            <a:p>
              <a:r>
                <a:rPr lang="en-US" sz="2800" dirty="0"/>
                <a:t>90</a:t>
              </a:r>
            </a:p>
          </p:txBody>
        </p:sp>
        <p:cxnSp>
          <p:nvCxnSpPr>
            <p:cNvPr id="28" name="Straight Connector 27"/>
            <p:cNvCxnSpPr/>
            <p:nvPr/>
          </p:nvCxnSpPr>
          <p:spPr bwMode="auto">
            <a:xfrm>
              <a:off x="754836" y="318893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3" name="TextBox 32"/>
            <p:cNvSpPr txBox="1"/>
            <p:nvPr/>
          </p:nvSpPr>
          <p:spPr>
            <a:xfrm>
              <a:off x="1056461" y="2731739"/>
              <a:ext cx="543739" cy="523220"/>
            </a:xfrm>
            <a:prstGeom prst="rect">
              <a:avLst/>
            </a:prstGeom>
            <a:noFill/>
          </p:spPr>
          <p:txBody>
            <a:bodyPr wrap="none" rtlCol="0">
              <a:spAutoFit/>
            </a:bodyPr>
            <a:lstStyle/>
            <a:p>
              <a:r>
                <a:rPr lang="en-US" sz="2800" dirty="0"/>
                <a:t>80</a:t>
              </a:r>
            </a:p>
          </p:txBody>
        </p:sp>
        <p:cxnSp>
          <p:nvCxnSpPr>
            <p:cNvPr id="46" name="Straight Connector 45"/>
            <p:cNvCxnSpPr/>
            <p:nvPr/>
          </p:nvCxnSpPr>
          <p:spPr bwMode="auto">
            <a:xfrm>
              <a:off x="754836" y="40931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TextBox 46"/>
            <p:cNvSpPr txBox="1"/>
            <p:nvPr/>
          </p:nvSpPr>
          <p:spPr>
            <a:xfrm>
              <a:off x="1056461" y="3635959"/>
              <a:ext cx="543739" cy="523220"/>
            </a:xfrm>
            <a:prstGeom prst="rect">
              <a:avLst/>
            </a:prstGeom>
            <a:noFill/>
          </p:spPr>
          <p:txBody>
            <a:bodyPr wrap="none" rtlCol="0">
              <a:spAutoFit/>
            </a:bodyPr>
            <a:lstStyle/>
            <a:p>
              <a:r>
                <a:rPr lang="en-US" sz="2800" dirty="0"/>
                <a:t>70</a:t>
              </a:r>
            </a:p>
          </p:txBody>
        </p:sp>
        <p:cxnSp>
          <p:nvCxnSpPr>
            <p:cNvPr id="48" name="Straight Connector 47"/>
            <p:cNvCxnSpPr/>
            <p:nvPr/>
          </p:nvCxnSpPr>
          <p:spPr bwMode="auto">
            <a:xfrm>
              <a:off x="765175" y="5007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TextBox 48"/>
            <p:cNvSpPr txBox="1"/>
            <p:nvPr/>
          </p:nvSpPr>
          <p:spPr>
            <a:xfrm>
              <a:off x="1056461" y="4550359"/>
              <a:ext cx="543739" cy="523220"/>
            </a:xfrm>
            <a:prstGeom prst="rect">
              <a:avLst/>
            </a:prstGeom>
            <a:noFill/>
          </p:spPr>
          <p:txBody>
            <a:bodyPr wrap="none" rtlCol="0">
              <a:spAutoFit/>
            </a:bodyPr>
            <a:lstStyle/>
            <a:p>
              <a:r>
                <a:rPr lang="en-US" sz="2800" dirty="0"/>
                <a:t>60</a:t>
              </a:r>
            </a:p>
          </p:txBody>
        </p:sp>
        <p:sp>
          <p:nvSpPr>
            <p:cNvPr id="50" name="TextBox 49"/>
            <p:cNvSpPr txBox="1"/>
            <p:nvPr/>
          </p:nvSpPr>
          <p:spPr>
            <a:xfrm>
              <a:off x="89048" y="1875624"/>
              <a:ext cx="444352" cy="523220"/>
            </a:xfrm>
            <a:prstGeom prst="rect">
              <a:avLst/>
            </a:prstGeom>
            <a:noFill/>
          </p:spPr>
          <p:txBody>
            <a:bodyPr wrap="none" rtlCol="0">
              <a:spAutoFit/>
            </a:bodyPr>
            <a:lstStyle/>
            <a:p>
              <a:r>
                <a:rPr lang="en-US" sz="2800"/>
                <a:t>A</a:t>
              </a:r>
              <a:endParaRPr lang="en-US" sz="2800" dirty="0"/>
            </a:p>
          </p:txBody>
        </p:sp>
        <p:sp>
          <p:nvSpPr>
            <p:cNvPr id="51" name="TextBox 50"/>
            <p:cNvSpPr txBox="1"/>
            <p:nvPr/>
          </p:nvSpPr>
          <p:spPr>
            <a:xfrm>
              <a:off x="76200" y="2731739"/>
              <a:ext cx="423514" cy="523220"/>
            </a:xfrm>
            <a:prstGeom prst="rect">
              <a:avLst/>
            </a:prstGeom>
            <a:noFill/>
          </p:spPr>
          <p:txBody>
            <a:bodyPr wrap="none" rtlCol="0">
              <a:spAutoFit/>
            </a:bodyPr>
            <a:lstStyle/>
            <a:p>
              <a:r>
                <a:rPr lang="en-US" sz="2800" dirty="0"/>
                <a:t>B</a:t>
              </a:r>
            </a:p>
          </p:txBody>
        </p:sp>
        <p:sp>
          <p:nvSpPr>
            <p:cNvPr id="52" name="TextBox 51"/>
            <p:cNvSpPr txBox="1"/>
            <p:nvPr/>
          </p:nvSpPr>
          <p:spPr>
            <a:xfrm>
              <a:off x="76200" y="3646139"/>
              <a:ext cx="423514" cy="523220"/>
            </a:xfrm>
            <a:prstGeom prst="rect">
              <a:avLst/>
            </a:prstGeom>
            <a:noFill/>
          </p:spPr>
          <p:txBody>
            <a:bodyPr wrap="none" rtlCol="0">
              <a:spAutoFit/>
            </a:bodyPr>
            <a:lstStyle/>
            <a:p>
              <a:r>
                <a:rPr lang="en-US" sz="2800"/>
                <a:t>C</a:t>
              </a:r>
              <a:endParaRPr lang="en-US" sz="2800" dirty="0"/>
            </a:p>
          </p:txBody>
        </p:sp>
        <p:sp>
          <p:nvSpPr>
            <p:cNvPr id="53" name="TextBox 52"/>
            <p:cNvSpPr txBox="1"/>
            <p:nvPr/>
          </p:nvSpPr>
          <p:spPr>
            <a:xfrm>
              <a:off x="89048" y="4550359"/>
              <a:ext cx="444352" cy="523220"/>
            </a:xfrm>
            <a:prstGeom prst="rect">
              <a:avLst/>
            </a:prstGeom>
            <a:noFill/>
          </p:spPr>
          <p:txBody>
            <a:bodyPr wrap="none" rtlCol="0">
              <a:spAutoFit/>
            </a:bodyPr>
            <a:lstStyle/>
            <a:p>
              <a:r>
                <a:rPr lang="en-US" sz="2800"/>
                <a:t>D</a:t>
              </a:r>
              <a:endParaRPr lang="en-US" sz="2800" dirty="0"/>
            </a:p>
          </p:txBody>
        </p:sp>
        <p:sp>
          <p:nvSpPr>
            <p:cNvPr id="54" name="TextBox 53"/>
            <p:cNvSpPr txBox="1"/>
            <p:nvPr/>
          </p:nvSpPr>
          <p:spPr>
            <a:xfrm>
              <a:off x="148358" y="5398739"/>
              <a:ext cx="385042" cy="523220"/>
            </a:xfrm>
            <a:prstGeom prst="rect">
              <a:avLst/>
            </a:prstGeom>
            <a:noFill/>
          </p:spPr>
          <p:txBody>
            <a:bodyPr wrap="none" rtlCol="0">
              <a:spAutoFit/>
            </a:bodyPr>
            <a:lstStyle/>
            <a:p>
              <a:r>
                <a:rPr lang="en-US" sz="2800" dirty="0"/>
                <a:t>F</a:t>
              </a:r>
            </a:p>
          </p:txBody>
        </p:sp>
      </p:grpSp>
    </p:spTree>
    <p:extLst>
      <p:ext uri="{BB962C8B-B14F-4D97-AF65-F5344CB8AC3E}">
        <p14:creationId xmlns:p14="http://schemas.microsoft.com/office/powerpoint/2010/main" val="2145127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28600"/>
            <a:ext cx="8610600" cy="1143000"/>
          </a:xfrm>
        </p:spPr>
        <p:txBody>
          <a:bodyPr/>
          <a:lstStyle/>
          <a:p>
            <a:r>
              <a:rPr lang="en-US" altLang="x-none" dirty="0">
                <a:ea typeface="ＭＳ Ｐゴシック" charset="-128"/>
              </a:rPr>
              <a:t>Example: Grading Curve (Design 2)</a:t>
            </a:r>
          </a:p>
        </p:txBody>
      </p:sp>
      <p:sp>
        <p:nvSpPr>
          <p:cNvPr id="36868" name="Slide Number Placeholder 3"/>
          <p:cNvSpPr>
            <a:spLocks noGrp="1"/>
          </p:cNvSpPr>
          <p:nvPr>
            <p:ph type="sldNum" sz="quarter" idx="12"/>
          </p:nvPr>
        </p:nvSpPr>
        <p:spPr>
          <a:xfrm>
            <a:off x="7013575" y="6422441"/>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53</a:t>
            </a:fld>
            <a:endParaRPr lang="en-US" altLang="x-none" sz="1200" dirty="0">
              <a:solidFill>
                <a:srgbClr val="000000"/>
              </a:solidFill>
              <a:latin typeface="Tahoma" charset="0"/>
            </a:endParaRPr>
          </a:p>
        </p:txBody>
      </p:sp>
      <p:sp>
        <p:nvSpPr>
          <p:cNvPr id="29" name="Rectangle 28"/>
          <p:cNvSpPr>
            <a:spLocks noChangeArrowheads="1"/>
          </p:cNvSpPr>
          <p:nvPr/>
        </p:nvSpPr>
        <p:spPr bwMode="auto">
          <a:xfrm>
            <a:off x="4038600" y="1634665"/>
            <a:ext cx="39624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90) {</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0" name="Rectangle 29"/>
          <p:cNvSpPr>
            <a:spLocks noChangeArrowheads="1"/>
          </p:cNvSpPr>
          <p:nvPr/>
        </p:nvSpPr>
        <p:spPr bwMode="auto">
          <a:xfrm>
            <a:off x="4038600" y="2286000"/>
            <a:ext cx="583531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if (percent &gt;= 80) {</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1" name="Rectangle 30"/>
          <p:cNvSpPr>
            <a:spLocks noChangeArrowheads="1"/>
          </p:cNvSpPr>
          <p:nvPr/>
        </p:nvSpPr>
        <p:spPr bwMode="auto">
          <a:xfrm>
            <a:off x="3999126" y="3440769"/>
            <a:ext cx="560207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70) {</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2" name="Rectangle 31"/>
          <p:cNvSpPr>
            <a:spLocks noChangeArrowheads="1"/>
          </p:cNvSpPr>
          <p:nvPr/>
        </p:nvSpPr>
        <p:spPr bwMode="auto">
          <a:xfrm>
            <a:off x="4017712" y="4334394"/>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60) {</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45" name="Rectangle 44"/>
          <p:cNvSpPr>
            <a:spLocks noChangeArrowheads="1"/>
          </p:cNvSpPr>
          <p:nvPr/>
        </p:nvSpPr>
        <p:spPr bwMode="auto">
          <a:xfrm>
            <a:off x="4038600" y="5347985"/>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60)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23" name="Rectangle 8"/>
          <p:cNvSpPr>
            <a:spLocks noChangeArrowheads="1"/>
          </p:cNvSpPr>
          <p:nvPr/>
        </p:nvSpPr>
        <p:spPr bwMode="auto">
          <a:xfrm>
            <a:off x="3530576" y="23622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sp>
        <p:nvSpPr>
          <p:cNvPr id="24" name="Rectangle 8"/>
          <p:cNvSpPr>
            <a:spLocks noChangeArrowheads="1"/>
          </p:cNvSpPr>
          <p:nvPr/>
        </p:nvSpPr>
        <p:spPr bwMode="auto">
          <a:xfrm>
            <a:off x="3530576" y="32766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sp>
        <p:nvSpPr>
          <p:cNvPr id="25" name="Rectangle 8"/>
          <p:cNvSpPr>
            <a:spLocks noChangeArrowheads="1"/>
          </p:cNvSpPr>
          <p:nvPr/>
        </p:nvSpPr>
        <p:spPr bwMode="auto">
          <a:xfrm>
            <a:off x="3530576" y="41910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sp>
        <p:nvSpPr>
          <p:cNvPr id="26" name="Rectangle 8"/>
          <p:cNvSpPr>
            <a:spLocks noChangeArrowheads="1"/>
          </p:cNvSpPr>
          <p:nvPr/>
        </p:nvSpPr>
        <p:spPr bwMode="auto">
          <a:xfrm>
            <a:off x="3530576" y="526887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cxnSp>
        <p:nvCxnSpPr>
          <p:cNvPr id="3" name="Straight Connector 2"/>
          <p:cNvCxnSpPr/>
          <p:nvPr/>
        </p:nvCxnSpPr>
        <p:spPr bwMode="auto">
          <a:xfrm>
            <a:off x="4267200" y="5486400"/>
            <a:ext cx="2438400" cy="0"/>
          </a:xfrm>
          <a:prstGeom prst="line">
            <a:avLst/>
          </a:prstGeom>
          <a:solidFill>
            <a:schemeClr val="accent1"/>
          </a:solidFill>
          <a:ln w="41275" cap="flat" cmpd="sng" algn="ctr">
            <a:solidFill>
              <a:srgbClr val="FF0000"/>
            </a:solidFill>
            <a:prstDash val="solid"/>
            <a:round/>
            <a:headEnd type="none" w="med" len="med"/>
            <a:tailEnd type="none" w="med" len="med"/>
          </a:ln>
          <a:effectLst/>
        </p:spPr>
      </p:cxnSp>
      <p:sp>
        <p:nvSpPr>
          <p:cNvPr id="33" name="Rectangle 6"/>
          <p:cNvSpPr>
            <a:spLocks noChangeArrowheads="1"/>
          </p:cNvSpPr>
          <p:nvPr/>
        </p:nvSpPr>
        <p:spPr bwMode="auto">
          <a:xfrm>
            <a:off x="3352800" y="6109874"/>
            <a:ext cx="495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a:solidFill>
                  <a:srgbClr val="000000"/>
                </a:solidFill>
                <a:latin typeface="Comic Sans MS" charset="0"/>
              </a:rPr>
              <a:t>Nested comparison to achieve </a:t>
            </a:r>
            <a:r>
              <a:rPr lang="en-US" altLang="x-none" sz="2400" dirty="0">
                <a:solidFill>
                  <a:srgbClr val="C00000"/>
                </a:solidFill>
                <a:latin typeface="Comic Sans MS" charset="0"/>
              </a:rPr>
              <a:t>mutual exclusion</a:t>
            </a:r>
            <a:r>
              <a:rPr lang="en-US" altLang="x-none" sz="2400" dirty="0">
                <a:solidFill>
                  <a:srgbClr val="000000"/>
                </a:solidFill>
                <a:latin typeface="Comic Sans MS" charset="0"/>
              </a:rPr>
              <a:t>; high-to-low.</a:t>
            </a:r>
            <a:endParaRPr lang="en-US" altLang="x-none" sz="200" dirty="0">
              <a:solidFill>
                <a:srgbClr val="000000"/>
              </a:solidFill>
            </a:endParaRPr>
          </a:p>
        </p:txBody>
      </p:sp>
      <p:grpSp>
        <p:nvGrpSpPr>
          <p:cNvPr id="46" name="Group 45"/>
          <p:cNvGrpSpPr/>
          <p:nvPr/>
        </p:nvGrpSpPr>
        <p:grpSpPr>
          <a:xfrm>
            <a:off x="1361261" y="1828800"/>
            <a:ext cx="1534339" cy="4525177"/>
            <a:chOff x="76200" y="1875624"/>
            <a:chExt cx="1534339" cy="4525177"/>
          </a:xfrm>
        </p:grpSpPr>
        <p:cxnSp>
          <p:nvCxnSpPr>
            <p:cNvPr id="47" name="Straight Arrow Connector 46"/>
            <p:cNvCxnSpPr/>
            <p:nvPr/>
          </p:nvCxnSpPr>
          <p:spPr bwMode="auto">
            <a:xfrm flipH="1" flipV="1">
              <a:off x="655289" y="1883359"/>
              <a:ext cx="30512" cy="4517442"/>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48" name="Straight Connector 47"/>
            <p:cNvCxnSpPr/>
            <p:nvPr/>
          </p:nvCxnSpPr>
          <p:spPr bwMode="auto">
            <a:xfrm>
              <a:off x="688975" y="2340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TextBox 48"/>
            <p:cNvSpPr txBox="1"/>
            <p:nvPr/>
          </p:nvSpPr>
          <p:spPr>
            <a:xfrm>
              <a:off x="1066800" y="1883359"/>
              <a:ext cx="543739" cy="523220"/>
            </a:xfrm>
            <a:prstGeom prst="rect">
              <a:avLst/>
            </a:prstGeom>
            <a:noFill/>
          </p:spPr>
          <p:txBody>
            <a:bodyPr wrap="none" rtlCol="0">
              <a:spAutoFit/>
            </a:bodyPr>
            <a:lstStyle/>
            <a:p>
              <a:r>
                <a:rPr lang="en-US" sz="2800" dirty="0"/>
                <a:t>90</a:t>
              </a:r>
            </a:p>
          </p:txBody>
        </p:sp>
        <p:cxnSp>
          <p:nvCxnSpPr>
            <p:cNvPr id="50" name="Straight Connector 49"/>
            <p:cNvCxnSpPr/>
            <p:nvPr/>
          </p:nvCxnSpPr>
          <p:spPr bwMode="auto">
            <a:xfrm>
              <a:off x="754836" y="318893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1" name="TextBox 50"/>
            <p:cNvSpPr txBox="1"/>
            <p:nvPr/>
          </p:nvSpPr>
          <p:spPr>
            <a:xfrm>
              <a:off x="1056461" y="2731739"/>
              <a:ext cx="543739" cy="523220"/>
            </a:xfrm>
            <a:prstGeom prst="rect">
              <a:avLst/>
            </a:prstGeom>
            <a:noFill/>
          </p:spPr>
          <p:txBody>
            <a:bodyPr wrap="none" rtlCol="0">
              <a:spAutoFit/>
            </a:bodyPr>
            <a:lstStyle/>
            <a:p>
              <a:r>
                <a:rPr lang="en-US" sz="2800" dirty="0"/>
                <a:t>80</a:t>
              </a:r>
            </a:p>
          </p:txBody>
        </p:sp>
        <p:cxnSp>
          <p:nvCxnSpPr>
            <p:cNvPr id="52" name="Straight Connector 51"/>
            <p:cNvCxnSpPr/>
            <p:nvPr/>
          </p:nvCxnSpPr>
          <p:spPr bwMode="auto">
            <a:xfrm>
              <a:off x="754836" y="40931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3" name="TextBox 52"/>
            <p:cNvSpPr txBox="1"/>
            <p:nvPr/>
          </p:nvSpPr>
          <p:spPr>
            <a:xfrm>
              <a:off x="1056461" y="3635959"/>
              <a:ext cx="543739" cy="523220"/>
            </a:xfrm>
            <a:prstGeom prst="rect">
              <a:avLst/>
            </a:prstGeom>
            <a:noFill/>
          </p:spPr>
          <p:txBody>
            <a:bodyPr wrap="none" rtlCol="0">
              <a:spAutoFit/>
            </a:bodyPr>
            <a:lstStyle/>
            <a:p>
              <a:r>
                <a:rPr lang="en-US" sz="2800" dirty="0"/>
                <a:t>70</a:t>
              </a:r>
            </a:p>
          </p:txBody>
        </p:sp>
        <p:cxnSp>
          <p:nvCxnSpPr>
            <p:cNvPr id="54" name="Straight Connector 53"/>
            <p:cNvCxnSpPr/>
            <p:nvPr/>
          </p:nvCxnSpPr>
          <p:spPr bwMode="auto">
            <a:xfrm>
              <a:off x="765175" y="5007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5" name="TextBox 54"/>
            <p:cNvSpPr txBox="1"/>
            <p:nvPr/>
          </p:nvSpPr>
          <p:spPr>
            <a:xfrm>
              <a:off x="1056461" y="4550359"/>
              <a:ext cx="543739" cy="523220"/>
            </a:xfrm>
            <a:prstGeom prst="rect">
              <a:avLst/>
            </a:prstGeom>
            <a:noFill/>
          </p:spPr>
          <p:txBody>
            <a:bodyPr wrap="none" rtlCol="0">
              <a:spAutoFit/>
            </a:bodyPr>
            <a:lstStyle/>
            <a:p>
              <a:r>
                <a:rPr lang="en-US" sz="2800" dirty="0"/>
                <a:t>60</a:t>
              </a:r>
            </a:p>
          </p:txBody>
        </p:sp>
        <p:sp>
          <p:nvSpPr>
            <p:cNvPr id="56" name="TextBox 55"/>
            <p:cNvSpPr txBox="1"/>
            <p:nvPr/>
          </p:nvSpPr>
          <p:spPr>
            <a:xfrm>
              <a:off x="89048" y="1875624"/>
              <a:ext cx="444352" cy="523220"/>
            </a:xfrm>
            <a:prstGeom prst="rect">
              <a:avLst/>
            </a:prstGeom>
            <a:noFill/>
          </p:spPr>
          <p:txBody>
            <a:bodyPr wrap="none" rtlCol="0">
              <a:spAutoFit/>
            </a:bodyPr>
            <a:lstStyle/>
            <a:p>
              <a:r>
                <a:rPr lang="en-US" sz="2800"/>
                <a:t>A</a:t>
              </a:r>
              <a:endParaRPr lang="en-US" sz="2800" dirty="0"/>
            </a:p>
          </p:txBody>
        </p:sp>
        <p:sp>
          <p:nvSpPr>
            <p:cNvPr id="57" name="TextBox 56"/>
            <p:cNvSpPr txBox="1"/>
            <p:nvPr/>
          </p:nvSpPr>
          <p:spPr>
            <a:xfrm>
              <a:off x="76200" y="2731739"/>
              <a:ext cx="423514" cy="523220"/>
            </a:xfrm>
            <a:prstGeom prst="rect">
              <a:avLst/>
            </a:prstGeom>
            <a:noFill/>
          </p:spPr>
          <p:txBody>
            <a:bodyPr wrap="none" rtlCol="0">
              <a:spAutoFit/>
            </a:bodyPr>
            <a:lstStyle/>
            <a:p>
              <a:r>
                <a:rPr lang="en-US" sz="2800" dirty="0"/>
                <a:t>B</a:t>
              </a:r>
            </a:p>
          </p:txBody>
        </p:sp>
        <p:sp>
          <p:nvSpPr>
            <p:cNvPr id="58" name="TextBox 57"/>
            <p:cNvSpPr txBox="1"/>
            <p:nvPr/>
          </p:nvSpPr>
          <p:spPr>
            <a:xfrm>
              <a:off x="76200" y="3646139"/>
              <a:ext cx="423514" cy="523220"/>
            </a:xfrm>
            <a:prstGeom prst="rect">
              <a:avLst/>
            </a:prstGeom>
            <a:noFill/>
          </p:spPr>
          <p:txBody>
            <a:bodyPr wrap="none" rtlCol="0">
              <a:spAutoFit/>
            </a:bodyPr>
            <a:lstStyle/>
            <a:p>
              <a:r>
                <a:rPr lang="en-US" sz="2800"/>
                <a:t>C</a:t>
              </a:r>
              <a:endParaRPr lang="en-US" sz="2800" dirty="0"/>
            </a:p>
          </p:txBody>
        </p:sp>
        <p:sp>
          <p:nvSpPr>
            <p:cNvPr id="59" name="TextBox 58"/>
            <p:cNvSpPr txBox="1"/>
            <p:nvPr/>
          </p:nvSpPr>
          <p:spPr>
            <a:xfrm>
              <a:off x="89048" y="4550359"/>
              <a:ext cx="444352" cy="523220"/>
            </a:xfrm>
            <a:prstGeom prst="rect">
              <a:avLst/>
            </a:prstGeom>
            <a:noFill/>
          </p:spPr>
          <p:txBody>
            <a:bodyPr wrap="none" rtlCol="0">
              <a:spAutoFit/>
            </a:bodyPr>
            <a:lstStyle/>
            <a:p>
              <a:r>
                <a:rPr lang="en-US" sz="2800"/>
                <a:t>D</a:t>
              </a:r>
              <a:endParaRPr lang="en-US" sz="2800" dirty="0"/>
            </a:p>
          </p:txBody>
        </p:sp>
        <p:sp>
          <p:nvSpPr>
            <p:cNvPr id="60" name="TextBox 59"/>
            <p:cNvSpPr txBox="1"/>
            <p:nvPr/>
          </p:nvSpPr>
          <p:spPr>
            <a:xfrm>
              <a:off x="148358" y="5398739"/>
              <a:ext cx="385042" cy="523220"/>
            </a:xfrm>
            <a:prstGeom prst="rect">
              <a:avLst/>
            </a:prstGeom>
            <a:noFill/>
          </p:spPr>
          <p:txBody>
            <a:bodyPr wrap="none" rtlCol="0">
              <a:spAutoFit/>
            </a:bodyPr>
            <a:lstStyle/>
            <a:p>
              <a:r>
                <a:rPr lang="en-US" sz="2800" dirty="0"/>
                <a:t>F</a:t>
              </a:r>
            </a:p>
          </p:txBody>
        </p:sp>
      </p:grpSp>
    </p:spTree>
    <p:extLst>
      <p:ext uri="{BB962C8B-B14F-4D97-AF65-F5344CB8AC3E}">
        <p14:creationId xmlns:p14="http://schemas.microsoft.com/office/powerpoint/2010/main" val="7687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26"/>
          <p:cNvSpPr>
            <a:spLocks noChangeArrowheads="1"/>
          </p:cNvSpPr>
          <p:nvPr/>
        </p:nvSpPr>
        <p:spPr bwMode="auto">
          <a:xfrm>
            <a:off x="4628147" y="2362200"/>
            <a:ext cx="4038600" cy="2514600"/>
          </a:xfrm>
          <a:prstGeom prst="rect">
            <a:avLst/>
          </a:prstGeom>
          <a:solidFill>
            <a:schemeClr val="accent1"/>
          </a:solidFill>
          <a:ln w="12700">
            <a:solidFill>
              <a:schemeClr val="tx1"/>
            </a:solidFill>
            <a:round/>
            <a:headEnd/>
            <a:tailEnd/>
          </a:ln>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36866" name="Title 1"/>
          <p:cNvSpPr>
            <a:spLocks noGrp="1"/>
          </p:cNvSpPr>
          <p:nvPr>
            <p:ph type="title"/>
          </p:nvPr>
        </p:nvSpPr>
        <p:spPr>
          <a:xfrm>
            <a:off x="533400" y="228600"/>
            <a:ext cx="8305800" cy="1143000"/>
          </a:xfrm>
        </p:spPr>
        <p:txBody>
          <a:bodyPr/>
          <a:lstStyle/>
          <a:p>
            <a:r>
              <a:rPr lang="en-US" altLang="x-none">
                <a:ea typeface="ＭＳ Ｐゴシック" charset="-128"/>
              </a:rPr>
              <a:t>Nested if/else as Set Refinement</a:t>
            </a:r>
            <a:endParaRPr lang="en-US" altLang="x-none" dirty="0">
              <a:ea typeface="ＭＳ Ｐゴシック" charset="-128"/>
            </a:endParaRPr>
          </a:p>
        </p:txBody>
      </p:sp>
      <p:sp>
        <p:nvSpPr>
          <p:cNvPr id="36868" name="Slide Number Placeholder 3"/>
          <p:cNvSpPr>
            <a:spLocks noGrp="1"/>
          </p:cNvSpPr>
          <p:nvPr>
            <p:ph type="sldNum" sz="quarter" idx="12"/>
          </p:nvPr>
        </p:nvSpPr>
        <p:spPr>
          <a:xfrm>
            <a:off x="6991934"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54</a:t>
            </a:fld>
            <a:endParaRPr lang="en-US" altLang="x-none" sz="1200">
              <a:solidFill>
                <a:srgbClr val="000000"/>
              </a:solidFill>
              <a:latin typeface="Tahoma" charset="0"/>
            </a:endParaRPr>
          </a:p>
        </p:txBody>
      </p:sp>
      <p:sp>
        <p:nvSpPr>
          <p:cNvPr id="23" name="Oval 22"/>
          <p:cNvSpPr/>
          <p:nvPr/>
        </p:nvSpPr>
        <p:spPr bwMode="auto">
          <a:xfrm>
            <a:off x="4932947" y="2438400"/>
            <a:ext cx="3505200" cy="2362200"/>
          </a:xfrm>
          <a:prstGeom prst="ellipse">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400" dirty="0">
                <a:solidFill>
                  <a:srgbClr val="FFFFFF"/>
                </a:solidFill>
                <a:latin typeface="Times New Roman" pitchFamily="18" charset="0"/>
                <a:ea typeface=""/>
                <a:cs typeface="Arial" charset="0"/>
              </a:rPr>
              <a:t>P &gt;= 60</a:t>
            </a:r>
          </a:p>
        </p:txBody>
      </p:sp>
      <p:sp>
        <p:nvSpPr>
          <p:cNvPr id="24" name="Oval 23"/>
          <p:cNvSpPr/>
          <p:nvPr/>
        </p:nvSpPr>
        <p:spPr bwMode="auto">
          <a:xfrm>
            <a:off x="5313947" y="3124200"/>
            <a:ext cx="2743200" cy="16764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400" dirty="0">
                <a:solidFill>
                  <a:srgbClr val="FFFFFF"/>
                </a:solidFill>
                <a:latin typeface="Times New Roman" pitchFamily="18" charset="0"/>
                <a:ea typeface=""/>
                <a:cs typeface="Arial" charset="0"/>
              </a:rPr>
              <a:t>P &gt;= 70</a:t>
            </a:r>
          </a:p>
        </p:txBody>
      </p:sp>
      <p:sp>
        <p:nvSpPr>
          <p:cNvPr id="25" name="Oval 24"/>
          <p:cNvSpPr/>
          <p:nvPr/>
        </p:nvSpPr>
        <p:spPr bwMode="auto">
          <a:xfrm>
            <a:off x="5771147" y="3581400"/>
            <a:ext cx="1828800" cy="1143000"/>
          </a:xfrm>
          <a:prstGeom prst="ellipse">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400" dirty="0">
                <a:solidFill>
                  <a:srgbClr val="FFFFFF"/>
                </a:solidFill>
                <a:latin typeface="Times New Roman" pitchFamily="18" charset="0"/>
                <a:ea typeface=""/>
                <a:cs typeface="Arial" charset="0"/>
              </a:rPr>
              <a:t>P &gt;= 80</a:t>
            </a:r>
          </a:p>
        </p:txBody>
      </p:sp>
      <p:sp>
        <p:nvSpPr>
          <p:cNvPr id="26" name="Oval 25"/>
          <p:cNvSpPr/>
          <p:nvPr/>
        </p:nvSpPr>
        <p:spPr bwMode="auto">
          <a:xfrm>
            <a:off x="6152147" y="4038600"/>
            <a:ext cx="1066800" cy="533400"/>
          </a:xfrm>
          <a:prstGeom prst="ellipse">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200" dirty="0">
                <a:solidFill>
                  <a:srgbClr val="FFFFFF"/>
                </a:solidFill>
                <a:latin typeface="Times New Roman" pitchFamily="18" charset="0"/>
                <a:ea typeface=""/>
                <a:cs typeface="Arial" charset="0"/>
              </a:rPr>
              <a:t>P &gt;=90</a:t>
            </a:r>
          </a:p>
        </p:txBody>
      </p:sp>
      <p:sp>
        <p:nvSpPr>
          <p:cNvPr id="29" name="Rectangle 28"/>
          <p:cNvSpPr>
            <a:spLocks noChangeArrowheads="1"/>
          </p:cNvSpPr>
          <p:nvPr/>
        </p:nvSpPr>
        <p:spPr bwMode="auto">
          <a:xfrm>
            <a:off x="513347" y="2819400"/>
            <a:ext cx="2743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400" b="1">
                <a:solidFill>
                  <a:srgbClr val="000000"/>
                </a:solidFill>
                <a:latin typeface="Courier New" charset="0"/>
              </a:rPr>
              <a:t>if (percent &gt;= 90) {</a:t>
            </a:r>
          </a:p>
          <a:p>
            <a:pPr eaLnBrk="1" hangingPunct="1">
              <a:lnSpc>
                <a:spcPct val="70000"/>
              </a:lnSpc>
            </a:pPr>
            <a:r>
              <a:rPr lang="en-US" altLang="x-none" sz="1400" b="1">
                <a:solidFill>
                  <a:srgbClr val="000000"/>
                </a:solidFill>
                <a:latin typeface="Courier New" charset="0"/>
              </a:rPr>
              <a:t>   // assigns A</a:t>
            </a:r>
          </a:p>
          <a:p>
            <a:pPr eaLnBrk="1" hangingPunct="1">
              <a:lnSpc>
                <a:spcPct val="70000"/>
              </a:lnSpc>
            </a:pPr>
            <a:r>
              <a:rPr lang="en-US" altLang="x-none" sz="1400" b="1">
                <a:solidFill>
                  <a:srgbClr val="000000"/>
                </a:solidFill>
                <a:latin typeface="Courier New" charset="0"/>
              </a:rPr>
              <a:t>}</a:t>
            </a:r>
            <a:endParaRPr lang="en-US" altLang="x-none" sz="1100" b="1">
              <a:solidFill>
                <a:srgbClr val="000000"/>
              </a:solidFill>
              <a:latin typeface="Courier New" charset="0"/>
            </a:endParaRPr>
          </a:p>
        </p:txBody>
      </p:sp>
      <p:sp>
        <p:nvSpPr>
          <p:cNvPr id="30" name="Rectangle 29"/>
          <p:cNvSpPr>
            <a:spLocks noChangeArrowheads="1"/>
          </p:cNvSpPr>
          <p:nvPr/>
        </p:nvSpPr>
        <p:spPr bwMode="auto">
          <a:xfrm>
            <a:off x="513347" y="3124200"/>
            <a:ext cx="4572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400" b="1">
                <a:solidFill>
                  <a:srgbClr val="000000"/>
                </a:solidFill>
                <a:latin typeface="Courier New" charset="0"/>
              </a:rPr>
              <a:t>  else</a:t>
            </a:r>
          </a:p>
          <a:p>
            <a:pPr eaLnBrk="1" hangingPunct="1">
              <a:lnSpc>
                <a:spcPct val="70000"/>
              </a:lnSpc>
            </a:pPr>
            <a:r>
              <a:rPr lang="en-US" altLang="x-none" sz="1400" b="1">
                <a:solidFill>
                  <a:srgbClr val="000000"/>
                </a:solidFill>
                <a:latin typeface="Courier New" charset="0"/>
              </a:rPr>
              <a:t>if (percent &gt;= 80) {</a:t>
            </a:r>
          </a:p>
          <a:p>
            <a:pPr eaLnBrk="1" hangingPunct="1">
              <a:lnSpc>
                <a:spcPct val="70000"/>
              </a:lnSpc>
            </a:pPr>
            <a:r>
              <a:rPr lang="en-US" altLang="x-none" sz="1400" b="1">
                <a:solidFill>
                  <a:srgbClr val="000000"/>
                </a:solidFill>
                <a:latin typeface="Courier New" charset="0"/>
              </a:rPr>
              <a:t>   // assigns B</a:t>
            </a:r>
          </a:p>
          <a:p>
            <a:pPr eaLnBrk="1" hangingPunct="1">
              <a:lnSpc>
                <a:spcPct val="70000"/>
              </a:lnSpc>
            </a:pPr>
            <a:r>
              <a:rPr lang="en-US" altLang="x-none" sz="1400" b="1">
                <a:solidFill>
                  <a:srgbClr val="000000"/>
                </a:solidFill>
                <a:latin typeface="Courier New" charset="0"/>
              </a:rPr>
              <a:t>}</a:t>
            </a:r>
            <a:endParaRPr lang="en-US" altLang="x-none" sz="1100" b="1">
              <a:solidFill>
                <a:srgbClr val="000000"/>
              </a:solidFill>
              <a:latin typeface="Courier New" charset="0"/>
            </a:endParaRPr>
          </a:p>
        </p:txBody>
      </p:sp>
      <p:sp>
        <p:nvSpPr>
          <p:cNvPr id="31" name="Rectangle 30"/>
          <p:cNvSpPr>
            <a:spLocks noChangeArrowheads="1"/>
          </p:cNvSpPr>
          <p:nvPr/>
        </p:nvSpPr>
        <p:spPr bwMode="auto">
          <a:xfrm>
            <a:off x="513347" y="3581400"/>
            <a:ext cx="4572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400" b="1">
                <a:solidFill>
                  <a:srgbClr val="000000"/>
                </a:solidFill>
                <a:latin typeface="Courier New" charset="0"/>
              </a:rPr>
              <a:t>  else</a:t>
            </a:r>
          </a:p>
          <a:p>
            <a:pPr eaLnBrk="1" hangingPunct="1">
              <a:lnSpc>
                <a:spcPct val="70000"/>
              </a:lnSpc>
            </a:pPr>
            <a:r>
              <a:rPr lang="en-US" altLang="x-none" sz="1400" b="1">
                <a:solidFill>
                  <a:srgbClr val="000000"/>
                </a:solidFill>
                <a:latin typeface="Courier New" charset="0"/>
              </a:rPr>
              <a:t>if (percent &gt;= 70) {</a:t>
            </a:r>
          </a:p>
          <a:p>
            <a:pPr eaLnBrk="1" hangingPunct="1">
              <a:lnSpc>
                <a:spcPct val="70000"/>
              </a:lnSpc>
            </a:pPr>
            <a:r>
              <a:rPr lang="en-US" altLang="x-none" sz="1400" b="1">
                <a:solidFill>
                  <a:srgbClr val="000000"/>
                </a:solidFill>
                <a:latin typeface="Courier New" charset="0"/>
              </a:rPr>
              <a:t>   // assigns C</a:t>
            </a:r>
          </a:p>
          <a:p>
            <a:pPr eaLnBrk="1" hangingPunct="1">
              <a:lnSpc>
                <a:spcPct val="70000"/>
              </a:lnSpc>
            </a:pPr>
            <a:r>
              <a:rPr lang="en-US" altLang="x-none" sz="1400" b="1">
                <a:solidFill>
                  <a:srgbClr val="000000"/>
                </a:solidFill>
                <a:latin typeface="Courier New" charset="0"/>
              </a:rPr>
              <a:t>}</a:t>
            </a:r>
            <a:endParaRPr lang="en-US" altLang="x-none" sz="1100" b="1">
              <a:solidFill>
                <a:srgbClr val="000000"/>
              </a:solidFill>
              <a:latin typeface="Courier New" charset="0"/>
            </a:endParaRPr>
          </a:p>
        </p:txBody>
      </p:sp>
      <p:sp>
        <p:nvSpPr>
          <p:cNvPr id="32" name="Rectangle 31"/>
          <p:cNvSpPr>
            <a:spLocks noChangeArrowheads="1"/>
          </p:cNvSpPr>
          <p:nvPr/>
        </p:nvSpPr>
        <p:spPr bwMode="auto">
          <a:xfrm>
            <a:off x="513347" y="4038600"/>
            <a:ext cx="457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400" b="1">
                <a:solidFill>
                  <a:srgbClr val="000000"/>
                </a:solidFill>
                <a:latin typeface="Courier New" charset="0"/>
              </a:rPr>
              <a:t>  else</a:t>
            </a:r>
          </a:p>
          <a:p>
            <a:pPr eaLnBrk="1" hangingPunct="1">
              <a:lnSpc>
                <a:spcPct val="70000"/>
              </a:lnSpc>
            </a:pPr>
            <a:r>
              <a:rPr lang="en-US" altLang="x-none" sz="1400" b="1">
                <a:solidFill>
                  <a:srgbClr val="000000"/>
                </a:solidFill>
                <a:latin typeface="Courier New" charset="0"/>
              </a:rPr>
              <a:t>if (percent &gt;= 60) {</a:t>
            </a:r>
          </a:p>
          <a:p>
            <a:pPr eaLnBrk="1" hangingPunct="1">
              <a:lnSpc>
                <a:spcPct val="70000"/>
              </a:lnSpc>
            </a:pPr>
            <a:r>
              <a:rPr lang="en-US" altLang="x-none" sz="1400" b="1">
                <a:solidFill>
                  <a:srgbClr val="000000"/>
                </a:solidFill>
                <a:latin typeface="Courier New" charset="0"/>
              </a:rPr>
              <a:t>   // D</a:t>
            </a:r>
          </a:p>
          <a:p>
            <a:pPr eaLnBrk="1" hangingPunct="1">
              <a:lnSpc>
                <a:spcPct val="70000"/>
              </a:lnSpc>
            </a:pPr>
            <a:r>
              <a:rPr lang="en-US" altLang="x-none" sz="1400" b="1">
                <a:solidFill>
                  <a:srgbClr val="000000"/>
                </a:solidFill>
                <a:latin typeface="Courier New" charset="0"/>
              </a:rPr>
              <a:t>}</a:t>
            </a:r>
            <a:endParaRPr lang="en-US" altLang="x-none" sz="1100" b="1">
              <a:solidFill>
                <a:srgbClr val="000000"/>
              </a:solidFill>
              <a:latin typeface="Courier New" charset="0"/>
            </a:endParaRPr>
          </a:p>
        </p:txBody>
      </p:sp>
      <p:sp>
        <p:nvSpPr>
          <p:cNvPr id="33" name="Rectangle 32"/>
          <p:cNvSpPr>
            <a:spLocks noChangeArrowheads="1"/>
          </p:cNvSpPr>
          <p:nvPr/>
        </p:nvSpPr>
        <p:spPr bwMode="auto">
          <a:xfrm>
            <a:off x="513347" y="4468813"/>
            <a:ext cx="45720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400" b="1">
                <a:solidFill>
                  <a:srgbClr val="000000"/>
                </a:solidFill>
                <a:latin typeface="Courier New" charset="0"/>
              </a:rPr>
              <a:t>  else {</a:t>
            </a:r>
          </a:p>
          <a:p>
            <a:pPr eaLnBrk="1" hangingPunct="1">
              <a:lnSpc>
                <a:spcPct val="70000"/>
              </a:lnSpc>
            </a:pPr>
            <a:r>
              <a:rPr lang="en-US" altLang="x-none" sz="1400" b="1">
                <a:solidFill>
                  <a:srgbClr val="000000"/>
                </a:solidFill>
                <a:latin typeface="Courier New" charset="0"/>
              </a:rPr>
              <a:t>   // F</a:t>
            </a:r>
          </a:p>
          <a:p>
            <a:pPr eaLnBrk="1" hangingPunct="1">
              <a:lnSpc>
                <a:spcPct val="70000"/>
              </a:lnSpc>
            </a:pPr>
            <a:r>
              <a:rPr lang="en-US" altLang="x-none" sz="1400" b="1">
                <a:solidFill>
                  <a:srgbClr val="000000"/>
                </a:solidFill>
                <a:latin typeface="Courier New" charset="0"/>
              </a:rPr>
              <a:t>}</a:t>
            </a:r>
            <a:endParaRPr lang="en-US" altLang="x-none" sz="1100" b="1">
              <a:solidFill>
                <a:srgbClr val="000000"/>
              </a:solidFill>
              <a:latin typeface="Courier New" charset="0"/>
            </a:endParaRPr>
          </a:p>
        </p:txBody>
      </p:sp>
    </p:spTree>
    <p:extLst>
      <p:ext uri="{BB962C8B-B14F-4D97-AF65-F5344CB8AC3E}">
        <p14:creationId xmlns:p14="http://schemas.microsoft.com/office/powerpoint/2010/main" val="81044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animBg="1"/>
      <p:bldP spid="24" grpId="0" animBg="1"/>
      <p:bldP spid="25" grpId="0" animBg="1"/>
      <p:bldP spid="26" grpId="0" animBg="1"/>
      <p:bldP spid="29" grpId="0"/>
      <p:bldP spid="30" grpId="0"/>
      <p:bldP spid="31" grpId="0"/>
      <p:bldP spid="32" grpId="0"/>
      <p:bldP spid="3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76200"/>
            <a:ext cx="8610600" cy="1143000"/>
          </a:xfrm>
        </p:spPr>
        <p:txBody>
          <a:bodyPr/>
          <a:lstStyle/>
          <a:p>
            <a:r>
              <a:rPr lang="en-US" altLang="x-none" dirty="0">
                <a:ea typeface="ＭＳ Ｐゴシック" charset="-128"/>
              </a:rPr>
              <a:t>Example: Grading Curve (</a:t>
            </a:r>
            <a:r>
              <a:rPr lang="en-US" altLang="x-none">
                <a:ea typeface="ＭＳ Ｐゴシック" charset="-128"/>
              </a:rPr>
              <a:t>Design 3: Low to High)</a:t>
            </a:r>
            <a:endParaRPr lang="en-US" altLang="x-none" dirty="0">
              <a:ea typeface="ＭＳ Ｐゴシック" charset="-128"/>
            </a:endParaRPr>
          </a:p>
        </p:txBody>
      </p:sp>
      <p:sp>
        <p:nvSpPr>
          <p:cNvPr id="36868" name="Slide Number Placeholder 3"/>
          <p:cNvSpPr>
            <a:spLocks noGrp="1"/>
          </p:cNvSpPr>
          <p:nvPr>
            <p:ph type="sldNum" sz="quarter" idx="12"/>
          </p:nvPr>
        </p:nvSpPr>
        <p:spPr>
          <a:xfrm>
            <a:off x="7013575" y="6422441"/>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55</a:t>
            </a:fld>
            <a:endParaRPr lang="en-US" altLang="x-none" sz="1200" dirty="0">
              <a:solidFill>
                <a:srgbClr val="000000"/>
              </a:solidFill>
              <a:latin typeface="Tahoma" charset="0"/>
            </a:endParaRPr>
          </a:p>
        </p:txBody>
      </p:sp>
      <p:sp>
        <p:nvSpPr>
          <p:cNvPr id="45" name="Rectangle 44"/>
          <p:cNvSpPr>
            <a:spLocks noChangeArrowheads="1"/>
          </p:cNvSpPr>
          <p:nvPr/>
        </p:nvSpPr>
        <p:spPr bwMode="auto">
          <a:xfrm>
            <a:off x="4419600" y="1645753"/>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60)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grpSp>
        <p:nvGrpSpPr>
          <p:cNvPr id="2" name="Group 1"/>
          <p:cNvGrpSpPr/>
          <p:nvPr/>
        </p:nvGrpSpPr>
        <p:grpSpPr>
          <a:xfrm>
            <a:off x="3530576" y="2362200"/>
            <a:ext cx="5003824" cy="762420"/>
            <a:chOff x="3530576" y="2362200"/>
            <a:chExt cx="5003824" cy="762420"/>
          </a:xfrm>
        </p:grpSpPr>
        <p:sp>
          <p:nvSpPr>
            <p:cNvPr id="32" name="Rectangle 31"/>
            <p:cNvSpPr>
              <a:spLocks noChangeArrowheads="1"/>
            </p:cNvSpPr>
            <p:nvPr/>
          </p:nvSpPr>
          <p:spPr bwMode="auto">
            <a:xfrm>
              <a:off x="4344713" y="2429814"/>
              <a:ext cx="4189687"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70) {</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23" name="Rectangle 8"/>
            <p:cNvSpPr>
              <a:spLocks noChangeArrowheads="1"/>
            </p:cNvSpPr>
            <p:nvPr/>
          </p:nvSpPr>
          <p:spPr bwMode="auto">
            <a:xfrm>
              <a:off x="3530576" y="23622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grpSp>
      <p:grpSp>
        <p:nvGrpSpPr>
          <p:cNvPr id="46" name="Group 45"/>
          <p:cNvGrpSpPr/>
          <p:nvPr/>
        </p:nvGrpSpPr>
        <p:grpSpPr>
          <a:xfrm>
            <a:off x="3530576" y="3352800"/>
            <a:ext cx="5003824" cy="762420"/>
            <a:chOff x="3530576" y="2362200"/>
            <a:chExt cx="5003824" cy="762420"/>
          </a:xfrm>
        </p:grpSpPr>
        <p:sp>
          <p:nvSpPr>
            <p:cNvPr id="47" name="Rectangle 46"/>
            <p:cNvSpPr>
              <a:spLocks noChangeArrowheads="1"/>
            </p:cNvSpPr>
            <p:nvPr/>
          </p:nvSpPr>
          <p:spPr bwMode="auto">
            <a:xfrm>
              <a:off x="4344713" y="2429814"/>
              <a:ext cx="4189687"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80) {</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48" name="Rectangle 8"/>
            <p:cNvSpPr>
              <a:spLocks noChangeArrowheads="1"/>
            </p:cNvSpPr>
            <p:nvPr/>
          </p:nvSpPr>
          <p:spPr bwMode="auto">
            <a:xfrm>
              <a:off x="3530576" y="23622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grpSp>
      <p:grpSp>
        <p:nvGrpSpPr>
          <p:cNvPr id="49" name="Group 48"/>
          <p:cNvGrpSpPr/>
          <p:nvPr/>
        </p:nvGrpSpPr>
        <p:grpSpPr>
          <a:xfrm>
            <a:off x="3606776" y="4342980"/>
            <a:ext cx="5003824" cy="762420"/>
            <a:chOff x="3530576" y="2362200"/>
            <a:chExt cx="5003824" cy="762420"/>
          </a:xfrm>
        </p:grpSpPr>
        <p:sp>
          <p:nvSpPr>
            <p:cNvPr id="50" name="Rectangle 49"/>
            <p:cNvSpPr>
              <a:spLocks noChangeArrowheads="1"/>
            </p:cNvSpPr>
            <p:nvPr/>
          </p:nvSpPr>
          <p:spPr bwMode="auto">
            <a:xfrm>
              <a:off x="4344713" y="2429814"/>
              <a:ext cx="4189687"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90) {</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51" name="Rectangle 8"/>
            <p:cNvSpPr>
              <a:spLocks noChangeArrowheads="1"/>
            </p:cNvSpPr>
            <p:nvPr/>
          </p:nvSpPr>
          <p:spPr bwMode="auto">
            <a:xfrm>
              <a:off x="3530576" y="23622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grpSp>
      <p:grpSp>
        <p:nvGrpSpPr>
          <p:cNvPr id="52" name="Group 51"/>
          <p:cNvGrpSpPr/>
          <p:nvPr/>
        </p:nvGrpSpPr>
        <p:grpSpPr>
          <a:xfrm>
            <a:off x="3657600" y="5410200"/>
            <a:ext cx="5003824" cy="762420"/>
            <a:chOff x="3530576" y="2362200"/>
            <a:chExt cx="5003824" cy="762420"/>
          </a:xfrm>
        </p:grpSpPr>
        <p:sp>
          <p:nvSpPr>
            <p:cNvPr id="53" name="Rectangle 52"/>
            <p:cNvSpPr>
              <a:spLocks noChangeArrowheads="1"/>
            </p:cNvSpPr>
            <p:nvPr/>
          </p:nvSpPr>
          <p:spPr bwMode="auto">
            <a:xfrm>
              <a:off x="4344713" y="2429814"/>
              <a:ext cx="4189687"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54" name="Rectangle 8"/>
            <p:cNvSpPr>
              <a:spLocks noChangeArrowheads="1"/>
            </p:cNvSpPr>
            <p:nvPr/>
          </p:nvSpPr>
          <p:spPr bwMode="auto">
            <a:xfrm>
              <a:off x="3530576" y="23622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grpSp>
      <p:grpSp>
        <p:nvGrpSpPr>
          <p:cNvPr id="31" name="Group 30"/>
          <p:cNvGrpSpPr/>
          <p:nvPr/>
        </p:nvGrpSpPr>
        <p:grpSpPr>
          <a:xfrm>
            <a:off x="1437461" y="1875623"/>
            <a:ext cx="1534339" cy="4525177"/>
            <a:chOff x="76200" y="1875624"/>
            <a:chExt cx="1534339" cy="4525177"/>
          </a:xfrm>
        </p:grpSpPr>
        <p:cxnSp>
          <p:nvCxnSpPr>
            <p:cNvPr id="33" name="Straight Arrow Connector 32"/>
            <p:cNvCxnSpPr/>
            <p:nvPr/>
          </p:nvCxnSpPr>
          <p:spPr bwMode="auto">
            <a:xfrm flipH="1" flipV="1">
              <a:off x="655289" y="1883359"/>
              <a:ext cx="30512" cy="4517442"/>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55" name="Straight Connector 54"/>
            <p:cNvCxnSpPr/>
            <p:nvPr/>
          </p:nvCxnSpPr>
          <p:spPr bwMode="auto">
            <a:xfrm>
              <a:off x="688975" y="2340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6" name="TextBox 55"/>
            <p:cNvSpPr txBox="1"/>
            <p:nvPr/>
          </p:nvSpPr>
          <p:spPr>
            <a:xfrm>
              <a:off x="1066800" y="1883359"/>
              <a:ext cx="543739" cy="523220"/>
            </a:xfrm>
            <a:prstGeom prst="rect">
              <a:avLst/>
            </a:prstGeom>
            <a:noFill/>
          </p:spPr>
          <p:txBody>
            <a:bodyPr wrap="none" rtlCol="0">
              <a:spAutoFit/>
            </a:bodyPr>
            <a:lstStyle/>
            <a:p>
              <a:r>
                <a:rPr lang="en-US" sz="2800" dirty="0"/>
                <a:t>90</a:t>
              </a:r>
            </a:p>
          </p:txBody>
        </p:sp>
        <p:cxnSp>
          <p:nvCxnSpPr>
            <p:cNvPr id="57" name="Straight Connector 56"/>
            <p:cNvCxnSpPr/>
            <p:nvPr/>
          </p:nvCxnSpPr>
          <p:spPr bwMode="auto">
            <a:xfrm>
              <a:off x="754836" y="318893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TextBox 57"/>
            <p:cNvSpPr txBox="1"/>
            <p:nvPr/>
          </p:nvSpPr>
          <p:spPr>
            <a:xfrm>
              <a:off x="1056461" y="2731739"/>
              <a:ext cx="543739" cy="523220"/>
            </a:xfrm>
            <a:prstGeom prst="rect">
              <a:avLst/>
            </a:prstGeom>
            <a:noFill/>
          </p:spPr>
          <p:txBody>
            <a:bodyPr wrap="none" rtlCol="0">
              <a:spAutoFit/>
            </a:bodyPr>
            <a:lstStyle/>
            <a:p>
              <a:r>
                <a:rPr lang="en-US" sz="2800" dirty="0"/>
                <a:t>80</a:t>
              </a:r>
            </a:p>
          </p:txBody>
        </p:sp>
        <p:cxnSp>
          <p:nvCxnSpPr>
            <p:cNvPr id="59" name="Straight Connector 58"/>
            <p:cNvCxnSpPr/>
            <p:nvPr/>
          </p:nvCxnSpPr>
          <p:spPr bwMode="auto">
            <a:xfrm>
              <a:off x="754836" y="40931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0" name="TextBox 59"/>
            <p:cNvSpPr txBox="1"/>
            <p:nvPr/>
          </p:nvSpPr>
          <p:spPr>
            <a:xfrm>
              <a:off x="1056461" y="3635959"/>
              <a:ext cx="543739" cy="523220"/>
            </a:xfrm>
            <a:prstGeom prst="rect">
              <a:avLst/>
            </a:prstGeom>
            <a:noFill/>
          </p:spPr>
          <p:txBody>
            <a:bodyPr wrap="none" rtlCol="0">
              <a:spAutoFit/>
            </a:bodyPr>
            <a:lstStyle/>
            <a:p>
              <a:r>
                <a:rPr lang="en-US" sz="2800" dirty="0"/>
                <a:t>70</a:t>
              </a:r>
            </a:p>
          </p:txBody>
        </p:sp>
        <p:cxnSp>
          <p:nvCxnSpPr>
            <p:cNvPr id="61" name="Straight Connector 60"/>
            <p:cNvCxnSpPr/>
            <p:nvPr/>
          </p:nvCxnSpPr>
          <p:spPr bwMode="auto">
            <a:xfrm>
              <a:off x="765175" y="5007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2" name="TextBox 61"/>
            <p:cNvSpPr txBox="1"/>
            <p:nvPr/>
          </p:nvSpPr>
          <p:spPr>
            <a:xfrm>
              <a:off x="1056461" y="4550359"/>
              <a:ext cx="543739" cy="523220"/>
            </a:xfrm>
            <a:prstGeom prst="rect">
              <a:avLst/>
            </a:prstGeom>
            <a:noFill/>
          </p:spPr>
          <p:txBody>
            <a:bodyPr wrap="none" rtlCol="0">
              <a:spAutoFit/>
            </a:bodyPr>
            <a:lstStyle/>
            <a:p>
              <a:r>
                <a:rPr lang="en-US" sz="2800" dirty="0"/>
                <a:t>60</a:t>
              </a:r>
            </a:p>
          </p:txBody>
        </p:sp>
        <p:sp>
          <p:nvSpPr>
            <p:cNvPr id="63" name="TextBox 62"/>
            <p:cNvSpPr txBox="1"/>
            <p:nvPr/>
          </p:nvSpPr>
          <p:spPr>
            <a:xfrm>
              <a:off x="89048" y="1875624"/>
              <a:ext cx="444352" cy="523220"/>
            </a:xfrm>
            <a:prstGeom prst="rect">
              <a:avLst/>
            </a:prstGeom>
            <a:noFill/>
          </p:spPr>
          <p:txBody>
            <a:bodyPr wrap="none" rtlCol="0">
              <a:spAutoFit/>
            </a:bodyPr>
            <a:lstStyle/>
            <a:p>
              <a:r>
                <a:rPr lang="en-US" sz="2800"/>
                <a:t>A</a:t>
              </a:r>
              <a:endParaRPr lang="en-US" sz="2800" dirty="0"/>
            </a:p>
          </p:txBody>
        </p:sp>
        <p:sp>
          <p:nvSpPr>
            <p:cNvPr id="64" name="TextBox 63"/>
            <p:cNvSpPr txBox="1"/>
            <p:nvPr/>
          </p:nvSpPr>
          <p:spPr>
            <a:xfrm>
              <a:off x="76200" y="2731739"/>
              <a:ext cx="423514" cy="523220"/>
            </a:xfrm>
            <a:prstGeom prst="rect">
              <a:avLst/>
            </a:prstGeom>
            <a:noFill/>
          </p:spPr>
          <p:txBody>
            <a:bodyPr wrap="none" rtlCol="0">
              <a:spAutoFit/>
            </a:bodyPr>
            <a:lstStyle/>
            <a:p>
              <a:r>
                <a:rPr lang="en-US" sz="2800" dirty="0"/>
                <a:t>B</a:t>
              </a:r>
            </a:p>
          </p:txBody>
        </p:sp>
        <p:sp>
          <p:nvSpPr>
            <p:cNvPr id="65" name="TextBox 64"/>
            <p:cNvSpPr txBox="1"/>
            <p:nvPr/>
          </p:nvSpPr>
          <p:spPr>
            <a:xfrm>
              <a:off x="76200" y="3646139"/>
              <a:ext cx="423514" cy="523220"/>
            </a:xfrm>
            <a:prstGeom prst="rect">
              <a:avLst/>
            </a:prstGeom>
            <a:noFill/>
          </p:spPr>
          <p:txBody>
            <a:bodyPr wrap="none" rtlCol="0">
              <a:spAutoFit/>
            </a:bodyPr>
            <a:lstStyle/>
            <a:p>
              <a:r>
                <a:rPr lang="en-US" sz="2800"/>
                <a:t>C</a:t>
              </a:r>
              <a:endParaRPr lang="en-US" sz="2800" dirty="0"/>
            </a:p>
          </p:txBody>
        </p:sp>
        <p:sp>
          <p:nvSpPr>
            <p:cNvPr id="66" name="TextBox 65"/>
            <p:cNvSpPr txBox="1"/>
            <p:nvPr/>
          </p:nvSpPr>
          <p:spPr>
            <a:xfrm>
              <a:off x="89048" y="4550359"/>
              <a:ext cx="444352" cy="523220"/>
            </a:xfrm>
            <a:prstGeom prst="rect">
              <a:avLst/>
            </a:prstGeom>
            <a:noFill/>
          </p:spPr>
          <p:txBody>
            <a:bodyPr wrap="none" rtlCol="0">
              <a:spAutoFit/>
            </a:bodyPr>
            <a:lstStyle/>
            <a:p>
              <a:r>
                <a:rPr lang="en-US" sz="2800"/>
                <a:t>D</a:t>
              </a:r>
              <a:endParaRPr lang="en-US" sz="2800" dirty="0"/>
            </a:p>
          </p:txBody>
        </p:sp>
        <p:sp>
          <p:nvSpPr>
            <p:cNvPr id="67" name="TextBox 66"/>
            <p:cNvSpPr txBox="1"/>
            <p:nvPr/>
          </p:nvSpPr>
          <p:spPr>
            <a:xfrm>
              <a:off x="148358" y="5398739"/>
              <a:ext cx="385042" cy="523220"/>
            </a:xfrm>
            <a:prstGeom prst="rect">
              <a:avLst/>
            </a:prstGeom>
            <a:noFill/>
          </p:spPr>
          <p:txBody>
            <a:bodyPr wrap="none" rtlCol="0">
              <a:spAutoFit/>
            </a:bodyPr>
            <a:lstStyle/>
            <a:p>
              <a:r>
                <a:rPr lang="en-US" sz="2800" dirty="0"/>
                <a:t>F</a:t>
              </a:r>
            </a:p>
          </p:txBody>
        </p:sp>
      </p:grpSp>
    </p:spTree>
    <p:extLst>
      <p:ext uri="{BB962C8B-B14F-4D97-AF65-F5344CB8AC3E}">
        <p14:creationId xmlns:p14="http://schemas.microsoft.com/office/powerpoint/2010/main" val="5156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76200"/>
            <a:ext cx="8610600" cy="1143000"/>
          </a:xfrm>
        </p:spPr>
        <p:txBody>
          <a:bodyPr/>
          <a:lstStyle/>
          <a:p>
            <a:r>
              <a:rPr lang="en-US" altLang="x-none" dirty="0">
                <a:ea typeface="ＭＳ Ｐゴシック" charset="-128"/>
              </a:rPr>
              <a:t>Example: Grading Curve using nested else/if</a:t>
            </a:r>
          </a:p>
        </p:txBody>
      </p:sp>
      <p:sp>
        <p:nvSpPr>
          <p:cNvPr id="36868" name="Slide Number Placeholder 3"/>
          <p:cNvSpPr>
            <a:spLocks noGrp="1"/>
          </p:cNvSpPr>
          <p:nvPr>
            <p:ph type="sldNum" sz="quarter" idx="12"/>
          </p:nvPr>
        </p:nvSpPr>
        <p:spPr>
          <a:xfrm>
            <a:off x="7013575" y="6422441"/>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56</a:t>
            </a:fld>
            <a:endParaRPr lang="en-US" altLang="x-none" sz="1200" dirty="0">
              <a:solidFill>
                <a:srgbClr val="000000"/>
              </a:solidFill>
              <a:latin typeface="Tahoma" charset="0"/>
            </a:endParaRPr>
          </a:p>
        </p:txBody>
      </p:sp>
      <p:grpSp>
        <p:nvGrpSpPr>
          <p:cNvPr id="8" name="Group 7"/>
          <p:cNvGrpSpPr/>
          <p:nvPr/>
        </p:nvGrpSpPr>
        <p:grpSpPr>
          <a:xfrm>
            <a:off x="76200" y="1875624"/>
            <a:ext cx="1534339" cy="4525177"/>
            <a:chOff x="76200" y="1875624"/>
            <a:chExt cx="1534339" cy="4525177"/>
          </a:xfrm>
        </p:grpSpPr>
        <p:cxnSp>
          <p:nvCxnSpPr>
            <p:cNvPr id="4" name="Straight Arrow Connector 3"/>
            <p:cNvCxnSpPr/>
            <p:nvPr/>
          </p:nvCxnSpPr>
          <p:spPr bwMode="auto">
            <a:xfrm flipH="1" flipV="1">
              <a:off x="655289" y="1883359"/>
              <a:ext cx="30512" cy="4517442"/>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688975" y="2340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 name="TextBox 6"/>
            <p:cNvSpPr txBox="1"/>
            <p:nvPr/>
          </p:nvSpPr>
          <p:spPr>
            <a:xfrm>
              <a:off x="1066800" y="1883359"/>
              <a:ext cx="543739" cy="523220"/>
            </a:xfrm>
            <a:prstGeom prst="rect">
              <a:avLst/>
            </a:prstGeom>
            <a:noFill/>
          </p:spPr>
          <p:txBody>
            <a:bodyPr wrap="none" rtlCol="0">
              <a:spAutoFit/>
            </a:bodyPr>
            <a:lstStyle/>
            <a:p>
              <a:r>
                <a:rPr lang="en-US" sz="2800" dirty="0"/>
                <a:t>90</a:t>
              </a:r>
            </a:p>
          </p:txBody>
        </p:sp>
        <p:cxnSp>
          <p:nvCxnSpPr>
            <p:cNvPr id="34" name="Straight Connector 33"/>
            <p:cNvCxnSpPr/>
            <p:nvPr/>
          </p:nvCxnSpPr>
          <p:spPr bwMode="auto">
            <a:xfrm>
              <a:off x="754836" y="318893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5" name="TextBox 34"/>
            <p:cNvSpPr txBox="1"/>
            <p:nvPr/>
          </p:nvSpPr>
          <p:spPr>
            <a:xfrm>
              <a:off x="1056461" y="2731739"/>
              <a:ext cx="543739" cy="523220"/>
            </a:xfrm>
            <a:prstGeom prst="rect">
              <a:avLst/>
            </a:prstGeom>
            <a:noFill/>
          </p:spPr>
          <p:txBody>
            <a:bodyPr wrap="none" rtlCol="0">
              <a:spAutoFit/>
            </a:bodyPr>
            <a:lstStyle/>
            <a:p>
              <a:r>
                <a:rPr lang="en-US" sz="2800" dirty="0"/>
                <a:t>80</a:t>
              </a:r>
            </a:p>
          </p:txBody>
        </p:sp>
        <p:cxnSp>
          <p:nvCxnSpPr>
            <p:cNvPr id="36" name="Straight Connector 35"/>
            <p:cNvCxnSpPr/>
            <p:nvPr/>
          </p:nvCxnSpPr>
          <p:spPr bwMode="auto">
            <a:xfrm>
              <a:off x="754836" y="40931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7" name="TextBox 36"/>
            <p:cNvSpPr txBox="1"/>
            <p:nvPr/>
          </p:nvSpPr>
          <p:spPr>
            <a:xfrm>
              <a:off x="1056461" y="3635959"/>
              <a:ext cx="543739" cy="523220"/>
            </a:xfrm>
            <a:prstGeom prst="rect">
              <a:avLst/>
            </a:prstGeom>
            <a:noFill/>
          </p:spPr>
          <p:txBody>
            <a:bodyPr wrap="none" rtlCol="0">
              <a:spAutoFit/>
            </a:bodyPr>
            <a:lstStyle/>
            <a:p>
              <a:r>
                <a:rPr lang="en-US" sz="2800" dirty="0"/>
                <a:t>70</a:t>
              </a:r>
            </a:p>
          </p:txBody>
        </p:sp>
        <p:cxnSp>
          <p:nvCxnSpPr>
            <p:cNvPr id="38" name="Straight Connector 37"/>
            <p:cNvCxnSpPr/>
            <p:nvPr/>
          </p:nvCxnSpPr>
          <p:spPr bwMode="auto">
            <a:xfrm>
              <a:off x="765175" y="5007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9" name="TextBox 38"/>
            <p:cNvSpPr txBox="1"/>
            <p:nvPr/>
          </p:nvSpPr>
          <p:spPr>
            <a:xfrm>
              <a:off x="1056461" y="4550359"/>
              <a:ext cx="543739" cy="523220"/>
            </a:xfrm>
            <a:prstGeom prst="rect">
              <a:avLst/>
            </a:prstGeom>
            <a:noFill/>
          </p:spPr>
          <p:txBody>
            <a:bodyPr wrap="none" rtlCol="0">
              <a:spAutoFit/>
            </a:bodyPr>
            <a:lstStyle/>
            <a:p>
              <a:r>
                <a:rPr lang="en-US" sz="2800" dirty="0"/>
                <a:t>60</a:t>
              </a:r>
            </a:p>
          </p:txBody>
        </p:sp>
        <p:sp>
          <p:nvSpPr>
            <p:cNvPr id="40" name="TextBox 39"/>
            <p:cNvSpPr txBox="1"/>
            <p:nvPr/>
          </p:nvSpPr>
          <p:spPr>
            <a:xfrm>
              <a:off x="89048" y="1875624"/>
              <a:ext cx="444352" cy="523220"/>
            </a:xfrm>
            <a:prstGeom prst="rect">
              <a:avLst/>
            </a:prstGeom>
            <a:noFill/>
          </p:spPr>
          <p:txBody>
            <a:bodyPr wrap="none" rtlCol="0">
              <a:spAutoFit/>
            </a:bodyPr>
            <a:lstStyle/>
            <a:p>
              <a:r>
                <a:rPr lang="en-US" sz="2800"/>
                <a:t>A</a:t>
              </a:r>
              <a:endParaRPr lang="en-US" sz="2800" dirty="0"/>
            </a:p>
          </p:txBody>
        </p:sp>
        <p:sp>
          <p:nvSpPr>
            <p:cNvPr id="41" name="TextBox 40"/>
            <p:cNvSpPr txBox="1"/>
            <p:nvPr/>
          </p:nvSpPr>
          <p:spPr>
            <a:xfrm>
              <a:off x="76200" y="2731739"/>
              <a:ext cx="423514" cy="523220"/>
            </a:xfrm>
            <a:prstGeom prst="rect">
              <a:avLst/>
            </a:prstGeom>
            <a:noFill/>
          </p:spPr>
          <p:txBody>
            <a:bodyPr wrap="none" rtlCol="0">
              <a:spAutoFit/>
            </a:bodyPr>
            <a:lstStyle/>
            <a:p>
              <a:r>
                <a:rPr lang="en-US" sz="2800" dirty="0"/>
                <a:t>B</a:t>
              </a:r>
            </a:p>
          </p:txBody>
        </p:sp>
        <p:sp>
          <p:nvSpPr>
            <p:cNvPr id="42" name="TextBox 41"/>
            <p:cNvSpPr txBox="1"/>
            <p:nvPr/>
          </p:nvSpPr>
          <p:spPr>
            <a:xfrm>
              <a:off x="76200" y="3646139"/>
              <a:ext cx="423514" cy="523220"/>
            </a:xfrm>
            <a:prstGeom prst="rect">
              <a:avLst/>
            </a:prstGeom>
            <a:noFill/>
          </p:spPr>
          <p:txBody>
            <a:bodyPr wrap="none" rtlCol="0">
              <a:spAutoFit/>
            </a:bodyPr>
            <a:lstStyle/>
            <a:p>
              <a:r>
                <a:rPr lang="en-US" sz="2800"/>
                <a:t>C</a:t>
              </a:r>
              <a:endParaRPr lang="en-US" sz="2800" dirty="0"/>
            </a:p>
          </p:txBody>
        </p:sp>
        <p:sp>
          <p:nvSpPr>
            <p:cNvPr id="43" name="TextBox 42"/>
            <p:cNvSpPr txBox="1"/>
            <p:nvPr/>
          </p:nvSpPr>
          <p:spPr>
            <a:xfrm>
              <a:off x="89048" y="4550359"/>
              <a:ext cx="444352" cy="523220"/>
            </a:xfrm>
            <a:prstGeom prst="rect">
              <a:avLst/>
            </a:prstGeom>
            <a:noFill/>
          </p:spPr>
          <p:txBody>
            <a:bodyPr wrap="none" rtlCol="0">
              <a:spAutoFit/>
            </a:bodyPr>
            <a:lstStyle/>
            <a:p>
              <a:r>
                <a:rPr lang="en-US" sz="2800"/>
                <a:t>D</a:t>
              </a:r>
              <a:endParaRPr lang="en-US" sz="2800" dirty="0"/>
            </a:p>
          </p:txBody>
        </p:sp>
        <p:sp>
          <p:nvSpPr>
            <p:cNvPr id="44" name="TextBox 43"/>
            <p:cNvSpPr txBox="1"/>
            <p:nvPr/>
          </p:nvSpPr>
          <p:spPr>
            <a:xfrm>
              <a:off x="148358" y="5398739"/>
              <a:ext cx="385042" cy="523220"/>
            </a:xfrm>
            <a:prstGeom prst="rect">
              <a:avLst/>
            </a:prstGeom>
            <a:noFill/>
          </p:spPr>
          <p:txBody>
            <a:bodyPr wrap="none" rtlCol="0">
              <a:spAutoFit/>
            </a:bodyPr>
            <a:lstStyle/>
            <a:p>
              <a:r>
                <a:rPr lang="en-US" sz="2800" dirty="0"/>
                <a:t>F</a:t>
              </a:r>
            </a:p>
          </p:txBody>
        </p:sp>
      </p:grpSp>
      <p:sp>
        <p:nvSpPr>
          <p:cNvPr id="45" name="Rectangle 44"/>
          <p:cNvSpPr>
            <a:spLocks noChangeArrowheads="1"/>
          </p:cNvSpPr>
          <p:nvPr/>
        </p:nvSpPr>
        <p:spPr bwMode="auto">
          <a:xfrm>
            <a:off x="5562600" y="1711609"/>
            <a:ext cx="3505200" cy="37764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60)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 </a:t>
            </a:r>
            <a:br>
              <a:rPr lang="en-US" altLang="x-none" sz="1800" b="1" dirty="0">
                <a:solidFill>
                  <a:srgbClr val="000000"/>
                </a:solidFill>
                <a:latin typeface="Courier New" charset="0"/>
              </a:rPr>
            </a:br>
            <a:r>
              <a:rPr lang="en-US" altLang="x-none" sz="1800" b="1" dirty="0">
                <a:solidFill>
                  <a:srgbClr val="000000"/>
                </a:solidFill>
                <a:latin typeface="Courier New" charset="0"/>
              </a:rPr>
              <a:t>else if (percent &lt; 70) </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else if (percent &lt; 80) </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else if (percent &lt; 90) </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else {</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a:t>
            </a:r>
            <a:endParaRPr lang="en-US" altLang="x-none" sz="1400" b="1" dirty="0">
              <a:solidFill>
                <a:srgbClr val="000000"/>
              </a:solidFill>
              <a:latin typeface="Courier New" charset="0"/>
            </a:endParaRPr>
          </a:p>
        </p:txBody>
      </p:sp>
      <p:sp>
        <p:nvSpPr>
          <p:cNvPr id="55" name="Rectangle 54"/>
          <p:cNvSpPr>
            <a:spLocks noChangeArrowheads="1"/>
          </p:cNvSpPr>
          <p:nvPr/>
        </p:nvSpPr>
        <p:spPr bwMode="auto">
          <a:xfrm>
            <a:off x="1728746" y="1721258"/>
            <a:ext cx="3692859" cy="37764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90) {</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 </a:t>
            </a:r>
            <a:br>
              <a:rPr lang="en-US" altLang="x-none" sz="1800" b="1" dirty="0">
                <a:solidFill>
                  <a:srgbClr val="000000"/>
                </a:solidFill>
                <a:latin typeface="Courier New" charset="0"/>
              </a:rPr>
            </a:br>
            <a:r>
              <a:rPr lang="en-US" altLang="x-none" sz="1800" b="1" dirty="0">
                <a:solidFill>
                  <a:srgbClr val="000000"/>
                </a:solidFill>
                <a:latin typeface="Courier New" charset="0"/>
              </a:rPr>
              <a:t>else if (percent &gt;= 80) {</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else if (percent &gt;= 70) {</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else if (percent &gt;= 60) {</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else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a:t>
            </a:r>
            <a:endParaRPr lang="en-US" altLang="x-none" sz="1400" b="1" dirty="0">
              <a:solidFill>
                <a:srgbClr val="000000"/>
              </a:solidFill>
              <a:latin typeface="Courier New" charset="0"/>
            </a:endParaRPr>
          </a:p>
        </p:txBody>
      </p:sp>
      <p:sp>
        <p:nvSpPr>
          <p:cNvPr id="56" name="Rectangle 6"/>
          <p:cNvSpPr>
            <a:spLocks noChangeArrowheads="1"/>
          </p:cNvSpPr>
          <p:nvPr/>
        </p:nvSpPr>
        <p:spPr bwMode="auto">
          <a:xfrm>
            <a:off x="3086100" y="5819984"/>
            <a:ext cx="495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a:solidFill>
                  <a:srgbClr val="000000"/>
                </a:solidFill>
                <a:latin typeface="Comic Sans MS" charset="0"/>
              </a:rPr>
              <a:t>High-to-low or Low-to-high is a personal programming style.</a:t>
            </a:r>
            <a:endParaRPr lang="en-US" altLang="x-none" sz="200" dirty="0">
              <a:solidFill>
                <a:srgbClr val="000000"/>
              </a:solidFill>
            </a:endParaRPr>
          </a:p>
        </p:txBody>
      </p:sp>
    </p:spTree>
    <p:extLst>
      <p:ext uri="{BB962C8B-B14F-4D97-AF65-F5344CB8AC3E}">
        <p14:creationId xmlns:p14="http://schemas.microsoft.com/office/powerpoint/2010/main" val="1583289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x-none" sz="3200" dirty="0">
                <a:ea typeface="ＭＳ Ｐゴシック" charset="-128"/>
              </a:rPr>
              <a:t>Exercise: Chaos Game2</a:t>
            </a:r>
          </a:p>
        </p:txBody>
      </p:sp>
      <p:sp>
        <p:nvSpPr>
          <p:cNvPr id="378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B7CE3124-417C-4E47-B72C-82333749B5B9}" type="slidenum">
              <a:rPr lang="en-US" altLang="x-none" sz="1200">
                <a:solidFill>
                  <a:srgbClr val="000000"/>
                </a:solidFill>
                <a:latin typeface="Tahoma" charset="0"/>
              </a:rPr>
              <a:pPr eaLnBrk="1" hangingPunct="1"/>
              <a:t>57</a:t>
            </a:fld>
            <a:endParaRPr lang="en-US" altLang="x-none" sz="1200">
              <a:solidFill>
                <a:srgbClr val="000000"/>
              </a:solidFill>
              <a:latin typeface="Tahoma" charset="0"/>
            </a:endParaRPr>
          </a:p>
        </p:txBody>
      </p:sp>
      <p:sp>
        <p:nvSpPr>
          <p:cNvPr id="37892" name="Content Placeholder 1"/>
          <p:cNvSpPr>
            <a:spLocks noGrp="1"/>
          </p:cNvSpPr>
          <p:nvPr>
            <p:ph idx="1"/>
          </p:nvPr>
        </p:nvSpPr>
        <p:spPr/>
        <p:txBody>
          <a:bodyPr/>
          <a:lstStyle/>
          <a:p>
            <a:r>
              <a:rPr lang="en-US" altLang="x-none" dirty="0">
                <a:ea typeface="ＭＳ Ｐゴシック" charset="-128"/>
              </a:rPr>
              <a:t>D</a:t>
            </a:r>
            <a:r>
              <a:rPr lang="en-US" altLang="zh-CN" dirty="0">
                <a:ea typeface="ＭＳ Ｐゴシック" charset="-128"/>
              </a:rPr>
              <a:t>raw</a:t>
            </a:r>
            <a:r>
              <a:rPr lang="zh-CN" altLang="en-US" dirty="0">
                <a:ea typeface="ＭＳ Ｐゴシック" charset="-128"/>
              </a:rPr>
              <a:t> </a:t>
            </a:r>
            <a:r>
              <a:rPr lang="en-US" altLang="zh-CN" dirty="0">
                <a:ea typeface="ＭＳ Ｐゴシック" charset="-128"/>
              </a:rPr>
              <a:t>points</a:t>
            </a:r>
            <a:r>
              <a:rPr lang="zh-CN" altLang="en-US" dirty="0">
                <a:ea typeface="ＭＳ Ｐゴシック" charset="-128"/>
              </a:rPr>
              <a:t> </a:t>
            </a:r>
            <a:r>
              <a:rPr lang="en-US" altLang="x-none" dirty="0">
                <a:ea typeface="ＭＳ Ｐゴシック" charset="-128"/>
              </a:rPr>
              <a:t>with these rules</a:t>
            </a: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r>
              <a:rPr lang="en-US" altLang="x-none" dirty="0">
                <a:ea typeface="ＭＳ Ｐゴシック" charset="-128"/>
              </a:rPr>
              <a:t>Basic idea</a:t>
            </a:r>
          </a:p>
          <a:p>
            <a:pPr lvl="1"/>
            <a:r>
              <a:rPr lang="en-US" altLang="x-none" dirty="0">
                <a:ea typeface="ＭＳ Ｐゴシック" charset="-128"/>
              </a:rPr>
              <a:t>Generate random numbers in [0, 1.0]</a:t>
            </a:r>
          </a:p>
          <a:p>
            <a:pPr lvl="1"/>
            <a:r>
              <a:rPr lang="en-US" altLang="x-none" dirty="0">
                <a:ea typeface="ＭＳ Ｐゴシック" charset="-128"/>
              </a:rPr>
              <a:t>Divide 0-1.0 into 4 areas for the 4 cases</a:t>
            </a:r>
          </a:p>
          <a:p>
            <a:pPr lvl="1"/>
            <a:r>
              <a:rPr lang="en-US" altLang="x-none" dirty="0">
                <a:ea typeface="ＭＳ Ｐゴシック" charset="-128"/>
              </a:rPr>
              <a:t>Check which area each number falls in</a:t>
            </a:r>
          </a:p>
        </p:txBody>
      </p:sp>
      <p:pic>
        <p:nvPicPr>
          <p:cNvPr id="378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63" y="2209800"/>
            <a:ext cx="69802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8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1447800"/>
            <a:ext cx="20955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itle 1"/>
          <p:cNvSpPr>
            <a:spLocks noGrp="1"/>
          </p:cNvSpPr>
          <p:nvPr>
            <p:ph type="title"/>
          </p:nvPr>
        </p:nvSpPr>
        <p:spPr/>
        <p:txBody>
          <a:bodyPr/>
          <a:lstStyle/>
          <a:p>
            <a:r>
              <a:rPr lang="en-US" altLang="x-none" sz="3200" dirty="0">
                <a:ea typeface="ＭＳ Ｐゴシック" charset="-128"/>
              </a:rPr>
              <a:t>Exercise: Chaos Game2</a:t>
            </a:r>
          </a:p>
        </p:txBody>
      </p:sp>
      <p:sp>
        <p:nvSpPr>
          <p:cNvPr id="378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B7CE3124-417C-4E47-B72C-82333749B5B9}" type="slidenum">
              <a:rPr lang="en-US" altLang="x-none" sz="1200">
                <a:solidFill>
                  <a:srgbClr val="000000"/>
                </a:solidFill>
                <a:latin typeface="Tahoma" charset="0"/>
              </a:rPr>
              <a:pPr eaLnBrk="1" hangingPunct="1"/>
              <a:t>58</a:t>
            </a:fld>
            <a:endParaRPr lang="en-US" altLang="x-none" sz="1200">
              <a:solidFill>
                <a:srgbClr val="000000"/>
              </a:solidFill>
              <a:latin typeface="Tahoma" charset="0"/>
            </a:endParaRPr>
          </a:p>
        </p:txBody>
      </p:sp>
      <p:sp>
        <p:nvSpPr>
          <p:cNvPr id="37892" name="Content Placeholder 1"/>
          <p:cNvSpPr>
            <a:spLocks noGrp="1"/>
          </p:cNvSpPr>
          <p:nvPr>
            <p:ph idx="1"/>
          </p:nvPr>
        </p:nvSpPr>
        <p:spPr/>
        <p:txBody>
          <a:bodyPr/>
          <a:lstStyle/>
          <a:p>
            <a:r>
              <a:rPr lang="en-US" altLang="x-none" dirty="0">
                <a:ea typeface="ＭＳ Ｐゴシック" charset="-128"/>
              </a:rPr>
              <a:t>D</a:t>
            </a:r>
            <a:r>
              <a:rPr lang="en-US" altLang="zh-CN" dirty="0">
                <a:ea typeface="ＭＳ Ｐゴシック" charset="-128"/>
              </a:rPr>
              <a:t>raw</a:t>
            </a:r>
            <a:r>
              <a:rPr lang="zh-CN" altLang="en-US" dirty="0">
                <a:ea typeface="ＭＳ Ｐゴシック" charset="-128"/>
              </a:rPr>
              <a:t> </a:t>
            </a:r>
            <a:r>
              <a:rPr lang="en-US" altLang="zh-CN" dirty="0">
                <a:ea typeface="ＭＳ Ｐゴシック" charset="-128"/>
              </a:rPr>
              <a:t>points</a:t>
            </a:r>
            <a:r>
              <a:rPr lang="zh-CN" altLang="en-US" dirty="0">
                <a:ea typeface="ＭＳ Ｐゴシック" charset="-128"/>
              </a:rPr>
              <a:t> </a:t>
            </a:r>
            <a:r>
              <a:rPr lang="en-US" altLang="x-none" dirty="0">
                <a:ea typeface="ＭＳ Ｐゴシック" charset="-128"/>
              </a:rPr>
              <a:t>with these rules</a:t>
            </a: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r>
              <a:rPr lang="en-US" altLang="x-none" dirty="0">
                <a:ea typeface="ＭＳ Ｐゴシック" charset="-128"/>
              </a:rPr>
              <a:t>Basic idea</a:t>
            </a:r>
          </a:p>
          <a:p>
            <a:pPr lvl="1"/>
            <a:r>
              <a:rPr lang="en-US" altLang="x-none" dirty="0">
                <a:ea typeface="ＭＳ Ｐゴシック" charset="-128"/>
              </a:rPr>
              <a:t>Generate random numbers in [0, 1.0]</a:t>
            </a:r>
          </a:p>
          <a:p>
            <a:pPr lvl="1"/>
            <a:r>
              <a:rPr lang="en-US" altLang="x-none" dirty="0">
                <a:ea typeface="ＭＳ Ｐゴシック" charset="-128"/>
              </a:rPr>
              <a:t>Divide 0-1.0 into 4 areas for the 4 cases</a:t>
            </a:r>
          </a:p>
          <a:p>
            <a:pPr lvl="1"/>
            <a:r>
              <a:rPr lang="en-US" altLang="x-none" dirty="0">
                <a:ea typeface="ＭＳ Ｐゴシック" charset="-128"/>
              </a:rPr>
              <a:t>Check which area each number falls in</a:t>
            </a:r>
          </a:p>
        </p:txBody>
      </p:sp>
      <p:pic>
        <p:nvPicPr>
          <p:cNvPr id="3789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63" y="2209800"/>
            <a:ext cx="69802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81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x-none" sz="3200" dirty="0">
                <a:ea typeface="ＭＳ Ｐゴシック" charset="-128"/>
              </a:rPr>
              <a:t>Exercise: Barnsley Game</a:t>
            </a:r>
          </a:p>
        </p:txBody>
      </p:sp>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3429E209-9477-644F-9954-2AB8038E6731}" type="slidenum">
              <a:rPr lang="en-US" altLang="x-none" sz="1200">
                <a:solidFill>
                  <a:srgbClr val="000000"/>
                </a:solidFill>
                <a:latin typeface="Tahoma" charset="0"/>
              </a:rPr>
              <a:pPr eaLnBrk="1" hangingPunct="1"/>
              <a:t>59</a:t>
            </a:fld>
            <a:endParaRPr lang="en-US" altLang="x-none" sz="1200">
              <a:solidFill>
                <a:srgbClr val="000000"/>
              </a:solidFill>
              <a:latin typeface="Tahoma" charset="0"/>
            </a:endParaRPr>
          </a:p>
        </p:txBody>
      </p:sp>
      <p:sp>
        <p:nvSpPr>
          <p:cNvPr id="38915" name="Rectangle 2"/>
          <p:cNvSpPr>
            <a:spLocks noChangeArrowheads="1"/>
          </p:cNvSpPr>
          <p:nvPr/>
        </p:nvSpPr>
        <p:spPr bwMode="auto">
          <a:xfrm>
            <a:off x="609600" y="1377950"/>
            <a:ext cx="8077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200" dirty="0">
                <a:solidFill>
                  <a:srgbClr val="000000"/>
                </a:solidFill>
                <a:latin typeface="Monaco" charset="0"/>
              </a:rPr>
              <a:t> </a:t>
            </a:r>
            <a:r>
              <a:rPr lang="en-US" altLang="x-none" sz="1200" b="1" dirty="0">
                <a:solidFill>
                  <a:srgbClr val="7F0055"/>
                </a:solidFill>
                <a:latin typeface="Monaco" charset="0"/>
              </a:rPr>
              <a:t>public</a:t>
            </a:r>
            <a:r>
              <a:rPr lang="en-US" altLang="x-none" sz="1200" b="1" dirty="0">
                <a:solidFill>
                  <a:srgbClr val="000000"/>
                </a:solidFill>
                <a:latin typeface="Monaco" charset="0"/>
              </a:rPr>
              <a:t> </a:t>
            </a:r>
            <a:r>
              <a:rPr lang="en-US" altLang="x-none" sz="1200" b="1" dirty="0">
                <a:solidFill>
                  <a:srgbClr val="7F0055"/>
                </a:solidFill>
                <a:latin typeface="Monaco" charset="0"/>
              </a:rPr>
              <a:t>static</a:t>
            </a:r>
            <a:r>
              <a:rPr lang="en-US" altLang="x-none" sz="1200" b="1" dirty="0">
                <a:solidFill>
                  <a:srgbClr val="000000"/>
                </a:solidFill>
                <a:latin typeface="Monaco" charset="0"/>
              </a:rPr>
              <a:t> </a:t>
            </a:r>
            <a:r>
              <a:rPr lang="en-US" altLang="x-none" sz="1200" b="1" dirty="0">
                <a:solidFill>
                  <a:srgbClr val="7F0055"/>
                </a:solidFill>
                <a:latin typeface="Monaco" charset="0"/>
              </a:rPr>
              <a:t>void</a:t>
            </a:r>
            <a:r>
              <a:rPr lang="en-US" altLang="x-none" sz="1200" b="1" dirty="0">
                <a:solidFill>
                  <a:srgbClr val="000000"/>
                </a:solidFill>
                <a:latin typeface="Monaco" charset="0"/>
              </a:rPr>
              <a:t> main(String[] </a:t>
            </a:r>
            <a:r>
              <a:rPr lang="en-US" altLang="x-none" sz="1200" b="1" dirty="0" err="1">
                <a:solidFill>
                  <a:srgbClr val="000000"/>
                </a:solidFill>
                <a:latin typeface="Monaco" charset="0"/>
              </a:rPr>
              <a:t>args</a:t>
            </a:r>
            <a:r>
              <a:rPr lang="en-US" altLang="x-none" sz="1200" b="1" dirty="0">
                <a:solidFill>
                  <a:srgbClr val="000000"/>
                </a:solidFill>
                <a:latin typeface="Monaco" charset="0"/>
              </a:rPr>
              <a:t>) {</a:t>
            </a:r>
          </a:p>
          <a:p>
            <a:pPr eaLnBrk="1" hangingPunct="1"/>
            <a:endParaRPr lang="en-US" altLang="x-none" sz="1200" dirty="0">
              <a:solidFill>
                <a:srgbClr val="000000"/>
              </a:solidFill>
              <a:latin typeface="Monaco" charset="0"/>
            </a:endParaRPr>
          </a:p>
          <a:p>
            <a:pPr eaLnBrk="1" hangingPunct="1"/>
            <a:r>
              <a:rPr lang="en-US" altLang="x-none" sz="1200" dirty="0">
                <a:solidFill>
                  <a:srgbClr val="000000"/>
                </a:solidFill>
                <a:latin typeface="Monaco" charset="0"/>
              </a:rPr>
              <a:t>      </a:t>
            </a:r>
            <a:r>
              <a:rPr lang="en-US" altLang="x-none" sz="1200" dirty="0" err="1">
                <a:solidFill>
                  <a:srgbClr val="000000"/>
                </a:solidFill>
                <a:latin typeface="Monaco" charset="0"/>
              </a:rPr>
              <a:t>StdDraw.</a:t>
            </a:r>
            <a:r>
              <a:rPr lang="en-US" altLang="x-none" sz="1200" i="1" dirty="0" err="1">
                <a:solidFill>
                  <a:srgbClr val="000000"/>
                </a:solidFill>
                <a:latin typeface="Monaco" charset="0"/>
              </a:rPr>
              <a:t>setPenRadius</a:t>
            </a:r>
            <a:r>
              <a:rPr lang="en-US" altLang="x-none" sz="1200" i="1" dirty="0">
                <a:solidFill>
                  <a:srgbClr val="000000"/>
                </a:solidFill>
                <a:latin typeface="Monaco" charset="0"/>
              </a:rPr>
              <a:t>(0.002);</a:t>
            </a:r>
          </a:p>
          <a:p>
            <a:pPr eaLnBrk="1" hangingPunct="1"/>
            <a:r>
              <a:rPr lang="en-US" altLang="x-none" sz="1200" dirty="0">
                <a:solidFill>
                  <a:srgbClr val="000000"/>
                </a:solidFill>
                <a:latin typeface="Monaco" charset="0"/>
              </a:rPr>
              <a:t>      </a:t>
            </a:r>
            <a:r>
              <a:rPr lang="en-US" altLang="x-none" sz="1200" dirty="0" err="1">
                <a:solidFill>
                  <a:srgbClr val="000000"/>
                </a:solidFill>
                <a:latin typeface="Monaco" charset="0"/>
              </a:rPr>
              <a:t>StdDraw.</a:t>
            </a:r>
            <a:r>
              <a:rPr lang="en-US" altLang="x-none" sz="1200" i="1" dirty="0" err="1">
                <a:solidFill>
                  <a:srgbClr val="000000"/>
                </a:solidFill>
                <a:latin typeface="Monaco" charset="0"/>
              </a:rPr>
              <a:t>setPenColor</a:t>
            </a:r>
            <a:r>
              <a:rPr lang="en-US" altLang="x-none" sz="1200" i="1" dirty="0">
                <a:solidFill>
                  <a:srgbClr val="000000"/>
                </a:solidFill>
                <a:latin typeface="Monaco" charset="0"/>
              </a:rPr>
              <a:t>(</a:t>
            </a:r>
            <a:r>
              <a:rPr lang="en-US" altLang="x-none" sz="1200" i="1" dirty="0" err="1">
                <a:solidFill>
                  <a:srgbClr val="000000"/>
                </a:solidFill>
                <a:latin typeface="Monaco" charset="0"/>
              </a:rPr>
              <a:t>Color.</a:t>
            </a:r>
            <a:r>
              <a:rPr lang="en-US" altLang="x-none" sz="1200" i="1" dirty="0" err="1">
                <a:solidFill>
                  <a:srgbClr val="0000C0"/>
                </a:solidFill>
                <a:latin typeface="Monaco" charset="0"/>
              </a:rPr>
              <a:t>GREEN</a:t>
            </a:r>
            <a:r>
              <a:rPr lang="en-US" altLang="x-none" sz="1200" i="1" dirty="0">
                <a:solidFill>
                  <a:srgbClr val="000000"/>
                </a:solidFill>
                <a:latin typeface="Monaco" charset="0"/>
              </a:rPr>
              <a:t>);</a:t>
            </a:r>
          </a:p>
          <a:p>
            <a:pPr eaLnBrk="1" hangingPunct="1"/>
            <a:endParaRPr lang="en-US" altLang="x-none" sz="1200" dirty="0">
              <a:solidFill>
                <a:srgbClr val="000000"/>
              </a:solidFill>
              <a:latin typeface="Monaco" charset="0"/>
            </a:endParaRPr>
          </a:p>
          <a:p>
            <a:pPr eaLnBrk="1" hangingPunct="1"/>
            <a:r>
              <a:rPr lang="da-DK" altLang="x-none" sz="1200" dirty="0">
                <a:solidFill>
                  <a:srgbClr val="000000"/>
                </a:solidFill>
                <a:latin typeface="Monaco" charset="0"/>
              </a:rPr>
              <a:t>      </a:t>
            </a:r>
            <a:r>
              <a:rPr lang="da-DK" altLang="x-none" sz="1200" b="1" dirty="0">
                <a:solidFill>
                  <a:srgbClr val="7F0055"/>
                </a:solidFill>
                <a:latin typeface="Monaco" charset="0"/>
              </a:rPr>
              <a:t>final </a:t>
            </a:r>
            <a:r>
              <a:rPr lang="da-DK" altLang="x-none" sz="1200" b="1" dirty="0" err="1">
                <a:solidFill>
                  <a:srgbClr val="7F0055"/>
                </a:solidFill>
                <a:latin typeface="Monaco" charset="0"/>
              </a:rPr>
              <a:t>int</a:t>
            </a:r>
            <a:r>
              <a:rPr lang="da-DK" altLang="x-none" sz="1200" b="1" dirty="0">
                <a:solidFill>
                  <a:srgbClr val="000000"/>
                </a:solidFill>
                <a:latin typeface="Monaco" charset="0"/>
              </a:rPr>
              <a:t> T = 40000;</a:t>
            </a:r>
          </a:p>
          <a:p>
            <a:pPr eaLnBrk="1" hangingPunct="1"/>
            <a:r>
              <a:rPr lang="es-ES_tradnl" altLang="x-none" sz="1200" dirty="0">
                <a:solidFill>
                  <a:srgbClr val="000000"/>
                </a:solidFill>
                <a:latin typeface="Monaco" charset="0"/>
              </a:rPr>
              <a:t>      </a:t>
            </a:r>
            <a:r>
              <a:rPr lang="es-ES_tradnl" altLang="x-none" sz="1200" b="1" dirty="0" err="1">
                <a:solidFill>
                  <a:srgbClr val="7F0055"/>
                </a:solidFill>
                <a:latin typeface="Monaco" charset="0"/>
              </a:rPr>
              <a:t>double</a:t>
            </a:r>
            <a:r>
              <a:rPr lang="es-ES_tradnl" altLang="x-none" sz="1200" b="1" dirty="0">
                <a:solidFill>
                  <a:srgbClr val="000000"/>
                </a:solidFill>
                <a:latin typeface="Monaco" charset="0"/>
              </a:rPr>
              <a:t> x = 0.0, y = 0.0;</a:t>
            </a:r>
          </a:p>
          <a:p>
            <a:pPr eaLnBrk="1" hangingPunct="1"/>
            <a:endParaRPr lang="es-ES_tradnl" altLang="x-none" sz="1200" dirty="0">
              <a:solidFill>
                <a:srgbClr val="000000"/>
              </a:solidFill>
              <a:latin typeface="Monaco" charset="0"/>
            </a:endParaRPr>
          </a:p>
          <a:p>
            <a:pPr eaLnBrk="1" hangingPunct="1"/>
            <a:r>
              <a:rPr lang="da-DK" altLang="x-none" sz="1200" dirty="0">
                <a:solidFill>
                  <a:srgbClr val="000000"/>
                </a:solidFill>
                <a:latin typeface="Monaco" charset="0"/>
              </a:rPr>
              <a:t>      </a:t>
            </a:r>
            <a:r>
              <a:rPr lang="da-DK" altLang="x-none" sz="1200" b="1" dirty="0">
                <a:solidFill>
                  <a:srgbClr val="7F0055"/>
                </a:solidFill>
                <a:latin typeface="Monaco" charset="0"/>
              </a:rPr>
              <a:t>for</a:t>
            </a:r>
            <a:r>
              <a:rPr lang="da-DK" altLang="x-none" sz="1200" b="1" dirty="0">
                <a:solidFill>
                  <a:srgbClr val="000000"/>
                </a:solidFill>
                <a:latin typeface="Monaco" charset="0"/>
              </a:rPr>
              <a:t> (</a:t>
            </a:r>
            <a:r>
              <a:rPr lang="da-DK" altLang="x-none" sz="1200" b="1" dirty="0" err="1">
                <a:solidFill>
                  <a:srgbClr val="7F0055"/>
                </a:solidFill>
                <a:latin typeface="Monaco" charset="0"/>
              </a:rPr>
              <a:t>int</a:t>
            </a:r>
            <a:r>
              <a:rPr lang="da-DK" altLang="x-none" sz="1200" b="1" dirty="0">
                <a:solidFill>
                  <a:srgbClr val="000000"/>
                </a:solidFill>
                <a:latin typeface="Monaco" charset="0"/>
              </a:rPr>
              <a:t> t = 0; t &lt; T; t++) {</a:t>
            </a:r>
          </a:p>
          <a:p>
            <a:pPr eaLnBrk="1" hangingPunct="1"/>
            <a:r>
              <a:rPr lang="da-DK" altLang="x-none" sz="1200" dirty="0">
                <a:solidFill>
                  <a:srgbClr val="000000"/>
                </a:solidFill>
                <a:latin typeface="Monaco" charset="0"/>
              </a:rPr>
              <a:t>         </a:t>
            </a:r>
            <a:r>
              <a:rPr lang="da-DK" altLang="x-none" sz="1200" b="1" dirty="0">
                <a:solidFill>
                  <a:srgbClr val="7F0055"/>
                </a:solidFill>
                <a:latin typeface="Monaco" charset="0"/>
              </a:rPr>
              <a:t>double</a:t>
            </a:r>
            <a:r>
              <a:rPr lang="da-DK" altLang="x-none" sz="1200" b="1" dirty="0">
                <a:solidFill>
                  <a:srgbClr val="000000"/>
                </a:solidFill>
                <a:latin typeface="Monaco" charset="0"/>
              </a:rPr>
              <a:t> rand = </a:t>
            </a:r>
            <a:r>
              <a:rPr lang="da-DK" altLang="x-none" sz="1200" b="1" dirty="0" err="1">
                <a:solidFill>
                  <a:srgbClr val="000000"/>
                </a:solidFill>
                <a:latin typeface="Monaco" charset="0"/>
              </a:rPr>
              <a:t>Math.</a:t>
            </a:r>
            <a:r>
              <a:rPr lang="da-DK" altLang="x-none" sz="1200" b="1" i="1" dirty="0" err="1">
                <a:solidFill>
                  <a:srgbClr val="000000"/>
                </a:solidFill>
                <a:latin typeface="Monaco" charset="0"/>
              </a:rPr>
              <a:t>random</a:t>
            </a:r>
            <a:r>
              <a:rPr lang="da-DK" altLang="x-none" sz="1200" b="1" i="1" dirty="0">
                <a:solidFill>
                  <a:srgbClr val="000000"/>
                </a:solidFill>
                <a:latin typeface="Monaco" charset="0"/>
              </a:rPr>
              <a:t>();           // 0 - 1.0</a:t>
            </a:r>
          </a:p>
          <a:p>
            <a:pPr eaLnBrk="1" hangingPunct="1"/>
            <a:endParaRPr lang="da-DK" altLang="x-none" sz="1200" dirty="0">
              <a:solidFill>
                <a:srgbClr val="000000"/>
              </a:solidFill>
              <a:latin typeface="Monaco" charset="0"/>
            </a:endParaRPr>
          </a:p>
          <a:p>
            <a:pPr eaLnBrk="1" hangingPunct="1"/>
            <a:r>
              <a:rPr lang="en-US" altLang="x-none" sz="1200" dirty="0">
                <a:solidFill>
                  <a:srgbClr val="000000"/>
                </a:solidFill>
                <a:latin typeface="Monaco" charset="0"/>
              </a:rPr>
              <a:t>         </a:t>
            </a:r>
            <a:r>
              <a:rPr lang="en-US" altLang="x-none" sz="1200" b="1" dirty="0">
                <a:solidFill>
                  <a:srgbClr val="7F0055"/>
                </a:solidFill>
                <a:latin typeface="Monaco" charset="0"/>
              </a:rPr>
              <a:t>if</a:t>
            </a:r>
            <a:r>
              <a:rPr lang="en-US" altLang="x-none" sz="1200" b="1" dirty="0">
                <a:solidFill>
                  <a:srgbClr val="000000"/>
                </a:solidFill>
                <a:latin typeface="Monaco" charset="0"/>
              </a:rPr>
              <a:t> (rand &lt;= 0.7) {                     </a:t>
            </a:r>
            <a:r>
              <a:rPr lang="en-US" altLang="x-none" sz="1200" b="1" dirty="0">
                <a:solidFill>
                  <a:srgbClr val="3F7F5F"/>
                </a:solidFill>
                <a:latin typeface="Monaco" charset="0"/>
              </a:rPr>
              <a:t>// 0 - 0.7: 70%</a:t>
            </a:r>
          </a:p>
          <a:p>
            <a:pPr eaLnBrk="1" hangingPunct="1"/>
            <a:r>
              <a:rPr lang="es-ES_tradnl" altLang="x-none" sz="1200" dirty="0">
                <a:solidFill>
                  <a:srgbClr val="000000"/>
                </a:solidFill>
                <a:latin typeface="Monaco" charset="0"/>
              </a:rPr>
              <a:t>            x = .78 * x + .03 * y + .11;</a:t>
            </a:r>
          </a:p>
          <a:p>
            <a:pPr eaLnBrk="1" hangingPunct="1"/>
            <a:r>
              <a:rPr lang="es-ES_tradnl" altLang="x-none" sz="1200" dirty="0">
                <a:solidFill>
                  <a:srgbClr val="000000"/>
                </a:solidFill>
                <a:latin typeface="Monaco" charset="0"/>
              </a:rPr>
              <a:t>            y = -.03 * x + .74 * y + .27;</a:t>
            </a:r>
          </a:p>
          <a:p>
            <a:pPr eaLnBrk="1" hangingPunct="1"/>
            <a:r>
              <a:rPr lang="en-US" altLang="x-none" sz="1200" dirty="0">
                <a:solidFill>
                  <a:srgbClr val="000000"/>
                </a:solidFill>
                <a:latin typeface="Monaco" charset="0"/>
              </a:rPr>
              <a:t>         } </a:t>
            </a:r>
            <a:r>
              <a:rPr lang="en-US" altLang="x-none" sz="1200" b="1" dirty="0">
                <a:solidFill>
                  <a:srgbClr val="7F0055"/>
                </a:solidFill>
                <a:latin typeface="Monaco" charset="0"/>
              </a:rPr>
              <a:t>else</a:t>
            </a:r>
            <a:r>
              <a:rPr lang="en-US" altLang="x-none" sz="1200" b="1" dirty="0">
                <a:solidFill>
                  <a:srgbClr val="000000"/>
                </a:solidFill>
                <a:latin typeface="Monaco" charset="0"/>
              </a:rPr>
              <a:t> </a:t>
            </a:r>
            <a:r>
              <a:rPr lang="en-US" altLang="x-none" sz="1200" b="1" dirty="0">
                <a:solidFill>
                  <a:srgbClr val="7F0055"/>
                </a:solidFill>
                <a:latin typeface="Monaco" charset="0"/>
              </a:rPr>
              <a:t>if</a:t>
            </a:r>
            <a:r>
              <a:rPr lang="en-US" altLang="x-none" sz="1200" b="1" dirty="0">
                <a:solidFill>
                  <a:srgbClr val="000000"/>
                </a:solidFill>
                <a:latin typeface="Monaco" charset="0"/>
              </a:rPr>
              <a:t> (rand &lt;= 0.7 + 0.15) {       </a:t>
            </a:r>
            <a:r>
              <a:rPr lang="en-US" altLang="x-none" sz="1200" b="1" dirty="0">
                <a:solidFill>
                  <a:srgbClr val="3F7F5F"/>
                </a:solidFill>
                <a:latin typeface="Monaco" charset="0"/>
              </a:rPr>
              <a:t>// 0.7 - 0.7+0.15: 15%</a:t>
            </a:r>
          </a:p>
          <a:p>
            <a:pPr eaLnBrk="1" hangingPunct="1"/>
            <a:r>
              <a:rPr lang="es-ES_tradnl" altLang="x-none" sz="1200" dirty="0">
                <a:solidFill>
                  <a:srgbClr val="000000"/>
                </a:solidFill>
                <a:latin typeface="Monaco" charset="0"/>
              </a:rPr>
              <a:t>            x = -.14 * x + .26 * y + .57;</a:t>
            </a:r>
          </a:p>
          <a:p>
            <a:pPr eaLnBrk="1" hangingPunct="1"/>
            <a:r>
              <a:rPr lang="es-ES_tradnl" altLang="x-none" sz="1200" dirty="0">
                <a:solidFill>
                  <a:srgbClr val="000000"/>
                </a:solidFill>
                <a:latin typeface="Monaco" charset="0"/>
              </a:rPr>
              <a:t>            y = .25 * x + .22 * y - .04;            </a:t>
            </a:r>
          </a:p>
          <a:p>
            <a:pPr eaLnBrk="1" hangingPunct="1"/>
            <a:r>
              <a:rPr lang="en-US" altLang="x-none" sz="1200" dirty="0">
                <a:solidFill>
                  <a:srgbClr val="000000"/>
                </a:solidFill>
                <a:latin typeface="Monaco" charset="0"/>
              </a:rPr>
              <a:t>         } </a:t>
            </a:r>
            <a:r>
              <a:rPr lang="en-US" altLang="x-none" sz="1200" b="1" dirty="0">
                <a:solidFill>
                  <a:srgbClr val="7F0055"/>
                </a:solidFill>
                <a:latin typeface="Monaco" charset="0"/>
              </a:rPr>
              <a:t>else</a:t>
            </a:r>
            <a:r>
              <a:rPr lang="en-US" altLang="x-none" sz="1200" b="1" dirty="0">
                <a:solidFill>
                  <a:srgbClr val="000000"/>
                </a:solidFill>
                <a:latin typeface="Monaco" charset="0"/>
              </a:rPr>
              <a:t> </a:t>
            </a:r>
            <a:r>
              <a:rPr lang="en-US" altLang="x-none" sz="1200" b="1" dirty="0">
                <a:solidFill>
                  <a:srgbClr val="7F0055"/>
                </a:solidFill>
                <a:latin typeface="Monaco" charset="0"/>
              </a:rPr>
              <a:t>if</a:t>
            </a:r>
            <a:r>
              <a:rPr lang="en-US" altLang="x-none" sz="1200" b="1" dirty="0">
                <a:solidFill>
                  <a:srgbClr val="000000"/>
                </a:solidFill>
                <a:latin typeface="Monaco" charset="0"/>
              </a:rPr>
              <a:t> (rand &lt; 0.7 + 0.15 + 0.13) { </a:t>
            </a:r>
            <a:r>
              <a:rPr lang="en-US" altLang="x-none" sz="1200" b="1" dirty="0">
                <a:solidFill>
                  <a:srgbClr val="3F7F5F"/>
                </a:solidFill>
                <a:latin typeface="Monaco" charset="0"/>
              </a:rPr>
              <a:t>// 0.7+0.15 – 0.7+0.15+0.13: %13</a:t>
            </a:r>
          </a:p>
          <a:p>
            <a:pPr eaLnBrk="1" hangingPunct="1"/>
            <a:r>
              <a:rPr lang="es-ES_tradnl" altLang="x-none" sz="1200" dirty="0">
                <a:solidFill>
                  <a:srgbClr val="000000"/>
                </a:solidFill>
                <a:latin typeface="Monaco" charset="0"/>
              </a:rPr>
              <a:t>            x = .17 * x - .21 * y + .41;</a:t>
            </a:r>
          </a:p>
          <a:p>
            <a:pPr eaLnBrk="1" hangingPunct="1"/>
            <a:r>
              <a:rPr lang="es-ES_tradnl" altLang="x-none" sz="1200" dirty="0">
                <a:solidFill>
                  <a:srgbClr val="000000"/>
                </a:solidFill>
                <a:latin typeface="Monaco" charset="0"/>
              </a:rPr>
              <a:t>            y = .22 * x + .18 * y + .09;</a:t>
            </a:r>
          </a:p>
          <a:p>
            <a:pPr eaLnBrk="1" hangingPunct="1"/>
            <a:r>
              <a:rPr lang="da-DK" altLang="x-none" sz="1200" dirty="0">
                <a:solidFill>
                  <a:srgbClr val="000000"/>
                </a:solidFill>
                <a:latin typeface="Monaco" charset="0"/>
              </a:rPr>
              <a:t>         } </a:t>
            </a:r>
            <a:r>
              <a:rPr lang="da-DK" altLang="x-none" sz="1200" b="1" dirty="0" err="1">
                <a:solidFill>
                  <a:srgbClr val="7F0055"/>
                </a:solidFill>
                <a:latin typeface="Monaco" charset="0"/>
              </a:rPr>
              <a:t>else</a:t>
            </a:r>
            <a:r>
              <a:rPr lang="da-DK" altLang="x-none" sz="1200" b="1" dirty="0">
                <a:solidFill>
                  <a:srgbClr val="000000"/>
                </a:solidFill>
                <a:latin typeface="Monaco" charset="0"/>
              </a:rPr>
              <a:t> {                               </a:t>
            </a:r>
            <a:r>
              <a:rPr lang="da-DK" altLang="x-none" sz="1200" b="1" dirty="0">
                <a:solidFill>
                  <a:srgbClr val="3F7F5F"/>
                </a:solidFill>
                <a:latin typeface="Monaco" charset="0"/>
              </a:rPr>
              <a:t>// 2%</a:t>
            </a:r>
          </a:p>
          <a:p>
            <a:pPr eaLnBrk="1" hangingPunct="1"/>
            <a:r>
              <a:rPr lang="fr-FR" altLang="x-none" sz="1200" dirty="0">
                <a:solidFill>
                  <a:srgbClr val="000000"/>
                </a:solidFill>
                <a:latin typeface="Monaco" charset="0"/>
              </a:rPr>
              <a:t>            x = 0.5;</a:t>
            </a:r>
          </a:p>
          <a:p>
            <a:pPr eaLnBrk="1" hangingPunct="1"/>
            <a:r>
              <a:rPr lang="es-ES_tradnl" altLang="x-none" sz="1200" dirty="0">
                <a:solidFill>
                  <a:srgbClr val="000000"/>
                </a:solidFill>
                <a:latin typeface="Monaco" charset="0"/>
              </a:rPr>
              <a:t>            y = .27 * y;</a:t>
            </a:r>
          </a:p>
          <a:p>
            <a:pPr eaLnBrk="1" hangingPunct="1"/>
            <a:r>
              <a:rPr lang="es-ES_tradnl" altLang="x-none" sz="1200" dirty="0">
                <a:solidFill>
                  <a:srgbClr val="000000"/>
                </a:solidFill>
                <a:latin typeface="Monaco" charset="0"/>
              </a:rPr>
              <a:t>         }</a:t>
            </a:r>
          </a:p>
          <a:p>
            <a:pPr eaLnBrk="1" hangingPunct="1"/>
            <a:r>
              <a:rPr lang="pl-PL" altLang="x-none" sz="1200" dirty="0">
                <a:solidFill>
                  <a:srgbClr val="000000"/>
                </a:solidFill>
                <a:latin typeface="Monaco" charset="0"/>
              </a:rPr>
              <a:t>         </a:t>
            </a:r>
            <a:r>
              <a:rPr lang="pl-PL" altLang="x-none" sz="1200" dirty="0" err="1">
                <a:solidFill>
                  <a:srgbClr val="000000"/>
                </a:solidFill>
                <a:latin typeface="Monaco" charset="0"/>
              </a:rPr>
              <a:t>StdDraw.</a:t>
            </a:r>
            <a:r>
              <a:rPr lang="pl-PL" altLang="x-none" sz="1200" i="1" dirty="0" err="1">
                <a:solidFill>
                  <a:srgbClr val="000000"/>
                </a:solidFill>
                <a:latin typeface="Monaco" charset="0"/>
              </a:rPr>
              <a:t>point</a:t>
            </a:r>
            <a:r>
              <a:rPr lang="pl-PL" altLang="x-none" sz="1200" i="1" dirty="0">
                <a:solidFill>
                  <a:srgbClr val="000000"/>
                </a:solidFill>
                <a:latin typeface="Monaco" charset="0"/>
              </a:rPr>
              <a:t>(x, y);</a:t>
            </a:r>
          </a:p>
          <a:p>
            <a:pPr eaLnBrk="1" hangingPunct="1"/>
            <a:r>
              <a:rPr lang="pl-PL" altLang="x-none" sz="1200" dirty="0">
                <a:solidFill>
                  <a:srgbClr val="000000"/>
                </a:solidFill>
                <a:latin typeface="Monaco" charset="0"/>
              </a:rPr>
              <a:t>         </a:t>
            </a:r>
          </a:p>
          <a:p>
            <a:pPr eaLnBrk="1" hangingPunct="1"/>
            <a:r>
              <a:rPr lang="en-US" altLang="x-none" sz="1200" dirty="0">
                <a:solidFill>
                  <a:srgbClr val="000000"/>
                </a:solidFill>
                <a:latin typeface="Monaco" charset="0"/>
              </a:rPr>
              <a:t>      } </a:t>
            </a:r>
            <a:r>
              <a:rPr lang="en-US" altLang="x-none" sz="1200" dirty="0">
                <a:solidFill>
                  <a:srgbClr val="3F7F5F"/>
                </a:solidFill>
                <a:latin typeface="Monaco" charset="0"/>
              </a:rPr>
              <a:t>// end of for</a:t>
            </a:r>
            <a:r>
              <a:rPr lang="en-US" altLang="x-none" sz="1200" dirty="0">
                <a:solidFill>
                  <a:srgbClr val="000000"/>
                </a:solidFill>
                <a:latin typeface="Monaco" charset="0"/>
              </a:rPr>
              <a:t>      </a:t>
            </a:r>
          </a:p>
          <a:p>
            <a:pPr eaLnBrk="1" hangingPunct="1"/>
            <a:r>
              <a:rPr lang="en-US" altLang="x-none" sz="1200" dirty="0">
                <a:solidFill>
                  <a:srgbClr val="000000"/>
                </a:solidFill>
                <a:latin typeface="Monaco" charset="0"/>
              </a:rPr>
              <a:t>   } </a:t>
            </a:r>
            <a:r>
              <a:rPr lang="en-US" altLang="x-none" sz="1200" dirty="0">
                <a:solidFill>
                  <a:srgbClr val="3F7F5F"/>
                </a:solidFill>
                <a:latin typeface="Monaco" charset="0"/>
              </a:rPr>
              <a:t>// end of main</a:t>
            </a:r>
            <a:endParaRPr lang="en-US" altLang="x-none" sz="1000" dirty="0">
              <a:solidFill>
                <a:srgbClr val="000000"/>
              </a:solidFill>
            </a:endParaRPr>
          </a:p>
        </p:txBody>
      </p:sp>
    </p:spTree>
    <p:extLst>
      <p:ext uri="{BB962C8B-B14F-4D97-AF65-F5344CB8AC3E}">
        <p14:creationId xmlns:p14="http://schemas.microsoft.com/office/powerpoint/2010/main" val="209025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eaLnBrk="1" hangingPunct="1"/>
            <a:r>
              <a:rPr lang="en-US" altLang="x-none">
                <a:ea typeface="ＭＳ Ｐゴシック" charset="-128"/>
              </a:rPr>
              <a:t>Exceptions</a:t>
            </a:r>
          </a:p>
        </p:txBody>
      </p:sp>
      <p:sp>
        <p:nvSpPr>
          <p:cNvPr id="883715" name="Rectangle 3"/>
          <p:cNvSpPr>
            <a:spLocks noGrp="1"/>
          </p:cNvSpPr>
          <p:nvPr>
            <p:ph type="body" idx="1"/>
          </p:nvPr>
        </p:nvSpPr>
        <p:spPr/>
        <p:txBody>
          <a:bodyPr/>
          <a:lstStyle/>
          <a:p>
            <a:pPr eaLnBrk="1" hangingPunct="1">
              <a:lnSpc>
                <a:spcPct val="110000"/>
              </a:lnSpc>
              <a:buFont typeface="Wingdings" charset="0"/>
              <a:buChar char="q"/>
              <a:defRPr/>
            </a:pPr>
            <a:r>
              <a:rPr lang="en-US" sz="2400" b="1" dirty="0"/>
              <a:t>Exception</a:t>
            </a:r>
            <a:r>
              <a:rPr lang="en-US" sz="2400" dirty="0"/>
              <a:t>: a programming language mechanism to represent a </a:t>
            </a:r>
            <a:r>
              <a:rPr lang="en-US" sz="2400" dirty="0">
                <a:solidFill>
                  <a:srgbClr val="FF0000"/>
                </a:solidFill>
              </a:rPr>
              <a:t>runtime error</a:t>
            </a:r>
            <a:r>
              <a:rPr lang="en-US" sz="2400" dirty="0"/>
              <a:t>, e.g.,</a:t>
            </a:r>
          </a:p>
          <a:p>
            <a:pPr lvl="2" eaLnBrk="1" hangingPunct="1">
              <a:lnSpc>
                <a:spcPct val="110000"/>
              </a:lnSpc>
              <a:defRPr/>
            </a:pPr>
            <a:r>
              <a:rPr lang="en-US" sz="1800" dirty="0"/>
              <a:t>dividing an integer by 0</a:t>
            </a:r>
          </a:p>
          <a:p>
            <a:pPr lvl="2" eaLnBrk="1" hangingPunct="1">
              <a:lnSpc>
                <a:spcPct val="110000"/>
              </a:lnSpc>
              <a:defRPr/>
            </a:pPr>
            <a:r>
              <a:rPr lang="en-US" sz="1800" dirty="0">
                <a:solidFill>
                  <a:schemeClr val="accent6"/>
                </a:solidFill>
              </a:rPr>
              <a:t>trying to read the wrong type of value from a </a:t>
            </a:r>
            <a:r>
              <a:rPr lang="en-US" sz="1800" dirty="0">
                <a:solidFill>
                  <a:schemeClr val="accent6"/>
                </a:solidFill>
                <a:latin typeface="Courier New" charset="0"/>
              </a:rPr>
              <a:t>Scanner</a:t>
            </a:r>
            <a:endParaRPr lang="en-US" sz="1800" b="1" dirty="0">
              <a:solidFill>
                <a:schemeClr val="accent6"/>
              </a:solidFill>
              <a:latin typeface="Courier New" charset="0"/>
            </a:endParaRPr>
          </a:p>
          <a:p>
            <a:pPr lvl="2" eaLnBrk="1" hangingPunct="1">
              <a:lnSpc>
                <a:spcPct val="110000"/>
              </a:lnSpc>
              <a:defRPr/>
            </a:pPr>
            <a:r>
              <a:rPr lang="en-US" sz="1800" dirty="0"/>
              <a:t>trying to read a file that does not exist</a:t>
            </a:r>
          </a:p>
          <a:p>
            <a:pPr lvl="1" eaLnBrk="1" hangingPunct="1">
              <a:lnSpc>
                <a:spcPct val="110000"/>
              </a:lnSpc>
              <a:defRPr/>
            </a:pPr>
            <a:endParaRPr lang="en-US" sz="700" b="1" dirty="0">
              <a:solidFill>
                <a:srgbClr val="003399"/>
              </a:solidFill>
            </a:endParaRPr>
          </a:p>
          <a:p>
            <a:pPr eaLnBrk="1" hangingPunct="1">
              <a:lnSpc>
                <a:spcPct val="110000"/>
              </a:lnSpc>
              <a:buFont typeface="Wingdings" charset="0"/>
              <a:buChar char="q"/>
              <a:defRPr/>
            </a:pPr>
            <a:r>
              <a:rPr lang="en-US" sz="2400" dirty="0"/>
              <a:t>Java has defined a set of exceptions, each with a name, e.g., </a:t>
            </a:r>
            <a:r>
              <a:rPr lang="en-US" sz="2400" dirty="0" err="1"/>
              <a:t>ArithmeticException</a:t>
            </a:r>
            <a:r>
              <a:rPr lang="en-US" sz="2400" dirty="0"/>
              <a:t>, </a:t>
            </a:r>
            <a:r>
              <a:rPr lang="en-US" sz="2400" dirty="0" err="1"/>
              <a:t>InputMisMatchException</a:t>
            </a:r>
            <a:r>
              <a:rPr lang="en-US" sz="2400" dirty="0"/>
              <a:t>, </a:t>
            </a:r>
            <a:r>
              <a:rPr lang="en-US" sz="2400" dirty="0" err="1"/>
              <a:t>FileNotFoundException</a:t>
            </a:r>
            <a:endParaRPr lang="en-US" sz="2400" dirty="0"/>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0"/>
            <a:ext cx="1676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B87AB93F-7032-DE5F-AA36-560D4B4B426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6</a:t>
            </a:fld>
            <a:endParaRPr lang="en-US" altLang="x-none" sz="1200" dirty="0">
              <a:latin typeface="Tahoma" charset="0"/>
            </a:endParaRPr>
          </a:p>
        </p:txBody>
      </p:sp>
    </p:spTree>
    <p:extLst>
      <p:ext uri="{BB962C8B-B14F-4D97-AF65-F5344CB8AC3E}">
        <p14:creationId xmlns:p14="http://schemas.microsoft.com/office/powerpoint/2010/main" val="69680172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x-none" sz="3200" dirty="0">
                <a:ea typeface="ＭＳ Ｐゴシック" charset="-128"/>
              </a:rPr>
              <a:t>Barnsley Game</a:t>
            </a:r>
          </a:p>
        </p:txBody>
      </p:sp>
      <p:sp>
        <p:nvSpPr>
          <p:cNvPr id="399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2B70186B-0BB7-7A4F-BD20-2BCEC660924F}" type="slidenum">
              <a:rPr lang="en-US" altLang="x-none" sz="1200">
                <a:solidFill>
                  <a:srgbClr val="000000"/>
                </a:solidFill>
                <a:latin typeface="Tahoma" charset="0"/>
              </a:rPr>
              <a:pPr eaLnBrk="1" hangingPunct="1"/>
              <a:t>60</a:t>
            </a:fld>
            <a:endParaRPr lang="en-US" altLang="x-none" sz="1200">
              <a:solidFill>
                <a:srgbClr val="000000"/>
              </a:solidFill>
              <a:latin typeface="Tahoma" charset="0"/>
            </a:endParaRPr>
          </a:p>
        </p:txBody>
      </p:sp>
      <p:sp>
        <p:nvSpPr>
          <p:cNvPr id="39939" name="Content Placeholder 1"/>
          <p:cNvSpPr>
            <a:spLocks noGrp="1"/>
          </p:cNvSpPr>
          <p:nvPr>
            <p:ph idx="1"/>
          </p:nvPr>
        </p:nvSpPr>
        <p:spPr>
          <a:xfrm>
            <a:off x="533400" y="1600200"/>
            <a:ext cx="3581400" cy="4648200"/>
          </a:xfrm>
        </p:spPr>
        <p:txBody>
          <a:bodyPr/>
          <a:lstStyle/>
          <a:p>
            <a:r>
              <a:rPr lang="en-US" altLang="x-none" dirty="0">
                <a:ea typeface="ＭＳ Ｐゴシック" charset="-128"/>
              </a:rPr>
              <a:t>Questions to think about</a:t>
            </a:r>
          </a:p>
          <a:p>
            <a:pPr lvl="1"/>
            <a:r>
              <a:rPr lang="en-US" altLang="x-none" dirty="0">
                <a:ea typeface="ＭＳ Ｐゴシック" charset="-128"/>
              </a:rPr>
              <a:t>What does computation tell us about nature?</a:t>
            </a:r>
          </a:p>
          <a:p>
            <a:pPr lvl="1"/>
            <a:r>
              <a:rPr lang="en-US" altLang="x-none" dirty="0">
                <a:ea typeface="ＭＳ Ｐゴシック" charset="-128"/>
              </a:rPr>
              <a:t>What may nature tell us about computation?</a:t>
            </a:r>
          </a:p>
        </p:txBody>
      </p:sp>
      <p:pic>
        <p:nvPicPr>
          <p:cNvPr id="399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256857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42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x-none">
                <a:ea typeface="ＭＳ Ｐゴシック" charset="-128"/>
              </a:rPr>
              <a:t>Summary: nested if/else</a:t>
            </a:r>
          </a:p>
        </p:txBody>
      </p:sp>
      <p:sp>
        <p:nvSpPr>
          <p:cNvPr id="36867" name="Content Placeholder 2"/>
          <p:cNvSpPr>
            <a:spLocks noGrp="1"/>
          </p:cNvSpPr>
          <p:nvPr>
            <p:ph idx="1"/>
          </p:nvPr>
        </p:nvSpPr>
        <p:spPr>
          <a:xfrm>
            <a:off x="533400" y="1828800"/>
            <a:ext cx="4724400" cy="3311037"/>
          </a:xfrm>
        </p:spPr>
        <p:txBody>
          <a:bodyPr/>
          <a:lstStyle/>
          <a:p>
            <a:r>
              <a:rPr lang="en-US" altLang="x-none" dirty="0">
                <a:ea typeface="ＭＳ Ｐゴシック" charset="-128"/>
              </a:rPr>
              <a:t>Nested if/else is a common structure</a:t>
            </a:r>
          </a:p>
          <a:p>
            <a:pPr lvl="1"/>
            <a:r>
              <a:rPr lang="en-US" altLang="x-none" dirty="0">
                <a:ea typeface="ＭＳ Ｐゴシック" charset="-128"/>
              </a:rPr>
              <a:t>Mutually exclusive test</a:t>
            </a:r>
            <a:br>
              <a:rPr lang="en-US" altLang="x-none" dirty="0">
                <a:ea typeface="ＭＳ Ｐゴシック" charset="-128"/>
              </a:rPr>
            </a:br>
            <a:r>
              <a:rPr lang="en-US" altLang="x-none" dirty="0">
                <a:ea typeface="ＭＳ Ｐゴシック" charset="-128"/>
              </a:rPr>
              <a:t>conditions</a:t>
            </a:r>
            <a:br>
              <a:rPr lang="en-US" altLang="x-none" dirty="0">
                <a:ea typeface="ＭＳ Ｐゴシック" charset="-128"/>
              </a:rPr>
            </a:br>
            <a:r>
              <a:rPr lang="en-US" altLang="x-none" sz="2000" dirty="0">
                <a:ea typeface="ＭＳ Ｐゴシック" charset="-128"/>
              </a:rPr>
              <a:t>=&gt; Reduces # of comparisons</a:t>
            </a:r>
            <a:endParaRPr lang="en-US" altLang="x-none" dirty="0">
              <a:ea typeface="ＭＳ Ｐゴシック" charset="-128"/>
            </a:endParaRPr>
          </a:p>
          <a:p>
            <a:pPr lvl="1"/>
            <a:r>
              <a:rPr lang="en-US" altLang="x-none" dirty="0">
                <a:ea typeface="ＭＳ Ｐゴシック" charset="-128"/>
              </a:rPr>
              <a:t>Non-mutual exclusive</a:t>
            </a:r>
            <a:br>
              <a:rPr lang="en-US" altLang="x-none" dirty="0">
                <a:ea typeface="ＭＳ Ｐゴシック" charset="-128"/>
              </a:rPr>
            </a:br>
            <a:r>
              <a:rPr lang="en-US" altLang="x-none" dirty="0">
                <a:ea typeface="ＭＳ Ｐゴシック" charset="-128"/>
              </a:rPr>
              <a:t>test conditions</a:t>
            </a:r>
            <a:br>
              <a:rPr lang="en-US" altLang="x-none" dirty="0">
                <a:ea typeface="ＭＳ Ｐゴシック" charset="-128"/>
              </a:rPr>
            </a:br>
            <a:r>
              <a:rPr lang="en-US" altLang="x-none" sz="2000" dirty="0">
                <a:ea typeface="ＭＳ Ｐゴシック" charset="-128"/>
              </a:rPr>
              <a:t> =&gt; Achieves mutual exclusion </a:t>
            </a:r>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61</a:t>
            </a:fld>
            <a:endParaRPr lang="en-US" altLang="x-none" sz="1200">
              <a:solidFill>
                <a:srgbClr val="000000"/>
              </a:solidFill>
              <a:latin typeface="Tahoma" charset="0"/>
            </a:endParaRPr>
          </a:p>
        </p:txBody>
      </p:sp>
      <p:grpSp>
        <p:nvGrpSpPr>
          <p:cNvPr id="36869" name="Group 21"/>
          <p:cNvGrpSpPr>
            <a:grpSpLocks/>
          </p:cNvGrpSpPr>
          <p:nvPr/>
        </p:nvGrpSpPr>
        <p:grpSpPr bwMode="auto">
          <a:xfrm>
            <a:off x="5610225" y="2209800"/>
            <a:ext cx="2847975" cy="2667000"/>
            <a:chOff x="5610258" y="1497614"/>
            <a:chExt cx="3031587" cy="2988519"/>
          </a:xfrm>
        </p:grpSpPr>
        <p:grpSp>
          <p:nvGrpSpPr>
            <p:cNvPr id="36879" name="Group 15"/>
            <p:cNvGrpSpPr>
              <a:grpSpLocks/>
            </p:cNvGrpSpPr>
            <p:nvPr/>
          </p:nvGrpSpPr>
          <p:grpSpPr bwMode="auto">
            <a:xfrm rot="6108050">
              <a:off x="5631792" y="1476080"/>
              <a:ext cx="2988519" cy="3031587"/>
              <a:chOff x="5334000" y="1447800"/>
              <a:chExt cx="3429000" cy="3429000"/>
            </a:xfrm>
          </p:grpSpPr>
          <p:sp>
            <p:nvSpPr>
              <p:cNvPr id="36883" name="Oval 5"/>
              <p:cNvSpPr>
                <a:spLocks noChangeArrowheads="1"/>
              </p:cNvSpPr>
              <p:nvPr/>
            </p:nvSpPr>
            <p:spPr bwMode="auto">
              <a:xfrm>
                <a:off x="5334000" y="1447800"/>
                <a:ext cx="3429000" cy="3429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cxnSp>
            <p:nvCxnSpPr>
              <p:cNvPr id="36884" name="Straight Connector 7"/>
              <p:cNvCxnSpPr>
                <a:cxnSpLocks noChangeShapeType="1"/>
                <a:stCxn id="36883" idx="1"/>
              </p:cNvCxnSpPr>
              <p:nvPr/>
            </p:nvCxnSpPr>
            <p:spPr bwMode="auto">
              <a:xfrm rot="16200000" flipH="1">
                <a:off x="5836164" y="1949966"/>
                <a:ext cx="1250437" cy="12504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6885" name="Straight Connector 8"/>
              <p:cNvCxnSpPr>
                <a:cxnSpLocks noChangeShapeType="1"/>
              </p:cNvCxnSpPr>
              <p:nvPr/>
            </p:nvCxnSpPr>
            <p:spPr bwMode="auto">
              <a:xfrm rot="10410263" flipH="1">
                <a:off x="7107867" y="2947911"/>
                <a:ext cx="1635797" cy="1650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6886" name="Straight Connector 11"/>
              <p:cNvCxnSpPr>
                <a:cxnSpLocks noChangeShapeType="1"/>
              </p:cNvCxnSpPr>
              <p:nvPr/>
            </p:nvCxnSpPr>
            <p:spPr bwMode="auto">
              <a:xfrm rot="5400000" flipH="1" flipV="1">
                <a:off x="6019800" y="3657600"/>
                <a:ext cx="15240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36880" name="Rectangle 18"/>
            <p:cNvSpPr>
              <a:spLocks noChangeArrowheads="1"/>
            </p:cNvSpPr>
            <p:nvPr/>
          </p:nvSpPr>
          <p:spPr bwMode="auto">
            <a:xfrm>
              <a:off x="6629237" y="1981469"/>
              <a:ext cx="873651" cy="36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000000"/>
                  </a:solidFill>
                  <a:latin typeface="Courier New" charset="0"/>
                </a:rPr>
                <a:t>a &gt; b</a:t>
              </a:r>
              <a:endParaRPr lang="en-US" altLang="x-none">
                <a:solidFill>
                  <a:srgbClr val="000000"/>
                </a:solidFill>
              </a:endParaRPr>
            </a:p>
          </p:txBody>
        </p:sp>
        <p:sp>
          <p:nvSpPr>
            <p:cNvPr id="36881" name="Rectangle 19"/>
            <p:cNvSpPr>
              <a:spLocks noChangeArrowheads="1"/>
            </p:cNvSpPr>
            <p:nvPr/>
          </p:nvSpPr>
          <p:spPr bwMode="auto">
            <a:xfrm>
              <a:off x="5902602" y="3205339"/>
              <a:ext cx="873651" cy="37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000000"/>
                  </a:solidFill>
                  <a:latin typeface="Courier New" charset="0"/>
                </a:rPr>
                <a:t>a &lt; b</a:t>
              </a:r>
              <a:endParaRPr lang="en-US" altLang="x-none">
                <a:solidFill>
                  <a:srgbClr val="000000"/>
                </a:solidFill>
              </a:endParaRPr>
            </a:p>
          </p:txBody>
        </p:sp>
        <p:sp>
          <p:nvSpPr>
            <p:cNvPr id="36882" name="Rectangle 20"/>
            <p:cNvSpPr>
              <a:spLocks noChangeArrowheads="1"/>
            </p:cNvSpPr>
            <p:nvPr/>
          </p:nvSpPr>
          <p:spPr bwMode="auto">
            <a:xfrm>
              <a:off x="7344042" y="3205339"/>
              <a:ext cx="1012219" cy="37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000000"/>
                  </a:solidFill>
                  <a:latin typeface="Courier New" charset="0"/>
                </a:rPr>
                <a:t>a == b</a:t>
              </a:r>
              <a:endParaRPr lang="en-US" altLang="x-none">
                <a:solidFill>
                  <a:srgbClr val="000000"/>
                </a:solidFill>
              </a:endParaRPr>
            </a:p>
          </p:txBody>
        </p:sp>
      </p:grpSp>
    </p:spTree>
    <p:extLst>
      <p:ext uri="{BB962C8B-B14F-4D97-AF65-F5344CB8AC3E}">
        <p14:creationId xmlns:p14="http://schemas.microsoft.com/office/powerpoint/2010/main" val="1907738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x-none">
                <a:ea typeface="ＭＳ Ｐゴシック" charset="-128"/>
              </a:rPr>
              <a:t>Outline</a:t>
            </a:r>
          </a:p>
        </p:txBody>
      </p:sp>
      <p:sp>
        <p:nvSpPr>
          <p:cNvPr id="17410"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pPr lvl="1"/>
            <a:r>
              <a:rPr lang="en-US" altLang="x-none" dirty="0">
                <a:ea typeface="ＭＳ Ｐゴシック" charset="-128"/>
              </a:rPr>
              <a:t>Logical conditions (Boolean expressions)</a:t>
            </a:r>
          </a:p>
          <a:p>
            <a:pPr lvl="2"/>
            <a:r>
              <a:rPr lang="en-US" altLang="x-none" dirty="0">
                <a:ea typeface="ＭＳ Ｐゴシック" charset="-128"/>
              </a:rPr>
              <a:t>Basic relational tests</a:t>
            </a:r>
          </a:p>
          <a:p>
            <a:pPr lvl="2"/>
            <a:r>
              <a:rPr lang="en-US" altLang="x-none" dirty="0">
                <a:ea typeface="ＭＳ Ｐゴシック" charset="-128"/>
              </a:rPr>
              <a:t>Tests using logical operators</a:t>
            </a:r>
          </a:p>
          <a:p>
            <a:pPr lvl="2"/>
            <a:r>
              <a:rPr lang="en-US" altLang="x-none" dirty="0">
                <a:ea typeface="ＭＳ Ｐゴシック" charset="-128"/>
              </a:rPr>
              <a:t>Boolean type</a:t>
            </a:r>
          </a:p>
          <a:p>
            <a:pPr lvl="1"/>
            <a:r>
              <a:rPr lang="en-US" altLang="x-none" dirty="0">
                <a:ea typeface="ＭＳ Ｐゴシック" charset="-128"/>
              </a:rPr>
              <a:t>Nested if/else conditional statements</a:t>
            </a:r>
          </a:p>
          <a:p>
            <a:pPr lvl="2"/>
            <a:r>
              <a:rPr lang="en-US" altLang="x-none" dirty="0">
                <a:ea typeface="ＭＳ Ｐゴシック" charset="-128"/>
              </a:rPr>
              <a:t>Benefits of nested if/else</a:t>
            </a:r>
          </a:p>
          <a:p>
            <a:pPr lvl="2"/>
            <a:r>
              <a:rPr lang="en-US" altLang="x-none" dirty="0">
                <a:solidFill>
                  <a:srgbClr val="C00000"/>
                </a:solidFill>
                <a:ea typeface="ＭＳ Ｐゴシック" charset="-128"/>
              </a:rPr>
              <a:t>Complexities of nested if/else</a:t>
            </a:r>
          </a:p>
          <a:p>
            <a:pPr lvl="3"/>
            <a:r>
              <a:rPr lang="en-US" altLang="x-none" dirty="0">
                <a:ea typeface="ＭＳ Ｐゴシック" charset="-128"/>
              </a:rPr>
              <a:t>mismatched else</a:t>
            </a:r>
          </a:p>
          <a:p>
            <a:pPr lvl="3"/>
            <a:r>
              <a:rPr lang="en-US" altLang="x-none" dirty="0">
                <a:ea typeface="ＭＳ Ｐゴシック" charset="-128"/>
              </a:rPr>
              <a:t>all path must return</a:t>
            </a:r>
          </a:p>
          <a:p>
            <a:pPr lvl="3"/>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92CDA4A-0DB9-A645-BA1D-B18CBAAF8140}" type="slidenum">
              <a:rPr lang="en-US" altLang="x-none" sz="1200">
                <a:latin typeface="Tahoma" charset="0"/>
              </a:rPr>
              <a:pPr eaLnBrk="1" hangingPunct="1"/>
              <a:t>62</a:t>
            </a:fld>
            <a:endParaRPr lang="en-US" altLang="x-none" sz="1200">
              <a:latin typeface="Tahoma" charset="0"/>
            </a:endParaRPr>
          </a:p>
        </p:txBody>
      </p:sp>
    </p:spTree>
    <p:extLst>
      <p:ext uri="{BB962C8B-B14F-4D97-AF65-F5344CB8AC3E}">
        <p14:creationId xmlns:p14="http://schemas.microsoft.com/office/powerpoint/2010/main" val="1876644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4A362AF-BAA7-2646-99C6-681C28F80AEC}" type="slidenum">
              <a:rPr lang="en-US" altLang="x-none" sz="1200">
                <a:solidFill>
                  <a:srgbClr val="000000"/>
                </a:solidFill>
                <a:latin typeface="Tahoma" charset="0"/>
              </a:rPr>
              <a:pPr eaLnBrk="1" hangingPunct="1"/>
              <a:t>63</a:t>
            </a:fld>
            <a:endParaRPr lang="en-US" altLang="x-none" sz="1200">
              <a:solidFill>
                <a:srgbClr val="000000"/>
              </a:solidFill>
              <a:latin typeface="Tahoma" charset="0"/>
            </a:endParaRPr>
          </a:p>
        </p:txBody>
      </p:sp>
      <p:sp>
        <p:nvSpPr>
          <p:cNvPr id="41986" name="Rectangle 2"/>
          <p:cNvSpPr>
            <a:spLocks noGrp="1" noChangeArrowheads="1"/>
          </p:cNvSpPr>
          <p:nvPr>
            <p:ph type="title"/>
          </p:nvPr>
        </p:nvSpPr>
        <p:spPr>
          <a:xfrm>
            <a:off x="533400" y="152400"/>
            <a:ext cx="7772400" cy="1143000"/>
          </a:xfrm>
          <a:noFill/>
        </p:spPr>
        <p:txBody>
          <a:bodyPr lIns="92075" tIns="46038" rIns="92075" bIns="46038"/>
          <a:lstStyle/>
          <a:p>
            <a:r>
              <a:rPr lang="en-US" altLang="x-none" sz="3600" dirty="0">
                <a:ea typeface="ＭＳ Ｐゴシック" charset="-128"/>
              </a:rPr>
              <a:t>(Offline Read) Matching Nested </a:t>
            </a:r>
            <a:r>
              <a:rPr lang="en-US" altLang="x-none" sz="3600" dirty="0">
                <a:latin typeface="Courier New" charset="0"/>
                <a:ea typeface="ＭＳ Ｐゴシック" charset="-128"/>
              </a:rPr>
              <a:t>if</a:t>
            </a:r>
            <a:r>
              <a:rPr lang="en-US" altLang="x-none" sz="3600" dirty="0">
                <a:ea typeface="ＭＳ Ｐゴシック" charset="-128"/>
              </a:rPr>
              <a:t> Statements</a:t>
            </a:r>
          </a:p>
        </p:txBody>
      </p:sp>
      <p:sp>
        <p:nvSpPr>
          <p:cNvPr id="7" name="Rectangle 6"/>
          <p:cNvSpPr/>
          <p:nvPr/>
        </p:nvSpPr>
        <p:spPr>
          <a:xfrm>
            <a:off x="533400" y="1600200"/>
            <a:ext cx="7956550" cy="954088"/>
          </a:xfrm>
          <a:prstGeom prst="rect">
            <a:avLst/>
          </a:prstGeom>
        </p:spPr>
        <p:txBody>
          <a:bodyPr wrap="none">
            <a:spAutoFit/>
          </a:bodyPr>
          <a:lstStyle/>
          <a:p>
            <a:pPr marL="342900" indent="-342900">
              <a:spcBef>
                <a:spcPct val="20000"/>
              </a:spcBef>
              <a:buClr>
                <a:srgbClr val="3333CC"/>
              </a:buClr>
              <a:buSzPct val="85000"/>
              <a:buFont typeface="Wingdings" pitchFamily="2" charset="2"/>
              <a:buChar char="q"/>
              <a:defRPr/>
            </a:pPr>
            <a:r>
              <a:rPr lang="en-US" sz="2800" kern="0" dirty="0">
                <a:solidFill>
                  <a:srgbClr val="000000"/>
                </a:solidFill>
                <a:latin typeface="Comic Sans MS"/>
                <a:ea typeface=""/>
                <a:cs typeface="Arial" charset="0"/>
              </a:rPr>
              <a:t>Nested </a:t>
            </a:r>
            <a:r>
              <a:rPr lang="en-US" sz="2800" kern="0" dirty="0">
                <a:solidFill>
                  <a:srgbClr val="000000"/>
                </a:solidFill>
                <a:latin typeface="Courier New" pitchFamily="49" charset="0"/>
                <a:ea typeface=""/>
                <a:cs typeface="Arial" charset="0"/>
              </a:rPr>
              <a:t>if</a:t>
            </a:r>
            <a:r>
              <a:rPr lang="en-US" sz="2800" kern="0" dirty="0">
                <a:solidFill>
                  <a:srgbClr val="000000"/>
                </a:solidFill>
                <a:latin typeface="Comic Sans MS"/>
                <a:ea typeface=""/>
                <a:cs typeface="Arial" charset="0"/>
              </a:rPr>
              <a:t> statements may have a matching </a:t>
            </a:r>
            <a:br>
              <a:rPr lang="en-US" sz="2800" kern="0" dirty="0">
                <a:solidFill>
                  <a:srgbClr val="000000"/>
                </a:solidFill>
                <a:latin typeface="Comic Sans MS"/>
                <a:ea typeface=""/>
                <a:cs typeface="Arial" charset="0"/>
              </a:rPr>
            </a:br>
            <a:r>
              <a:rPr lang="en-US" sz="2800" kern="0" dirty="0">
                <a:solidFill>
                  <a:srgbClr val="000000"/>
                </a:solidFill>
                <a:latin typeface="Comic Sans MS"/>
                <a:ea typeface=""/>
                <a:cs typeface="Arial" charset="0"/>
              </a:rPr>
              <a:t>problem</a:t>
            </a:r>
          </a:p>
        </p:txBody>
      </p:sp>
      <p:sp>
        <p:nvSpPr>
          <p:cNvPr id="41988" name="Text Box 5"/>
          <p:cNvSpPr txBox="1">
            <a:spLocks noChangeArrowheads="1"/>
          </p:cNvSpPr>
          <p:nvPr/>
        </p:nvSpPr>
        <p:spPr bwMode="auto">
          <a:xfrm>
            <a:off x="1828800" y="2895600"/>
            <a:ext cx="5562600" cy="1938338"/>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rPr>
              <a:t>if  (temperature &lt; 50)</a:t>
            </a:r>
          </a:p>
          <a:p>
            <a:pPr eaLnBrk="1" hangingPunct="1"/>
            <a:r>
              <a:rPr lang="en-US" altLang="x-none" sz="2400">
                <a:solidFill>
                  <a:srgbClr val="000000"/>
                </a:solidFill>
              </a:rPr>
              <a:t>if (temperature &lt; 100)</a:t>
            </a:r>
          </a:p>
          <a:p>
            <a:pPr eaLnBrk="1" hangingPunct="1"/>
            <a:r>
              <a:rPr lang="en-US" altLang="x-none" sz="2400">
                <a:solidFill>
                  <a:srgbClr val="000000"/>
                </a:solidFill>
              </a:rPr>
              <a:t>       System.out.println(</a:t>
            </a:r>
            <a:r>
              <a:rPr lang="ja-JP" altLang="en-US" sz="2400">
                <a:solidFill>
                  <a:srgbClr val="000000"/>
                </a:solidFill>
              </a:rPr>
              <a:t>“</a:t>
            </a:r>
            <a:r>
              <a:rPr lang="en-US" altLang="ja-JP" sz="2400">
                <a:solidFill>
                  <a:srgbClr val="000000"/>
                </a:solidFill>
              </a:rPr>
              <a:t>Cool!</a:t>
            </a:r>
            <a:r>
              <a:rPr lang="ja-JP" altLang="en-US" sz="2400">
                <a:solidFill>
                  <a:srgbClr val="000000"/>
                </a:solidFill>
              </a:rPr>
              <a:t>”</a:t>
            </a:r>
            <a:r>
              <a:rPr lang="en-US" altLang="ja-JP" sz="2400">
                <a:solidFill>
                  <a:srgbClr val="000000"/>
                </a:solidFill>
              </a:rPr>
              <a:t>);</a:t>
            </a:r>
          </a:p>
          <a:p>
            <a:pPr eaLnBrk="1" hangingPunct="1"/>
            <a:r>
              <a:rPr lang="en-US" altLang="x-none" sz="2400">
                <a:solidFill>
                  <a:srgbClr val="000000"/>
                </a:solidFill>
              </a:rPr>
              <a:t>else</a:t>
            </a:r>
          </a:p>
          <a:p>
            <a:pPr eaLnBrk="1" hangingPunct="1"/>
            <a:r>
              <a:rPr lang="en-US" altLang="x-none" sz="2400">
                <a:solidFill>
                  <a:srgbClr val="000000"/>
                </a:solidFill>
              </a:rPr>
              <a:t>       System.out.println(</a:t>
            </a:r>
            <a:r>
              <a:rPr lang="ja-JP" altLang="en-US" sz="2400">
                <a:solidFill>
                  <a:srgbClr val="000000"/>
                </a:solidFill>
              </a:rPr>
              <a:t>“</a:t>
            </a:r>
            <a:r>
              <a:rPr lang="en-US" altLang="ja-JP" sz="2400">
                <a:solidFill>
                  <a:srgbClr val="000000"/>
                </a:solidFill>
              </a:rPr>
              <a:t>Hot!</a:t>
            </a:r>
            <a:r>
              <a:rPr lang="ja-JP" altLang="en-US" sz="2400">
                <a:solidFill>
                  <a:srgbClr val="000000"/>
                </a:solidFill>
              </a:rPr>
              <a:t>”</a:t>
            </a:r>
            <a:r>
              <a:rPr lang="en-US" altLang="ja-JP" sz="2400">
                <a:solidFill>
                  <a:srgbClr val="000000"/>
                </a:solidFill>
              </a:rPr>
              <a:t>);</a:t>
            </a:r>
            <a:endParaRPr lang="en-US" altLang="x-none" sz="2400">
              <a:solidFill>
                <a:srgbClr val="000000"/>
              </a:solidFill>
            </a:endParaRPr>
          </a:p>
        </p:txBody>
      </p:sp>
    </p:spTree>
    <p:extLst>
      <p:ext uri="{BB962C8B-B14F-4D97-AF65-F5344CB8AC3E}">
        <p14:creationId xmlns:p14="http://schemas.microsoft.com/office/powerpoint/2010/main" val="82781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BB51B0-F9DC-8E40-A100-078642828882}" type="slidenum">
              <a:rPr lang="en-US" altLang="x-none" sz="1200">
                <a:solidFill>
                  <a:srgbClr val="000000"/>
                </a:solidFill>
                <a:latin typeface="Tahoma" charset="0"/>
              </a:rPr>
              <a:pPr eaLnBrk="1" hangingPunct="1"/>
              <a:t>64</a:t>
            </a:fld>
            <a:endParaRPr lang="en-US" altLang="x-none" sz="1200">
              <a:solidFill>
                <a:srgbClr val="000000"/>
              </a:solidFill>
              <a:latin typeface="Tahoma" charset="0"/>
            </a:endParaRPr>
          </a:p>
        </p:txBody>
      </p:sp>
      <p:sp>
        <p:nvSpPr>
          <p:cNvPr id="44034" name="Rectangle 2"/>
          <p:cNvSpPr>
            <a:spLocks noGrp="1" noChangeArrowheads="1"/>
          </p:cNvSpPr>
          <p:nvPr>
            <p:ph type="title"/>
          </p:nvPr>
        </p:nvSpPr>
        <p:spPr>
          <a:xfrm>
            <a:off x="533400" y="152400"/>
            <a:ext cx="7772400" cy="1143000"/>
          </a:xfrm>
          <a:noFill/>
        </p:spPr>
        <p:txBody>
          <a:bodyPr lIns="92075" tIns="46038" rIns="92075" bIns="46038"/>
          <a:lstStyle/>
          <a:p>
            <a:r>
              <a:rPr lang="en-US" altLang="x-none" sz="3600">
                <a:ea typeface="ＭＳ Ｐゴシック" charset="-128"/>
              </a:rPr>
              <a:t>(Offline Read) Nested </a:t>
            </a:r>
            <a:r>
              <a:rPr lang="en-US" altLang="x-none" sz="3600">
                <a:latin typeface="Courier New" charset="0"/>
                <a:ea typeface="ＭＳ Ｐゴシック" charset="-128"/>
              </a:rPr>
              <a:t>if</a:t>
            </a:r>
            <a:r>
              <a:rPr lang="en-US" altLang="x-none" sz="3600">
                <a:ea typeface="ＭＳ Ｐゴシック" charset="-128"/>
              </a:rPr>
              <a:t> w/ Ambiguity</a:t>
            </a:r>
          </a:p>
        </p:txBody>
      </p:sp>
      <p:grpSp>
        <p:nvGrpSpPr>
          <p:cNvPr id="2" name="Group 26"/>
          <p:cNvGrpSpPr>
            <a:grpSpLocks/>
          </p:cNvGrpSpPr>
          <p:nvPr/>
        </p:nvGrpSpPr>
        <p:grpSpPr bwMode="auto">
          <a:xfrm>
            <a:off x="762000" y="3048000"/>
            <a:ext cx="3606800" cy="2579688"/>
            <a:chOff x="762000" y="3581400"/>
            <a:chExt cx="3606800" cy="2579688"/>
          </a:xfrm>
        </p:grpSpPr>
        <p:sp>
          <p:nvSpPr>
            <p:cNvPr id="44066" name="Diamond 7"/>
            <p:cNvSpPr>
              <a:spLocks noChangeArrowheads="1"/>
            </p:cNvSpPr>
            <p:nvPr/>
          </p:nvSpPr>
          <p:spPr bwMode="auto">
            <a:xfrm>
              <a:off x="762000" y="3581400"/>
              <a:ext cx="1447800" cy="762000"/>
            </a:xfrm>
            <a:prstGeom prst="diamond">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r>
                <a:rPr lang="en-US" altLang="x-none" sz="1800">
                  <a:solidFill>
                    <a:srgbClr val="000000"/>
                  </a:solidFill>
                </a:rPr>
                <a:t>t &lt; 50</a:t>
              </a:r>
            </a:p>
          </p:txBody>
        </p:sp>
        <p:sp>
          <p:nvSpPr>
            <p:cNvPr id="44067" name="Diamond 8"/>
            <p:cNvSpPr>
              <a:spLocks noChangeArrowheads="1"/>
            </p:cNvSpPr>
            <p:nvPr/>
          </p:nvSpPr>
          <p:spPr bwMode="auto">
            <a:xfrm>
              <a:off x="1828800" y="4648200"/>
              <a:ext cx="1676400" cy="838200"/>
            </a:xfrm>
            <a:prstGeom prst="diamond">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r>
                <a:rPr lang="en-US" altLang="x-none" sz="1800">
                  <a:solidFill>
                    <a:srgbClr val="000000"/>
                  </a:solidFill>
                </a:rPr>
                <a:t>t &lt; 100</a:t>
              </a:r>
            </a:p>
          </p:txBody>
        </p:sp>
        <p:cxnSp>
          <p:nvCxnSpPr>
            <p:cNvPr id="44068" name="Elbow Connector 10"/>
            <p:cNvCxnSpPr>
              <a:cxnSpLocks noChangeShapeType="1"/>
              <a:stCxn id="44066" idx="3"/>
            </p:cNvCxnSpPr>
            <p:nvPr/>
          </p:nvCxnSpPr>
          <p:spPr bwMode="auto">
            <a:xfrm>
              <a:off x="2209800" y="3962400"/>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69" name="Elbow Connector 10"/>
            <p:cNvCxnSpPr>
              <a:cxnSpLocks noChangeShapeType="1"/>
            </p:cNvCxnSpPr>
            <p:nvPr/>
          </p:nvCxnSpPr>
          <p:spPr bwMode="auto">
            <a:xfrm>
              <a:off x="3505200" y="5105400"/>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70" name="Elbow Connector 10"/>
            <p:cNvCxnSpPr>
              <a:cxnSpLocks noChangeShapeType="1"/>
            </p:cNvCxnSpPr>
            <p:nvPr/>
          </p:nvCxnSpPr>
          <p:spPr bwMode="auto">
            <a:xfrm flipH="1">
              <a:off x="1371600" y="5105400"/>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71" name="Rectangle 19"/>
            <p:cNvSpPr>
              <a:spLocks noChangeArrowheads="1"/>
            </p:cNvSpPr>
            <p:nvPr/>
          </p:nvSpPr>
          <p:spPr bwMode="auto">
            <a:xfrm>
              <a:off x="3657600" y="5791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Cool!</a:t>
              </a:r>
              <a:endParaRPr lang="en-US" altLang="x-none">
                <a:solidFill>
                  <a:srgbClr val="000000"/>
                </a:solidFill>
              </a:endParaRPr>
            </a:p>
          </p:txBody>
        </p:sp>
        <p:sp>
          <p:nvSpPr>
            <p:cNvPr id="44072" name="Rectangle 20"/>
            <p:cNvSpPr>
              <a:spLocks noChangeArrowheads="1"/>
            </p:cNvSpPr>
            <p:nvPr/>
          </p:nvSpPr>
          <p:spPr bwMode="auto">
            <a:xfrm>
              <a:off x="990600" y="57912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Hot!</a:t>
              </a:r>
              <a:endParaRPr lang="en-US" altLang="x-none">
                <a:solidFill>
                  <a:srgbClr val="000000"/>
                </a:solidFill>
              </a:endParaRPr>
            </a:p>
          </p:txBody>
        </p:sp>
        <p:sp>
          <p:nvSpPr>
            <p:cNvPr id="44073" name="Rectangle 21"/>
            <p:cNvSpPr>
              <a:spLocks noChangeArrowheads="1"/>
            </p:cNvSpPr>
            <p:nvPr/>
          </p:nvSpPr>
          <p:spPr bwMode="auto">
            <a:xfrm>
              <a:off x="2209800" y="37338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Yes</a:t>
              </a:r>
              <a:endParaRPr lang="en-US" altLang="x-none" sz="1000">
                <a:solidFill>
                  <a:srgbClr val="000000"/>
                </a:solidFill>
              </a:endParaRPr>
            </a:p>
          </p:txBody>
        </p:sp>
        <p:sp>
          <p:nvSpPr>
            <p:cNvPr id="44074" name="Rectangle 22"/>
            <p:cNvSpPr>
              <a:spLocks noChangeArrowheads="1"/>
            </p:cNvSpPr>
            <p:nvPr/>
          </p:nvSpPr>
          <p:spPr bwMode="auto">
            <a:xfrm>
              <a:off x="1371600" y="4797425"/>
              <a:ext cx="42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No</a:t>
              </a:r>
              <a:endParaRPr lang="en-US" altLang="x-none" sz="1000">
                <a:solidFill>
                  <a:srgbClr val="000000"/>
                </a:solidFill>
              </a:endParaRPr>
            </a:p>
          </p:txBody>
        </p:sp>
        <p:sp>
          <p:nvSpPr>
            <p:cNvPr id="44075" name="Rectangle 23"/>
            <p:cNvSpPr>
              <a:spLocks noChangeArrowheads="1"/>
            </p:cNvSpPr>
            <p:nvPr/>
          </p:nvSpPr>
          <p:spPr bwMode="auto">
            <a:xfrm>
              <a:off x="3505200" y="48006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Yes</a:t>
              </a:r>
              <a:endParaRPr lang="en-US" altLang="x-none" sz="1000">
                <a:solidFill>
                  <a:srgbClr val="000000"/>
                </a:solidFill>
              </a:endParaRPr>
            </a:p>
          </p:txBody>
        </p:sp>
      </p:grpSp>
      <p:grpSp>
        <p:nvGrpSpPr>
          <p:cNvPr id="3" name="Group 27"/>
          <p:cNvGrpSpPr>
            <a:grpSpLocks/>
          </p:cNvGrpSpPr>
          <p:nvPr/>
        </p:nvGrpSpPr>
        <p:grpSpPr bwMode="auto">
          <a:xfrm>
            <a:off x="4648200" y="3135313"/>
            <a:ext cx="4445000" cy="2579687"/>
            <a:chOff x="4648200" y="3668713"/>
            <a:chExt cx="4445000" cy="2579687"/>
          </a:xfrm>
        </p:grpSpPr>
        <p:sp>
          <p:nvSpPr>
            <p:cNvPr id="44056" name="Diamond 24"/>
            <p:cNvSpPr>
              <a:spLocks noChangeArrowheads="1"/>
            </p:cNvSpPr>
            <p:nvPr/>
          </p:nvSpPr>
          <p:spPr bwMode="auto">
            <a:xfrm>
              <a:off x="5486400" y="3668713"/>
              <a:ext cx="1447800" cy="762000"/>
            </a:xfrm>
            <a:prstGeom prst="diamond">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r>
                <a:rPr lang="en-US" altLang="x-none" sz="1800">
                  <a:solidFill>
                    <a:srgbClr val="000000"/>
                  </a:solidFill>
                </a:rPr>
                <a:t>t &lt; 50</a:t>
              </a:r>
            </a:p>
          </p:txBody>
        </p:sp>
        <p:sp>
          <p:nvSpPr>
            <p:cNvPr id="44057" name="Diamond 25"/>
            <p:cNvSpPr>
              <a:spLocks noChangeArrowheads="1"/>
            </p:cNvSpPr>
            <p:nvPr/>
          </p:nvSpPr>
          <p:spPr bwMode="auto">
            <a:xfrm>
              <a:off x="6553200" y="4735513"/>
              <a:ext cx="1676400" cy="838200"/>
            </a:xfrm>
            <a:prstGeom prst="diamond">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r>
                <a:rPr lang="en-US" altLang="x-none" sz="1800">
                  <a:solidFill>
                    <a:srgbClr val="000000"/>
                  </a:solidFill>
                </a:rPr>
                <a:t>t &lt; 100</a:t>
              </a:r>
            </a:p>
          </p:txBody>
        </p:sp>
        <p:cxnSp>
          <p:nvCxnSpPr>
            <p:cNvPr id="44058" name="Elbow Connector 10"/>
            <p:cNvCxnSpPr>
              <a:cxnSpLocks noChangeShapeType="1"/>
              <a:stCxn id="44056" idx="3"/>
            </p:cNvCxnSpPr>
            <p:nvPr/>
          </p:nvCxnSpPr>
          <p:spPr bwMode="auto">
            <a:xfrm>
              <a:off x="6934200" y="4049713"/>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59" name="Elbow Connector 10"/>
            <p:cNvCxnSpPr>
              <a:cxnSpLocks noChangeShapeType="1"/>
            </p:cNvCxnSpPr>
            <p:nvPr/>
          </p:nvCxnSpPr>
          <p:spPr bwMode="auto">
            <a:xfrm>
              <a:off x="8229600" y="5192713"/>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60" name="Elbow Connector 10"/>
            <p:cNvCxnSpPr>
              <a:cxnSpLocks noChangeShapeType="1"/>
            </p:cNvCxnSpPr>
            <p:nvPr/>
          </p:nvCxnSpPr>
          <p:spPr bwMode="auto">
            <a:xfrm flipH="1">
              <a:off x="5029200" y="4041775"/>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61" name="Rectangle 29"/>
            <p:cNvSpPr>
              <a:spLocks noChangeArrowheads="1"/>
            </p:cNvSpPr>
            <p:nvPr/>
          </p:nvSpPr>
          <p:spPr bwMode="auto">
            <a:xfrm>
              <a:off x="8382000" y="587851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Cool!</a:t>
              </a:r>
              <a:endParaRPr lang="en-US" altLang="x-none">
                <a:solidFill>
                  <a:srgbClr val="000000"/>
                </a:solidFill>
              </a:endParaRPr>
            </a:p>
          </p:txBody>
        </p:sp>
        <p:sp>
          <p:nvSpPr>
            <p:cNvPr id="44062" name="Rectangle 30"/>
            <p:cNvSpPr>
              <a:spLocks noChangeArrowheads="1"/>
            </p:cNvSpPr>
            <p:nvPr/>
          </p:nvSpPr>
          <p:spPr bwMode="auto">
            <a:xfrm>
              <a:off x="4648200" y="4727575"/>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Hot!</a:t>
              </a:r>
              <a:endParaRPr lang="en-US" altLang="x-none">
                <a:solidFill>
                  <a:srgbClr val="000000"/>
                </a:solidFill>
              </a:endParaRPr>
            </a:p>
          </p:txBody>
        </p:sp>
        <p:sp>
          <p:nvSpPr>
            <p:cNvPr id="44063" name="Rectangle 31"/>
            <p:cNvSpPr>
              <a:spLocks noChangeArrowheads="1"/>
            </p:cNvSpPr>
            <p:nvPr/>
          </p:nvSpPr>
          <p:spPr bwMode="auto">
            <a:xfrm>
              <a:off x="6934200" y="3821113"/>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Yes</a:t>
              </a:r>
              <a:endParaRPr lang="en-US" altLang="x-none" sz="1000">
                <a:solidFill>
                  <a:srgbClr val="000000"/>
                </a:solidFill>
              </a:endParaRPr>
            </a:p>
          </p:txBody>
        </p:sp>
        <p:sp>
          <p:nvSpPr>
            <p:cNvPr id="44064" name="Rectangle 32"/>
            <p:cNvSpPr>
              <a:spLocks noChangeArrowheads="1"/>
            </p:cNvSpPr>
            <p:nvPr/>
          </p:nvSpPr>
          <p:spPr bwMode="auto">
            <a:xfrm>
              <a:off x="5029200" y="3733800"/>
              <a:ext cx="42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No</a:t>
              </a:r>
              <a:endParaRPr lang="en-US" altLang="x-none" sz="1000">
                <a:solidFill>
                  <a:srgbClr val="000000"/>
                </a:solidFill>
              </a:endParaRPr>
            </a:p>
          </p:txBody>
        </p:sp>
        <p:sp>
          <p:nvSpPr>
            <p:cNvPr id="44065" name="Rectangle 33"/>
            <p:cNvSpPr>
              <a:spLocks noChangeArrowheads="1"/>
            </p:cNvSpPr>
            <p:nvPr/>
          </p:nvSpPr>
          <p:spPr bwMode="auto">
            <a:xfrm>
              <a:off x="8229600" y="4887913"/>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Yes</a:t>
              </a:r>
              <a:endParaRPr lang="en-US" altLang="x-none" sz="1000">
                <a:solidFill>
                  <a:srgbClr val="000000"/>
                </a:solidFill>
              </a:endParaRPr>
            </a:p>
          </p:txBody>
        </p:sp>
      </p:grpSp>
      <p:sp>
        <p:nvSpPr>
          <p:cNvPr id="44037" name="Text Box 5"/>
          <p:cNvSpPr txBox="1">
            <a:spLocks noChangeArrowheads="1"/>
          </p:cNvSpPr>
          <p:nvPr/>
        </p:nvSpPr>
        <p:spPr bwMode="auto">
          <a:xfrm>
            <a:off x="4953000" y="1524000"/>
            <a:ext cx="3225800" cy="1477963"/>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if  (temperature &lt; 50)</a:t>
            </a:r>
          </a:p>
          <a:p>
            <a:pPr eaLnBrk="1" hangingPunct="1"/>
            <a:r>
              <a:rPr lang="en-US" altLang="x-none" sz="1800">
                <a:solidFill>
                  <a:srgbClr val="000000"/>
                </a:solidFill>
              </a:rPr>
              <a:t>    if (temperature &lt; 100)</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Cool!</a:t>
            </a:r>
            <a:r>
              <a:rPr lang="ja-JP" altLang="en-US" sz="1800">
                <a:solidFill>
                  <a:srgbClr val="000000"/>
                </a:solidFill>
              </a:rPr>
              <a:t>”</a:t>
            </a:r>
            <a:r>
              <a:rPr lang="en-US" altLang="ja-JP" sz="1800">
                <a:solidFill>
                  <a:srgbClr val="000000"/>
                </a:solidFill>
              </a:rPr>
              <a:t>);</a:t>
            </a:r>
          </a:p>
          <a:p>
            <a:pPr eaLnBrk="1" hangingPunct="1"/>
            <a:r>
              <a:rPr lang="en-US" altLang="x-none" sz="1800">
                <a:solidFill>
                  <a:srgbClr val="000000"/>
                </a:solidFill>
              </a:rPr>
              <a:t>else</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Hot!</a:t>
            </a:r>
            <a:r>
              <a:rPr lang="ja-JP" altLang="en-US" sz="1800">
                <a:solidFill>
                  <a:srgbClr val="000000"/>
                </a:solidFill>
              </a:rPr>
              <a:t>”</a:t>
            </a:r>
            <a:r>
              <a:rPr lang="en-US" altLang="ja-JP" sz="1800">
                <a:solidFill>
                  <a:srgbClr val="000000"/>
                </a:solidFill>
              </a:rPr>
              <a:t>);</a:t>
            </a:r>
            <a:endParaRPr lang="en-US" altLang="x-none" sz="1800">
              <a:solidFill>
                <a:srgbClr val="000000"/>
              </a:solidFill>
            </a:endParaRPr>
          </a:p>
        </p:txBody>
      </p:sp>
      <p:sp>
        <p:nvSpPr>
          <p:cNvPr id="44038" name="Text Box 4"/>
          <p:cNvSpPr txBox="1">
            <a:spLocks noChangeArrowheads="1"/>
          </p:cNvSpPr>
          <p:nvPr/>
        </p:nvSpPr>
        <p:spPr bwMode="auto">
          <a:xfrm>
            <a:off x="685800" y="1447800"/>
            <a:ext cx="3225800" cy="1477963"/>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if  (temperature &lt; 50)</a:t>
            </a:r>
          </a:p>
          <a:p>
            <a:pPr eaLnBrk="1" hangingPunct="1"/>
            <a:r>
              <a:rPr lang="en-US" altLang="x-none" sz="1800">
                <a:solidFill>
                  <a:srgbClr val="000000"/>
                </a:solidFill>
              </a:rPr>
              <a:t>    if (temperature &lt; 100)</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Cool!</a:t>
            </a:r>
            <a:r>
              <a:rPr lang="ja-JP" altLang="en-US" sz="1800">
                <a:solidFill>
                  <a:srgbClr val="000000"/>
                </a:solidFill>
              </a:rPr>
              <a:t>”</a:t>
            </a:r>
            <a:r>
              <a:rPr lang="en-US" altLang="ja-JP" sz="1800">
                <a:solidFill>
                  <a:srgbClr val="000000"/>
                </a:solidFill>
              </a:rPr>
              <a:t>);</a:t>
            </a:r>
          </a:p>
          <a:p>
            <a:pPr eaLnBrk="1" hangingPunct="1"/>
            <a:r>
              <a:rPr lang="en-US" altLang="x-none" sz="1800">
                <a:solidFill>
                  <a:srgbClr val="000000"/>
                </a:solidFill>
              </a:rPr>
              <a:t>   else</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Hot!</a:t>
            </a:r>
            <a:r>
              <a:rPr lang="ja-JP" altLang="en-US" sz="1800">
                <a:solidFill>
                  <a:srgbClr val="000000"/>
                </a:solidFill>
              </a:rPr>
              <a:t>”</a:t>
            </a:r>
            <a:r>
              <a:rPr lang="en-US" altLang="ja-JP" sz="1800">
                <a:solidFill>
                  <a:srgbClr val="000000"/>
                </a:solidFill>
              </a:rPr>
              <a:t>);</a:t>
            </a:r>
            <a:endParaRPr lang="en-US" altLang="x-none" sz="1800">
              <a:solidFill>
                <a:srgbClr val="000000"/>
              </a:solidFill>
            </a:endParaRPr>
          </a:p>
        </p:txBody>
      </p:sp>
      <p:sp>
        <p:nvSpPr>
          <p:cNvPr id="38" name="Rectangle 37"/>
          <p:cNvSpPr>
            <a:spLocks noChangeArrowheads="1"/>
          </p:cNvSpPr>
          <p:nvPr/>
        </p:nvSpPr>
        <p:spPr bwMode="auto">
          <a:xfrm>
            <a:off x="1066800" y="63246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latin typeface="Comic Sans MS" charset="0"/>
              </a:rPr>
              <a:t>Give a value of temperature to produce differentt results</a:t>
            </a:r>
            <a:endParaRPr lang="en-US" altLang="x-none" sz="100">
              <a:solidFill>
                <a:srgbClr val="000000"/>
              </a:solidFill>
            </a:endParaRPr>
          </a:p>
        </p:txBody>
      </p:sp>
      <p:sp>
        <p:nvSpPr>
          <p:cNvPr id="41" name="Freeform 40"/>
          <p:cNvSpPr>
            <a:spLocks/>
          </p:cNvSpPr>
          <p:nvPr/>
        </p:nvSpPr>
        <p:spPr bwMode="auto">
          <a:xfrm>
            <a:off x="973138" y="5427663"/>
            <a:ext cx="2695575" cy="411162"/>
          </a:xfrm>
          <a:custGeom>
            <a:avLst/>
            <a:gdLst>
              <a:gd name="T0" fmla="*/ 2675856 w 2696308"/>
              <a:gd name="T1" fmla="*/ 0 h 410307"/>
              <a:gd name="T2" fmla="*/ 1326295 w 2696308"/>
              <a:gd name="T3" fmla="*/ 111840 h 410307"/>
              <a:gd name="T4" fmla="*/ 511904 w 2696308"/>
              <a:gd name="T5" fmla="*/ 248536 h 410307"/>
              <a:gd name="T6" fmla="*/ 0 w 2696308"/>
              <a:gd name="T7" fmla="*/ 434933 h 410307"/>
              <a:gd name="T8" fmla="*/ 0 60000 65536"/>
              <a:gd name="T9" fmla="*/ 0 60000 65536"/>
              <a:gd name="T10" fmla="*/ 0 60000 65536"/>
              <a:gd name="T11" fmla="*/ 0 60000 65536"/>
              <a:gd name="T12" fmla="*/ 0 w 2696308"/>
              <a:gd name="T13" fmla="*/ 0 h 410307"/>
              <a:gd name="T14" fmla="*/ 2696308 w 2696308"/>
              <a:gd name="T15" fmla="*/ 410307 h 410307"/>
            </a:gdLst>
            <a:ahLst/>
            <a:cxnLst>
              <a:cxn ang="T8">
                <a:pos x="T0" y="T1"/>
              </a:cxn>
              <a:cxn ang="T9">
                <a:pos x="T2" y="T3"/>
              </a:cxn>
              <a:cxn ang="T10">
                <a:pos x="T4" y="T5"/>
              </a:cxn>
              <a:cxn ang="T11">
                <a:pos x="T6" y="T7"/>
              </a:cxn>
            </a:cxnLst>
            <a:rect l="T12" t="T13" r="T14" b="T15"/>
            <a:pathLst>
              <a:path w="2696308" h="410307">
                <a:moveTo>
                  <a:pt x="2696308" y="0"/>
                </a:moveTo>
                <a:cubicBezTo>
                  <a:pt x="2198077" y="33215"/>
                  <a:pt x="1699846" y="66430"/>
                  <a:pt x="1336431" y="105507"/>
                </a:cubicBezTo>
                <a:cubicBezTo>
                  <a:pt x="973016" y="144584"/>
                  <a:pt x="738555" y="183661"/>
                  <a:pt x="515816" y="234461"/>
                </a:cubicBezTo>
                <a:cubicBezTo>
                  <a:pt x="293078" y="285261"/>
                  <a:pt x="146539" y="347784"/>
                  <a:pt x="0" y="410307"/>
                </a:cubicBezTo>
              </a:path>
            </a:pathLst>
          </a:custGeom>
          <a:noFill/>
          <a:ln w="12700"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nvGrpSpPr>
          <p:cNvPr id="4" name="Group 50"/>
          <p:cNvGrpSpPr>
            <a:grpSpLocks/>
          </p:cNvGrpSpPr>
          <p:nvPr/>
        </p:nvGrpSpPr>
        <p:grpSpPr bwMode="auto">
          <a:xfrm>
            <a:off x="304800" y="5791200"/>
            <a:ext cx="8458200" cy="457200"/>
            <a:chOff x="304800" y="5791200"/>
            <a:chExt cx="8458200" cy="457200"/>
          </a:xfrm>
        </p:grpSpPr>
        <p:grpSp>
          <p:nvGrpSpPr>
            <p:cNvPr id="44044" name="Group 41"/>
            <p:cNvGrpSpPr>
              <a:grpSpLocks/>
            </p:cNvGrpSpPr>
            <p:nvPr/>
          </p:nvGrpSpPr>
          <p:grpSpPr bwMode="auto">
            <a:xfrm>
              <a:off x="304800" y="5791200"/>
              <a:ext cx="4038600" cy="457200"/>
              <a:chOff x="304800" y="5791200"/>
              <a:chExt cx="4038600" cy="457200"/>
            </a:xfrm>
          </p:grpSpPr>
          <p:cxnSp>
            <p:nvCxnSpPr>
              <p:cNvPr id="44051" name="Straight Arrow Connector 29"/>
              <p:cNvCxnSpPr>
                <a:cxnSpLocks noChangeShapeType="1"/>
              </p:cNvCxnSpPr>
              <p:nvPr/>
            </p:nvCxnSpPr>
            <p:spPr bwMode="auto">
              <a:xfrm>
                <a:off x="304800" y="5867400"/>
                <a:ext cx="4038600" cy="1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52" name="Straight Connector 34"/>
              <p:cNvCxnSpPr>
                <a:cxnSpLocks noChangeShapeType="1"/>
              </p:cNvCxnSpPr>
              <p:nvPr/>
            </p:nvCxnSpPr>
            <p:spPr bwMode="auto">
              <a:xfrm rot="5400000">
                <a:off x="1371600" y="58674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4053" name="Straight Connector 35"/>
              <p:cNvCxnSpPr>
                <a:cxnSpLocks noChangeShapeType="1"/>
              </p:cNvCxnSpPr>
              <p:nvPr/>
            </p:nvCxnSpPr>
            <p:spPr bwMode="auto">
              <a:xfrm rot="5400000">
                <a:off x="2971800" y="58674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4054" name="Rectangle 36"/>
              <p:cNvSpPr>
                <a:spLocks noChangeArrowheads="1"/>
              </p:cNvSpPr>
              <p:nvPr/>
            </p:nvSpPr>
            <p:spPr bwMode="auto">
              <a:xfrm>
                <a:off x="1219200" y="58790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50</a:t>
                </a:r>
                <a:endParaRPr lang="en-US" altLang="x-none">
                  <a:solidFill>
                    <a:srgbClr val="000000"/>
                  </a:solidFill>
                </a:endParaRPr>
              </a:p>
            </p:txBody>
          </p:sp>
          <p:sp>
            <p:nvSpPr>
              <p:cNvPr id="44055" name="Rectangle 38"/>
              <p:cNvSpPr>
                <a:spLocks noChangeArrowheads="1"/>
              </p:cNvSpPr>
              <p:nvPr/>
            </p:nvSpPr>
            <p:spPr bwMode="auto">
              <a:xfrm>
                <a:off x="2819400" y="586740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100</a:t>
                </a:r>
                <a:endParaRPr lang="en-US" altLang="x-none">
                  <a:solidFill>
                    <a:srgbClr val="000000"/>
                  </a:solidFill>
                </a:endParaRPr>
              </a:p>
            </p:txBody>
          </p:sp>
        </p:grpSp>
        <p:grpSp>
          <p:nvGrpSpPr>
            <p:cNvPr id="44045" name="Group 42"/>
            <p:cNvGrpSpPr>
              <a:grpSpLocks/>
            </p:cNvGrpSpPr>
            <p:nvPr/>
          </p:nvGrpSpPr>
          <p:grpSpPr bwMode="auto">
            <a:xfrm>
              <a:off x="4724400" y="5791200"/>
              <a:ext cx="4038600" cy="457200"/>
              <a:chOff x="304800" y="5791200"/>
              <a:chExt cx="4038600" cy="457200"/>
            </a:xfrm>
          </p:grpSpPr>
          <p:cxnSp>
            <p:nvCxnSpPr>
              <p:cNvPr id="44046" name="Straight Arrow Connector 43"/>
              <p:cNvCxnSpPr>
                <a:cxnSpLocks noChangeShapeType="1"/>
              </p:cNvCxnSpPr>
              <p:nvPr/>
            </p:nvCxnSpPr>
            <p:spPr bwMode="auto">
              <a:xfrm>
                <a:off x="304800" y="5867400"/>
                <a:ext cx="4038600" cy="1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7" name="Straight Connector 44"/>
              <p:cNvCxnSpPr>
                <a:cxnSpLocks noChangeShapeType="1"/>
              </p:cNvCxnSpPr>
              <p:nvPr/>
            </p:nvCxnSpPr>
            <p:spPr bwMode="auto">
              <a:xfrm rot="5400000">
                <a:off x="1371600" y="58674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4048" name="Straight Connector 45"/>
              <p:cNvCxnSpPr>
                <a:cxnSpLocks noChangeShapeType="1"/>
              </p:cNvCxnSpPr>
              <p:nvPr/>
            </p:nvCxnSpPr>
            <p:spPr bwMode="auto">
              <a:xfrm rot="5400000">
                <a:off x="2971800" y="58674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4049" name="Rectangle 46"/>
              <p:cNvSpPr>
                <a:spLocks noChangeArrowheads="1"/>
              </p:cNvSpPr>
              <p:nvPr/>
            </p:nvSpPr>
            <p:spPr bwMode="auto">
              <a:xfrm>
                <a:off x="1219200" y="58790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50</a:t>
                </a:r>
                <a:endParaRPr lang="en-US" altLang="x-none">
                  <a:solidFill>
                    <a:srgbClr val="000000"/>
                  </a:solidFill>
                </a:endParaRPr>
              </a:p>
            </p:txBody>
          </p:sp>
          <p:sp>
            <p:nvSpPr>
              <p:cNvPr id="44050" name="Rectangle 47"/>
              <p:cNvSpPr>
                <a:spLocks noChangeArrowheads="1"/>
              </p:cNvSpPr>
              <p:nvPr/>
            </p:nvSpPr>
            <p:spPr bwMode="auto">
              <a:xfrm>
                <a:off x="2819400" y="586740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100</a:t>
                </a:r>
                <a:endParaRPr lang="en-US" altLang="x-none">
                  <a:solidFill>
                    <a:srgbClr val="000000"/>
                  </a:solidFill>
                </a:endParaRPr>
              </a:p>
            </p:txBody>
          </p:sp>
        </p:grpSp>
      </p:grpSp>
      <p:sp>
        <p:nvSpPr>
          <p:cNvPr id="49" name="Freeform 48"/>
          <p:cNvSpPr>
            <a:spLocks/>
          </p:cNvSpPr>
          <p:nvPr/>
        </p:nvSpPr>
        <p:spPr bwMode="auto">
          <a:xfrm>
            <a:off x="5005388" y="4560888"/>
            <a:ext cx="1243012" cy="1154112"/>
          </a:xfrm>
          <a:custGeom>
            <a:avLst/>
            <a:gdLst>
              <a:gd name="T0" fmla="*/ 0 w 386861"/>
              <a:gd name="T1" fmla="*/ 0 h 1242646"/>
              <a:gd name="T2" fmla="*/ 2147483647 w 386861"/>
              <a:gd name="T3" fmla="*/ 145777 h 1242646"/>
              <a:gd name="T4" fmla="*/ 0 60000 65536"/>
              <a:gd name="T5" fmla="*/ 0 60000 65536"/>
              <a:gd name="T6" fmla="*/ 0 w 386861"/>
              <a:gd name="T7" fmla="*/ 0 h 1242646"/>
              <a:gd name="T8" fmla="*/ 386861 w 386861"/>
              <a:gd name="T9" fmla="*/ 1242646 h 1242646"/>
            </a:gdLst>
            <a:ahLst/>
            <a:cxnLst>
              <a:cxn ang="T4">
                <a:pos x="T0" y="T1"/>
              </a:cxn>
              <a:cxn ang="T5">
                <a:pos x="T2" y="T3"/>
              </a:cxn>
            </a:cxnLst>
            <a:rect l="T6" t="T7" r="T8" b="T9"/>
            <a:pathLst>
              <a:path w="386861" h="1242646">
                <a:moveTo>
                  <a:pt x="0" y="0"/>
                </a:moveTo>
                <a:lnTo>
                  <a:pt x="386861" y="1242646"/>
                </a:lnTo>
              </a:path>
            </a:pathLst>
          </a:custGeom>
          <a:solidFill>
            <a:schemeClr val="accent1"/>
          </a:solidFill>
          <a:ln w="12700" cap="flat" cmpd="sng">
            <a:solidFill>
              <a:schemeClr val="tx1"/>
            </a:solidFill>
            <a:prstDash val="dash"/>
            <a:round/>
            <a:headEnd type="none" w="med" len="med"/>
            <a:tailEnd type="triangle" w="med" len="med"/>
          </a:ln>
        </p:spPr>
        <p:txBody>
          <a:bodyPr/>
          <a:lstStyle/>
          <a:p>
            <a:endParaRPr lang="en-US">
              <a:solidFill>
                <a:srgbClr val="000000"/>
              </a:solidFill>
            </a:endParaRPr>
          </a:p>
        </p:txBody>
      </p:sp>
      <p:sp>
        <p:nvSpPr>
          <p:cNvPr id="50" name="Freeform 49"/>
          <p:cNvSpPr>
            <a:spLocks/>
          </p:cNvSpPr>
          <p:nvPr/>
        </p:nvSpPr>
        <p:spPr bwMode="auto">
          <a:xfrm>
            <a:off x="5122863" y="5461000"/>
            <a:ext cx="3294062" cy="341313"/>
          </a:xfrm>
          <a:custGeom>
            <a:avLst/>
            <a:gdLst>
              <a:gd name="T0" fmla="*/ 3290768 w 3294184"/>
              <a:gd name="T1" fmla="*/ 79918 h 341923"/>
              <a:gd name="T2" fmla="*/ 1920596 w 3294184"/>
              <a:gd name="T3" fmla="*/ 46464 h 341923"/>
              <a:gd name="T4" fmla="*/ 421582 w 3294184"/>
              <a:gd name="T5" fmla="*/ 46464 h 341923"/>
              <a:gd name="T6" fmla="*/ 0 w 3294184"/>
              <a:gd name="T7" fmla="*/ 325249 h 341923"/>
              <a:gd name="T8" fmla="*/ 0 60000 65536"/>
              <a:gd name="T9" fmla="*/ 0 60000 65536"/>
              <a:gd name="T10" fmla="*/ 0 60000 65536"/>
              <a:gd name="T11" fmla="*/ 0 60000 65536"/>
              <a:gd name="T12" fmla="*/ 0 w 3294184"/>
              <a:gd name="T13" fmla="*/ 0 h 341923"/>
              <a:gd name="T14" fmla="*/ 3294184 w 3294184"/>
              <a:gd name="T15" fmla="*/ 341923 h 341923"/>
            </a:gdLst>
            <a:ahLst/>
            <a:cxnLst>
              <a:cxn ang="T8">
                <a:pos x="T0" y="T1"/>
              </a:cxn>
              <a:cxn ang="T9">
                <a:pos x="T2" y="T3"/>
              </a:cxn>
              <a:cxn ang="T10">
                <a:pos x="T4" y="T5"/>
              </a:cxn>
              <a:cxn ang="T11">
                <a:pos x="T6" y="T7"/>
              </a:cxn>
            </a:cxnLst>
            <a:rect l="T12" t="T13" r="T14" b="T15"/>
            <a:pathLst>
              <a:path w="3294184" h="341923">
                <a:moveTo>
                  <a:pt x="3294184" y="84015"/>
                </a:moveTo>
                <a:lnTo>
                  <a:pt x="1922584" y="48846"/>
                </a:lnTo>
                <a:cubicBezTo>
                  <a:pt x="1443892" y="42985"/>
                  <a:pt x="742461" y="0"/>
                  <a:pt x="422030" y="48846"/>
                </a:cubicBezTo>
                <a:cubicBezTo>
                  <a:pt x="101599" y="97692"/>
                  <a:pt x="50799" y="219807"/>
                  <a:pt x="0" y="341923"/>
                </a:cubicBezTo>
              </a:path>
            </a:pathLst>
          </a:custGeom>
          <a:noFill/>
          <a:ln w="12700"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61637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linds(horizontal)">
                                      <p:cBhvr>
                                        <p:cTn id="27" dur="500"/>
                                        <p:tgtEl>
                                          <p:spTgt spid="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linds(horizontal)">
                                      <p:cBhvr>
                                        <p:cTn id="32" dur="500"/>
                                        <p:tgtEl>
                                          <p:spTgt spid="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P spid="49" grpId="0" animBg="1"/>
      <p:bldP spid="5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32AD228-A147-104A-8B2B-152A38F21546}" type="slidenum">
              <a:rPr lang="en-US" altLang="x-none" sz="1200">
                <a:solidFill>
                  <a:srgbClr val="000000"/>
                </a:solidFill>
                <a:latin typeface="Tahoma" charset="0"/>
              </a:rPr>
              <a:pPr eaLnBrk="1" hangingPunct="1"/>
              <a:t>65</a:t>
            </a:fld>
            <a:endParaRPr lang="en-US" altLang="x-none" sz="1200">
              <a:solidFill>
                <a:srgbClr val="000000"/>
              </a:solidFill>
              <a:latin typeface="Tahoma" charset="0"/>
            </a:endParaRPr>
          </a:p>
        </p:txBody>
      </p:sp>
      <p:sp>
        <p:nvSpPr>
          <p:cNvPr id="46082" name="Rectangle 2"/>
          <p:cNvSpPr>
            <a:spLocks noGrp="1" noChangeArrowheads="1"/>
          </p:cNvSpPr>
          <p:nvPr>
            <p:ph type="title"/>
          </p:nvPr>
        </p:nvSpPr>
        <p:spPr>
          <a:xfrm>
            <a:off x="533400" y="76200"/>
            <a:ext cx="7772400" cy="1143000"/>
          </a:xfrm>
          <a:noFill/>
        </p:spPr>
        <p:txBody>
          <a:bodyPr lIns="92075" tIns="46038" rIns="92075" bIns="46038"/>
          <a:lstStyle/>
          <a:p>
            <a:r>
              <a:rPr lang="en-US" altLang="x-none">
                <a:ea typeface="ＭＳ Ｐゴシック" charset="-128"/>
              </a:rPr>
              <a:t>(Offline Read) Nested </a:t>
            </a:r>
            <a:r>
              <a:rPr lang="en-US" altLang="x-none">
                <a:latin typeface="Courier New" charset="0"/>
                <a:ea typeface="ＭＳ Ｐゴシック" charset="-128"/>
              </a:rPr>
              <a:t>if</a:t>
            </a:r>
            <a:r>
              <a:rPr lang="en-US" altLang="x-none">
                <a:ea typeface="ＭＳ Ｐゴシック" charset="-128"/>
              </a:rPr>
              <a:t> Statements</a:t>
            </a:r>
          </a:p>
        </p:txBody>
      </p:sp>
      <p:sp>
        <p:nvSpPr>
          <p:cNvPr id="46083" name="Text Box 4"/>
          <p:cNvSpPr txBox="1">
            <a:spLocks noChangeArrowheads="1"/>
          </p:cNvSpPr>
          <p:nvPr/>
        </p:nvSpPr>
        <p:spPr bwMode="auto">
          <a:xfrm>
            <a:off x="4724400" y="1905000"/>
            <a:ext cx="3225800" cy="1477963"/>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if  (temperature &lt; 50)</a:t>
            </a:r>
          </a:p>
          <a:p>
            <a:pPr eaLnBrk="1" hangingPunct="1"/>
            <a:r>
              <a:rPr lang="en-US" altLang="x-none" sz="1800">
                <a:solidFill>
                  <a:srgbClr val="000000"/>
                </a:solidFill>
              </a:rPr>
              <a:t>    if (temperature &lt; 100)</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Cool!</a:t>
            </a:r>
            <a:r>
              <a:rPr lang="ja-JP" altLang="en-US" sz="1800">
                <a:solidFill>
                  <a:srgbClr val="000000"/>
                </a:solidFill>
              </a:rPr>
              <a:t>”</a:t>
            </a:r>
            <a:r>
              <a:rPr lang="en-US" altLang="ja-JP" sz="1800">
                <a:solidFill>
                  <a:srgbClr val="000000"/>
                </a:solidFill>
              </a:rPr>
              <a:t>);</a:t>
            </a:r>
          </a:p>
          <a:p>
            <a:pPr eaLnBrk="1" hangingPunct="1"/>
            <a:r>
              <a:rPr lang="en-US" altLang="x-none" sz="1800">
                <a:solidFill>
                  <a:srgbClr val="000000"/>
                </a:solidFill>
              </a:rPr>
              <a:t>   else</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Hot!</a:t>
            </a:r>
            <a:r>
              <a:rPr lang="ja-JP" altLang="en-US" sz="1800">
                <a:solidFill>
                  <a:srgbClr val="000000"/>
                </a:solidFill>
              </a:rPr>
              <a:t>”</a:t>
            </a:r>
            <a:r>
              <a:rPr lang="en-US" altLang="ja-JP" sz="1800">
                <a:solidFill>
                  <a:srgbClr val="000000"/>
                </a:solidFill>
              </a:rPr>
              <a:t>);</a:t>
            </a:r>
            <a:endParaRPr lang="en-US" altLang="x-none" sz="1800">
              <a:solidFill>
                <a:srgbClr val="000000"/>
              </a:solidFill>
            </a:endParaRPr>
          </a:p>
        </p:txBody>
      </p:sp>
      <p:sp>
        <p:nvSpPr>
          <p:cNvPr id="46084" name="Text Box 5"/>
          <p:cNvSpPr txBox="1">
            <a:spLocks noChangeArrowheads="1"/>
          </p:cNvSpPr>
          <p:nvPr/>
        </p:nvSpPr>
        <p:spPr bwMode="auto">
          <a:xfrm>
            <a:off x="990600" y="1905000"/>
            <a:ext cx="3225800" cy="1477963"/>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if  (temperature &lt; 50)</a:t>
            </a:r>
          </a:p>
          <a:p>
            <a:pPr eaLnBrk="1" hangingPunct="1"/>
            <a:r>
              <a:rPr lang="en-US" altLang="x-none" sz="1800">
                <a:solidFill>
                  <a:srgbClr val="000000"/>
                </a:solidFill>
              </a:rPr>
              <a:t>    if (temperature &lt; 100)</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Cool!</a:t>
            </a:r>
            <a:r>
              <a:rPr lang="ja-JP" altLang="en-US" sz="1800">
                <a:solidFill>
                  <a:srgbClr val="000000"/>
                </a:solidFill>
              </a:rPr>
              <a:t>”</a:t>
            </a:r>
            <a:r>
              <a:rPr lang="en-US" altLang="ja-JP" sz="1800">
                <a:solidFill>
                  <a:srgbClr val="000000"/>
                </a:solidFill>
              </a:rPr>
              <a:t>);</a:t>
            </a:r>
          </a:p>
          <a:p>
            <a:pPr eaLnBrk="1" hangingPunct="1"/>
            <a:r>
              <a:rPr lang="en-US" altLang="x-none" sz="1800">
                <a:solidFill>
                  <a:srgbClr val="000000"/>
                </a:solidFill>
              </a:rPr>
              <a:t>else</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Hot!</a:t>
            </a:r>
            <a:r>
              <a:rPr lang="ja-JP" altLang="en-US" sz="1800">
                <a:solidFill>
                  <a:srgbClr val="000000"/>
                </a:solidFill>
              </a:rPr>
              <a:t>”</a:t>
            </a:r>
            <a:r>
              <a:rPr lang="en-US" altLang="ja-JP" sz="1800">
                <a:solidFill>
                  <a:srgbClr val="000000"/>
                </a:solidFill>
              </a:rPr>
              <a:t>);</a:t>
            </a:r>
            <a:endParaRPr lang="en-US" altLang="x-none" sz="1800">
              <a:solidFill>
                <a:srgbClr val="000000"/>
              </a:solidFill>
            </a:endParaRPr>
          </a:p>
        </p:txBody>
      </p:sp>
      <p:sp>
        <p:nvSpPr>
          <p:cNvPr id="46085" name="Rectangle 6"/>
          <p:cNvSpPr>
            <a:spLocks noChangeArrowheads="1"/>
          </p:cNvSpPr>
          <p:nvPr/>
        </p:nvSpPr>
        <p:spPr bwMode="auto">
          <a:xfrm>
            <a:off x="609600" y="3962400"/>
            <a:ext cx="7924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90000"/>
              </a:lnSpc>
              <a:spcBef>
                <a:spcPct val="20000"/>
              </a:spcBef>
              <a:buClr>
                <a:srgbClr val="3333CC"/>
              </a:buClr>
              <a:buSzPct val="85000"/>
              <a:buFontTx/>
              <a:buChar char="-"/>
            </a:pPr>
            <a:r>
              <a:rPr lang="en-US" altLang="x-none" sz="2400">
                <a:solidFill>
                  <a:srgbClr val="000000"/>
                </a:solidFill>
                <a:latin typeface="Comic Sans MS" charset="0"/>
              </a:rPr>
              <a:t> Rule: an </a:t>
            </a:r>
            <a:r>
              <a:rPr lang="en-US" altLang="x-none" sz="2400">
                <a:solidFill>
                  <a:srgbClr val="000000"/>
                </a:solidFill>
                <a:latin typeface="Courier New" charset="0"/>
              </a:rPr>
              <a:t>else</a:t>
            </a:r>
            <a:r>
              <a:rPr lang="en-US" altLang="x-none" sz="2400">
                <a:solidFill>
                  <a:srgbClr val="000000"/>
                </a:solidFill>
                <a:latin typeface="Comic Sans MS" charset="0"/>
              </a:rPr>
              <a:t> clause is matched to the last unmatched if (no matter what the indentation implies)</a:t>
            </a:r>
          </a:p>
          <a:p>
            <a:pPr eaLnBrk="1" hangingPunct="1">
              <a:lnSpc>
                <a:spcPct val="90000"/>
              </a:lnSpc>
              <a:spcBef>
                <a:spcPct val="20000"/>
              </a:spcBef>
              <a:buClr>
                <a:srgbClr val="3333CC"/>
              </a:buClr>
              <a:buSzPct val="85000"/>
              <a:buFontTx/>
              <a:buChar char="-"/>
            </a:pPr>
            <a:endParaRPr lang="en-US" altLang="x-none" sz="2400">
              <a:solidFill>
                <a:srgbClr val="000000"/>
              </a:solidFill>
              <a:latin typeface="Comic Sans MS" charset="0"/>
            </a:endParaRPr>
          </a:p>
          <a:p>
            <a:pPr eaLnBrk="1" hangingPunct="1">
              <a:lnSpc>
                <a:spcPct val="90000"/>
              </a:lnSpc>
              <a:spcBef>
                <a:spcPct val="20000"/>
              </a:spcBef>
              <a:buClr>
                <a:srgbClr val="3333CC"/>
              </a:buClr>
              <a:buSzPct val="85000"/>
              <a:buFontTx/>
              <a:buChar char="-"/>
            </a:pPr>
            <a:r>
              <a:rPr lang="en-US" altLang="x-none" sz="2400">
                <a:solidFill>
                  <a:srgbClr val="000000"/>
                </a:solidFill>
                <a:latin typeface="Comic Sans MS" charset="0"/>
              </a:rPr>
              <a:t> If you find such statements confusing, avoid writing such structures and always use block statements ({}) to make the structure clear.</a:t>
            </a:r>
          </a:p>
        </p:txBody>
      </p:sp>
    </p:spTree>
    <p:extLst>
      <p:ext uri="{BB962C8B-B14F-4D97-AF65-F5344CB8AC3E}">
        <p14:creationId xmlns:p14="http://schemas.microsoft.com/office/powerpoint/2010/main" val="1857446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eaLnBrk="1" hangingPunct="1"/>
            <a:r>
              <a:rPr lang="en-US" altLang="x-none">
                <a:latin typeface="Courier New" charset="0"/>
                <a:ea typeface="ＭＳ Ｐゴシック" charset="-128"/>
              </a:rPr>
              <a:t>if/else</a:t>
            </a:r>
            <a:r>
              <a:rPr lang="en-US" altLang="x-none">
                <a:ea typeface="ＭＳ Ｐゴシック" charset="-128"/>
              </a:rPr>
              <a:t> with </a:t>
            </a:r>
            <a:r>
              <a:rPr lang="en-US" altLang="x-none">
                <a:latin typeface="Courier New" charset="0"/>
                <a:ea typeface="ＭＳ Ｐゴシック" charset="-128"/>
              </a:rPr>
              <a:t>return</a:t>
            </a:r>
            <a:endParaRPr lang="en-US" altLang="x-none">
              <a:ea typeface="ＭＳ Ｐゴシック" charset="-128"/>
            </a:endParaRPr>
          </a:p>
        </p:txBody>
      </p:sp>
      <p:sp>
        <p:nvSpPr>
          <p:cNvPr id="48130" name="Rectangle 3"/>
          <p:cNvSpPr>
            <a:spLocks noGrp="1"/>
          </p:cNvSpPr>
          <p:nvPr>
            <p:ph type="body" idx="1"/>
          </p:nvPr>
        </p:nvSpPr>
        <p:spPr/>
        <p:txBody>
          <a:bodyPr/>
          <a:lstStyle/>
          <a:p>
            <a:pPr eaLnBrk="1" hangingPunct="1">
              <a:lnSpc>
                <a:spcPct val="70000"/>
              </a:lnSpc>
            </a:pPr>
            <a:r>
              <a:rPr lang="en-US" altLang="x-none">
                <a:ea typeface="ＭＳ Ｐゴシック" charset="-128"/>
              </a:rPr>
              <a:t>A method with a return requires that </a:t>
            </a:r>
            <a:r>
              <a:rPr lang="en-US" altLang="x-none">
                <a:solidFill>
                  <a:srgbClr val="FF0000"/>
                </a:solidFill>
                <a:ea typeface="ＭＳ Ｐゴシック" charset="-128"/>
              </a:rPr>
              <a:t>all</a:t>
            </a:r>
            <a:r>
              <a:rPr lang="en-US" altLang="x-none">
                <a:ea typeface="ＭＳ Ｐゴシック" charset="-128"/>
              </a:rPr>
              <a:t> paths through the code </a:t>
            </a:r>
            <a:r>
              <a:rPr lang="en-US" altLang="x-none" u="sng">
                <a:ea typeface="ＭＳ Ｐゴシック" charset="-128"/>
              </a:rPr>
              <a:t>must</a:t>
            </a:r>
            <a:r>
              <a:rPr lang="en-US" altLang="x-none">
                <a:ea typeface="ＭＳ Ｐゴシック" charset="-128"/>
              </a:rPr>
              <a:t> reach a </a:t>
            </a:r>
            <a:r>
              <a:rPr lang="en-US" altLang="x-none">
                <a:latin typeface="Courier New" charset="0"/>
                <a:ea typeface="ＭＳ Ｐゴシック" charset="-128"/>
              </a:rPr>
              <a:t>return</a:t>
            </a:r>
            <a:r>
              <a:rPr lang="en-US" altLang="x-none">
                <a:ea typeface="ＭＳ Ｐゴシック" charset="-128"/>
              </a:rPr>
              <a:t> statement.</a:t>
            </a:r>
          </a:p>
          <a:p>
            <a:pPr eaLnBrk="1" hangingPunct="1">
              <a:lnSpc>
                <a:spcPct val="70000"/>
              </a:lnSpc>
            </a:pPr>
            <a:endParaRPr lang="en-US" altLang="x-none">
              <a:ea typeface="ＭＳ Ｐゴシック" charset="-128"/>
            </a:endParaRPr>
          </a:p>
          <a:p>
            <a:pPr eaLnBrk="1" hangingPunct="1">
              <a:lnSpc>
                <a:spcPct val="70000"/>
              </a:lnSpc>
            </a:pPr>
            <a:r>
              <a:rPr lang="en-US" altLang="x-none">
                <a:ea typeface="ＭＳ Ｐゴシック" charset="-128"/>
              </a:rPr>
              <a:t>The compiler analyzes this by considering the </a:t>
            </a:r>
            <a:r>
              <a:rPr lang="en-US" altLang="x-none">
                <a:solidFill>
                  <a:srgbClr val="FF0000"/>
                </a:solidFill>
                <a:ea typeface="ＭＳ Ｐゴシック" charset="-128"/>
              </a:rPr>
              <a:t>syntax</a:t>
            </a:r>
            <a:r>
              <a:rPr lang="en-US" altLang="x-none">
                <a:ea typeface="ＭＳ Ｐゴシック" charset="-128"/>
              </a:rPr>
              <a:t> only!</a:t>
            </a:r>
          </a:p>
        </p:txBody>
      </p:sp>
    </p:spTree>
    <p:extLst>
      <p:ext uri="{BB962C8B-B14F-4D97-AF65-F5344CB8AC3E}">
        <p14:creationId xmlns:p14="http://schemas.microsoft.com/office/powerpoint/2010/main" val="1592069519"/>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533400" y="76200"/>
            <a:ext cx="7772400" cy="1143000"/>
          </a:xfrm>
        </p:spPr>
        <p:txBody>
          <a:bodyPr/>
          <a:lstStyle/>
          <a:p>
            <a:pPr eaLnBrk="1" hangingPunct="1"/>
            <a:r>
              <a:rPr lang="en-US" altLang="x-none">
                <a:latin typeface="Courier New" charset="0"/>
                <a:ea typeface="ＭＳ Ｐゴシック" charset="-128"/>
              </a:rPr>
              <a:t>if/else</a:t>
            </a:r>
            <a:r>
              <a:rPr lang="en-US" altLang="x-none">
                <a:ea typeface="ＭＳ Ｐゴシック" charset="-128"/>
              </a:rPr>
              <a:t> with </a:t>
            </a:r>
            <a:r>
              <a:rPr lang="en-US" altLang="x-none">
                <a:latin typeface="Courier New" charset="0"/>
                <a:ea typeface="ＭＳ Ｐゴシック" charset="-128"/>
              </a:rPr>
              <a:t>return</a:t>
            </a:r>
          </a:p>
        </p:txBody>
      </p:sp>
      <p:pic>
        <p:nvPicPr>
          <p:cNvPr id="50178" name="Picture 4" descr="nested_if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0"/>
            <a:ext cx="50736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4"/>
          <p:cNvSpPr txBox="1">
            <a:spLocks noChangeArrowheads="1"/>
          </p:cNvSpPr>
          <p:nvPr/>
        </p:nvSpPr>
        <p:spPr bwMode="auto">
          <a:xfrm>
            <a:off x="7772400" y="358140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0180" name="TextBox 5"/>
          <p:cNvSpPr txBox="1">
            <a:spLocks noChangeArrowheads="1"/>
          </p:cNvSpPr>
          <p:nvPr/>
        </p:nvSpPr>
        <p:spPr bwMode="auto">
          <a:xfrm>
            <a:off x="6619875" y="457200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0181" name="TextBox 6"/>
          <p:cNvSpPr txBox="1">
            <a:spLocks noChangeArrowheads="1"/>
          </p:cNvSpPr>
          <p:nvPr/>
        </p:nvSpPr>
        <p:spPr bwMode="auto">
          <a:xfrm>
            <a:off x="3810000" y="462915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0182" name="Rectangle 7"/>
          <p:cNvSpPr>
            <a:spLocks noChangeArrowheads="1"/>
          </p:cNvSpPr>
          <p:nvPr/>
        </p:nvSpPr>
        <p:spPr bwMode="auto">
          <a:xfrm>
            <a:off x="6629400" y="2524125"/>
            <a:ext cx="61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CC0000"/>
                </a:solidFill>
                <a:latin typeface="Courier New" charset="0"/>
              </a:rPr>
              <a:t>if</a:t>
            </a:r>
            <a:endParaRPr lang="en-US" altLang="x-none">
              <a:solidFill>
                <a:srgbClr val="000000"/>
              </a:solidFill>
              <a:latin typeface="Courier New" charset="0"/>
            </a:endParaRPr>
          </a:p>
        </p:txBody>
      </p:sp>
      <p:sp>
        <p:nvSpPr>
          <p:cNvPr id="50183" name="Rectangle 8"/>
          <p:cNvSpPr>
            <a:spLocks noChangeArrowheads="1"/>
          </p:cNvSpPr>
          <p:nvPr/>
        </p:nvSpPr>
        <p:spPr bwMode="auto">
          <a:xfrm>
            <a:off x="4865688" y="3581400"/>
            <a:ext cx="1687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CC0000"/>
                </a:solidFill>
                <a:latin typeface="Courier New" charset="0"/>
              </a:rPr>
              <a:t>else if</a:t>
            </a:r>
            <a:endParaRPr lang="en-US" altLang="x-none">
              <a:solidFill>
                <a:srgbClr val="000000"/>
              </a:solidFill>
              <a:latin typeface="Courier New" charset="0"/>
            </a:endParaRPr>
          </a:p>
        </p:txBody>
      </p:sp>
      <p:sp>
        <p:nvSpPr>
          <p:cNvPr id="50184" name="Rectangle 11"/>
          <p:cNvSpPr>
            <a:spLocks noChangeArrowheads="1"/>
          </p:cNvSpPr>
          <p:nvPr/>
        </p:nvSpPr>
        <p:spPr bwMode="auto">
          <a:xfrm>
            <a:off x="3200400" y="4038600"/>
            <a:ext cx="1258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CC0000"/>
                </a:solidFill>
                <a:latin typeface="Courier New" charset="0"/>
              </a:rPr>
              <a:t>else </a:t>
            </a:r>
            <a:endParaRPr lang="en-US" altLang="x-none">
              <a:solidFill>
                <a:srgbClr val="000000"/>
              </a:solidFill>
            </a:endParaRPr>
          </a:p>
        </p:txBody>
      </p:sp>
      <p:sp>
        <p:nvSpPr>
          <p:cNvPr id="11" name="Rectangle 10"/>
          <p:cNvSpPr/>
          <p:nvPr/>
        </p:nvSpPr>
        <p:spPr>
          <a:xfrm>
            <a:off x="762000" y="2362200"/>
            <a:ext cx="4572000" cy="2997200"/>
          </a:xfrm>
          <a:prstGeom prst="rect">
            <a:avLst/>
          </a:prstGeom>
        </p:spPr>
        <p:txBody>
          <a:bodyPr>
            <a:spAutoFit/>
          </a:bodyPr>
          <a:lstStyle/>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static </a:t>
            </a:r>
            <a:r>
              <a:rPr lang="en-US" sz="1600" dirty="0" err="1">
                <a:solidFill>
                  <a:srgbClr val="000000"/>
                </a:solidFill>
                <a:latin typeface="Courier New" pitchFamily="49" charset="0"/>
                <a:ea typeface=""/>
              </a:rPr>
              <a:t>int</a:t>
            </a:r>
            <a:r>
              <a:rPr lang="en-US" sz="1600" dirty="0">
                <a:solidFill>
                  <a:srgbClr val="000000"/>
                </a:solidFill>
                <a:latin typeface="Courier New" pitchFamily="49" charset="0"/>
                <a:ea typeface=""/>
              </a:rPr>
              <a:t> </a:t>
            </a:r>
            <a:r>
              <a:rPr lang="en-US" sz="1600" dirty="0" err="1">
                <a:solidFill>
                  <a:srgbClr val="000000"/>
                </a:solidFill>
                <a:latin typeface="Courier New" pitchFamily="49" charset="0"/>
                <a:ea typeface=""/>
              </a:rPr>
              <a:t>myMethod</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if (</a:t>
            </a:r>
            <a:r>
              <a:rPr lang="en-US" sz="1600" b="1" dirty="0">
                <a:solidFill>
                  <a:srgbClr val="000000"/>
                </a:solidFill>
                <a:latin typeface="Verdana" pitchFamily="34" charset="0"/>
                <a:ea typeface=""/>
              </a:rPr>
              <a:t>test1</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b="1" dirty="0">
                <a:solidFill>
                  <a:srgbClr val="000000"/>
                </a:solidFill>
                <a:latin typeface="Verdana" pitchFamily="34" charset="0"/>
                <a:ea typeface=""/>
              </a:rPr>
              <a:t>       statement(s)</a:t>
            </a:r>
            <a:r>
              <a:rPr lang="en-US" sz="1600"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return x;</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else if (</a:t>
            </a:r>
            <a:r>
              <a:rPr lang="en-US" sz="1600" b="1" dirty="0">
                <a:solidFill>
                  <a:srgbClr val="000000"/>
                </a:solidFill>
                <a:latin typeface="Verdana" pitchFamily="34" charset="0"/>
                <a:ea typeface=""/>
              </a:rPr>
              <a:t>test2</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b="1" dirty="0">
                <a:solidFill>
                  <a:srgbClr val="000000"/>
                </a:solidFill>
                <a:latin typeface="Verdana" pitchFamily="34" charset="0"/>
                <a:ea typeface=""/>
              </a:rPr>
              <a:t>       statement(s)</a:t>
            </a:r>
            <a:r>
              <a:rPr lang="en-US" sz="1600"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return y;</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else {</a:t>
            </a:r>
          </a:p>
          <a:p>
            <a:pPr marL="288925" indent="-288925">
              <a:lnSpc>
                <a:spcPct val="80000"/>
              </a:lnSpc>
              <a:spcBef>
                <a:spcPct val="20000"/>
              </a:spcBef>
              <a:buClr>
                <a:srgbClr val="EB641B"/>
              </a:buClr>
              <a:buSzPct val="95000"/>
              <a:defRPr/>
            </a:pPr>
            <a:r>
              <a:rPr lang="en-US" sz="1600" b="1" dirty="0">
                <a:solidFill>
                  <a:srgbClr val="000000"/>
                </a:solidFill>
                <a:latin typeface="Verdana" pitchFamily="34" charset="0"/>
                <a:ea typeface=""/>
              </a:rPr>
              <a:t>       statement(s)</a:t>
            </a:r>
            <a:r>
              <a:rPr lang="en-US" sz="1600"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return z;</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end of method</a:t>
            </a:r>
          </a:p>
        </p:txBody>
      </p:sp>
    </p:spTree>
    <p:extLst>
      <p:ext uri="{BB962C8B-B14F-4D97-AF65-F5344CB8AC3E}">
        <p14:creationId xmlns:p14="http://schemas.microsoft.com/office/powerpoint/2010/main" val="21349119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533400" y="76200"/>
            <a:ext cx="7772400" cy="1143000"/>
          </a:xfrm>
        </p:spPr>
        <p:txBody>
          <a:bodyPr/>
          <a:lstStyle/>
          <a:p>
            <a:pPr eaLnBrk="1" hangingPunct="1"/>
            <a:r>
              <a:rPr lang="en-US" altLang="x-none">
                <a:latin typeface="Courier New" charset="0"/>
                <a:ea typeface="ＭＳ Ｐゴシック" charset="-128"/>
              </a:rPr>
              <a:t>if/else</a:t>
            </a:r>
            <a:r>
              <a:rPr lang="en-US" altLang="x-none">
                <a:ea typeface="ＭＳ Ｐゴシック" charset="-128"/>
              </a:rPr>
              <a:t> with </a:t>
            </a:r>
            <a:r>
              <a:rPr lang="en-US" altLang="x-none">
                <a:latin typeface="Courier New" charset="0"/>
                <a:ea typeface="ＭＳ Ｐゴシック" charset="-128"/>
              </a:rPr>
              <a:t>return</a:t>
            </a:r>
          </a:p>
        </p:txBody>
      </p:sp>
      <p:pic>
        <p:nvPicPr>
          <p:cNvPr id="52226" name="Picture 4" descr="nested_if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0"/>
            <a:ext cx="50736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4"/>
          <p:cNvSpPr txBox="1">
            <a:spLocks noChangeArrowheads="1"/>
          </p:cNvSpPr>
          <p:nvPr/>
        </p:nvSpPr>
        <p:spPr bwMode="auto">
          <a:xfrm>
            <a:off x="7772400" y="358140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2228" name="TextBox 5"/>
          <p:cNvSpPr txBox="1">
            <a:spLocks noChangeArrowheads="1"/>
          </p:cNvSpPr>
          <p:nvPr/>
        </p:nvSpPr>
        <p:spPr bwMode="auto">
          <a:xfrm>
            <a:off x="6619875" y="457200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2229" name="TextBox 6"/>
          <p:cNvSpPr txBox="1">
            <a:spLocks noChangeArrowheads="1"/>
          </p:cNvSpPr>
          <p:nvPr/>
        </p:nvSpPr>
        <p:spPr bwMode="auto">
          <a:xfrm>
            <a:off x="3810000" y="462915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2230" name="Rectangle 7"/>
          <p:cNvSpPr>
            <a:spLocks noChangeArrowheads="1"/>
          </p:cNvSpPr>
          <p:nvPr/>
        </p:nvSpPr>
        <p:spPr bwMode="auto">
          <a:xfrm>
            <a:off x="6629400" y="2524125"/>
            <a:ext cx="61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CC0000"/>
                </a:solidFill>
                <a:latin typeface="Courier New" charset="0"/>
              </a:rPr>
              <a:t>if</a:t>
            </a:r>
            <a:endParaRPr lang="en-US" altLang="x-none">
              <a:solidFill>
                <a:srgbClr val="000000"/>
              </a:solidFill>
              <a:latin typeface="Courier New" charset="0"/>
            </a:endParaRPr>
          </a:p>
        </p:txBody>
      </p:sp>
      <p:sp>
        <p:nvSpPr>
          <p:cNvPr id="52231" name="Rectangle 8"/>
          <p:cNvSpPr>
            <a:spLocks noChangeArrowheads="1"/>
          </p:cNvSpPr>
          <p:nvPr/>
        </p:nvSpPr>
        <p:spPr bwMode="auto">
          <a:xfrm>
            <a:off x="4865688" y="3581400"/>
            <a:ext cx="1687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CC0000"/>
                </a:solidFill>
                <a:latin typeface="Courier New" charset="0"/>
              </a:rPr>
              <a:t>else if</a:t>
            </a:r>
            <a:endParaRPr lang="en-US" altLang="x-none">
              <a:solidFill>
                <a:srgbClr val="000000"/>
              </a:solidFill>
              <a:latin typeface="Courier New" charset="0"/>
            </a:endParaRPr>
          </a:p>
        </p:txBody>
      </p:sp>
      <p:sp>
        <p:nvSpPr>
          <p:cNvPr id="52232" name="Rectangle 9"/>
          <p:cNvSpPr>
            <a:spLocks noChangeArrowheads="1"/>
          </p:cNvSpPr>
          <p:nvPr/>
        </p:nvSpPr>
        <p:spPr bwMode="auto">
          <a:xfrm>
            <a:off x="3200400" y="4343400"/>
            <a:ext cx="1828800" cy="16764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52233" name="Rectangle 10"/>
          <p:cNvSpPr>
            <a:spLocks noChangeArrowheads="1"/>
          </p:cNvSpPr>
          <p:nvPr/>
        </p:nvSpPr>
        <p:spPr bwMode="auto">
          <a:xfrm>
            <a:off x="2895600" y="3429000"/>
            <a:ext cx="1828800" cy="16764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3" name="Rectangle 12"/>
          <p:cNvSpPr/>
          <p:nvPr/>
        </p:nvSpPr>
        <p:spPr>
          <a:xfrm>
            <a:off x="762000" y="2362200"/>
            <a:ext cx="4572000" cy="3243965"/>
          </a:xfrm>
          <a:prstGeom prst="rect">
            <a:avLst/>
          </a:prstGeom>
        </p:spPr>
        <p:txBody>
          <a:bodyPr>
            <a:spAutoFit/>
          </a:bodyPr>
          <a:lstStyle/>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static </a:t>
            </a:r>
            <a:r>
              <a:rPr lang="en-US" sz="1600" dirty="0" err="1">
                <a:solidFill>
                  <a:srgbClr val="000000"/>
                </a:solidFill>
                <a:latin typeface="Courier New" pitchFamily="49" charset="0"/>
                <a:ea typeface=""/>
              </a:rPr>
              <a:t>int</a:t>
            </a:r>
            <a:r>
              <a:rPr lang="en-US" sz="1600" dirty="0">
                <a:solidFill>
                  <a:srgbClr val="000000"/>
                </a:solidFill>
                <a:latin typeface="Courier New" pitchFamily="49" charset="0"/>
                <a:ea typeface=""/>
              </a:rPr>
              <a:t> </a:t>
            </a:r>
            <a:r>
              <a:rPr lang="en-US" sz="1600" dirty="0" err="1">
                <a:solidFill>
                  <a:srgbClr val="000000"/>
                </a:solidFill>
                <a:latin typeface="Courier New" pitchFamily="49" charset="0"/>
                <a:ea typeface=""/>
              </a:rPr>
              <a:t>myMethod</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if (</a:t>
            </a:r>
            <a:r>
              <a:rPr lang="en-US" sz="1600" b="1" dirty="0">
                <a:solidFill>
                  <a:srgbClr val="000000"/>
                </a:solidFill>
                <a:latin typeface="Verdana" pitchFamily="34" charset="0"/>
                <a:ea typeface=""/>
              </a:rPr>
              <a:t>test1</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b="1" dirty="0">
                <a:solidFill>
                  <a:srgbClr val="000000"/>
                </a:solidFill>
                <a:latin typeface="Verdana" pitchFamily="34" charset="0"/>
                <a:ea typeface=""/>
              </a:rPr>
              <a:t>       statement(s)</a:t>
            </a:r>
            <a:r>
              <a:rPr lang="en-US" sz="1600"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return x;</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else if (</a:t>
            </a:r>
            <a:r>
              <a:rPr lang="en-US" sz="1600" b="1" dirty="0">
                <a:solidFill>
                  <a:srgbClr val="000000"/>
                </a:solidFill>
                <a:latin typeface="Verdana" pitchFamily="34" charset="0"/>
                <a:ea typeface=""/>
              </a:rPr>
              <a:t>test2</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b="1" dirty="0">
                <a:solidFill>
                  <a:srgbClr val="000000"/>
                </a:solidFill>
                <a:latin typeface="Verdana" pitchFamily="34" charset="0"/>
                <a:ea typeface=""/>
              </a:rPr>
              <a:t>       statement(s)</a:t>
            </a:r>
            <a:r>
              <a:rPr lang="en-US" sz="1600"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return y;</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a:t>
            </a:r>
            <a:r>
              <a:rPr lang="en-US" sz="1600" strike="sngStrike" dirty="0">
                <a:solidFill>
                  <a:srgbClr val="000000"/>
                </a:solidFill>
                <a:latin typeface="Courier New" pitchFamily="49" charset="0"/>
                <a:ea typeface=""/>
              </a:rPr>
              <a:t>else {</a:t>
            </a:r>
          </a:p>
          <a:p>
            <a:pPr marL="288925" indent="-288925">
              <a:lnSpc>
                <a:spcPct val="80000"/>
              </a:lnSpc>
              <a:spcBef>
                <a:spcPct val="20000"/>
              </a:spcBef>
              <a:buClr>
                <a:srgbClr val="EB641B"/>
              </a:buClr>
              <a:buSzPct val="95000"/>
              <a:defRPr/>
            </a:pPr>
            <a:r>
              <a:rPr lang="en-US" sz="1600" b="1" strike="sngStrike" dirty="0">
                <a:solidFill>
                  <a:srgbClr val="000000"/>
                </a:solidFill>
                <a:latin typeface="Verdana" pitchFamily="34" charset="0"/>
                <a:ea typeface=""/>
              </a:rPr>
              <a:t>       statement(s)</a:t>
            </a:r>
            <a:r>
              <a:rPr lang="en-US" sz="1600" strike="sngStrike"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strike="sngStrike" dirty="0">
                <a:solidFill>
                  <a:srgbClr val="000000"/>
                </a:solidFill>
                <a:latin typeface="Courier New" pitchFamily="49" charset="0"/>
                <a:ea typeface=""/>
              </a:rPr>
              <a:t>    return z;</a:t>
            </a:r>
          </a:p>
          <a:p>
            <a:pPr marL="288925" indent="-288925">
              <a:lnSpc>
                <a:spcPct val="80000"/>
              </a:lnSpc>
              <a:spcBef>
                <a:spcPct val="20000"/>
              </a:spcBef>
              <a:buClr>
                <a:srgbClr val="EB641B"/>
              </a:buClr>
              <a:buSzPct val="95000"/>
              <a:defRPr/>
            </a:pPr>
            <a:r>
              <a:rPr lang="en-US" sz="1600" strike="sngStrike"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end of method</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ERROR: missing return in a path</a:t>
            </a:r>
          </a:p>
        </p:txBody>
      </p:sp>
      <p:cxnSp>
        <p:nvCxnSpPr>
          <p:cNvPr id="52235" name="Elbow Connector 16"/>
          <p:cNvCxnSpPr>
            <a:cxnSpLocks noChangeShapeType="1"/>
          </p:cNvCxnSpPr>
          <p:nvPr/>
        </p:nvCxnSpPr>
        <p:spPr bwMode="auto">
          <a:xfrm rot="16200000" flipH="1">
            <a:off x="4152900" y="4610100"/>
            <a:ext cx="1524000" cy="381000"/>
          </a:xfrm>
          <a:prstGeom prst="bentConnector3">
            <a:avLst>
              <a:gd name="adj1" fmla="val 4692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7708608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304800" y="228600"/>
            <a:ext cx="7772400" cy="1143000"/>
          </a:xfrm>
        </p:spPr>
        <p:txBody>
          <a:bodyPr/>
          <a:lstStyle/>
          <a:p>
            <a:pPr eaLnBrk="1" hangingPunct="1"/>
            <a:r>
              <a:rPr lang="en-US" altLang="x-none">
                <a:latin typeface="Courier New" charset="0"/>
                <a:ea typeface="ＭＳ Ｐゴシック" charset="-128"/>
              </a:rPr>
              <a:t>if/else</a:t>
            </a:r>
            <a:r>
              <a:rPr lang="en-US" altLang="x-none">
                <a:ea typeface="ＭＳ Ｐゴシック" charset="-128"/>
              </a:rPr>
              <a:t> with </a:t>
            </a:r>
            <a:r>
              <a:rPr lang="en-US" altLang="x-none">
                <a:latin typeface="Courier New" charset="0"/>
                <a:ea typeface="ＭＳ Ｐゴシック" charset="-128"/>
              </a:rPr>
              <a:t>return</a:t>
            </a:r>
            <a:endParaRPr lang="en-US" altLang="x-none">
              <a:ea typeface="ＭＳ Ｐゴシック" charset="-128"/>
            </a:endParaRPr>
          </a:p>
        </p:txBody>
      </p:sp>
      <p:sp>
        <p:nvSpPr>
          <p:cNvPr id="54274" name="Rectangle 3"/>
          <p:cNvSpPr>
            <a:spLocks noGrp="1"/>
          </p:cNvSpPr>
          <p:nvPr>
            <p:ph type="body" idx="1"/>
          </p:nvPr>
        </p:nvSpPr>
        <p:spPr>
          <a:xfrm>
            <a:off x="381000" y="1524000"/>
            <a:ext cx="4800600" cy="1295400"/>
          </a:xfrm>
          <a:ln>
            <a:solidFill>
              <a:schemeClr val="tx1"/>
            </a:solidFill>
            <a:miter lim="800000"/>
            <a:headEnd/>
            <a:tailEnd/>
          </a:ln>
        </p:spPr>
        <p:txBody>
          <a:bodyPr/>
          <a:lstStyle/>
          <a:p>
            <a:pPr eaLnBrk="1" hangingPunct="1">
              <a:lnSpc>
                <a:spcPct val="70000"/>
              </a:lnSpc>
              <a:buFont typeface="Wingdings 2" charset="2"/>
              <a:buNone/>
            </a:pPr>
            <a:r>
              <a:rPr lang="en-US" altLang="x-none" sz="1600">
                <a:latin typeface="Courier New" charset="0"/>
                <a:ea typeface="ＭＳ Ｐゴシック" charset="-128"/>
              </a:rPr>
              <a:t>public static int max(int a, int b) {</a:t>
            </a:r>
          </a:p>
          <a:p>
            <a:pPr eaLnBrk="1" hangingPunct="1">
              <a:lnSpc>
                <a:spcPct val="60000"/>
              </a:lnSpc>
              <a:buFont typeface="Wingdings 2" charset="2"/>
              <a:buNone/>
            </a:pPr>
            <a:r>
              <a:rPr lang="en-US" altLang="x-none" sz="1600">
                <a:latin typeface="Courier New" charset="0"/>
                <a:ea typeface="ＭＳ Ｐゴシック" charset="-128"/>
              </a:rPr>
              <a:t>    if (a &gt; b) {</a:t>
            </a:r>
          </a:p>
          <a:p>
            <a:pPr eaLnBrk="1" hangingPunct="1">
              <a:lnSpc>
                <a:spcPct val="60000"/>
              </a:lnSpc>
              <a:buFont typeface="Wingdings 2" charset="2"/>
              <a:buNone/>
            </a:pPr>
            <a:r>
              <a:rPr lang="en-US" altLang="x-none" sz="1600">
                <a:latin typeface="Courier New" charset="0"/>
                <a:ea typeface="ＭＳ Ｐゴシック" charset="-128"/>
              </a:rPr>
              <a:t>        return a;</a:t>
            </a:r>
          </a:p>
          <a:p>
            <a:pPr eaLnBrk="1" hangingPunct="1">
              <a:lnSpc>
                <a:spcPct val="60000"/>
              </a:lnSpc>
              <a:buFont typeface="Wingdings 2" charset="2"/>
              <a:buNone/>
            </a:pPr>
            <a:r>
              <a:rPr lang="en-US" altLang="x-none" sz="1600">
                <a:latin typeface="Courier New" charset="0"/>
                <a:ea typeface="ＭＳ Ｐゴシック" charset="-128"/>
              </a:rPr>
              <a:t>    }</a:t>
            </a:r>
          </a:p>
          <a:p>
            <a:pPr eaLnBrk="1" hangingPunct="1">
              <a:lnSpc>
                <a:spcPct val="60000"/>
              </a:lnSpc>
              <a:buFont typeface="Wingdings 2" charset="2"/>
              <a:buNone/>
            </a:pPr>
            <a:r>
              <a:rPr lang="en-US" altLang="x-none" sz="1600" b="1">
                <a:solidFill>
                  <a:srgbClr val="A50021"/>
                </a:solidFill>
                <a:latin typeface="Courier New" charset="0"/>
                <a:ea typeface="ＭＳ Ｐゴシック" charset="-128"/>
              </a:rPr>
              <a:t>    </a:t>
            </a:r>
          </a:p>
          <a:p>
            <a:pPr eaLnBrk="1" hangingPunct="1">
              <a:lnSpc>
                <a:spcPct val="60000"/>
              </a:lnSpc>
              <a:buFont typeface="Wingdings 2" charset="2"/>
              <a:buNone/>
            </a:pPr>
            <a:r>
              <a:rPr lang="en-US" altLang="x-none" sz="1600">
                <a:latin typeface="Courier New" charset="0"/>
                <a:ea typeface="ＭＳ Ｐゴシック" charset="-128"/>
              </a:rPr>
              <a:t>}</a:t>
            </a:r>
          </a:p>
        </p:txBody>
      </p:sp>
      <p:sp>
        <p:nvSpPr>
          <p:cNvPr id="4" name="Rectangle 3"/>
          <p:cNvSpPr>
            <a:spLocks noChangeArrowheads="1"/>
          </p:cNvSpPr>
          <p:nvPr/>
        </p:nvSpPr>
        <p:spPr bwMode="auto">
          <a:xfrm>
            <a:off x="839788" y="2438400"/>
            <a:ext cx="4265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b="1">
                <a:solidFill>
                  <a:srgbClr val="A50021"/>
                </a:solidFill>
                <a:latin typeface="Courier New" charset="0"/>
              </a:rPr>
              <a:t>// Error: not all paths return a value</a:t>
            </a:r>
            <a:endParaRPr lang="en-US" altLang="x-none" sz="400">
              <a:solidFill>
                <a:srgbClr val="000000"/>
              </a:solidFill>
            </a:endParaRPr>
          </a:p>
        </p:txBody>
      </p:sp>
      <p:sp>
        <p:nvSpPr>
          <p:cNvPr id="5" name="Rectangle 3"/>
          <p:cNvSpPr txBox="1">
            <a:spLocks/>
          </p:cNvSpPr>
          <p:nvPr/>
        </p:nvSpPr>
        <p:spPr bwMode="auto">
          <a:xfrm>
            <a:off x="381000" y="2971800"/>
            <a:ext cx="48006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11" tIns="45708" rIns="91411" bIns="45708"/>
          <a:lstStyle>
            <a:lvl1pPr marL="342900" indent="-34290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spcBef>
                <a:spcPct val="20000"/>
              </a:spcBef>
              <a:buClr>
                <a:srgbClr val="3333CC"/>
              </a:buClr>
              <a:buSzPct val="85000"/>
              <a:buFont typeface="Wingdings 2" charset="2"/>
              <a:buNone/>
            </a:pPr>
            <a:r>
              <a:rPr lang="en-US" altLang="x-none" sz="1600" dirty="0">
                <a:solidFill>
                  <a:srgbClr val="000000"/>
                </a:solidFill>
                <a:latin typeface="Courier New" charset="0"/>
              </a:rPr>
              <a:t>public static int max(int a, int b) {</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    if (a &gt; b) {</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        return a;</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    } else if (</a:t>
            </a:r>
            <a:r>
              <a:rPr lang="en-US" altLang="x-none" sz="1600" u="sng" dirty="0">
                <a:solidFill>
                  <a:srgbClr val="000000"/>
                </a:solidFill>
                <a:latin typeface="Courier New" charset="0"/>
              </a:rPr>
              <a:t>a &lt;= b</a:t>
            </a:r>
            <a:r>
              <a:rPr lang="en-US" altLang="x-none" sz="1600" dirty="0">
                <a:solidFill>
                  <a:srgbClr val="000000"/>
                </a:solidFill>
                <a:latin typeface="Courier New" charset="0"/>
              </a:rPr>
              <a:t>) {</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       return b;</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    }</a:t>
            </a:r>
            <a:br>
              <a:rPr lang="en-US" altLang="x-none" sz="1600" b="1" dirty="0">
                <a:solidFill>
                  <a:srgbClr val="A50021"/>
                </a:solidFill>
                <a:latin typeface="Courier New" charset="0"/>
              </a:rPr>
            </a:br>
            <a:r>
              <a:rPr lang="en-US" altLang="x-none" sz="1600" b="1" dirty="0">
                <a:solidFill>
                  <a:srgbClr val="A50021"/>
                </a:solidFill>
                <a:latin typeface="Courier New" charset="0"/>
              </a:rPr>
              <a:t>   </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a:t>
            </a:r>
          </a:p>
        </p:txBody>
      </p:sp>
      <p:sp>
        <p:nvSpPr>
          <p:cNvPr id="6" name="Rectangle 5"/>
          <p:cNvSpPr>
            <a:spLocks noChangeArrowheads="1"/>
          </p:cNvSpPr>
          <p:nvPr/>
        </p:nvSpPr>
        <p:spPr bwMode="auto">
          <a:xfrm>
            <a:off x="762000" y="4114800"/>
            <a:ext cx="447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b="1" dirty="0">
                <a:solidFill>
                  <a:srgbClr val="A50021"/>
                </a:solidFill>
                <a:latin typeface="Courier New" charset="0"/>
              </a:rPr>
              <a:t>// Error: syntax analysis missing a path</a:t>
            </a:r>
            <a:endParaRPr lang="en-US" altLang="x-none" sz="400" dirty="0">
              <a:solidFill>
                <a:srgbClr val="000000"/>
              </a:solidFill>
            </a:endParaRPr>
          </a:p>
        </p:txBody>
      </p:sp>
      <p:sp>
        <p:nvSpPr>
          <p:cNvPr id="7" name="Rectangle 3"/>
          <p:cNvSpPr txBox="1">
            <a:spLocks/>
          </p:cNvSpPr>
          <p:nvPr/>
        </p:nvSpPr>
        <p:spPr bwMode="auto">
          <a:xfrm>
            <a:off x="381000" y="4648200"/>
            <a:ext cx="4800600" cy="1524000"/>
          </a:xfrm>
          <a:prstGeom prst="rect">
            <a:avLst/>
          </a:prstGeom>
          <a:noFill/>
          <a:ln w="9525">
            <a:solidFill>
              <a:schemeClr val="tx1"/>
            </a:solidFill>
            <a:miter lim="800000"/>
            <a:headEnd/>
            <a:tailEnd/>
          </a:ln>
        </p:spPr>
        <p:txBody>
          <a:bodyPr lIns="91411" tIns="45708" rIns="91411" bIns="45708"/>
          <a:lstStyle/>
          <a:p>
            <a:pPr marL="342900" indent="-342900">
              <a:lnSpc>
                <a:spcPct val="7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public static </a:t>
            </a:r>
            <a:r>
              <a:rPr lang="en-US" sz="1600" kern="0" dirty="0" err="1">
                <a:solidFill>
                  <a:srgbClr val="000000"/>
                </a:solidFill>
                <a:latin typeface="Courier New" pitchFamily="49" charset="0"/>
                <a:ea typeface=""/>
              </a:rPr>
              <a:t>int</a:t>
            </a:r>
            <a:r>
              <a:rPr lang="en-US" sz="1600" kern="0" dirty="0">
                <a:solidFill>
                  <a:srgbClr val="000000"/>
                </a:solidFill>
                <a:latin typeface="Courier New" pitchFamily="49" charset="0"/>
                <a:ea typeface=""/>
              </a:rPr>
              <a:t> max(</a:t>
            </a:r>
            <a:r>
              <a:rPr lang="en-US" sz="1600" kern="0" dirty="0" err="1">
                <a:solidFill>
                  <a:srgbClr val="000000"/>
                </a:solidFill>
                <a:latin typeface="Courier New" pitchFamily="49" charset="0"/>
                <a:ea typeface=""/>
              </a:rPr>
              <a:t>int</a:t>
            </a:r>
            <a:r>
              <a:rPr lang="en-US" sz="1600" kern="0" dirty="0">
                <a:solidFill>
                  <a:srgbClr val="000000"/>
                </a:solidFill>
                <a:latin typeface="Courier New" pitchFamily="49" charset="0"/>
                <a:ea typeface=""/>
              </a:rPr>
              <a:t> a, </a:t>
            </a:r>
            <a:r>
              <a:rPr lang="en-US" sz="1600" kern="0" dirty="0" err="1">
                <a:solidFill>
                  <a:srgbClr val="000000"/>
                </a:solidFill>
                <a:latin typeface="Courier New" pitchFamily="49" charset="0"/>
                <a:ea typeface=""/>
              </a:rPr>
              <a:t>int</a:t>
            </a:r>
            <a:r>
              <a:rPr lang="en-US" sz="1600" kern="0" dirty="0">
                <a:solidFill>
                  <a:srgbClr val="000000"/>
                </a:solidFill>
                <a:latin typeface="Courier New" pitchFamily="49" charset="0"/>
                <a:ea typeface=""/>
              </a:rPr>
              <a:t> b) {</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    if (a &gt; b) {</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        return a;</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    } else </a:t>
            </a:r>
            <a:r>
              <a:rPr lang="en-US" sz="1600" strike="sngStrike" kern="0" dirty="0">
                <a:solidFill>
                  <a:srgbClr val="000000"/>
                </a:solidFill>
                <a:latin typeface="Courier New" pitchFamily="49" charset="0"/>
                <a:ea typeface=""/>
              </a:rPr>
              <a:t>if (a &lt;= b) {</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       return b;</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    }</a:t>
            </a:r>
            <a:br>
              <a:rPr lang="en-US" sz="1600" b="1" kern="0" dirty="0">
                <a:solidFill>
                  <a:srgbClr val="A50021"/>
                </a:solidFill>
                <a:latin typeface="Courier New" pitchFamily="49" charset="0"/>
                <a:ea typeface=""/>
              </a:rPr>
            </a:br>
            <a:r>
              <a:rPr lang="en-US" sz="1600" b="1" kern="0" dirty="0">
                <a:solidFill>
                  <a:srgbClr val="A50021"/>
                </a:solidFill>
                <a:latin typeface="Courier New" pitchFamily="49" charset="0"/>
                <a:ea typeface=""/>
              </a:rPr>
              <a:t>   </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a:t>
            </a:r>
          </a:p>
        </p:txBody>
      </p:sp>
      <p:sp>
        <p:nvSpPr>
          <p:cNvPr id="8" name="Rectangle 7"/>
          <p:cNvSpPr>
            <a:spLocks noChangeArrowheads="1"/>
          </p:cNvSpPr>
          <p:nvPr/>
        </p:nvSpPr>
        <p:spPr bwMode="auto">
          <a:xfrm>
            <a:off x="762000" y="579120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b="1">
                <a:solidFill>
                  <a:srgbClr val="A50021"/>
                </a:solidFill>
                <a:latin typeface="Courier New" charset="0"/>
              </a:rPr>
              <a:t>// OK</a:t>
            </a:r>
            <a:endParaRPr lang="en-US" altLang="x-none" sz="400">
              <a:solidFill>
                <a:srgbClr val="000000"/>
              </a:solidFill>
            </a:endParaRPr>
          </a:p>
        </p:txBody>
      </p:sp>
      <p:sp>
        <p:nvSpPr>
          <p:cNvPr id="9" name="Rectangle 3"/>
          <p:cNvSpPr txBox="1">
            <a:spLocks/>
          </p:cNvSpPr>
          <p:nvPr/>
        </p:nvSpPr>
        <p:spPr bwMode="auto">
          <a:xfrm>
            <a:off x="5257800" y="1524000"/>
            <a:ext cx="37338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11" tIns="45708" rIns="91411" bIns="45708"/>
          <a:lstStyle>
            <a:lvl1pPr marL="342900" indent="-34290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spcBef>
                <a:spcPct val="20000"/>
              </a:spcBef>
              <a:buClr>
                <a:srgbClr val="3333CC"/>
              </a:buClr>
              <a:buSzPct val="85000"/>
              <a:buFont typeface="Wingdings 2" charset="2"/>
              <a:buNone/>
            </a:pPr>
            <a:r>
              <a:rPr lang="en-US" altLang="x-none" sz="1600">
                <a:solidFill>
                  <a:srgbClr val="000000"/>
                </a:solidFill>
                <a:latin typeface="Courier New" charset="0"/>
              </a:rPr>
              <a:t>public static int max(int a, </a:t>
            </a:r>
            <a:br>
              <a:rPr lang="en-US" altLang="x-none" sz="1600">
                <a:solidFill>
                  <a:srgbClr val="000000"/>
                </a:solidFill>
                <a:latin typeface="Courier New" charset="0"/>
              </a:rPr>
            </a:br>
            <a:r>
              <a:rPr lang="en-US" altLang="x-none" sz="1600">
                <a:solidFill>
                  <a:srgbClr val="000000"/>
                </a:solidFill>
                <a:latin typeface="Courier New" charset="0"/>
              </a:rPr>
              <a:t>                   int b)</a:t>
            </a:r>
          </a:p>
          <a:p>
            <a:pPr eaLnBrk="1" hangingPunct="1">
              <a:lnSpc>
                <a:spcPct val="70000"/>
              </a:lnSpc>
              <a:spcBef>
                <a:spcPct val="20000"/>
              </a:spcBef>
              <a:buClr>
                <a:srgbClr val="3333CC"/>
              </a:buClr>
              <a:buSzPct val="85000"/>
              <a:buFont typeface="Wingdings 2" charset="2"/>
              <a:buNone/>
            </a:pPr>
            <a:r>
              <a:rPr lang="en-US" altLang="x-none" sz="1600">
                <a:solidFill>
                  <a:srgbClr val="000000"/>
                </a:solidFill>
                <a:latin typeface="Courier New" charset="0"/>
              </a:rPr>
              <a:t>{</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int myMax = a; // default</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if (b &gt; a) {</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myMax = b;</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 </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return myMax;</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a:t>
            </a:r>
            <a:br>
              <a:rPr lang="en-US" altLang="x-none" sz="1600" b="1">
                <a:solidFill>
                  <a:srgbClr val="A50021"/>
                </a:solidFill>
                <a:latin typeface="Courier New" charset="0"/>
              </a:rPr>
            </a:br>
            <a:endParaRPr lang="en-US" altLang="x-none" sz="1600">
              <a:solidFill>
                <a:srgbClr val="000000"/>
              </a:solidFill>
              <a:latin typeface="Courier New" charset="0"/>
            </a:endParaRPr>
          </a:p>
        </p:txBody>
      </p:sp>
      <p:sp>
        <p:nvSpPr>
          <p:cNvPr id="11" name="Rectangle 10"/>
          <p:cNvSpPr>
            <a:spLocks noChangeArrowheads="1"/>
          </p:cNvSpPr>
          <p:nvPr/>
        </p:nvSpPr>
        <p:spPr bwMode="auto">
          <a:xfrm>
            <a:off x="7391400" y="289560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b="1">
                <a:solidFill>
                  <a:srgbClr val="A50021"/>
                </a:solidFill>
                <a:latin typeface="Courier New" charset="0"/>
              </a:rPr>
              <a:t>// OK</a:t>
            </a:r>
            <a:endParaRPr lang="en-US" altLang="x-none" sz="400">
              <a:solidFill>
                <a:srgbClr val="000000"/>
              </a:solidFill>
            </a:endParaRPr>
          </a:p>
        </p:txBody>
      </p:sp>
      <p:sp>
        <p:nvSpPr>
          <p:cNvPr id="12" name="Rectangle 3"/>
          <p:cNvSpPr txBox="1">
            <a:spLocks/>
          </p:cNvSpPr>
          <p:nvPr/>
        </p:nvSpPr>
        <p:spPr bwMode="auto">
          <a:xfrm>
            <a:off x="5257800" y="4191000"/>
            <a:ext cx="37338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11" tIns="45708" rIns="91411" bIns="45708"/>
          <a:lstStyle>
            <a:lvl1pPr marL="342900" indent="-34290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spcBef>
                <a:spcPct val="20000"/>
              </a:spcBef>
              <a:buClr>
                <a:srgbClr val="3333CC"/>
              </a:buClr>
              <a:buSzPct val="85000"/>
              <a:buFont typeface="Wingdings 2" charset="2"/>
              <a:buNone/>
            </a:pPr>
            <a:r>
              <a:rPr lang="en-US" altLang="x-none" sz="1600">
                <a:solidFill>
                  <a:srgbClr val="000000"/>
                </a:solidFill>
                <a:latin typeface="Courier New" charset="0"/>
              </a:rPr>
              <a:t>public static int max(int a, </a:t>
            </a:r>
            <a:br>
              <a:rPr lang="en-US" altLang="x-none" sz="1600">
                <a:solidFill>
                  <a:srgbClr val="000000"/>
                </a:solidFill>
                <a:latin typeface="Courier New" charset="0"/>
              </a:rPr>
            </a:br>
            <a:r>
              <a:rPr lang="en-US" altLang="x-none" sz="1600">
                <a:solidFill>
                  <a:srgbClr val="000000"/>
                </a:solidFill>
                <a:latin typeface="Courier New" charset="0"/>
              </a:rPr>
              <a:t>                   int b)</a:t>
            </a:r>
          </a:p>
          <a:p>
            <a:pPr eaLnBrk="1" hangingPunct="1">
              <a:lnSpc>
                <a:spcPct val="70000"/>
              </a:lnSpc>
              <a:spcBef>
                <a:spcPct val="20000"/>
              </a:spcBef>
              <a:buClr>
                <a:srgbClr val="3333CC"/>
              </a:buClr>
              <a:buSzPct val="85000"/>
              <a:buFont typeface="Wingdings 2" charset="2"/>
              <a:buNone/>
            </a:pPr>
            <a:r>
              <a:rPr lang="en-US" altLang="x-none" sz="1600">
                <a:solidFill>
                  <a:srgbClr val="000000"/>
                </a:solidFill>
                <a:latin typeface="Courier New" charset="0"/>
              </a:rPr>
              <a:t>{</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if (b &gt; a) {</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return b;</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 </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return a;</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a:t>
            </a:r>
          </a:p>
        </p:txBody>
      </p:sp>
      <p:sp>
        <p:nvSpPr>
          <p:cNvPr id="13" name="Rectangle 12"/>
          <p:cNvSpPr>
            <a:spLocks noChangeArrowheads="1"/>
          </p:cNvSpPr>
          <p:nvPr/>
        </p:nvSpPr>
        <p:spPr bwMode="auto">
          <a:xfrm>
            <a:off x="7391400" y="533400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b="1">
                <a:solidFill>
                  <a:srgbClr val="A50021"/>
                </a:solidFill>
                <a:latin typeface="Courier New" charset="0"/>
              </a:rPr>
              <a:t>// OK</a:t>
            </a:r>
            <a:endParaRPr lang="en-US" altLang="x-none" sz="400">
              <a:solidFill>
                <a:srgbClr val="000000"/>
              </a:solidFill>
            </a:endParaRPr>
          </a:p>
        </p:txBody>
      </p:sp>
    </p:spTree>
    <p:extLst>
      <p:ext uri="{BB962C8B-B14F-4D97-AF65-F5344CB8AC3E}">
        <p14:creationId xmlns:p14="http://schemas.microsoft.com/office/powerpoint/2010/main" val="9835350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p:bldP spid="9" grpId="0" animBg="1"/>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533400" y="76200"/>
            <a:ext cx="7772400" cy="1143000"/>
          </a:xfrm>
        </p:spPr>
        <p:txBody>
          <a:bodyPr/>
          <a:lstStyle/>
          <a:p>
            <a:pPr eaLnBrk="1" hangingPunct="1"/>
            <a:r>
              <a:rPr lang="en-US" altLang="x-none">
                <a:ea typeface="ＭＳ Ｐゴシック" charset="-128"/>
              </a:rPr>
              <a:t>Design Methodology: How to Handle Potential Exceptions?</a:t>
            </a:r>
            <a:endParaRPr lang="en-US" altLang="x-none" dirty="0">
              <a:ea typeface="ＭＳ Ｐゴシック" charset="-128"/>
            </a:endParaRPr>
          </a:p>
        </p:txBody>
      </p:sp>
      <p:sp>
        <p:nvSpPr>
          <p:cNvPr id="51202" name="Rectangle 3"/>
          <p:cNvSpPr>
            <a:spLocks noGrp="1"/>
          </p:cNvSpPr>
          <p:nvPr>
            <p:ph type="body" idx="1"/>
          </p:nvPr>
        </p:nvSpPr>
        <p:spPr>
          <a:xfrm>
            <a:off x="533400" y="1600200"/>
            <a:ext cx="8229600" cy="4648200"/>
          </a:xfrm>
        </p:spPr>
        <p:txBody>
          <a:bodyPr/>
          <a:lstStyle/>
          <a:p>
            <a:pPr eaLnBrk="1" hangingPunct="1">
              <a:lnSpc>
                <a:spcPct val="80000"/>
              </a:lnSpc>
            </a:pPr>
            <a:r>
              <a:rPr lang="en-US" altLang="x-none" sz="3600" dirty="0">
                <a:ea typeface="ＭＳ Ｐゴシック" charset="-128"/>
              </a:rPr>
              <a:t>Two basic approaches</a:t>
            </a:r>
          </a:p>
          <a:p>
            <a:pPr lvl="1" eaLnBrk="1" hangingPunct="1">
              <a:lnSpc>
                <a:spcPct val="80000"/>
              </a:lnSpc>
            </a:pPr>
            <a:r>
              <a:rPr lang="en-US" altLang="x-none" sz="3200" dirty="0">
                <a:ea typeface="ＭＳ Ｐゴシック" charset="-128"/>
              </a:rPr>
              <a:t>Test before proceed</a:t>
            </a:r>
          </a:p>
          <a:p>
            <a:pPr lvl="1" eaLnBrk="1" hangingPunct="1">
              <a:lnSpc>
                <a:spcPct val="80000"/>
              </a:lnSpc>
            </a:pPr>
            <a:r>
              <a:rPr lang="en-US" altLang="x-none" sz="3200" dirty="0">
                <a:ea typeface="ＭＳ Ｐゴシック" charset="-128"/>
              </a:rPr>
              <a:t>Proceed and clean up (</a:t>
            </a:r>
            <a:r>
              <a:rPr lang="en-US" altLang="x-none" sz="3200" dirty="0">
                <a:solidFill>
                  <a:srgbClr val="C00000"/>
                </a:solidFill>
                <a:ea typeface="ＭＳ Ｐゴシック" charset="-128"/>
              </a:rPr>
              <a:t>try/catch</a:t>
            </a:r>
            <a:r>
              <a:rPr lang="en-US" altLang="x-none" sz="3200" dirty="0">
                <a:ea typeface="ＭＳ Ｐゴシック" charset="-128"/>
              </a:rPr>
              <a:t>)</a:t>
            </a:r>
          </a:p>
        </p:txBody>
      </p:sp>
      <p:sp>
        <p:nvSpPr>
          <p:cNvPr id="2" name="Slide Number Placeholder 3">
            <a:extLst>
              <a:ext uri="{FF2B5EF4-FFF2-40B4-BE49-F238E27FC236}">
                <a16:creationId xmlns:a16="http://schemas.microsoft.com/office/drawing/2014/main" id="{AC0DB8A0-8E39-5011-C990-C2A241494250}"/>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7</a:t>
            </a:fld>
            <a:endParaRPr lang="en-US" altLang="x-none" sz="1200" dirty="0">
              <a:latin typeface="Tahoma" charset="0"/>
            </a:endParaRPr>
          </a:p>
        </p:txBody>
      </p:sp>
    </p:spTree>
    <p:extLst>
      <p:ext uri="{BB962C8B-B14F-4D97-AF65-F5344CB8AC3E}">
        <p14:creationId xmlns:p14="http://schemas.microsoft.com/office/powerpoint/2010/main" val="2006716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x-none">
                <a:ea typeface="ＭＳ Ｐゴシック" charset="-128"/>
              </a:rPr>
              <a:t>Outline</a:t>
            </a:r>
          </a:p>
        </p:txBody>
      </p:sp>
      <p:sp>
        <p:nvSpPr>
          <p:cNvPr id="17410"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pPr lvl="1"/>
            <a:r>
              <a:rPr lang="en-US" altLang="x-none" dirty="0">
                <a:ea typeface="ＭＳ Ｐゴシック" charset="-128"/>
              </a:rPr>
              <a:t>Logical conditions (Boolean expressions)</a:t>
            </a:r>
          </a:p>
          <a:p>
            <a:pPr lvl="2"/>
            <a:r>
              <a:rPr lang="en-US" altLang="x-none" dirty="0">
                <a:ea typeface="ＭＳ Ｐゴシック" charset="-128"/>
              </a:rPr>
              <a:t>Basic relational tests</a:t>
            </a:r>
          </a:p>
          <a:p>
            <a:pPr lvl="2"/>
            <a:r>
              <a:rPr lang="en-US" altLang="x-none" dirty="0">
                <a:ea typeface="ＭＳ Ｐゴシック" charset="-128"/>
              </a:rPr>
              <a:t>Tests using logical operators</a:t>
            </a:r>
          </a:p>
          <a:p>
            <a:pPr lvl="2"/>
            <a:r>
              <a:rPr lang="en-US" altLang="x-none" dirty="0">
                <a:ea typeface="ＭＳ Ｐゴシック" charset="-128"/>
              </a:rPr>
              <a:t>Boolean type</a:t>
            </a:r>
          </a:p>
          <a:p>
            <a:pPr lvl="1"/>
            <a:r>
              <a:rPr lang="en-US" altLang="x-none" dirty="0">
                <a:ea typeface="ＭＳ Ｐゴシック" charset="-128"/>
              </a:rPr>
              <a:t>Nested if/else conditional statements</a:t>
            </a:r>
          </a:p>
          <a:p>
            <a:pPr lvl="2"/>
            <a:r>
              <a:rPr lang="en-US" altLang="x-none" dirty="0">
                <a:ea typeface="ＭＳ Ｐゴシック" charset="-128"/>
              </a:rPr>
              <a:t>Benefits of nested if/else</a:t>
            </a:r>
          </a:p>
          <a:p>
            <a:pPr lvl="2"/>
            <a:r>
              <a:rPr lang="en-US" altLang="x-none" dirty="0">
                <a:ea typeface="ＭＳ Ｐゴシック" charset="-128"/>
              </a:rPr>
              <a:t>Complexities of nested if/else</a:t>
            </a:r>
          </a:p>
          <a:p>
            <a:pPr lvl="3"/>
            <a:r>
              <a:rPr lang="en-US" altLang="x-none" dirty="0">
                <a:ea typeface="ＭＳ Ｐゴシック" charset="-128"/>
              </a:rPr>
              <a:t>mismatched else</a:t>
            </a:r>
          </a:p>
          <a:p>
            <a:pPr lvl="3"/>
            <a:r>
              <a:rPr lang="en-US" altLang="x-none" dirty="0">
                <a:ea typeface="ＭＳ Ｐゴシック" charset="-128"/>
              </a:rPr>
              <a:t>all path must return</a:t>
            </a:r>
          </a:p>
          <a:p>
            <a:pPr lvl="1"/>
            <a:r>
              <a:rPr lang="en-US" altLang="x-none" dirty="0">
                <a:solidFill>
                  <a:srgbClr val="C00000"/>
                </a:solidFill>
                <a:ea typeface="ＭＳ Ｐゴシック" charset="-128"/>
              </a:rPr>
              <a:t>Conditional shortcuts</a:t>
            </a:r>
          </a:p>
          <a:p>
            <a:pPr lvl="3"/>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92CDA4A-0DB9-A645-BA1D-B18CBAAF8140}" type="slidenum">
              <a:rPr lang="en-US" altLang="x-none" sz="1200">
                <a:latin typeface="Tahoma" charset="0"/>
              </a:rPr>
              <a:pPr eaLnBrk="1" hangingPunct="1"/>
              <a:t>70</a:t>
            </a:fld>
            <a:endParaRPr lang="en-US" altLang="x-none" sz="1200">
              <a:latin typeface="Tahoma" charset="0"/>
            </a:endParaRPr>
          </a:p>
        </p:txBody>
      </p:sp>
    </p:spTree>
    <p:extLst>
      <p:ext uri="{BB962C8B-B14F-4D97-AF65-F5344CB8AC3E}">
        <p14:creationId xmlns:p14="http://schemas.microsoft.com/office/powerpoint/2010/main" val="16607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33400" y="76200"/>
            <a:ext cx="8153400" cy="1143000"/>
          </a:xfrm>
        </p:spPr>
        <p:txBody>
          <a:bodyPr/>
          <a:lstStyle/>
          <a:p>
            <a:r>
              <a:rPr lang="en-US" altLang="x-none" dirty="0">
                <a:ea typeface="ＭＳ Ｐゴシック" charset="-128"/>
              </a:rPr>
              <a:t>Alternative Testing using switch</a:t>
            </a:r>
          </a:p>
        </p:txBody>
      </p:sp>
      <p:sp>
        <p:nvSpPr>
          <p:cNvPr id="44034" name="Content Placeholder 2"/>
          <p:cNvSpPr>
            <a:spLocks noGrp="1"/>
          </p:cNvSpPr>
          <p:nvPr>
            <p:ph idx="1"/>
          </p:nvPr>
        </p:nvSpPr>
        <p:spPr>
          <a:xfrm>
            <a:off x="533400" y="1447800"/>
            <a:ext cx="7772400" cy="4648200"/>
          </a:xfrm>
        </p:spPr>
        <p:txBody>
          <a:bodyPr/>
          <a:lstStyle/>
          <a:p>
            <a:r>
              <a:rPr lang="en-US" altLang="x-none" sz="2400" dirty="0">
                <a:ea typeface="ＭＳ Ｐゴシック" charset="-128"/>
              </a:rPr>
              <a:t>Java </a:t>
            </a:r>
            <a:r>
              <a:rPr lang="en-US" altLang="x-none" sz="2400" dirty="0">
                <a:latin typeface="Courier New" charset="0"/>
                <a:ea typeface="ＭＳ Ｐゴシック" charset="-128"/>
              </a:rPr>
              <a:t>switch</a:t>
            </a:r>
            <a:r>
              <a:rPr lang="en-US" altLang="x-none" sz="2400" dirty="0">
                <a:ea typeface="ＭＳ Ｐゴシック" charset="-128"/>
              </a:rPr>
              <a:t> statement is a shortcut allowing clear listing of </a:t>
            </a:r>
            <a:r>
              <a:rPr lang="en-US" altLang="x-none" sz="2400" dirty="0">
                <a:solidFill>
                  <a:srgbClr val="C00000"/>
                </a:solidFill>
                <a:ea typeface="ＭＳ Ｐゴシック" charset="-128"/>
              </a:rPr>
              <a:t>multiple choices </a:t>
            </a:r>
            <a:r>
              <a:rPr lang="en-US" altLang="x-none" sz="2400" dirty="0">
                <a:ea typeface="ＭＳ Ｐゴシック" charset="-128"/>
              </a:rPr>
              <a:t>in some settings </a:t>
            </a:r>
          </a:p>
        </p:txBody>
      </p:sp>
      <p:sp>
        <p:nvSpPr>
          <p:cNvPr id="440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40DC6C6-1B9D-D543-9E10-E344250DF0F7}" type="slidenum">
              <a:rPr lang="en-US" altLang="x-none" sz="1200">
                <a:latin typeface="Tahoma" charset="0"/>
              </a:rPr>
              <a:pPr eaLnBrk="1" hangingPunct="1"/>
              <a:t>71</a:t>
            </a:fld>
            <a:endParaRPr lang="en-US" altLang="x-none" sz="1200">
              <a:latin typeface="Tahoma" charset="0"/>
            </a:endParaRPr>
          </a:p>
        </p:txBody>
      </p:sp>
      <p:sp>
        <p:nvSpPr>
          <p:cNvPr id="5" name="Text Box 4"/>
          <p:cNvSpPr txBox="1">
            <a:spLocks noChangeArrowheads="1"/>
          </p:cNvSpPr>
          <p:nvPr/>
        </p:nvSpPr>
        <p:spPr bwMode="auto">
          <a:xfrm>
            <a:off x="2819400" y="3336925"/>
            <a:ext cx="33845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b="1">
                <a:solidFill>
                  <a:srgbClr val="CC0000"/>
                </a:solidFill>
                <a:latin typeface="Courier New" charset="0"/>
              </a:rPr>
              <a:t>switch</a:t>
            </a:r>
            <a:r>
              <a:rPr lang="en-US" altLang="x-none" sz="2000" b="1">
                <a:latin typeface="Courier New" charset="0"/>
              </a:rPr>
              <a:t> ( </a:t>
            </a:r>
            <a:r>
              <a:rPr lang="en-US" altLang="x-none" sz="2000" b="1" i="1">
                <a:latin typeface="Courier New" charset="0"/>
              </a:rPr>
              <a:t>expression</a:t>
            </a:r>
            <a:r>
              <a:rPr lang="en-US" altLang="x-none" sz="2000" b="1">
                <a:latin typeface="Courier New" charset="0"/>
              </a:rPr>
              <a:t> )</a:t>
            </a:r>
          </a:p>
          <a:p>
            <a:pPr eaLnBrk="1" hangingPunct="1"/>
            <a:r>
              <a:rPr lang="en-US" altLang="x-none" sz="2000" b="1">
                <a:latin typeface="Courier New" charset="0"/>
              </a:rPr>
              <a:t>{</a:t>
            </a:r>
          </a:p>
          <a:p>
            <a:pPr eaLnBrk="1" hangingPunct="1"/>
            <a:r>
              <a:rPr lang="en-US" altLang="x-none" sz="2000" b="1">
                <a:latin typeface="Courier New" charset="0"/>
              </a:rPr>
              <a:t>   </a:t>
            </a:r>
            <a:r>
              <a:rPr lang="en-US" altLang="x-none" sz="2000" b="1">
                <a:solidFill>
                  <a:srgbClr val="CC0000"/>
                </a:solidFill>
                <a:latin typeface="Courier New" charset="0"/>
              </a:rPr>
              <a:t>case</a:t>
            </a:r>
            <a:r>
              <a:rPr lang="en-US" altLang="x-none" sz="2000" b="1">
                <a:latin typeface="Courier New" charset="0"/>
              </a:rPr>
              <a:t> </a:t>
            </a:r>
            <a:r>
              <a:rPr lang="en-US" altLang="x-none" sz="2000" b="1" i="1">
                <a:latin typeface="Courier New" charset="0"/>
              </a:rPr>
              <a:t>value1 </a:t>
            </a:r>
            <a:r>
              <a:rPr lang="en-US" altLang="x-none" sz="2000" b="1">
                <a:latin typeface="Courier New" charset="0"/>
              </a:rPr>
              <a:t>:</a:t>
            </a:r>
          </a:p>
          <a:p>
            <a:pPr eaLnBrk="1" hangingPunct="1"/>
            <a:r>
              <a:rPr lang="en-US" altLang="x-none" sz="2000" b="1">
                <a:latin typeface="Courier New" charset="0"/>
              </a:rPr>
              <a:t>      </a:t>
            </a:r>
            <a:r>
              <a:rPr lang="en-US" altLang="x-none" sz="2000" b="1" i="1">
                <a:latin typeface="Courier New" charset="0"/>
              </a:rPr>
              <a:t>statement-list1</a:t>
            </a:r>
            <a:endParaRPr lang="en-US" altLang="x-none" sz="2000" b="1">
              <a:latin typeface="Courier New" charset="0"/>
            </a:endParaRPr>
          </a:p>
          <a:p>
            <a:pPr eaLnBrk="1" hangingPunct="1"/>
            <a:r>
              <a:rPr lang="en-US" altLang="x-none" sz="2000" b="1">
                <a:latin typeface="Courier New" charset="0"/>
              </a:rPr>
              <a:t>   </a:t>
            </a:r>
            <a:r>
              <a:rPr lang="en-US" altLang="x-none" sz="2000" b="1">
                <a:solidFill>
                  <a:srgbClr val="CC0000"/>
                </a:solidFill>
                <a:latin typeface="Courier New" charset="0"/>
              </a:rPr>
              <a:t>case</a:t>
            </a:r>
            <a:r>
              <a:rPr lang="en-US" altLang="x-none" sz="2000" b="1">
                <a:latin typeface="Courier New" charset="0"/>
              </a:rPr>
              <a:t> </a:t>
            </a:r>
            <a:r>
              <a:rPr lang="en-US" altLang="x-none" sz="2000" b="1" i="1">
                <a:latin typeface="Courier New" charset="0"/>
              </a:rPr>
              <a:t>value2 </a:t>
            </a:r>
            <a:r>
              <a:rPr lang="en-US" altLang="x-none" sz="2000" b="1">
                <a:latin typeface="Courier New" charset="0"/>
              </a:rPr>
              <a:t>:</a:t>
            </a:r>
          </a:p>
          <a:p>
            <a:pPr eaLnBrk="1" hangingPunct="1"/>
            <a:r>
              <a:rPr lang="en-US" altLang="x-none" sz="2000" b="1">
                <a:latin typeface="Courier New" charset="0"/>
              </a:rPr>
              <a:t>      </a:t>
            </a:r>
            <a:r>
              <a:rPr lang="en-US" altLang="x-none" sz="2000" b="1" i="1">
                <a:latin typeface="Courier New" charset="0"/>
              </a:rPr>
              <a:t>statement-list2</a:t>
            </a:r>
            <a:endParaRPr lang="en-US" altLang="x-none" sz="2000" b="1">
              <a:latin typeface="Courier New" charset="0"/>
            </a:endParaRPr>
          </a:p>
          <a:p>
            <a:pPr eaLnBrk="1" hangingPunct="1"/>
            <a:r>
              <a:rPr lang="en-US" altLang="x-none" sz="2000" b="1">
                <a:latin typeface="Courier New" charset="0"/>
              </a:rPr>
              <a:t>   </a:t>
            </a:r>
            <a:r>
              <a:rPr lang="en-US" altLang="x-none" sz="2000" b="1">
                <a:solidFill>
                  <a:srgbClr val="CC0000"/>
                </a:solidFill>
                <a:latin typeface="Courier New" charset="0"/>
              </a:rPr>
              <a:t>case</a:t>
            </a:r>
            <a:r>
              <a:rPr lang="en-US" altLang="x-none" sz="2000" b="1">
                <a:latin typeface="Courier New" charset="0"/>
              </a:rPr>
              <a:t> value3 :</a:t>
            </a:r>
          </a:p>
          <a:p>
            <a:pPr eaLnBrk="1" hangingPunct="1"/>
            <a:r>
              <a:rPr lang="en-US" altLang="x-none" sz="2000" b="1">
                <a:latin typeface="Courier New" charset="0"/>
              </a:rPr>
              <a:t>      statement-list3</a:t>
            </a:r>
          </a:p>
          <a:p>
            <a:pPr eaLnBrk="1" hangingPunct="1"/>
            <a:r>
              <a:rPr lang="en-US" altLang="x-none" sz="2000" b="1">
                <a:latin typeface="Courier New" charset="0"/>
              </a:rPr>
              <a:t>   </a:t>
            </a:r>
            <a:r>
              <a:rPr lang="en-US" altLang="x-none" sz="2000" b="1">
                <a:solidFill>
                  <a:srgbClr val="CC0000"/>
                </a:solidFill>
                <a:latin typeface="Courier New" charset="0"/>
              </a:rPr>
              <a:t>case</a:t>
            </a:r>
            <a:r>
              <a:rPr lang="en-US" altLang="x-none" sz="2000" b="1">
                <a:latin typeface="Courier New" charset="0"/>
              </a:rPr>
              <a:t>  ...</a:t>
            </a:r>
          </a:p>
          <a:p>
            <a:pPr eaLnBrk="1" hangingPunct="1"/>
            <a:endParaRPr lang="en-US" altLang="x-none" sz="2000" b="1">
              <a:latin typeface="Courier New" charset="0"/>
            </a:endParaRPr>
          </a:p>
          <a:p>
            <a:pPr eaLnBrk="1" hangingPunct="1"/>
            <a:r>
              <a:rPr lang="en-US" altLang="x-none" sz="2000" b="1">
                <a:latin typeface="Courier New" charset="0"/>
              </a:rPr>
              <a:t>}</a:t>
            </a:r>
          </a:p>
        </p:txBody>
      </p:sp>
      <p:grpSp>
        <p:nvGrpSpPr>
          <p:cNvPr id="2" name="Group 5"/>
          <p:cNvGrpSpPr>
            <a:grpSpLocks/>
          </p:cNvGrpSpPr>
          <p:nvPr/>
        </p:nvGrpSpPr>
        <p:grpSpPr bwMode="auto">
          <a:xfrm>
            <a:off x="762000" y="3573463"/>
            <a:ext cx="2514600" cy="1631950"/>
            <a:chOff x="480" y="2155"/>
            <a:chExt cx="1584" cy="1028"/>
          </a:xfrm>
        </p:grpSpPr>
        <p:sp>
          <p:nvSpPr>
            <p:cNvPr id="7" name="Text Box 6"/>
            <p:cNvSpPr txBox="1">
              <a:spLocks noChangeArrowheads="1"/>
            </p:cNvSpPr>
            <p:nvPr/>
          </p:nvSpPr>
          <p:spPr bwMode="auto">
            <a:xfrm>
              <a:off x="480" y="2155"/>
              <a:ext cx="781" cy="1028"/>
            </a:xfrm>
            <a:prstGeom prst="rect">
              <a:avLst/>
            </a:prstGeom>
            <a:noFill/>
            <a:ln w="12700">
              <a:noFill/>
              <a:miter lim="800000"/>
              <a:headEnd type="none" w="sm" len="sm"/>
              <a:tailEnd type="none" w="sm" len="sm"/>
            </a:ln>
            <a:effectLst/>
          </p:spPr>
          <p:txBody>
            <a:bodyPr wrap="none" anchor="ctr">
              <a:spAutoFit/>
            </a:bodyPr>
            <a:lstStyle>
              <a:lvl1pPr eaLnBrk="0" hangingPunct="0">
                <a:defRPr sz="500">
                  <a:solidFill>
                    <a:schemeClr val="tx1"/>
                  </a:solidFill>
                  <a:latin typeface="Times New Roman" charset="0"/>
                  <a:ea typeface="ＭＳ Ｐゴシック" charset="0"/>
                  <a:cs typeface="Arial" charset="0"/>
                </a:defRPr>
              </a:lvl1pPr>
              <a:lvl2pPr marL="742950" indent="-285750" eaLnBrk="0" hangingPunct="0">
                <a:defRPr sz="500">
                  <a:solidFill>
                    <a:schemeClr val="tx1"/>
                  </a:solidFill>
                  <a:latin typeface="Times New Roman" charset="0"/>
                  <a:ea typeface="Arial" charset="0"/>
                  <a:cs typeface="Arial" charset="0"/>
                </a:defRPr>
              </a:lvl2pPr>
              <a:lvl3pPr marL="1143000" indent="-228600" eaLnBrk="0" hangingPunct="0">
                <a:defRPr sz="500">
                  <a:solidFill>
                    <a:schemeClr val="tx1"/>
                  </a:solidFill>
                  <a:latin typeface="Times New Roman" charset="0"/>
                  <a:ea typeface="Arial" charset="0"/>
                  <a:cs typeface="Arial" charset="0"/>
                </a:defRPr>
              </a:lvl3pPr>
              <a:lvl4pPr marL="1600200" indent="-228600" eaLnBrk="0" hangingPunct="0">
                <a:defRPr sz="500">
                  <a:solidFill>
                    <a:schemeClr val="tx1"/>
                  </a:solidFill>
                  <a:latin typeface="Times New Roman" charset="0"/>
                  <a:ea typeface="Arial" charset="0"/>
                  <a:cs typeface="Arial" charset="0"/>
                </a:defRPr>
              </a:lvl4pPr>
              <a:lvl5pPr marL="2057400" indent="-228600" eaLnBrk="0" hangingPunct="0">
                <a:defRPr sz="5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500">
                  <a:solidFill>
                    <a:schemeClr val="tx1"/>
                  </a:solidFill>
                  <a:latin typeface="Times New Roman" charset="0"/>
                  <a:ea typeface="Arial" charset="0"/>
                  <a:cs typeface="Arial" charset="0"/>
                </a:defRPr>
              </a:lvl9pPr>
            </a:lstStyle>
            <a:p>
              <a:pPr eaLnBrk="1" hangingPunct="1">
                <a:defRPr/>
              </a:pPr>
              <a:r>
                <a:rPr lang="en-US" sz="2000" b="1">
                  <a:solidFill>
                    <a:srgbClr val="CC0000"/>
                  </a:solidFill>
                  <a:effectLst>
                    <a:outerShdw blurRad="38100" dist="38100" dir="2700000" algn="tl">
                      <a:srgbClr val="DDDDDD"/>
                    </a:outerShdw>
                  </a:effectLst>
                  <a:latin typeface="Courier New" charset="0"/>
                </a:rPr>
                <a:t>switch</a:t>
              </a:r>
              <a:endParaRPr lang="en-US" sz="2000" b="1">
                <a:solidFill>
                  <a:srgbClr val="CC0000"/>
                </a:solidFill>
                <a:effectLst>
                  <a:outerShdw blurRad="38100" dist="38100" dir="2700000" algn="tl">
                    <a:srgbClr val="DDDDDD"/>
                  </a:outerShdw>
                </a:effectLst>
              </a:endParaRPr>
            </a:p>
            <a:p>
              <a:pPr eaLnBrk="1" hangingPunct="1">
                <a:defRPr/>
              </a:pPr>
              <a:r>
                <a:rPr lang="en-US" sz="2000" b="1">
                  <a:solidFill>
                    <a:srgbClr val="6600CC"/>
                  </a:solidFill>
                  <a:effectLst>
                    <a:outerShdw blurRad="38100" dist="38100" dir="2700000" algn="tl">
                      <a:srgbClr val="DDDDDD"/>
                    </a:outerShdw>
                  </a:effectLst>
                </a:rPr>
                <a:t>and</a:t>
              </a:r>
            </a:p>
            <a:p>
              <a:pPr eaLnBrk="1" hangingPunct="1">
                <a:defRPr/>
              </a:pPr>
              <a:r>
                <a:rPr lang="en-US" sz="2000" b="1">
                  <a:solidFill>
                    <a:srgbClr val="CC0000"/>
                  </a:solidFill>
                  <a:effectLst>
                    <a:outerShdw blurRad="38100" dist="38100" dir="2700000" algn="tl">
                      <a:srgbClr val="DDDDDD"/>
                    </a:outerShdw>
                  </a:effectLst>
                  <a:latin typeface="Courier New" charset="0"/>
                </a:rPr>
                <a:t>case</a:t>
              </a:r>
              <a:endParaRPr lang="en-US" sz="2000" b="1">
                <a:solidFill>
                  <a:srgbClr val="CC0000"/>
                </a:solidFill>
                <a:effectLst>
                  <a:outerShdw blurRad="38100" dist="38100" dir="2700000" algn="tl">
                    <a:srgbClr val="DDDDDD"/>
                  </a:outerShdw>
                </a:effectLst>
              </a:endParaRPr>
            </a:p>
            <a:p>
              <a:pPr eaLnBrk="1" hangingPunct="1">
                <a:defRPr/>
              </a:pPr>
              <a:r>
                <a:rPr lang="en-US" sz="2000" b="1">
                  <a:solidFill>
                    <a:srgbClr val="6600CC"/>
                  </a:solidFill>
                  <a:effectLst>
                    <a:outerShdw blurRad="38100" dist="38100" dir="2700000" algn="tl">
                      <a:srgbClr val="DDDDDD"/>
                    </a:outerShdw>
                  </a:effectLst>
                </a:rPr>
                <a:t>are</a:t>
              </a:r>
            </a:p>
            <a:p>
              <a:pPr eaLnBrk="1" hangingPunct="1">
                <a:defRPr/>
              </a:pPr>
              <a:r>
                <a:rPr lang="en-US" sz="2000" b="1">
                  <a:solidFill>
                    <a:srgbClr val="6600CC"/>
                  </a:solidFill>
                  <a:effectLst>
                    <a:outerShdw blurRad="38100" dist="38100" dir="2700000" algn="tl">
                      <a:srgbClr val="DDDDDD"/>
                    </a:outerShdw>
                  </a:effectLst>
                </a:rPr>
                <a:t>keywords</a:t>
              </a:r>
              <a:endParaRPr lang="en-US" sz="2400">
                <a:solidFill>
                  <a:srgbClr val="6600CC"/>
                </a:solidFill>
              </a:endParaRPr>
            </a:p>
          </p:txBody>
        </p:sp>
        <p:sp>
          <p:nvSpPr>
            <p:cNvPr id="44045" name="Line 7"/>
            <p:cNvSpPr>
              <a:spLocks noChangeShapeType="1"/>
            </p:cNvSpPr>
            <p:nvPr/>
          </p:nvSpPr>
          <p:spPr bwMode="auto">
            <a:xfrm>
              <a:off x="1152" y="2400"/>
              <a:ext cx="912" cy="528"/>
            </a:xfrm>
            <a:prstGeom prst="line">
              <a:avLst/>
            </a:prstGeom>
            <a:noFill/>
            <a:ln w="317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46" name="Line 8"/>
            <p:cNvSpPr>
              <a:spLocks noChangeShapeType="1"/>
            </p:cNvSpPr>
            <p:nvPr/>
          </p:nvSpPr>
          <p:spPr bwMode="auto">
            <a:xfrm flipV="1">
              <a:off x="1152" y="2160"/>
              <a:ext cx="624" cy="240"/>
            </a:xfrm>
            <a:prstGeom prst="line">
              <a:avLst/>
            </a:prstGeom>
            <a:noFill/>
            <a:ln w="317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9"/>
          <p:cNvGrpSpPr>
            <a:grpSpLocks/>
          </p:cNvGrpSpPr>
          <p:nvPr/>
        </p:nvGrpSpPr>
        <p:grpSpPr bwMode="auto">
          <a:xfrm>
            <a:off x="6477000" y="4708525"/>
            <a:ext cx="2133600" cy="1936750"/>
            <a:chOff x="4272" y="2448"/>
            <a:chExt cx="1070" cy="1220"/>
          </a:xfrm>
        </p:grpSpPr>
        <p:sp>
          <p:nvSpPr>
            <p:cNvPr id="11" name="Text Box 10"/>
            <p:cNvSpPr txBox="1">
              <a:spLocks noChangeArrowheads="1"/>
            </p:cNvSpPr>
            <p:nvPr/>
          </p:nvSpPr>
          <p:spPr bwMode="auto">
            <a:xfrm>
              <a:off x="4272" y="2640"/>
              <a:ext cx="1070" cy="1028"/>
            </a:xfrm>
            <a:prstGeom prst="rect">
              <a:avLst/>
            </a:prstGeom>
            <a:noFill/>
            <a:ln w="12700">
              <a:noFill/>
              <a:miter lim="800000"/>
              <a:headEnd type="none" w="sm" len="sm"/>
              <a:tailEnd type="none" w="sm" len="sm"/>
            </a:ln>
            <a:effectLst/>
          </p:spPr>
          <p:txBody>
            <a:bodyPr anchor="ctr">
              <a:spAutoFit/>
            </a:bodyPr>
            <a:lstStyle>
              <a:lvl1pPr eaLnBrk="0" hangingPunct="0">
                <a:defRPr sz="500">
                  <a:solidFill>
                    <a:schemeClr val="tx1"/>
                  </a:solidFill>
                  <a:latin typeface="Times New Roman" charset="0"/>
                  <a:ea typeface="ＭＳ Ｐゴシック" charset="0"/>
                  <a:cs typeface="Arial" charset="0"/>
                </a:defRPr>
              </a:lvl1pPr>
              <a:lvl2pPr marL="742950" indent="-285750" eaLnBrk="0" hangingPunct="0">
                <a:defRPr sz="500">
                  <a:solidFill>
                    <a:schemeClr val="tx1"/>
                  </a:solidFill>
                  <a:latin typeface="Times New Roman" charset="0"/>
                  <a:ea typeface="Arial" charset="0"/>
                  <a:cs typeface="Arial" charset="0"/>
                </a:defRPr>
              </a:lvl2pPr>
              <a:lvl3pPr marL="1143000" indent="-228600" eaLnBrk="0" hangingPunct="0">
                <a:defRPr sz="500">
                  <a:solidFill>
                    <a:schemeClr val="tx1"/>
                  </a:solidFill>
                  <a:latin typeface="Times New Roman" charset="0"/>
                  <a:ea typeface="Arial" charset="0"/>
                  <a:cs typeface="Arial" charset="0"/>
                </a:defRPr>
              </a:lvl3pPr>
              <a:lvl4pPr marL="1600200" indent="-228600" eaLnBrk="0" hangingPunct="0">
                <a:defRPr sz="500">
                  <a:solidFill>
                    <a:schemeClr val="tx1"/>
                  </a:solidFill>
                  <a:latin typeface="Times New Roman" charset="0"/>
                  <a:ea typeface="Arial" charset="0"/>
                  <a:cs typeface="Arial" charset="0"/>
                </a:defRPr>
              </a:lvl4pPr>
              <a:lvl5pPr marL="2057400" indent="-228600" eaLnBrk="0" hangingPunct="0">
                <a:defRPr sz="5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500">
                  <a:solidFill>
                    <a:schemeClr val="tx1"/>
                  </a:solidFill>
                  <a:latin typeface="Times New Roman" charset="0"/>
                  <a:ea typeface="Arial" charset="0"/>
                  <a:cs typeface="Arial" charset="0"/>
                </a:defRPr>
              </a:lvl9pPr>
            </a:lstStyle>
            <a:p>
              <a:pPr eaLnBrk="1" hangingPunct="1">
                <a:defRPr/>
              </a:pPr>
              <a:r>
                <a:rPr lang="en-US" sz="2000" b="1">
                  <a:solidFill>
                    <a:srgbClr val="6600CC"/>
                  </a:solidFill>
                  <a:effectLst>
                    <a:outerShdw blurRad="38100" dist="38100" dir="2700000" algn="tl">
                      <a:srgbClr val="DDDDDD"/>
                    </a:outerShdw>
                  </a:effectLst>
                </a:rPr>
                <a:t>If </a:t>
              </a:r>
              <a:r>
                <a:rPr lang="en-US" sz="2000" b="1" i="1">
                  <a:solidFill>
                    <a:srgbClr val="6600CC"/>
                  </a:solidFill>
                  <a:effectLst>
                    <a:outerShdw blurRad="38100" dist="38100" dir="2700000" algn="tl">
                      <a:srgbClr val="DDDDDD"/>
                    </a:outerShdw>
                  </a:effectLst>
                </a:rPr>
                <a:t>expression</a:t>
              </a:r>
              <a:endParaRPr lang="en-US" sz="2000" b="1">
                <a:solidFill>
                  <a:srgbClr val="6600CC"/>
                </a:solidFill>
                <a:effectLst>
                  <a:outerShdw blurRad="38100" dist="38100" dir="2700000" algn="tl">
                    <a:srgbClr val="DDDDDD"/>
                  </a:outerShdw>
                </a:effectLst>
              </a:endParaRPr>
            </a:p>
            <a:p>
              <a:pPr eaLnBrk="1" hangingPunct="1">
                <a:defRPr/>
              </a:pPr>
              <a:r>
                <a:rPr lang="en-US" sz="2000" b="1">
                  <a:solidFill>
                    <a:srgbClr val="6600CC"/>
                  </a:solidFill>
                  <a:effectLst>
                    <a:outerShdw blurRad="38100" dist="38100" dir="2700000" algn="tl">
                      <a:srgbClr val="DDDDDD"/>
                    </a:outerShdw>
                  </a:effectLst>
                </a:rPr>
                <a:t>first matches </a:t>
              </a:r>
              <a:br>
                <a:rPr lang="en-US" sz="2000" b="1">
                  <a:solidFill>
                    <a:srgbClr val="6600CC"/>
                  </a:solidFill>
                  <a:effectLst>
                    <a:outerShdw blurRad="38100" dist="38100" dir="2700000" algn="tl">
                      <a:srgbClr val="DDDDDD"/>
                    </a:outerShdw>
                  </a:effectLst>
                </a:rPr>
              </a:br>
              <a:r>
                <a:rPr lang="en-US" sz="2000" b="1" i="1">
                  <a:solidFill>
                    <a:srgbClr val="6600CC"/>
                  </a:solidFill>
                  <a:effectLst>
                    <a:outerShdw blurRad="38100" dist="38100" dir="2700000" algn="tl">
                      <a:srgbClr val="DDDDDD"/>
                    </a:outerShdw>
                  </a:effectLst>
                </a:rPr>
                <a:t>value2</a:t>
              </a:r>
              <a:r>
                <a:rPr lang="en-US" sz="2000" b="1">
                  <a:solidFill>
                    <a:srgbClr val="6600CC"/>
                  </a:solidFill>
                  <a:effectLst>
                    <a:outerShdw blurRad="38100" dist="38100" dir="2700000" algn="tl">
                      <a:srgbClr val="DDDDDD"/>
                    </a:outerShdw>
                  </a:effectLst>
                </a:rPr>
                <a:t>,</a:t>
              </a:r>
            </a:p>
            <a:p>
              <a:pPr eaLnBrk="1" hangingPunct="1">
                <a:defRPr/>
              </a:pPr>
              <a:r>
                <a:rPr lang="en-US" sz="2000" b="1">
                  <a:solidFill>
                    <a:srgbClr val="6600CC"/>
                  </a:solidFill>
                  <a:effectLst>
                    <a:outerShdw blurRad="38100" dist="38100" dir="2700000" algn="tl">
                      <a:srgbClr val="DDDDDD"/>
                    </a:outerShdw>
                  </a:effectLst>
                </a:rPr>
                <a:t>control jumps</a:t>
              </a:r>
            </a:p>
            <a:p>
              <a:pPr eaLnBrk="1" hangingPunct="1">
                <a:defRPr/>
              </a:pPr>
              <a:r>
                <a:rPr lang="en-US" sz="2000" b="1">
                  <a:solidFill>
                    <a:srgbClr val="6600CC"/>
                  </a:solidFill>
                  <a:effectLst>
                    <a:outerShdw blurRad="38100" dist="38100" dir="2700000" algn="tl">
                      <a:srgbClr val="DDDDDD"/>
                    </a:outerShdw>
                  </a:effectLst>
                </a:rPr>
                <a:t>to here</a:t>
              </a:r>
              <a:endParaRPr lang="en-US" sz="2400">
                <a:solidFill>
                  <a:srgbClr val="6600CC"/>
                </a:solidFill>
              </a:endParaRPr>
            </a:p>
          </p:txBody>
        </p:sp>
        <p:cxnSp>
          <p:nvCxnSpPr>
            <p:cNvPr id="44043" name="AutoShape 11"/>
            <p:cNvCxnSpPr>
              <a:cxnSpLocks noChangeShapeType="1"/>
              <a:stCxn id="11" idx="0"/>
            </p:cNvCxnSpPr>
            <p:nvPr/>
          </p:nvCxnSpPr>
          <p:spPr bwMode="auto">
            <a:xfrm rot="16200000" flipV="1">
              <a:off x="4444" y="2277"/>
              <a:ext cx="192" cy="534"/>
            </a:xfrm>
            <a:prstGeom prst="bentConnector2">
              <a:avLst/>
            </a:prstGeom>
            <a:noFill/>
            <a:ln w="31750">
              <a:solidFill>
                <a:srgbClr val="FF0000"/>
              </a:solidFill>
              <a:miter lim="800000"/>
              <a:headEnd type="none" w="sm" len="sm"/>
              <a:tailEnd type="triangle" w="sm" len="sm"/>
            </a:ln>
            <a:extLst>
              <a:ext uri="{909E8E84-426E-40DD-AFC4-6F175D3DCCD1}">
                <a14:hiddenFill xmlns:a14="http://schemas.microsoft.com/office/drawing/2010/main">
                  <a:noFill/>
                </a14:hiddenFill>
              </a:ext>
            </a:extLst>
          </p:spPr>
        </p:cxnSp>
      </p:grpSp>
      <p:grpSp>
        <p:nvGrpSpPr>
          <p:cNvPr id="6" name="Group 12"/>
          <p:cNvGrpSpPr>
            <a:grpSpLocks/>
          </p:cNvGrpSpPr>
          <p:nvPr/>
        </p:nvGrpSpPr>
        <p:grpSpPr bwMode="auto">
          <a:xfrm>
            <a:off x="2362200" y="2270125"/>
            <a:ext cx="4495800" cy="1158875"/>
            <a:chOff x="1488" y="1334"/>
            <a:chExt cx="2832" cy="730"/>
          </a:xfrm>
        </p:grpSpPr>
        <p:sp>
          <p:nvSpPr>
            <p:cNvPr id="14" name="Text Box 13"/>
            <p:cNvSpPr txBox="1">
              <a:spLocks noChangeArrowheads="1"/>
            </p:cNvSpPr>
            <p:nvPr/>
          </p:nvSpPr>
          <p:spPr bwMode="auto">
            <a:xfrm>
              <a:off x="1488" y="1334"/>
              <a:ext cx="2832" cy="634"/>
            </a:xfrm>
            <a:prstGeom prst="rect">
              <a:avLst/>
            </a:prstGeom>
            <a:noFill/>
            <a:ln w="12700">
              <a:noFill/>
              <a:miter lim="800000"/>
              <a:headEnd type="none" w="sm" len="sm"/>
              <a:tailEnd type="none" w="sm" len="sm"/>
            </a:ln>
            <a:effectLst/>
          </p:spPr>
          <p:txBody>
            <a:bodyPr anchor="ct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b="1" dirty="0">
                  <a:solidFill>
                    <a:srgbClr val="6600CC"/>
                  </a:solidFill>
                  <a:effectLst>
                    <a:outerShdw blurRad="38100" dist="38100" dir="2700000" algn="tl">
                      <a:srgbClr val="C0C0C0"/>
                    </a:outerShdw>
                  </a:effectLst>
                  <a:latin typeface="Courier New" charset="0"/>
                </a:rPr>
                <a:t>expression must result in an </a:t>
              </a:r>
              <a:r>
                <a:rPr lang="en-US" altLang="x-none" sz="2000" b="1" dirty="0">
                  <a:solidFill>
                    <a:srgbClr val="FF0000"/>
                  </a:solidFill>
                  <a:effectLst>
                    <a:outerShdw blurRad="38100" dist="38100" dir="2700000" algn="tl">
                      <a:srgbClr val="C0C0C0"/>
                    </a:outerShdw>
                  </a:effectLst>
                  <a:latin typeface="Courier New" charset="0"/>
                </a:rPr>
                <a:t>integral</a:t>
              </a:r>
              <a:r>
                <a:rPr lang="en-US" altLang="x-none" sz="2000" b="1" dirty="0">
                  <a:solidFill>
                    <a:srgbClr val="6600CC"/>
                  </a:solidFill>
                  <a:effectLst>
                    <a:outerShdw blurRad="38100" dist="38100" dir="2700000" algn="tl">
                      <a:srgbClr val="C0C0C0"/>
                    </a:outerShdw>
                  </a:effectLst>
                  <a:latin typeface="Courier New" charset="0"/>
                </a:rPr>
                <a:t> data type, like an integer or char</a:t>
              </a:r>
            </a:p>
          </p:txBody>
        </p:sp>
        <p:sp>
          <p:nvSpPr>
            <p:cNvPr id="44041" name="Line 14"/>
            <p:cNvSpPr>
              <a:spLocks noChangeShapeType="1"/>
            </p:cNvSpPr>
            <p:nvPr/>
          </p:nvSpPr>
          <p:spPr bwMode="auto">
            <a:xfrm>
              <a:off x="3072" y="1920"/>
              <a:ext cx="0" cy="144"/>
            </a:xfrm>
            <a:prstGeom prst="line">
              <a:avLst/>
            </a:prstGeom>
            <a:noFill/>
            <a:ln w="317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92462D54-BD6E-6347-AEE5-E37E6BE19FD3}" type="slidenum">
              <a:rPr lang="en-US" altLang="x-none" sz="1200">
                <a:latin typeface="Tahoma" charset="0"/>
              </a:rPr>
              <a:pPr eaLnBrk="1" hangingPunct="1"/>
              <a:t>72</a:t>
            </a:fld>
            <a:endParaRPr lang="en-US" altLang="x-none" sz="1200">
              <a:latin typeface="Tahoma" charset="0"/>
            </a:endParaRPr>
          </a:p>
        </p:txBody>
      </p:sp>
      <p:sp>
        <p:nvSpPr>
          <p:cNvPr id="45058" name="Rectangle 2"/>
          <p:cNvSpPr>
            <a:spLocks noGrp="1" noChangeArrowheads="1"/>
          </p:cNvSpPr>
          <p:nvPr>
            <p:ph type="title"/>
          </p:nvPr>
        </p:nvSpPr>
        <p:spPr/>
        <p:txBody>
          <a:bodyPr/>
          <a:lstStyle/>
          <a:p>
            <a:r>
              <a:rPr lang="en-US" altLang="x-none" sz="3600">
                <a:ea typeface="ＭＳ Ｐゴシック" charset="-128"/>
              </a:rPr>
              <a:t>The </a:t>
            </a:r>
            <a:r>
              <a:rPr lang="en-US" altLang="x-none" sz="3600">
                <a:latin typeface="Courier New" charset="0"/>
                <a:ea typeface="ＭＳ Ｐゴシック" charset="-128"/>
              </a:rPr>
              <a:t>switch</a:t>
            </a:r>
            <a:r>
              <a:rPr lang="en-US" altLang="x-none" sz="3600">
                <a:ea typeface="ＭＳ Ｐゴシック" charset="-128"/>
              </a:rPr>
              <a:t> Statement: default</a:t>
            </a:r>
          </a:p>
        </p:txBody>
      </p:sp>
      <p:sp>
        <p:nvSpPr>
          <p:cNvPr id="45059" name="Rectangle 3"/>
          <p:cNvSpPr>
            <a:spLocks noGrp="1" noChangeArrowheads="1"/>
          </p:cNvSpPr>
          <p:nvPr>
            <p:ph type="body" idx="1"/>
          </p:nvPr>
        </p:nvSpPr>
        <p:spPr/>
        <p:txBody>
          <a:bodyPr/>
          <a:lstStyle/>
          <a:p>
            <a:pPr>
              <a:lnSpc>
                <a:spcPct val="80000"/>
              </a:lnSpc>
            </a:pPr>
            <a:r>
              <a:rPr lang="en-US" altLang="x-none" sz="2400" dirty="0">
                <a:ea typeface="ＭＳ Ｐゴシック" charset="-128"/>
              </a:rPr>
              <a:t>A switch statement can have an optional </a:t>
            </a:r>
            <a:r>
              <a:rPr lang="en-US" altLang="x-none" sz="2400" i="1" dirty="0">
                <a:solidFill>
                  <a:srgbClr val="CC0000"/>
                </a:solidFill>
                <a:ea typeface="ＭＳ Ｐゴシック" charset="-128"/>
              </a:rPr>
              <a:t>default case</a:t>
            </a:r>
            <a:r>
              <a:rPr lang="en-US" altLang="x-none" sz="2400" dirty="0">
                <a:ea typeface="ＭＳ Ｐゴシック" charset="-128"/>
              </a:rPr>
              <a:t> as the last case in the statement</a:t>
            </a:r>
          </a:p>
          <a:p>
            <a:pPr>
              <a:lnSpc>
                <a:spcPct val="80000"/>
              </a:lnSpc>
            </a:pPr>
            <a:r>
              <a:rPr lang="en-US" altLang="x-none" dirty="0">
                <a:ea typeface="ＭＳ Ｐゴシック" charset="-128"/>
              </a:rPr>
              <a:t>The default case has no associated value and simply uses the reserved word </a:t>
            </a:r>
            <a:r>
              <a:rPr lang="en-US" altLang="x-none" dirty="0">
                <a:latin typeface="Courier New" charset="0"/>
                <a:ea typeface="ＭＳ Ｐゴシック" charset="-128"/>
              </a:rPr>
              <a:t>default</a:t>
            </a:r>
            <a:endParaRPr lang="en-US" altLang="x-none" dirty="0">
              <a:ea typeface="ＭＳ Ｐゴシック" charset="-128"/>
            </a:endParaRPr>
          </a:p>
          <a:p>
            <a:pPr>
              <a:lnSpc>
                <a:spcPct val="80000"/>
              </a:lnSpc>
            </a:pPr>
            <a:r>
              <a:rPr lang="en-US" altLang="x-none" sz="2400" dirty="0">
                <a:ea typeface="ＭＳ Ｐゴシック" charset="-128"/>
              </a:rPr>
              <a:t>If the default case is present, control will transfer to it if no other case value matches</a:t>
            </a:r>
          </a:p>
          <a:p>
            <a:pPr>
              <a:lnSpc>
                <a:spcPct val="80000"/>
              </a:lnSpc>
            </a:pPr>
            <a:r>
              <a:rPr lang="en-US" altLang="x-none" sz="2400" dirty="0">
                <a:ea typeface="ＭＳ Ｐゴシック" charset="-128"/>
              </a:rPr>
              <a:t>If there is no default case, and no other value matches, control falls through to the statement after the switch</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F3DB7681-BD8F-0A46-9B03-4D3095BE94E2}" type="slidenum">
              <a:rPr lang="en-US" altLang="x-none" sz="1200">
                <a:latin typeface="Tahoma" charset="0"/>
              </a:rPr>
              <a:pPr eaLnBrk="1" hangingPunct="1"/>
              <a:t>73</a:t>
            </a:fld>
            <a:endParaRPr lang="en-US" altLang="x-none" sz="1200">
              <a:latin typeface="Tahoma" charset="0"/>
            </a:endParaRPr>
          </a:p>
        </p:txBody>
      </p:sp>
      <p:sp>
        <p:nvSpPr>
          <p:cNvPr id="47106" name="Rectangle 2"/>
          <p:cNvSpPr>
            <a:spLocks noGrp="1" noChangeArrowheads="1"/>
          </p:cNvSpPr>
          <p:nvPr>
            <p:ph type="title"/>
          </p:nvPr>
        </p:nvSpPr>
        <p:spPr>
          <a:xfrm>
            <a:off x="533400" y="76200"/>
            <a:ext cx="7772400" cy="1143000"/>
          </a:xfrm>
        </p:spPr>
        <p:txBody>
          <a:bodyPr/>
          <a:lstStyle/>
          <a:p>
            <a:r>
              <a:rPr lang="en-US" altLang="x-none" dirty="0">
                <a:ea typeface="ＭＳ Ｐゴシック" charset="-128"/>
              </a:rPr>
              <a:t>The </a:t>
            </a:r>
            <a:r>
              <a:rPr lang="en-US" altLang="x-none" dirty="0">
                <a:latin typeface="Courier New" charset="0"/>
                <a:ea typeface="ＭＳ Ｐゴシック" charset="-128"/>
              </a:rPr>
              <a:t>switch</a:t>
            </a:r>
            <a:r>
              <a:rPr lang="en-US" altLang="x-none" dirty="0">
                <a:ea typeface="ＭＳ Ｐゴシック" charset="-128"/>
              </a:rPr>
              <a:t> </a:t>
            </a:r>
            <a:r>
              <a:rPr lang="en-US" altLang="x-none">
                <a:ea typeface="ＭＳ Ｐゴシック" charset="-128"/>
              </a:rPr>
              <a:t>Statement Design Decision</a:t>
            </a:r>
            <a:endParaRPr lang="en-US" altLang="x-none" dirty="0">
              <a:latin typeface="Courier New" charset="0"/>
              <a:ea typeface="ＭＳ Ｐゴシック" charset="-128"/>
            </a:endParaRPr>
          </a:p>
        </p:txBody>
      </p:sp>
      <p:sp>
        <p:nvSpPr>
          <p:cNvPr id="47107" name="Rectangle 3"/>
          <p:cNvSpPr>
            <a:spLocks noGrp="1" noChangeArrowheads="1"/>
          </p:cNvSpPr>
          <p:nvPr>
            <p:ph type="body" idx="1"/>
          </p:nvPr>
        </p:nvSpPr>
        <p:spPr>
          <a:xfrm>
            <a:off x="533400" y="1447800"/>
            <a:ext cx="7772400" cy="5029200"/>
          </a:xfrm>
        </p:spPr>
        <p:txBody>
          <a:bodyPr/>
          <a:lstStyle/>
          <a:p>
            <a:r>
              <a:rPr lang="en-US" altLang="x-none" dirty="0">
                <a:ea typeface="ＭＳ Ｐゴシック" charset="-128"/>
              </a:rPr>
              <a:t>Flow of control jumps to the first matching case and execution</a:t>
            </a:r>
            <a:r>
              <a:rPr lang="en-US" altLang="zh-CN" dirty="0">
                <a:ea typeface="ＭＳ Ｐゴシック" charset="-128"/>
              </a:rPr>
              <a:t>,</a:t>
            </a:r>
            <a:r>
              <a:rPr lang="zh-CN" altLang="en-US" dirty="0">
                <a:ea typeface="ＭＳ Ｐゴシック" charset="-128"/>
              </a:rPr>
              <a:t> </a:t>
            </a:r>
            <a:r>
              <a:rPr lang="en-US" altLang="x-none" dirty="0">
                <a:ea typeface="ＭＳ Ｐゴシック" charset="-128"/>
              </a:rPr>
              <a:t>ignoring the case statements. </a:t>
            </a:r>
          </a:p>
          <a:p>
            <a:endParaRPr lang="en-US" altLang="x-none" dirty="0">
              <a:ea typeface="ＭＳ Ｐゴシック" charset="-128"/>
            </a:endParaRPr>
          </a:p>
          <a:p>
            <a:r>
              <a:rPr lang="en-US" altLang="x-none" dirty="0">
                <a:ea typeface="ＭＳ Ｐゴシック" charset="-128"/>
              </a:rPr>
              <a:t>Often a </a:t>
            </a:r>
            <a:r>
              <a:rPr lang="en-US" altLang="x-none" dirty="0">
                <a:solidFill>
                  <a:srgbClr val="CC0000"/>
                </a:solidFill>
                <a:latin typeface="Courier New" charset="0"/>
                <a:ea typeface="ＭＳ Ｐゴシック" charset="-128"/>
              </a:rPr>
              <a:t>break</a:t>
            </a:r>
            <a:r>
              <a:rPr lang="en-US" altLang="x-none" i="1" dirty="0">
                <a:ea typeface="ＭＳ Ｐゴシック" charset="-128"/>
              </a:rPr>
              <a:t> statement</a:t>
            </a:r>
            <a:r>
              <a:rPr lang="en-US" altLang="x-none" dirty="0">
                <a:ea typeface="ＭＳ Ｐゴシック" charset="-128"/>
              </a:rPr>
              <a:t> is used at the end of each case's statement list</a:t>
            </a:r>
          </a:p>
          <a:p>
            <a:pPr lvl="1"/>
            <a:r>
              <a:rPr lang="en-US" altLang="x-none" dirty="0">
                <a:ea typeface="ＭＳ Ｐゴシック" charset="-128"/>
              </a:rPr>
              <a:t>A </a:t>
            </a:r>
            <a:r>
              <a:rPr lang="en-US" altLang="x-none" dirty="0">
                <a:latin typeface="Courier New" charset="0"/>
                <a:ea typeface="ＭＳ Ｐゴシック" charset="-128"/>
              </a:rPr>
              <a:t>break</a:t>
            </a:r>
            <a:r>
              <a:rPr lang="en-US" altLang="x-none" dirty="0">
                <a:ea typeface="ＭＳ Ｐゴシック" charset="-128"/>
              </a:rPr>
              <a:t> statement causes control to transfer to the end of the </a:t>
            </a:r>
            <a:r>
              <a:rPr lang="en-US" altLang="x-none" dirty="0">
                <a:latin typeface="Courier New" charset="0"/>
                <a:ea typeface="ＭＳ Ｐゴシック" charset="-128"/>
              </a:rPr>
              <a:t>switch</a:t>
            </a:r>
            <a:r>
              <a:rPr lang="en-US" altLang="x-none" dirty="0">
                <a:ea typeface="ＭＳ Ｐゴシック" charset="-128"/>
              </a:rPr>
              <a:t> statement</a:t>
            </a:r>
          </a:p>
          <a:p>
            <a:pPr lvl="1"/>
            <a:endParaRPr lang="en-US" altLang="x-none" dirty="0">
              <a:ea typeface="ＭＳ Ｐゴシック" charset="-128"/>
            </a:endParaRPr>
          </a:p>
          <a:p>
            <a:r>
              <a:rPr lang="en-US" altLang="x-none" dirty="0">
                <a:solidFill>
                  <a:srgbClr val="CC0000"/>
                </a:solidFill>
                <a:ea typeface="ＭＳ Ｐゴシック" charset="-128"/>
              </a:rPr>
              <a:t>If a </a:t>
            </a:r>
            <a:r>
              <a:rPr lang="en-US" altLang="x-none" dirty="0">
                <a:solidFill>
                  <a:srgbClr val="CC0000"/>
                </a:solidFill>
                <a:latin typeface="Courier New" charset="0"/>
                <a:ea typeface="ＭＳ Ｐゴシック" charset="-128"/>
              </a:rPr>
              <a:t>break</a:t>
            </a:r>
            <a:r>
              <a:rPr lang="en-US" altLang="x-none" dirty="0">
                <a:solidFill>
                  <a:srgbClr val="CC0000"/>
                </a:solidFill>
                <a:ea typeface="ＭＳ Ｐゴシック" charset="-128"/>
              </a:rPr>
              <a:t> statement is not used, the flow of control will continue into the next case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x-none">
                <a:ea typeface="ＭＳ Ｐゴシック" charset="-128"/>
              </a:rPr>
              <a:t>Exercises</a:t>
            </a:r>
          </a:p>
        </p:txBody>
      </p:sp>
      <p:sp>
        <p:nvSpPr>
          <p:cNvPr id="49154" name="Content Placeholder 2"/>
          <p:cNvSpPr>
            <a:spLocks noGrp="1"/>
          </p:cNvSpPr>
          <p:nvPr>
            <p:ph idx="1"/>
          </p:nvPr>
        </p:nvSpPr>
        <p:spPr/>
        <p:txBody>
          <a:bodyPr/>
          <a:lstStyle/>
          <a:p>
            <a:r>
              <a:rPr lang="en-US" altLang="x-none" dirty="0">
                <a:solidFill>
                  <a:srgbClr val="000000"/>
                </a:solidFill>
                <a:ea typeface="ＭＳ Ｐゴシック" charset="-128"/>
              </a:rPr>
              <a:t>(Offline) Implement </a:t>
            </a:r>
            <a:r>
              <a:rPr lang="en-US" altLang="x-none" dirty="0" err="1">
                <a:solidFill>
                  <a:srgbClr val="000000"/>
                </a:solidFill>
                <a:ea typeface="ＭＳ Ｐゴシック" charset="-128"/>
              </a:rPr>
              <a:t>DaysInMonth.java</a:t>
            </a:r>
            <a:r>
              <a:rPr lang="en-US" altLang="x-none" dirty="0">
                <a:solidFill>
                  <a:srgbClr val="000000"/>
                </a:solidFill>
                <a:ea typeface="ＭＳ Ｐゴシック" charset="-128"/>
              </a:rPr>
              <a:t> using switch (</a:t>
            </a:r>
            <a:r>
              <a:rPr lang="en-US" altLang="x-none" dirty="0" err="1">
                <a:solidFill>
                  <a:srgbClr val="000000"/>
                </a:solidFill>
                <a:ea typeface="ＭＳ Ｐゴシック" charset="-128"/>
              </a:rPr>
              <a:t>DaysInMonthSwitch.java</a:t>
            </a:r>
            <a:r>
              <a:rPr lang="en-US" altLang="x-none" dirty="0">
                <a:solidFill>
                  <a:srgbClr val="000000"/>
                </a:solidFill>
                <a:ea typeface="ＭＳ Ｐゴシック" charset="-128"/>
              </a:rPr>
              <a:t>)</a:t>
            </a:r>
            <a:endParaRPr lang="en-US" altLang="x-none" dirty="0">
              <a:ea typeface="ＭＳ Ｐゴシック" charset="-128"/>
            </a:endParaRPr>
          </a:p>
          <a:p>
            <a:endParaRPr lang="en-US" altLang="x-none" dirty="0">
              <a:solidFill>
                <a:srgbClr val="000000"/>
              </a:solidFill>
              <a:ea typeface="ＭＳ Ｐゴシック" charset="-128"/>
            </a:endParaRPr>
          </a:p>
          <a:p>
            <a:r>
              <a:rPr lang="en-US" altLang="x-none" dirty="0">
                <a:solidFill>
                  <a:srgbClr val="000000"/>
                </a:solidFill>
                <a:ea typeface="ＭＳ Ｐゴシック" charset="-128"/>
              </a:rPr>
              <a:t>(Offline) Implement a method to convert a number between 1 and 10 to its English word</a:t>
            </a:r>
          </a:p>
        </p:txBody>
      </p:sp>
      <p:sp>
        <p:nvSpPr>
          <p:cNvPr id="491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CA7C2F5C-2AAB-3540-8650-F433C5ABCA7A}" type="slidenum">
              <a:rPr lang="en-US" altLang="x-none" sz="1200">
                <a:latin typeface="Tahoma" charset="0"/>
              </a:rPr>
              <a:pPr eaLnBrk="1" hangingPunct="1"/>
              <a:t>74</a:t>
            </a:fld>
            <a:endParaRPr lang="en-US" altLang="x-none" sz="1200">
              <a:latin typeface="Tahoma"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x-none" sz="3200">
                <a:ea typeface="ＭＳ Ｐゴシック" charset="-128"/>
              </a:rPr>
              <a:t>Limitation of the </a:t>
            </a:r>
            <a:r>
              <a:rPr lang="en-US" altLang="x-none" sz="3200">
                <a:latin typeface="Courier New" charset="0"/>
                <a:ea typeface="ＭＳ Ｐゴシック" charset="-128"/>
              </a:rPr>
              <a:t>switch</a:t>
            </a:r>
            <a:r>
              <a:rPr lang="en-US" altLang="x-none" sz="3200">
                <a:ea typeface="ＭＳ Ｐゴシック" charset="-128"/>
              </a:rPr>
              <a:t> Statement</a:t>
            </a:r>
          </a:p>
        </p:txBody>
      </p:sp>
      <p:sp>
        <p:nvSpPr>
          <p:cNvPr id="50178" name="Content Placeholder 2"/>
          <p:cNvSpPr>
            <a:spLocks noGrp="1"/>
          </p:cNvSpPr>
          <p:nvPr>
            <p:ph idx="1"/>
          </p:nvPr>
        </p:nvSpPr>
        <p:spPr>
          <a:xfrm>
            <a:off x="533400" y="1600200"/>
            <a:ext cx="4343400" cy="4648200"/>
          </a:xfrm>
        </p:spPr>
        <p:txBody>
          <a:bodyPr/>
          <a:lstStyle/>
          <a:p>
            <a:r>
              <a:rPr lang="en-US" altLang="x-none" dirty="0">
                <a:ea typeface="ＭＳ Ｐゴシック" charset="-128"/>
              </a:rPr>
              <a:t>The result of the </a:t>
            </a:r>
            <a:r>
              <a:rPr lang="en-US" altLang="x-none" i="1" dirty="0">
                <a:ea typeface="ＭＳ Ｐゴシック" charset="-128"/>
              </a:rPr>
              <a:t>expression</a:t>
            </a:r>
            <a:r>
              <a:rPr lang="en-US" altLang="x-none" dirty="0">
                <a:ea typeface="ＭＳ Ｐゴシック" charset="-128"/>
              </a:rPr>
              <a:t> must</a:t>
            </a:r>
            <a:br>
              <a:rPr lang="en-US" altLang="x-none" dirty="0">
                <a:ea typeface="ＭＳ Ｐゴシック" charset="-128"/>
              </a:rPr>
            </a:br>
            <a:r>
              <a:rPr lang="en-US" altLang="x-none" dirty="0">
                <a:ea typeface="ＭＳ Ｐゴシック" charset="-128"/>
              </a:rPr>
              <a:t>be an integral type, </a:t>
            </a:r>
            <a:r>
              <a:rPr lang="en-US" altLang="x-none" dirty="0" err="1">
                <a:ea typeface="ＭＳ Ｐゴシック" charset="-128"/>
              </a:rPr>
              <a:t>e.g</a:t>
            </a:r>
            <a:r>
              <a:rPr lang="en-US" altLang="x-none" dirty="0">
                <a:ea typeface="ＭＳ Ｐゴシック" charset="-128"/>
              </a:rPr>
              <a:t>,</a:t>
            </a:r>
          </a:p>
          <a:p>
            <a:pPr lvl="1"/>
            <a:r>
              <a:rPr lang="en-US" altLang="x-none" dirty="0">
                <a:ea typeface="ＭＳ Ｐゴシック" charset="-128"/>
              </a:rPr>
              <a:t>case x &lt; 1: // ERROR</a:t>
            </a:r>
          </a:p>
          <a:p>
            <a:pPr lvl="1"/>
            <a:endParaRPr lang="en-US" altLang="x-none" dirty="0">
              <a:ea typeface="ＭＳ Ｐゴシック" charset="-128"/>
            </a:endParaRPr>
          </a:p>
          <a:p>
            <a:r>
              <a:rPr lang="en-US" altLang="x-none" dirty="0">
                <a:ea typeface="ＭＳ Ｐゴシック" charset="-128"/>
              </a:rPr>
              <a:t>The value for each case must be a </a:t>
            </a:r>
            <a:r>
              <a:rPr lang="en-US" altLang="x-none" dirty="0">
                <a:solidFill>
                  <a:srgbClr val="C00000"/>
                </a:solidFill>
                <a:ea typeface="ＭＳ Ｐゴシック" charset="-128"/>
              </a:rPr>
              <a:t>constant expression</a:t>
            </a:r>
          </a:p>
        </p:txBody>
      </p:sp>
      <p:sp>
        <p:nvSpPr>
          <p:cNvPr id="501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D80ECEC-632E-264A-92E8-CA12F27C19C3}" type="slidenum">
              <a:rPr lang="en-US" altLang="x-none" sz="1200">
                <a:latin typeface="Tahoma" charset="0"/>
              </a:rPr>
              <a:pPr eaLnBrk="1" hangingPunct="1"/>
              <a:t>75</a:t>
            </a:fld>
            <a:endParaRPr lang="en-US" altLang="x-none" sz="1200">
              <a:latin typeface="Tahoma" charset="0"/>
            </a:endParaRPr>
          </a:p>
        </p:txBody>
      </p:sp>
      <p:sp>
        <p:nvSpPr>
          <p:cNvPr id="50180" name="Text Box 4"/>
          <p:cNvSpPr txBox="1">
            <a:spLocks noChangeArrowheads="1"/>
          </p:cNvSpPr>
          <p:nvPr/>
        </p:nvSpPr>
        <p:spPr bwMode="auto">
          <a:xfrm>
            <a:off x="4733925" y="1676400"/>
            <a:ext cx="3724275" cy="3168650"/>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b="1" dirty="0">
                <a:solidFill>
                  <a:srgbClr val="CC0000"/>
                </a:solidFill>
                <a:latin typeface="Courier New" charset="0"/>
              </a:rPr>
              <a:t>switch</a:t>
            </a:r>
            <a:r>
              <a:rPr lang="en-US" altLang="x-none" sz="2000" b="1" dirty="0">
                <a:latin typeface="Courier New" charset="0"/>
              </a:rPr>
              <a:t> ( </a:t>
            </a:r>
            <a:r>
              <a:rPr lang="en-US" altLang="x-none" sz="2000" b="1" i="1" dirty="0">
                <a:latin typeface="Courier New" charset="0"/>
              </a:rPr>
              <a:t>expression</a:t>
            </a:r>
            <a:r>
              <a:rPr lang="en-US" altLang="x-none" sz="2000" b="1" dirty="0">
                <a:latin typeface="Courier New" charset="0"/>
              </a:rPr>
              <a:t> ) {</a:t>
            </a:r>
          </a:p>
          <a:p>
            <a:pPr eaLnBrk="1" hangingPunct="1"/>
            <a:r>
              <a:rPr lang="en-US" altLang="x-none" sz="2000" b="1" dirty="0">
                <a:latin typeface="Courier New" charset="0"/>
              </a:rPr>
              <a:t>   </a:t>
            </a:r>
            <a:r>
              <a:rPr lang="en-US" altLang="x-none" sz="2000" b="1" dirty="0">
                <a:solidFill>
                  <a:srgbClr val="CC0000"/>
                </a:solidFill>
                <a:latin typeface="Courier New" charset="0"/>
              </a:rPr>
              <a:t>case</a:t>
            </a:r>
            <a:r>
              <a:rPr lang="en-US" altLang="x-none" sz="2000" b="1" dirty="0">
                <a:latin typeface="Courier New" charset="0"/>
              </a:rPr>
              <a:t> </a:t>
            </a:r>
            <a:r>
              <a:rPr lang="en-US" altLang="x-none" sz="2000" b="1" i="1" dirty="0">
                <a:latin typeface="Courier New" charset="0"/>
              </a:rPr>
              <a:t>value1 </a:t>
            </a:r>
            <a:r>
              <a:rPr lang="en-US" altLang="x-none" sz="2000" b="1" dirty="0">
                <a:latin typeface="Courier New" charset="0"/>
              </a:rPr>
              <a:t>:</a:t>
            </a:r>
          </a:p>
          <a:p>
            <a:pPr eaLnBrk="1" hangingPunct="1"/>
            <a:r>
              <a:rPr lang="en-US" altLang="x-none" sz="2000" b="1" dirty="0">
                <a:latin typeface="Courier New" charset="0"/>
              </a:rPr>
              <a:t>      </a:t>
            </a:r>
            <a:r>
              <a:rPr lang="en-US" altLang="x-none" sz="2000" b="1" i="1" dirty="0">
                <a:latin typeface="Courier New" charset="0"/>
              </a:rPr>
              <a:t>statement-list1</a:t>
            </a:r>
            <a:endParaRPr lang="en-US" altLang="x-none" sz="2000" b="1" dirty="0">
              <a:latin typeface="Courier New" charset="0"/>
            </a:endParaRPr>
          </a:p>
          <a:p>
            <a:pPr eaLnBrk="1" hangingPunct="1"/>
            <a:r>
              <a:rPr lang="en-US" altLang="x-none" sz="2000" b="1" dirty="0">
                <a:latin typeface="Courier New" charset="0"/>
              </a:rPr>
              <a:t>   </a:t>
            </a:r>
            <a:r>
              <a:rPr lang="en-US" altLang="x-none" sz="2000" b="1" dirty="0">
                <a:solidFill>
                  <a:srgbClr val="CC0000"/>
                </a:solidFill>
                <a:latin typeface="Courier New" charset="0"/>
              </a:rPr>
              <a:t>case</a:t>
            </a:r>
            <a:r>
              <a:rPr lang="en-US" altLang="x-none" sz="2000" b="1" dirty="0">
                <a:latin typeface="Courier New" charset="0"/>
              </a:rPr>
              <a:t> </a:t>
            </a:r>
            <a:r>
              <a:rPr lang="en-US" altLang="x-none" sz="2000" b="1" i="1" dirty="0">
                <a:latin typeface="Courier New" charset="0"/>
              </a:rPr>
              <a:t>value2 </a:t>
            </a:r>
            <a:r>
              <a:rPr lang="en-US" altLang="x-none" sz="2000" b="1" dirty="0">
                <a:latin typeface="Courier New" charset="0"/>
              </a:rPr>
              <a:t>:</a:t>
            </a:r>
          </a:p>
          <a:p>
            <a:pPr eaLnBrk="1" hangingPunct="1"/>
            <a:r>
              <a:rPr lang="en-US" altLang="x-none" sz="2000" b="1" dirty="0">
                <a:latin typeface="Courier New" charset="0"/>
              </a:rPr>
              <a:t>      </a:t>
            </a:r>
            <a:r>
              <a:rPr lang="en-US" altLang="x-none" sz="2000" b="1" i="1" dirty="0">
                <a:latin typeface="Courier New" charset="0"/>
              </a:rPr>
              <a:t>statement-list2</a:t>
            </a:r>
            <a:endParaRPr lang="en-US" altLang="x-none" sz="2000" b="1" dirty="0">
              <a:latin typeface="Courier New" charset="0"/>
            </a:endParaRPr>
          </a:p>
          <a:p>
            <a:pPr eaLnBrk="1" hangingPunct="1"/>
            <a:r>
              <a:rPr lang="en-US" altLang="x-none" sz="2000" b="1" dirty="0">
                <a:latin typeface="Courier New" charset="0"/>
              </a:rPr>
              <a:t>   </a:t>
            </a:r>
            <a:r>
              <a:rPr lang="en-US" altLang="x-none" sz="2000" b="1" dirty="0">
                <a:solidFill>
                  <a:srgbClr val="CC0000"/>
                </a:solidFill>
                <a:latin typeface="Courier New" charset="0"/>
              </a:rPr>
              <a:t>case</a:t>
            </a:r>
            <a:r>
              <a:rPr lang="en-US" altLang="x-none" sz="2000" b="1" dirty="0">
                <a:latin typeface="Courier New" charset="0"/>
              </a:rPr>
              <a:t> value3 :</a:t>
            </a:r>
          </a:p>
          <a:p>
            <a:pPr eaLnBrk="1" hangingPunct="1"/>
            <a:r>
              <a:rPr lang="en-US" altLang="x-none" sz="2000" b="1" dirty="0">
                <a:latin typeface="Courier New" charset="0"/>
              </a:rPr>
              <a:t>      statement-list3</a:t>
            </a:r>
          </a:p>
          <a:p>
            <a:pPr eaLnBrk="1" hangingPunct="1"/>
            <a:r>
              <a:rPr lang="en-US" altLang="x-none" sz="2000" b="1" dirty="0">
                <a:latin typeface="Courier New" charset="0"/>
              </a:rPr>
              <a:t>   </a:t>
            </a:r>
            <a:r>
              <a:rPr lang="en-US" altLang="x-none" sz="2000" b="1" dirty="0">
                <a:solidFill>
                  <a:srgbClr val="CC0000"/>
                </a:solidFill>
                <a:latin typeface="Courier New" charset="0"/>
              </a:rPr>
              <a:t>default: </a:t>
            </a:r>
            <a:r>
              <a:rPr lang="en-US" altLang="x-none" sz="2000" b="1" dirty="0">
                <a:latin typeface="Courier New" charset="0"/>
              </a:rPr>
              <a:t>...</a:t>
            </a:r>
          </a:p>
          <a:p>
            <a:pPr eaLnBrk="1" hangingPunct="1"/>
            <a:endParaRPr lang="en-US" altLang="x-none" sz="2000" b="1" dirty="0">
              <a:latin typeface="Courier New" charset="0"/>
            </a:endParaRPr>
          </a:p>
          <a:p>
            <a:pPr eaLnBrk="1" hangingPunct="1"/>
            <a:r>
              <a:rPr lang="en-US" altLang="x-none" sz="2000" b="1" dirty="0">
                <a:latin typeface="Courier New" charset="0"/>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724CC03E-32D2-A54E-9828-B6ACD31D2E60}" type="slidenum">
              <a:rPr lang="en-US" altLang="x-none" sz="1200">
                <a:latin typeface="Tahoma" charset="0"/>
              </a:rPr>
              <a:pPr eaLnBrk="1" hangingPunct="1"/>
              <a:t>76</a:t>
            </a:fld>
            <a:endParaRPr lang="en-US" altLang="x-none" sz="1200" dirty="0">
              <a:latin typeface="Tahoma" charset="0"/>
            </a:endParaRPr>
          </a:p>
        </p:txBody>
      </p:sp>
      <p:sp>
        <p:nvSpPr>
          <p:cNvPr id="51202" name="Rectangle 2"/>
          <p:cNvSpPr>
            <a:spLocks noGrp="1" noChangeArrowheads="1"/>
          </p:cNvSpPr>
          <p:nvPr>
            <p:ph type="title"/>
          </p:nvPr>
        </p:nvSpPr>
        <p:spPr>
          <a:noFill/>
        </p:spPr>
        <p:txBody>
          <a:bodyPr lIns="92075" tIns="46038" rIns="92075" bIns="46038"/>
          <a:lstStyle/>
          <a:p>
            <a:r>
              <a:rPr lang="en-US" altLang="x-none" sz="3200">
                <a:ea typeface="ＭＳ Ｐゴシック" charset="-128"/>
              </a:rPr>
              <a:t>Shortcut: The Conditional Operator</a:t>
            </a:r>
          </a:p>
        </p:txBody>
      </p:sp>
      <p:sp>
        <p:nvSpPr>
          <p:cNvPr id="158723" name="Rectangle 3"/>
          <p:cNvSpPr>
            <a:spLocks noGrp="1" noChangeArrowheads="1"/>
          </p:cNvSpPr>
          <p:nvPr>
            <p:ph type="body" idx="1"/>
          </p:nvPr>
        </p:nvSpPr>
        <p:spPr>
          <a:xfrm>
            <a:off x="533400" y="1600200"/>
            <a:ext cx="7772400" cy="5029200"/>
          </a:xfrm>
        </p:spPr>
        <p:txBody>
          <a:bodyPr lIns="92075" tIns="46038" rIns="92075" bIns="46038"/>
          <a:lstStyle/>
          <a:p>
            <a:pPr>
              <a:lnSpc>
                <a:spcPct val="80000"/>
              </a:lnSpc>
              <a:buFont typeface="Wingdings" charset="0"/>
              <a:buChar char="q"/>
              <a:defRPr/>
            </a:pPr>
            <a:r>
              <a:rPr lang="en-US" sz="2400" dirty="0"/>
              <a:t>Java has a </a:t>
            </a:r>
            <a:r>
              <a:rPr lang="en-US" sz="2400" i="1" dirty="0"/>
              <a:t>conditional operator</a:t>
            </a:r>
            <a:r>
              <a:rPr lang="en-US" sz="2400" dirty="0"/>
              <a:t> that evaluates a </a:t>
            </a:r>
            <a:r>
              <a:rPr lang="en-US" sz="2400" dirty="0" err="1">
                <a:solidFill>
                  <a:srgbClr val="FF0000"/>
                </a:solidFill>
              </a:rPr>
              <a:t>boolean</a:t>
            </a:r>
            <a:r>
              <a:rPr lang="en-US" sz="2400" dirty="0">
                <a:solidFill>
                  <a:srgbClr val="FF0000"/>
                </a:solidFill>
              </a:rPr>
              <a:t> expression </a:t>
            </a:r>
            <a:r>
              <a:rPr lang="en-US" sz="2400" dirty="0"/>
              <a:t>to determine which one of the two expressions should be evaluated:</a:t>
            </a:r>
          </a:p>
          <a:p>
            <a:pPr lvl="1">
              <a:lnSpc>
                <a:spcPct val="80000"/>
              </a:lnSpc>
              <a:defRPr/>
            </a:pPr>
            <a:endParaRPr lang="en-US" sz="1600" dirty="0"/>
          </a:p>
          <a:p>
            <a:pPr marL="0" indent="0">
              <a:lnSpc>
                <a:spcPct val="80000"/>
              </a:lnSpc>
              <a:buFont typeface="Wingdings" charset="0"/>
              <a:buNone/>
              <a:defRPr/>
            </a:pPr>
            <a:r>
              <a:rPr lang="en-US" sz="2000" i="1" dirty="0">
                <a:solidFill>
                  <a:schemeClr val="accent2"/>
                </a:solidFill>
                <a:latin typeface="Courier New" charset="0"/>
              </a:rPr>
              <a:t>     condition</a:t>
            </a:r>
            <a:r>
              <a:rPr lang="en-US" sz="2000" dirty="0">
                <a:latin typeface="Courier New" charset="0"/>
              </a:rPr>
              <a:t> ? </a:t>
            </a:r>
            <a:r>
              <a:rPr lang="en-US" sz="2000" i="1" dirty="0">
                <a:solidFill>
                  <a:schemeClr val="accent1"/>
                </a:solidFill>
                <a:latin typeface="Courier New" charset="0"/>
              </a:rPr>
              <a:t>expression1</a:t>
            </a:r>
            <a:r>
              <a:rPr lang="en-US" sz="2000" dirty="0">
                <a:latin typeface="Courier New" charset="0"/>
              </a:rPr>
              <a:t> : </a:t>
            </a:r>
            <a:r>
              <a:rPr lang="en-US" sz="2000" i="1" dirty="0">
                <a:solidFill>
                  <a:srgbClr val="CC0000"/>
                </a:solidFill>
                <a:latin typeface="Courier New" charset="0"/>
              </a:rPr>
              <a:t>expression2</a:t>
            </a:r>
          </a:p>
          <a:p>
            <a:pPr>
              <a:lnSpc>
                <a:spcPct val="80000"/>
              </a:lnSpc>
              <a:buFont typeface="Wingdings" charset="0"/>
              <a:buNone/>
              <a:defRPr/>
            </a:pPr>
            <a:endParaRPr lang="en-US" sz="2400" dirty="0">
              <a:solidFill>
                <a:srgbClr val="CC0000"/>
              </a:solidFill>
            </a:endParaRPr>
          </a:p>
          <a:p>
            <a:pPr>
              <a:lnSpc>
                <a:spcPct val="80000"/>
              </a:lnSpc>
              <a:buFont typeface="Wingdings" charset="0"/>
              <a:buChar char="q"/>
              <a:defRPr/>
            </a:pPr>
            <a:r>
              <a:rPr lang="en-US" sz="2400" dirty="0"/>
              <a:t>If the </a:t>
            </a:r>
            <a:r>
              <a:rPr lang="en-US" sz="2400" i="1" dirty="0">
                <a:solidFill>
                  <a:schemeClr val="accent2"/>
                </a:solidFill>
              </a:rPr>
              <a:t>condition</a:t>
            </a:r>
            <a:r>
              <a:rPr lang="en-US" sz="2400" dirty="0"/>
              <a:t> is true, </a:t>
            </a:r>
            <a:r>
              <a:rPr lang="en-US" sz="2400" i="1" dirty="0">
                <a:solidFill>
                  <a:schemeClr val="accent1"/>
                </a:solidFill>
              </a:rPr>
              <a:t>expression1</a:t>
            </a:r>
            <a:r>
              <a:rPr lang="en-US" sz="2400" dirty="0"/>
              <a:t> is evaluated;  if it is false, </a:t>
            </a:r>
            <a:r>
              <a:rPr lang="en-US" sz="2400" i="1" dirty="0">
                <a:solidFill>
                  <a:srgbClr val="CC0000"/>
                </a:solidFill>
              </a:rPr>
              <a:t>expression2</a:t>
            </a:r>
            <a:r>
              <a:rPr lang="en-US" sz="2400" dirty="0"/>
              <a:t> is evaluated; the value of the evaluated expression becomes available</a:t>
            </a:r>
          </a:p>
          <a:p>
            <a:pPr>
              <a:buFont typeface="Wingdings" charset="0"/>
              <a:buChar char="q"/>
              <a:defRPr/>
            </a:pPr>
            <a:r>
              <a:rPr lang="en-US" dirty="0"/>
              <a:t>For example:</a:t>
            </a:r>
          </a:p>
          <a:p>
            <a:pPr>
              <a:buFont typeface="Wingdings" charset="0"/>
              <a:buNone/>
              <a:defRPr/>
            </a:pPr>
            <a:r>
              <a:rPr lang="en-US" sz="2400" dirty="0">
                <a:latin typeface="Courier New" charset="0"/>
              </a:rPr>
              <a:t>     </a:t>
            </a:r>
            <a:r>
              <a:rPr lang="en-US" sz="2000" dirty="0">
                <a:latin typeface="Courier New" charset="0"/>
              </a:rPr>
              <a:t>larger = (num1 &gt; num2) ? num1 : num2;</a:t>
            </a:r>
            <a:endParaRPr lang="en-US" sz="2400" dirty="0"/>
          </a:p>
          <a:p>
            <a:pPr lvl="1">
              <a:defRPr/>
            </a:pPr>
            <a:r>
              <a:rPr lang="en-US" dirty="0"/>
              <a:t>if </a:t>
            </a:r>
            <a:r>
              <a:rPr lang="en-US" dirty="0">
                <a:latin typeface="Courier New" charset="0"/>
              </a:rPr>
              <a:t>num1</a:t>
            </a:r>
            <a:r>
              <a:rPr lang="en-US" dirty="0"/>
              <a:t> is greater that </a:t>
            </a:r>
            <a:r>
              <a:rPr lang="en-US" dirty="0">
                <a:latin typeface="Courier New" charset="0"/>
              </a:rPr>
              <a:t>num2</a:t>
            </a:r>
            <a:r>
              <a:rPr lang="en-US" dirty="0"/>
              <a:t>, then </a:t>
            </a:r>
            <a:r>
              <a:rPr lang="en-US" dirty="0">
                <a:latin typeface="Courier New" charset="0"/>
              </a:rPr>
              <a:t>num1</a:t>
            </a:r>
            <a:r>
              <a:rPr lang="en-US" dirty="0"/>
              <a:t> is assigned to </a:t>
            </a:r>
            <a:r>
              <a:rPr lang="en-US" dirty="0">
                <a:latin typeface="Courier New" charset="0"/>
              </a:rPr>
              <a:t>larger</a:t>
            </a:r>
            <a:r>
              <a:rPr lang="en-US" dirty="0"/>
              <a:t>;  otherwise, </a:t>
            </a:r>
            <a:r>
              <a:rPr lang="en-US" dirty="0">
                <a:latin typeface="Courier New" charset="0"/>
              </a:rPr>
              <a:t>num2</a:t>
            </a:r>
            <a:r>
              <a:rPr lang="en-US" dirty="0"/>
              <a:t> is assigned to </a:t>
            </a:r>
            <a:r>
              <a:rPr lang="en-US" dirty="0">
                <a:latin typeface="Courier New" charset="0"/>
              </a:rPr>
              <a:t>larger</a:t>
            </a:r>
          </a:p>
          <a:p>
            <a:pPr>
              <a:lnSpc>
                <a:spcPct val="80000"/>
              </a:lnSpc>
              <a:buFont typeface="Wingdings" charset="0"/>
              <a:buChar char="q"/>
              <a:defRPr/>
            </a:pPr>
            <a:endParaRPr lang="en-US" sz="2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29D236E5-4BDD-7F4E-AB5F-9BB3D307A1FC}" type="slidenum">
              <a:rPr lang="en-US" altLang="x-none" sz="1200">
                <a:latin typeface="Tahoma" charset="0"/>
              </a:rPr>
              <a:pPr eaLnBrk="1" hangingPunct="1"/>
              <a:t>77</a:t>
            </a:fld>
            <a:endParaRPr lang="en-US" altLang="x-none" sz="1200">
              <a:latin typeface="Tahoma" charset="0"/>
            </a:endParaRPr>
          </a:p>
        </p:txBody>
      </p:sp>
      <p:sp>
        <p:nvSpPr>
          <p:cNvPr id="53250" name="Rectangle 2"/>
          <p:cNvSpPr>
            <a:spLocks noGrp="1" noChangeArrowheads="1"/>
          </p:cNvSpPr>
          <p:nvPr>
            <p:ph type="title"/>
          </p:nvPr>
        </p:nvSpPr>
        <p:spPr>
          <a:noFill/>
        </p:spPr>
        <p:txBody>
          <a:bodyPr lIns="92075" tIns="46038" rIns="92075" bIns="46038"/>
          <a:lstStyle/>
          <a:p>
            <a:r>
              <a:rPr lang="en-US" altLang="x-none">
                <a:ea typeface="ＭＳ Ｐゴシック" charset="-128"/>
              </a:rPr>
              <a:t>Examples</a:t>
            </a:r>
          </a:p>
        </p:txBody>
      </p:sp>
      <p:sp>
        <p:nvSpPr>
          <p:cNvPr id="53251" name="Rectangle 3"/>
          <p:cNvSpPr>
            <a:spLocks noGrp="1" noChangeArrowheads="1"/>
          </p:cNvSpPr>
          <p:nvPr>
            <p:ph type="body" idx="1"/>
          </p:nvPr>
        </p:nvSpPr>
        <p:spPr>
          <a:xfrm>
            <a:off x="533400" y="1600200"/>
            <a:ext cx="8077200" cy="4648200"/>
          </a:xfrm>
          <a:noFill/>
        </p:spPr>
        <p:txBody>
          <a:bodyPr lIns="92075" tIns="46038" rIns="92075" bIns="46038"/>
          <a:lstStyle/>
          <a:p>
            <a:pPr>
              <a:lnSpc>
                <a:spcPct val="80000"/>
              </a:lnSpc>
              <a:buClr>
                <a:srgbClr val="3333CC"/>
              </a:buClr>
            </a:pPr>
            <a:r>
              <a:rPr lang="en-US" altLang="x-none" sz="3200" dirty="0">
                <a:ea typeface="ＭＳ Ｐゴシック" charset="-128"/>
              </a:rPr>
              <a:t>Example 1:</a:t>
            </a:r>
            <a:br>
              <a:rPr lang="en-US" altLang="x-none" sz="3200" dirty="0">
                <a:ea typeface="ＭＳ Ｐゴシック" charset="-128"/>
              </a:rPr>
            </a:br>
            <a:r>
              <a:rPr lang="en-US" altLang="x-none" sz="3200" dirty="0">
                <a:ea typeface="ＭＳ Ｐゴシック" charset="-128"/>
              </a:rPr>
              <a:t> </a:t>
            </a:r>
            <a:r>
              <a:rPr lang="en-US" altLang="x-none" sz="1000" dirty="0">
                <a:solidFill>
                  <a:srgbClr val="000000"/>
                </a:solidFill>
                <a:ea typeface="ＭＳ Ｐゴシック" charset="-128"/>
              </a:rPr>
              <a:t> </a:t>
            </a:r>
            <a:r>
              <a:rPr lang="en-US" altLang="x-none" sz="1800" dirty="0">
                <a:solidFill>
                  <a:srgbClr val="000000"/>
                </a:solidFill>
                <a:latin typeface="Courier New" charset="0"/>
                <a:ea typeface="ＭＳ Ｐゴシック" charset="-128"/>
              </a:rPr>
              <a:t>Scanner scan = new Scanner( </a:t>
            </a:r>
            <a:r>
              <a:rPr lang="en-US" altLang="x-none" sz="1800" dirty="0" err="1">
                <a:solidFill>
                  <a:srgbClr val="000000"/>
                </a:solidFill>
                <a:latin typeface="Courier New" charset="0"/>
                <a:ea typeface="ＭＳ Ｐゴシック" charset="-128"/>
              </a:rPr>
              <a:t>System.in</a:t>
            </a:r>
            <a:r>
              <a:rPr lang="en-US" altLang="x-none" sz="1800" dirty="0">
                <a:solidFill>
                  <a:srgbClr val="000000"/>
                </a:solidFill>
                <a:latin typeface="Courier New" charset="0"/>
                <a:ea typeface="ＭＳ Ｐゴシック" charset="-128"/>
              </a:rPr>
              <a:t> );</a:t>
            </a:r>
          </a:p>
          <a:p>
            <a:pPr lvl="0">
              <a:lnSpc>
                <a:spcPct val="80000"/>
              </a:lnSpc>
              <a:buClr>
                <a:srgbClr val="3333CC"/>
              </a:buClr>
              <a:buNone/>
            </a:pPr>
            <a:r>
              <a:rPr lang="en-US" altLang="x-none" sz="1800" dirty="0">
                <a:solidFill>
                  <a:srgbClr val="000000"/>
                </a:solidFill>
                <a:latin typeface="Courier New" charset="0"/>
                <a:ea typeface="ＭＳ Ｐゴシック" charset="-128"/>
              </a:rPr>
              <a:t>    double </a:t>
            </a:r>
            <a:r>
              <a:rPr lang="en-US" altLang="x-none" sz="1800" dirty="0" err="1">
                <a:solidFill>
                  <a:srgbClr val="000000"/>
                </a:solidFill>
                <a:latin typeface="Courier New" charset="0"/>
                <a:ea typeface="ＭＳ Ｐゴシック" charset="-128"/>
              </a:rPr>
              <a:t>val</a:t>
            </a:r>
            <a:r>
              <a:rPr lang="en-US" altLang="x-none" sz="1800" dirty="0">
                <a:solidFill>
                  <a:srgbClr val="000000"/>
                </a:solidFill>
                <a:latin typeface="Courier New" charset="0"/>
                <a:ea typeface="ＭＳ Ｐゴシック" charset="-128"/>
              </a:rPr>
              <a:t> = </a:t>
            </a:r>
            <a:r>
              <a:rPr lang="en-US" altLang="x-none" sz="1800" dirty="0" err="1">
                <a:solidFill>
                  <a:srgbClr val="000000"/>
                </a:solidFill>
                <a:latin typeface="Courier New" charset="0"/>
                <a:ea typeface="ＭＳ Ｐゴシック" charset="-128"/>
              </a:rPr>
              <a:t>scan.nextDouble</a:t>
            </a:r>
            <a:r>
              <a:rPr lang="en-US" altLang="x-none" sz="1800" dirty="0">
                <a:solidFill>
                  <a:srgbClr val="000000"/>
                </a:solidFill>
                <a:latin typeface="Courier New" charset="0"/>
                <a:ea typeface="ＭＳ Ｐゴシック" charset="-128"/>
              </a:rPr>
              <a:t>();</a:t>
            </a:r>
            <a:endParaRPr lang="en-US" altLang="x-none" sz="1800" dirty="0">
              <a:solidFill>
                <a:srgbClr val="000000"/>
              </a:solidFill>
              <a:ea typeface="ＭＳ Ｐゴシック" charset="-128"/>
            </a:endParaRPr>
          </a:p>
          <a:p>
            <a:pPr lvl="0">
              <a:lnSpc>
                <a:spcPct val="80000"/>
              </a:lnSpc>
              <a:buClr>
                <a:srgbClr val="3333CC"/>
              </a:buClr>
              <a:buNone/>
            </a:pPr>
            <a:r>
              <a:rPr lang="en-US" altLang="x-none" sz="1800" dirty="0">
                <a:solidFill>
                  <a:srgbClr val="000000"/>
                </a:solidFill>
                <a:latin typeface="Courier New" charset="0"/>
                <a:ea typeface="ＭＳ Ｐゴシック" charset="-128"/>
              </a:rPr>
              <a:t>    </a:t>
            </a:r>
            <a:r>
              <a:rPr lang="en-US" altLang="x-none" sz="1800" dirty="0" err="1">
                <a:solidFill>
                  <a:srgbClr val="000000"/>
                </a:solidFill>
                <a:latin typeface="Courier New" charset="0"/>
                <a:ea typeface="ＭＳ Ｐゴシック" charset="-128"/>
              </a:rPr>
              <a:t>val</a:t>
            </a:r>
            <a:r>
              <a:rPr lang="en-US" altLang="x-none" sz="1800" dirty="0">
                <a:solidFill>
                  <a:srgbClr val="000000"/>
                </a:solidFill>
                <a:latin typeface="Courier New" charset="0"/>
                <a:ea typeface="ＭＳ Ｐゴシック" charset="-128"/>
              </a:rPr>
              <a:t> = (</a:t>
            </a:r>
            <a:r>
              <a:rPr lang="en-US" altLang="x-none" sz="1800" dirty="0" err="1">
                <a:solidFill>
                  <a:srgbClr val="000000"/>
                </a:solidFill>
                <a:latin typeface="Courier New" charset="0"/>
                <a:ea typeface="ＭＳ Ｐゴシック" charset="-128"/>
              </a:rPr>
              <a:t>val</a:t>
            </a:r>
            <a:r>
              <a:rPr lang="en-US" altLang="x-none" sz="1800" dirty="0">
                <a:solidFill>
                  <a:srgbClr val="000000"/>
                </a:solidFill>
                <a:latin typeface="Courier New" charset="0"/>
                <a:ea typeface="ＭＳ Ｐゴシック" charset="-128"/>
              </a:rPr>
              <a:t> &lt; 0) ? –</a:t>
            </a:r>
            <a:r>
              <a:rPr lang="en-US" altLang="x-none" sz="1800" dirty="0" err="1">
                <a:solidFill>
                  <a:srgbClr val="000000"/>
                </a:solidFill>
                <a:latin typeface="Courier New" charset="0"/>
                <a:ea typeface="ＭＳ Ｐゴシック" charset="-128"/>
              </a:rPr>
              <a:t>val</a:t>
            </a:r>
            <a:r>
              <a:rPr lang="en-US" altLang="x-none" sz="1800" dirty="0">
                <a:solidFill>
                  <a:srgbClr val="000000"/>
                </a:solidFill>
                <a:latin typeface="Courier New" charset="0"/>
                <a:ea typeface="ＭＳ Ｐゴシック" charset="-128"/>
              </a:rPr>
              <a:t> : </a:t>
            </a:r>
            <a:r>
              <a:rPr lang="en-US" altLang="x-none" sz="1800" dirty="0" err="1">
                <a:solidFill>
                  <a:srgbClr val="000000"/>
                </a:solidFill>
                <a:latin typeface="Courier New" charset="0"/>
                <a:ea typeface="ＭＳ Ｐゴシック" charset="-128"/>
              </a:rPr>
              <a:t>val</a:t>
            </a:r>
            <a:r>
              <a:rPr lang="en-US" altLang="x-none" sz="1800" dirty="0">
                <a:solidFill>
                  <a:srgbClr val="000000"/>
                </a:solidFill>
                <a:latin typeface="Courier New" charset="0"/>
                <a:ea typeface="ＭＳ Ｐゴシック" charset="-128"/>
              </a:rPr>
              <a:t>;</a:t>
            </a:r>
          </a:p>
          <a:p>
            <a:pPr lvl="0">
              <a:lnSpc>
                <a:spcPct val="80000"/>
              </a:lnSpc>
              <a:buClr>
                <a:srgbClr val="3333CC"/>
              </a:buClr>
              <a:buNone/>
            </a:pPr>
            <a:endParaRPr lang="en-US" altLang="x-none" sz="3200" dirty="0">
              <a:ea typeface="ＭＳ Ｐゴシック" charset="-128"/>
            </a:endParaRPr>
          </a:p>
          <a:p>
            <a:pPr>
              <a:lnSpc>
                <a:spcPct val="80000"/>
              </a:lnSpc>
              <a:buClr>
                <a:srgbClr val="3333CC"/>
              </a:buClr>
            </a:pPr>
            <a:r>
              <a:rPr lang="en-US" altLang="x-none" sz="3200" dirty="0">
                <a:ea typeface="ＭＳ Ｐゴシック" charset="-128"/>
              </a:rPr>
              <a:t>Offline </a:t>
            </a:r>
            <a:r>
              <a:rPr lang="en-US" altLang="zh-CN" sz="3200" dirty="0">
                <a:solidFill>
                  <a:srgbClr val="000000"/>
                </a:solidFill>
                <a:latin typeface="Comic Sans MS" charset="0"/>
              </a:rPr>
              <a:t>e</a:t>
            </a:r>
            <a:r>
              <a:rPr lang="en-US" sz="3200" dirty="0">
                <a:solidFill>
                  <a:srgbClr val="000000"/>
                </a:solidFill>
                <a:latin typeface="Comic Sans MS" charset="0"/>
              </a:rPr>
              <a:t>xercise: Use operator on Feb (</a:t>
            </a:r>
            <a:r>
              <a:rPr lang="en-US" sz="3200" dirty="0" err="1">
                <a:solidFill>
                  <a:srgbClr val="000000"/>
                </a:solidFill>
                <a:latin typeface="Comic Sans MS" charset="0"/>
              </a:rPr>
              <a:t>daysInMonth</a:t>
            </a:r>
            <a:r>
              <a:rPr lang="en-US" sz="3200" dirty="0">
                <a:solidFill>
                  <a:srgbClr val="000000"/>
                </a:solidFill>
                <a:latin typeface="Comic Sans MS" charset="0"/>
              </a:rPr>
              <a:t>)</a:t>
            </a:r>
            <a:endParaRPr lang="en-US" sz="500" dirty="0"/>
          </a:p>
          <a:p>
            <a:pPr lvl="0">
              <a:lnSpc>
                <a:spcPct val="80000"/>
              </a:lnSpc>
              <a:buClr>
                <a:srgbClr val="3333CC"/>
              </a:buClr>
              <a:buNone/>
            </a:pPr>
            <a:endParaRPr lang="en-US" altLang="x-none" sz="3200" dirty="0">
              <a:ea typeface="ＭＳ Ｐゴシック" charset="-128"/>
            </a:endParaRPr>
          </a:p>
          <a:p>
            <a:pPr>
              <a:lnSpc>
                <a:spcPct val="80000"/>
              </a:lnSpc>
              <a:buClr>
                <a:srgbClr val="3333CC"/>
              </a:buClr>
            </a:pPr>
            <a:r>
              <a:rPr lang="en-US" altLang="x-none" sz="3200" dirty="0">
                <a:ea typeface="ＭＳ Ｐゴシック" charset="-128"/>
              </a:rPr>
              <a:t>Exercise (use right plural):</a:t>
            </a:r>
          </a:p>
          <a:p>
            <a:pPr>
              <a:lnSpc>
                <a:spcPct val="80000"/>
              </a:lnSpc>
              <a:buFont typeface="Wingdings" charset="2"/>
              <a:buNone/>
            </a:pPr>
            <a:r>
              <a:rPr lang="en-US" altLang="x-none" sz="900" dirty="0">
                <a:ea typeface="ＭＳ Ｐゴシック" charset="-128"/>
              </a:rPr>
              <a:t>                </a:t>
            </a:r>
            <a:r>
              <a:rPr lang="en-US" altLang="x-none" sz="1800" dirty="0">
                <a:latin typeface="Courier New" charset="0"/>
                <a:ea typeface="ＭＳ Ｐゴシック" charset="-128"/>
              </a:rPr>
              <a:t>Scanner scan = new Scanner( </a:t>
            </a:r>
            <a:r>
              <a:rPr lang="en-US" altLang="x-none" sz="1800" dirty="0" err="1">
                <a:latin typeface="Courier New" charset="0"/>
                <a:ea typeface="ＭＳ Ｐゴシック" charset="-128"/>
              </a:rPr>
              <a:t>System.in</a:t>
            </a:r>
            <a:r>
              <a:rPr lang="en-US" altLang="x-none" sz="1800" dirty="0">
                <a:latin typeface="Courier New" charset="0"/>
                <a:ea typeface="ＭＳ Ｐゴシック" charset="-128"/>
              </a:rPr>
              <a:t> );</a:t>
            </a:r>
          </a:p>
          <a:p>
            <a:pPr>
              <a:lnSpc>
                <a:spcPct val="80000"/>
              </a:lnSpc>
              <a:buFont typeface="Wingdings"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int</a:t>
            </a:r>
            <a:r>
              <a:rPr lang="en-US" altLang="x-none" sz="1800" dirty="0">
                <a:latin typeface="Courier New" charset="0"/>
                <a:ea typeface="ＭＳ Ｐゴシック" charset="-128"/>
              </a:rPr>
              <a:t> dollar = </a:t>
            </a:r>
            <a:r>
              <a:rPr lang="en-US" altLang="x-none" sz="1800" dirty="0" err="1">
                <a:latin typeface="Courier New" charset="0"/>
                <a:ea typeface="ＭＳ Ｐゴシック" charset="-128"/>
              </a:rPr>
              <a:t>scan.nextInt</a:t>
            </a:r>
            <a:r>
              <a:rPr lang="en-US" altLang="x-none" sz="1800" dirty="0">
                <a:latin typeface="Courier New" charset="0"/>
                <a:ea typeface="ＭＳ Ｐゴシック" charset="-128"/>
              </a:rPr>
              <a:t>();</a:t>
            </a:r>
            <a:endParaRPr lang="en-US" altLang="x-none" sz="900" dirty="0">
              <a:ea typeface="ＭＳ Ｐゴシック" charset="-128"/>
            </a:endParaRPr>
          </a:p>
          <a:p>
            <a:pPr>
              <a:lnSpc>
                <a:spcPct val="80000"/>
              </a:lnSpc>
              <a:buFont typeface="Wingdings" charset="2"/>
              <a:buNone/>
            </a:pPr>
            <a:r>
              <a:rPr lang="en-US" altLang="x-none" sz="24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("Your amount is " </a:t>
            </a:r>
            <a:br>
              <a:rPr lang="en-US" altLang="x-none" sz="1800" dirty="0">
                <a:latin typeface="Courier New" charset="0"/>
                <a:ea typeface="ＭＳ Ｐゴシック" charset="-128"/>
              </a:rPr>
            </a:br>
            <a:r>
              <a:rPr lang="en-US" altLang="x-none" sz="1800" dirty="0">
                <a:latin typeface="Courier New" charset="0"/>
                <a:ea typeface="ＭＳ Ｐゴシック" charset="-128"/>
              </a:rPr>
              <a:t>                      + dollar +</a:t>
            </a:r>
          </a:p>
          <a:p>
            <a:pPr>
              <a:lnSpc>
                <a:spcPct val="80000"/>
              </a:lnSpc>
              <a:buFont typeface="Wingdings" charset="2"/>
              <a:buNone/>
            </a:pPr>
            <a:r>
              <a:rPr lang="en-US" altLang="x-none" sz="1800" dirty="0">
                <a:latin typeface="Courier New" charset="0"/>
                <a:ea typeface="ＭＳ Ｐゴシック" charset="-128"/>
              </a:rPr>
              <a:t>      _________ ? </a:t>
            </a:r>
            <a:r>
              <a:rPr lang="ja-JP" altLang="en-US" sz="1800" dirty="0">
                <a:latin typeface="Courier New" charset="0"/>
                <a:ea typeface="ＭＳ Ｐゴシック" charset="-128"/>
              </a:rPr>
              <a:t>“</a:t>
            </a:r>
            <a:r>
              <a:rPr lang="en-US" altLang="ja-JP" sz="1800" dirty="0">
                <a:latin typeface="Courier New" charset="0"/>
                <a:ea typeface="ＭＳ Ｐゴシック" charset="-128"/>
              </a:rPr>
              <a:t> Dollar." : </a:t>
            </a:r>
            <a:r>
              <a:rPr lang="ja-JP" altLang="en-US" sz="1800" dirty="0">
                <a:latin typeface="Courier New" charset="0"/>
                <a:ea typeface="ＭＳ Ｐゴシック" charset="-128"/>
              </a:rPr>
              <a:t>“</a:t>
            </a:r>
            <a:r>
              <a:rPr lang="en-US" altLang="ja-JP" sz="1800" dirty="0">
                <a:latin typeface="Courier New" charset="0"/>
                <a:ea typeface="ＭＳ Ｐゴシック" charset="-128"/>
              </a:rPr>
              <a:t> Dollars.");</a:t>
            </a:r>
          </a:p>
          <a:p>
            <a:pPr>
              <a:lnSpc>
                <a:spcPct val="80000"/>
              </a:lnSpc>
              <a:buFont typeface="Wingdings" charset="2"/>
              <a:buNone/>
            </a:pPr>
            <a:endParaRPr lang="en-US" altLang="x-none" sz="3200" dirty="0">
              <a:ea typeface="ＭＳ Ｐゴシック" charset="-128"/>
            </a:endParaRPr>
          </a:p>
          <a:p>
            <a:pPr>
              <a:lnSpc>
                <a:spcPct val="80000"/>
              </a:lnSpc>
              <a:buFont typeface="Wingdings" charset="2"/>
              <a:buNone/>
            </a:pPr>
            <a:r>
              <a:rPr lang="en-US" altLang="x-none" sz="1000" dirty="0">
                <a:ea typeface="ＭＳ Ｐゴシック" charset="-128"/>
              </a:rPr>
              <a:t>         </a:t>
            </a:r>
            <a:endParaRPr lang="en-US" altLang="x-none" sz="1800" dirty="0">
              <a:latin typeface="Courier New" charset="0"/>
              <a:ea typeface="ＭＳ Ｐゴシック" charset="-128"/>
            </a:endParaRPr>
          </a:p>
        </p:txBody>
      </p:sp>
      <p:sp>
        <p:nvSpPr>
          <p:cNvPr id="2" name="TextBox 1">
            <a:extLst>
              <a:ext uri="{FF2B5EF4-FFF2-40B4-BE49-F238E27FC236}">
                <a16:creationId xmlns:a16="http://schemas.microsoft.com/office/drawing/2014/main" id="{FD406128-281C-51FF-1B67-FE22CCA4AB74}"/>
              </a:ext>
            </a:extLst>
          </p:cNvPr>
          <p:cNvSpPr txBox="1"/>
          <p:nvPr/>
        </p:nvSpPr>
        <p:spPr>
          <a:xfrm>
            <a:off x="1066800" y="6402388"/>
            <a:ext cx="1701107" cy="369332"/>
          </a:xfrm>
          <a:prstGeom prst="rect">
            <a:avLst/>
          </a:prstGeom>
          <a:noFill/>
        </p:spPr>
        <p:txBody>
          <a:bodyPr wrap="none" rtlCol="0">
            <a:spAutoFit/>
          </a:bodyPr>
          <a:lstStyle/>
          <a:p>
            <a:r>
              <a:rPr lang="en-US" altLang="zh-CN" sz="1800" dirty="0">
                <a:latin typeface="Courier New" charset="0"/>
                <a:ea typeface="ＭＳ Ｐゴシック" charset="-128"/>
              </a:rPr>
              <a:t>dollar</a:t>
            </a:r>
            <a:r>
              <a:rPr lang="zh-CN" altLang="en-US" sz="1800" dirty="0">
                <a:latin typeface="Courier New" charset="0"/>
                <a:ea typeface="ＭＳ Ｐゴシック" charset="-128"/>
              </a:rPr>
              <a:t> </a:t>
            </a:r>
            <a:r>
              <a:rPr lang="en-US" altLang="zh-CN" sz="1800" dirty="0">
                <a:latin typeface="Courier New" charset="0"/>
              </a:rPr>
              <a:t>&lt;</a:t>
            </a:r>
            <a:r>
              <a:rPr lang="en-US" altLang="zh-CN" sz="1800" dirty="0">
                <a:latin typeface="Courier New" charset="0"/>
                <a:ea typeface="ＭＳ Ｐゴシック" charset="-128"/>
              </a:rPr>
              <a:t>=</a:t>
            </a:r>
            <a:r>
              <a:rPr lang="zh-CN" altLang="en-US" sz="1800" dirty="0">
                <a:latin typeface="Courier New" charset="0"/>
                <a:ea typeface="ＭＳ Ｐゴシック" charset="-128"/>
              </a:rPr>
              <a:t> </a:t>
            </a:r>
            <a:r>
              <a:rPr lang="en-US" altLang="zh-CN" sz="1800" dirty="0">
                <a:latin typeface="Courier New" charset="0"/>
                <a:ea typeface="ＭＳ Ｐゴシック" charset="-128"/>
              </a:rPr>
              <a:t>1</a:t>
            </a:r>
            <a:endParaRPr lang="en-CN"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x-none" sz="3600">
                <a:ea typeface="ＭＳ Ｐゴシック" charset="-128"/>
              </a:rPr>
              <a:t>Foundational Programming Concepts</a:t>
            </a:r>
          </a:p>
        </p:txBody>
      </p:sp>
      <p:sp>
        <p:nvSpPr>
          <p:cNvPr id="552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2E30F2A9-720E-2B49-99D7-2EA9C3C2BA2A}" type="slidenum">
              <a:rPr lang="en-US" altLang="x-none" sz="1200">
                <a:solidFill>
                  <a:srgbClr val="000000"/>
                </a:solidFill>
                <a:latin typeface="Tahoma" charset="0"/>
              </a:rPr>
              <a:pPr eaLnBrk="1" hangingPunct="1"/>
              <a:t>78</a:t>
            </a:fld>
            <a:endParaRPr lang="en-US" altLang="x-none" sz="1200">
              <a:solidFill>
                <a:srgbClr val="000000"/>
              </a:solidFill>
              <a:latin typeface="Tahoma" charset="0"/>
            </a:endParaRPr>
          </a:p>
        </p:txBody>
      </p:sp>
      <p:sp>
        <p:nvSpPr>
          <p:cNvPr id="18" name="Rectangle 3"/>
          <p:cNvSpPr>
            <a:spLocks noChangeArrowheads="1"/>
          </p:cNvSpPr>
          <p:nvPr/>
        </p:nvSpPr>
        <p:spPr bwMode="auto">
          <a:xfrm>
            <a:off x="3870325" y="26670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a:solidFill>
                  <a:srgbClr val="000090"/>
                </a:solidFill>
                <a:ea typeface="ＭＳ Ｐゴシック" charset="0"/>
                <a:cs typeface="ＭＳ Ｐゴシック" charset="0"/>
              </a:rPr>
              <a:t>objects</a:t>
            </a:r>
          </a:p>
        </p:txBody>
      </p:sp>
      <p:sp>
        <p:nvSpPr>
          <p:cNvPr id="19" name="Rectangle 4"/>
          <p:cNvSpPr>
            <a:spLocks noChangeArrowheads="1"/>
          </p:cNvSpPr>
          <p:nvPr/>
        </p:nvSpPr>
        <p:spPr bwMode="auto">
          <a:xfrm>
            <a:off x="3260725" y="3200400"/>
            <a:ext cx="115887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methods</a:t>
            </a:r>
          </a:p>
        </p:txBody>
      </p:sp>
      <p:sp>
        <p:nvSpPr>
          <p:cNvPr id="20" name="Rectangle 5"/>
          <p:cNvSpPr>
            <a:spLocks noChangeArrowheads="1"/>
          </p:cNvSpPr>
          <p:nvPr/>
        </p:nvSpPr>
        <p:spPr bwMode="auto">
          <a:xfrm>
            <a:off x="2803525" y="3733800"/>
            <a:ext cx="115887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graphics</a:t>
            </a:r>
          </a:p>
        </p:txBody>
      </p:sp>
      <p:sp>
        <p:nvSpPr>
          <p:cNvPr id="21" name="Rectangle 6"/>
          <p:cNvSpPr>
            <a:spLocks noChangeArrowheads="1"/>
          </p:cNvSpPr>
          <p:nvPr/>
        </p:nvSpPr>
        <p:spPr bwMode="auto">
          <a:xfrm>
            <a:off x="3870325" y="42672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a:solidFill>
                  <a:srgbClr val="000090"/>
                </a:solidFill>
                <a:ea typeface="ＭＳ Ｐゴシック" charset="0"/>
                <a:cs typeface="ＭＳ Ｐゴシック" charset="0"/>
              </a:rPr>
              <a:t>arrays</a:t>
            </a:r>
          </a:p>
        </p:txBody>
      </p:sp>
      <p:sp>
        <p:nvSpPr>
          <p:cNvPr id="22" name="Rectangle 7"/>
          <p:cNvSpPr>
            <a:spLocks noChangeArrowheads="1"/>
          </p:cNvSpPr>
          <p:nvPr/>
        </p:nvSpPr>
        <p:spPr bwMode="auto">
          <a:xfrm>
            <a:off x="2955925" y="4800600"/>
            <a:ext cx="161607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conditionals</a:t>
            </a:r>
          </a:p>
        </p:txBody>
      </p:sp>
      <p:sp>
        <p:nvSpPr>
          <p:cNvPr id="23" name="Rectangle 8"/>
          <p:cNvSpPr>
            <a:spLocks noChangeArrowheads="1"/>
          </p:cNvSpPr>
          <p:nvPr/>
        </p:nvSpPr>
        <p:spPr bwMode="auto">
          <a:xfrm>
            <a:off x="3260725" y="5334000"/>
            <a:ext cx="113982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math</a:t>
            </a:r>
          </a:p>
        </p:txBody>
      </p:sp>
      <p:sp>
        <p:nvSpPr>
          <p:cNvPr id="24" name="Rectangle 9"/>
          <p:cNvSpPr>
            <a:spLocks noChangeArrowheads="1"/>
          </p:cNvSpPr>
          <p:nvPr/>
        </p:nvSpPr>
        <p:spPr bwMode="auto">
          <a:xfrm>
            <a:off x="4400550" y="53340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   text</a:t>
            </a:r>
          </a:p>
        </p:txBody>
      </p:sp>
      <p:sp>
        <p:nvSpPr>
          <p:cNvPr id="25" name="Rectangle 10"/>
          <p:cNvSpPr>
            <a:spLocks noChangeArrowheads="1"/>
          </p:cNvSpPr>
          <p:nvPr/>
        </p:nvSpPr>
        <p:spPr bwMode="auto">
          <a:xfrm>
            <a:off x="4403725" y="5867400"/>
            <a:ext cx="2895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assignment statements</a:t>
            </a:r>
          </a:p>
        </p:txBody>
      </p:sp>
      <p:sp>
        <p:nvSpPr>
          <p:cNvPr id="26" name="Rectangle 11"/>
          <p:cNvSpPr>
            <a:spLocks noChangeArrowheads="1"/>
          </p:cNvSpPr>
          <p:nvPr/>
        </p:nvSpPr>
        <p:spPr bwMode="auto">
          <a:xfrm>
            <a:off x="1516063" y="5867400"/>
            <a:ext cx="2884487" cy="533400"/>
          </a:xfrm>
          <a:prstGeom prst="rect">
            <a:avLst/>
          </a:prstGeom>
          <a:solidFill>
            <a:schemeClr val="accent6">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primitive data types</a:t>
            </a:r>
          </a:p>
        </p:txBody>
      </p:sp>
      <p:sp>
        <p:nvSpPr>
          <p:cNvPr id="27" name="Oval 14"/>
          <p:cNvSpPr>
            <a:spLocks noChangeArrowheads="1"/>
          </p:cNvSpPr>
          <p:nvPr/>
        </p:nvSpPr>
        <p:spPr bwMode="auto">
          <a:xfrm>
            <a:off x="190500" y="1600200"/>
            <a:ext cx="8839200" cy="1066800"/>
          </a:xfrm>
          <a:prstGeom prst="ellipse">
            <a:avLst/>
          </a:prstGeom>
          <a:solidFill>
            <a:schemeClr val="accent2">
              <a:lumMod val="20000"/>
              <a:lumOff val="80000"/>
              <a:alpha val="50195"/>
            </a:schemeClr>
          </a:solidFill>
          <a:ln w="9525">
            <a:noFill/>
            <a:round/>
            <a:headEnd/>
            <a:tailEnd type="none" w="sm" len="sm"/>
          </a:ln>
        </p:spPr>
        <p:txBody>
          <a:bodyPr wrap="none" anchor="ctr"/>
          <a:lstStyle/>
          <a:p>
            <a:pPr algn="ctr" fontAlgn="auto">
              <a:spcBef>
                <a:spcPts val="0"/>
              </a:spcBef>
              <a:spcAft>
                <a:spcPts val="0"/>
              </a:spcAft>
              <a:defRPr/>
            </a:pPr>
            <a:r>
              <a:rPr lang="en-US" sz="2400" kern="0" dirty="0">
                <a:solidFill>
                  <a:srgbClr val="000090"/>
                </a:solidFill>
                <a:ea typeface="ＭＳ Ｐゴシック" charset="0"/>
                <a:cs typeface="ＭＳ Ｐゴシック" charset="0"/>
              </a:rPr>
              <a:t>any program you might want to write</a:t>
            </a:r>
          </a:p>
        </p:txBody>
      </p:sp>
      <p:pic>
        <p:nvPicPr>
          <p:cNvPr id="553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29718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44958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51816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56388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6014" y="5334000"/>
            <a:ext cx="612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54864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7600" y="2362200"/>
            <a:ext cx="612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Rectangle 4"/>
          <p:cNvSpPr>
            <a:spLocks noChangeArrowheads="1"/>
          </p:cNvSpPr>
          <p:nvPr/>
        </p:nvSpPr>
        <p:spPr bwMode="auto">
          <a:xfrm>
            <a:off x="4419600" y="3200400"/>
            <a:ext cx="990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classes</a:t>
            </a:r>
          </a:p>
        </p:txBody>
      </p:sp>
      <p:sp>
        <p:nvSpPr>
          <p:cNvPr id="31" name="Rectangle 5"/>
          <p:cNvSpPr>
            <a:spLocks noChangeArrowheads="1"/>
          </p:cNvSpPr>
          <p:nvPr/>
        </p:nvSpPr>
        <p:spPr bwMode="auto">
          <a:xfrm>
            <a:off x="4953000" y="3733800"/>
            <a:ext cx="10668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fontAlgn="auto">
              <a:spcBef>
                <a:spcPts val="0"/>
              </a:spcBef>
              <a:spcAft>
                <a:spcPts val="0"/>
              </a:spcAft>
              <a:defRPr/>
            </a:pPr>
            <a:r>
              <a:rPr lang="en-US" sz="2400" kern="0" dirty="0">
                <a:solidFill>
                  <a:srgbClr val="000090"/>
                </a:solidFill>
                <a:ea typeface="ＭＳ Ｐゴシック" charset="0"/>
                <a:cs typeface="ＭＳ Ｐゴシック" charset="0"/>
              </a:rPr>
              <a:t>image</a:t>
            </a:r>
          </a:p>
        </p:txBody>
      </p:sp>
      <p:sp>
        <p:nvSpPr>
          <p:cNvPr id="32" name="Rectangle 5"/>
          <p:cNvSpPr>
            <a:spLocks noChangeArrowheads="1"/>
          </p:cNvSpPr>
          <p:nvPr/>
        </p:nvSpPr>
        <p:spPr bwMode="auto">
          <a:xfrm>
            <a:off x="3962400" y="3733800"/>
            <a:ext cx="990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sound</a:t>
            </a:r>
          </a:p>
        </p:txBody>
      </p:sp>
      <p:pic>
        <p:nvPicPr>
          <p:cNvPr id="553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052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86200" y="3429000"/>
            <a:ext cx="612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7"/>
          <p:cNvSpPr>
            <a:spLocks noChangeArrowheads="1"/>
          </p:cNvSpPr>
          <p:nvPr/>
        </p:nvSpPr>
        <p:spPr bwMode="auto">
          <a:xfrm>
            <a:off x="4572000" y="4800600"/>
            <a:ext cx="1371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fontAlgn="auto">
              <a:spcBef>
                <a:spcPts val="0"/>
              </a:spcBef>
              <a:spcAft>
                <a:spcPts val="0"/>
              </a:spcAft>
              <a:defRPr/>
            </a:pPr>
            <a:r>
              <a:rPr lang="en-US" sz="2400" kern="0" dirty="0">
                <a:solidFill>
                  <a:srgbClr val="000090"/>
                </a:solidFill>
                <a:ea typeface="ＭＳ Ｐゴシック" charset="0"/>
                <a:cs typeface="ＭＳ Ｐゴシック" charset="0"/>
              </a:rPr>
              <a:t>loops</a:t>
            </a:r>
          </a:p>
        </p:txBody>
      </p:sp>
      <p:pic>
        <p:nvPicPr>
          <p:cNvPr id="36"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8800" y="4572000"/>
            <a:ext cx="612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604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x-none">
                <a:ea typeface="ＭＳ Ｐゴシック" charset="-128"/>
              </a:rPr>
              <a:t>Outline</a:t>
            </a:r>
          </a:p>
        </p:txBody>
      </p:sp>
      <p:sp>
        <p:nvSpPr>
          <p:cNvPr id="56322"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r>
              <a:rPr lang="en-US" altLang="x-none" dirty="0">
                <a:solidFill>
                  <a:srgbClr val="FF0000"/>
                </a:solidFill>
                <a:ea typeface="ＭＳ Ｐゴシック" charset="-128"/>
              </a:rPr>
              <a:t>Strings</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79</a:t>
            </a:fld>
            <a:endParaRPr lang="en-US" altLang="x-none" sz="1200">
              <a:solidFill>
                <a:srgbClr val="000000"/>
              </a:solidFill>
              <a:latin typeface="Tahoma" charset="0"/>
            </a:endParaRPr>
          </a:p>
        </p:txBody>
      </p:sp>
    </p:spTree>
    <p:extLst>
      <p:ext uri="{BB962C8B-B14F-4D97-AF65-F5344CB8AC3E}">
        <p14:creationId xmlns:p14="http://schemas.microsoft.com/office/powerpoint/2010/main" val="101333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533400" y="228600"/>
            <a:ext cx="8153400" cy="1143000"/>
          </a:xfrm>
        </p:spPr>
        <p:txBody>
          <a:bodyPr/>
          <a:lstStyle/>
          <a:p>
            <a:r>
              <a:rPr lang="en-US" altLang="x-none" sz="2800" dirty="0">
                <a:ea typeface="ＭＳ Ｐゴシック" charset="-128"/>
              </a:rPr>
              <a:t>Robust Input Approach 1: Test Before Proceed</a:t>
            </a:r>
          </a:p>
        </p:txBody>
      </p:sp>
      <p:sp>
        <p:nvSpPr>
          <p:cNvPr id="2" name="Content Placeholder 1"/>
          <p:cNvSpPr>
            <a:spLocks noGrp="1"/>
          </p:cNvSpPr>
          <p:nvPr>
            <p:ph idx="1"/>
          </p:nvPr>
        </p:nvSpPr>
        <p:spPr>
          <a:xfrm>
            <a:off x="533400" y="1379483"/>
            <a:ext cx="7772400" cy="4648200"/>
          </a:xfrm>
        </p:spPr>
        <p:txBody>
          <a:bodyPr/>
          <a:lstStyle/>
          <a:p>
            <a:r>
              <a:rPr lang="en-US" dirty="0"/>
              <a:t>Design pattern</a:t>
            </a:r>
          </a:p>
        </p:txBody>
      </p:sp>
      <p:sp>
        <p:nvSpPr>
          <p:cNvPr id="788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C1256068-5BF2-554B-A825-E074BDB1511D}" type="slidenum">
              <a:rPr lang="en-US" altLang="x-none" sz="1200">
                <a:latin typeface="Tahoma" charset="0"/>
              </a:rPr>
              <a:pPr/>
              <a:t>8</a:t>
            </a:fld>
            <a:endParaRPr lang="en-US" altLang="x-none" sz="1200">
              <a:latin typeface="Tahoma" charset="0"/>
            </a:endParaRPr>
          </a:p>
        </p:txBody>
      </p:sp>
      <p:sp>
        <p:nvSpPr>
          <p:cNvPr id="7" name="Rectangular Callout 6"/>
          <p:cNvSpPr/>
          <p:nvPr/>
        </p:nvSpPr>
        <p:spPr bwMode="auto">
          <a:xfrm>
            <a:off x="3329152" y="3711466"/>
            <a:ext cx="5715000" cy="956006"/>
          </a:xfrm>
          <a:prstGeom prst="wedgeRectCallout">
            <a:avLst>
              <a:gd name="adj1" fmla="val -39574"/>
              <a:gd name="adj2" fmla="val 95220"/>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a:lstStyle/>
          <a:p>
            <a:pPr>
              <a:defRPr/>
            </a:pPr>
            <a:r>
              <a:rPr lang="en-US" sz="2800" dirty="0">
                <a:latin typeface="Times New Roman" pitchFamily="18" charset="0"/>
                <a:ea typeface="ＭＳ Ｐゴシック" charset="0"/>
                <a:cs typeface="ＭＳ Ｐゴシック" charset="0"/>
              </a:rPr>
              <a:t>return type of </a:t>
            </a:r>
            <a:r>
              <a:rPr lang="en-US" sz="2800" dirty="0" err="1">
                <a:latin typeface="Times New Roman" pitchFamily="18" charset="0"/>
                <a:ea typeface="ＭＳ Ｐゴシック" charset="0"/>
                <a:cs typeface="ＭＳ Ｐゴシック" charset="0"/>
              </a:rPr>
              <a:t>hasNextInt</a:t>
            </a:r>
            <a:r>
              <a:rPr lang="en-US" sz="2800" dirty="0">
                <a:latin typeface="Times New Roman" pitchFamily="18" charset="0"/>
                <a:ea typeface="ＭＳ Ｐゴシック" charset="0"/>
                <a:cs typeface="ＭＳ Ｐゴシック" charset="0"/>
              </a:rPr>
              <a:t>() is </a:t>
            </a:r>
            <a:r>
              <a:rPr lang="en-US" sz="2800" dirty="0" err="1">
                <a:latin typeface="Times New Roman" pitchFamily="18" charset="0"/>
                <a:ea typeface="ＭＳ Ｐゴシック" charset="0"/>
                <a:cs typeface="ＭＳ Ｐゴシック" charset="0"/>
              </a:rPr>
              <a:t>boolean</a:t>
            </a:r>
            <a:r>
              <a:rPr lang="en-US" sz="2800" dirty="0">
                <a:latin typeface="Times New Roman" pitchFamily="18" charset="0"/>
                <a:ea typeface="ＭＳ Ｐゴシック" charset="0"/>
                <a:cs typeface="ＭＳ Ｐゴシック" charset="0"/>
              </a:rPr>
              <a:t>, indicating a logical condition.</a:t>
            </a:r>
          </a:p>
        </p:txBody>
      </p:sp>
      <p:sp>
        <p:nvSpPr>
          <p:cNvPr id="8" name="Rectangle 4"/>
          <p:cNvSpPr>
            <a:spLocks noChangeArrowheads="1"/>
          </p:cNvSpPr>
          <p:nvPr/>
        </p:nvSpPr>
        <p:spPr bwMode="auto">
          <a:xfrm>
            <a:off x="1144587" y="1905000"/>
            <a:ext cx="6934200" cy="16927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70000"/>
              </a:lnSpc>
              <a:spcBef>
                <a:spcPct val="20000"/>
              </a:spcBef>
              <a:buClr>
                <a:srgbClr val="3333CC"/>
              </a:buClr>
              <a:buSzPct val="75000"/>
            </a:pPr>
            <a:r>
              <a:rPr lang="en-US" altLang="x-none" sz="2000" dirty="0">
                <a:solidFill>
                  <a:srgbClr val="000000"/>
                </a:solidFill>
                <a:latin typeface="Courier New" charset="0"/>
              </a:rPr>
              <a:t>if ( </a:t>
            </a:r>
            <a:r>
              <a:rPr lang="en-US" altLang="x-none" sz="2000" b="1" dirty="0">
                <a:solidFill>
                  <a:srgbClr val="800000"/>
                </a:solidFill>
                <a:latin typeface="Courier New" charset="0"/>
              </a:rPr>
              <a:t>&lt;</a:t>
            </a:r>
            <a:r>
              <a:rPr lang="en-US" altLang="x-none" sz="2000" b="1" dirty="0" err="1">
                <a:solidFill>
                  <a:srgbClr val="800000"/>
                </a:solidFill>
                <a:latin typeface="Courier New" charset="0"/>
              </a:rPr>
              <a:t>ExceptionConditionFalse</a:t>
            </a:r>
            <a:r>
              <a:rPr lang="en-US" altLang="x-none" sz="2000" b="1" dirty="0">
                <a:solidFill>
                  <a:srgbClr val="800000"/>
                </a:solidFill>
                <a:latin typeface="Courier New" charset="0"/>
              </a:rPr>
              <a:t>&gt; ) {</a:t>
            </a:r>
            <a:endParaRPr lang="en-US" altLang="x-none" sz="2000" dirty="0">
              <a:solidFill>
                <a:srgbClr val="000000"/>
              </a:solidFill>
              <a:latin typeface="Courier New" charset="0"/>
            </a:endParaRPr>
          </a:p>
          <a:p>
            <a:pPr algn="l">
              <a:lnSpc>
                <a:spcPct val="70000"/>
              </a:lnSpc>
              <a:spcBef>
                <a:spcPct val="20000"/>
              </a:spcBef>
              <a:buClr>
                <a:srgbClr val="3333CC"/>
              </a:buClr>
              <a:buSzPct val="75000"/>
            </a:pPr>
            <a:r>
              <a:rPr lang="en-US" altLang="x-none" sz="2000" dirty="0">
                <a:solidFill>
                  <a:srgbClr val="000000"/>
                </a:solidFill>
                <a:latin typeface="Courier New" charset="0"/>
              </a:rPr>
              <a:t>  proceed;</a:t>
            </a:r>
          </a:p>
          <a:p>
            <a:pPr algn="l">
              <a:lnSpc>
                <a:spcPct val="70000"/>
              </a:lnSpc>
              <a:spcBef>
                <a:spcPct val="20000"/>
              </a:spcBef>
              <a:buClr>
                <a:srgbClr val="3333CC"/>
              </a:buClr>
              <a:buSzPct val="75000"/>
            </a:pP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2000" dirty="0">
                <a:solidFill>
                  <a:srgbClr val="000000"/>
                </a:solidFill>
                <a:latin typeface="Courier New" charset="0"/>
              </a:rPr>
              <a:t>else {</a:t>
            </a:r>
          </a:p>
          <a:p>
            <a:pPr algn="l">
              <a:lnSpc>
                <a:spcPct val="70000"/>
              </a:lnSpc>
              <a:spcBef>
                <a:spcPct val="20000"/>
              </a:spcBef>
              <a:buClr>
                <a:srgbClr val="3333CC"/>
              </a:buClr>
              <a:buSzPct val="75000"/>
            </a:pPr>
            <a:r>
              <a:rPr lang="en-US" altLang="x-none" sz="2000" dirty="0">
                <a:solidFill>
                  <a:srgbClr val="000000"/>
                </a:solidFill>
                <a:latin typeface="Courier New" charset="0"/>
              </a:rPr>
              <a:t>  </a:t>
            </a:r>
            <a:r>
              <a:rPr lang="en-US" altLang="x-none" sz="2000" dirty="0" err="1">
                <a:solidFill>
                  <a:srgbClr val="000000"/>
                </a:solidFill>
                <a:latin typeface="Courier New" charset="0"/>
              </a:rPr>
              <a:t>System.out.println</a:t>
            </a:r>
            <a:r>
              <a:rPr lang="en-US" altLang="x-none" sz="2000" dirty="0">
                <a:solidFill>
                  <a:srgbClr val="000000"/>
                </a:solidFill>
                <a:latin typeface="Courier New" charset="0"/>
              </a:rPr>
              <a:t>(</a:t>
            </a:r>
            <a:r>
              <a:rPr lang="en-US" altLang="en-US" sz="2000" dirty="0">
                <a:solidFill>
                  <a:srgbClr val="000000"/>
                </a:solidFill>
                <a:latin typeface="Courier New" charset="0"/>
              </a:rPr>
              <a:t>“</a:t>
            </a:r>
            <a:r>
              <a:rPr lang="en-US" altLang="x-none" sz="2000" dirty="0">
                <a:solidFill>
                  <a:srgbClr val="000000"/>
                </a:solidFill>
                <a:latin typeface="Courier New" charset="0"/>
              </a:rPr>
              <a:t>Error message.</a:t>
            </a:r>
            <a:r>
              <a:rPr lang="en-US" altLang="en-US" sz="2000" dirty="0">
                <a:solidFill>
                  <a:srgbClr val="000000"/>
                </a:solidFill>
                <a:latin typeface="Courier New" charset="0"/>
              </a:rPr>
              <a:t>”</a:t>
            </a: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2000" dirty="0">
                <a:solidFill>
                  <a:srgbClr val="000000"/>
                </a:solidFill>
                <a:latin typeface="Courier New" charset="0"/>
              </a:rPr>
              <a:t>}</a:t>
            </a:r>
          </a:p>
        </p:txBody>
      </p:sp>
      <p:sp>
        <p:nvSpPr>
          <p:cNvPr id="9" name="Rectangle 4"/>
          <p:cNvSpPr>
            <a:spLocks noChangeArrowheads="1"/>
          </p:cNvSpPr>
          <p:nvPr/>
        </p:nvSpPr>
        <p:spPr bwMode="auto">
          <a:xfrm>
            <a:off x="533400" y="4800600"/>
            <a:ext cx="8305800"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70000"/>
              </a:lnSpc>
              <a:spcBef>
                <a:spcPct val="20000"/>
              </a:spcBef>
              <a:buClr>
                <a:srgbClr val="3333CC"/>
              </a:buClr>
              <a:buSzPct val="75000"/>
            </a:pPr>
            <a:r>
              <a:rPr lang="en-US" altLang="x-none" sz="2000" dirty="0" err="1">
                <a:solidFill>
                  <a:srgbClr val="000000"/>
                </a:solidFill>
                <a:latin typeface="Courier New" charset="0"/>
              </a:rPr>
              <a:t>System.out.print</a:t>
            </a:r>
            <a:r>
              <a:rPr lang="en-US" altLang="x-none" sz="2000" dirty="0">
                <a:solidFill>
                  <a:srgbClr val="000000"/>
                </a:solidFill>
                <a:latin typeface="Courier New" charset="0"/>
              </a:rPr>
              <a:t>("Which year will you graduate? ");</a:t>
            </a:r>
          </a:p>
          <a:p>
            <a:pPr algn="l">
              <a:lnSpc>
                <a:spcPct val="70000"/>
              </a:lnSpc>
              <a:spcBef>
                <a:spcPct val="20000"/>
              </a:spcBef>
              <a:buClr>
                <a:srgbClr val="3333CC"/>
              </a:buClr>
              <a:buSzPct val="75000"/>
            </a:pPr>
            <a:r>
              <a:rPr lang="en-US" altLang="x-none" sz="2000" dirty="0">
                <a:solidFill>
                  <a:srgbClr val="000000"/>
                </a:solidFill>
                <a:latin typeface="Courier New" charset="0"/>
              </a:rPr>
              <a:t>if ( </a:t>
            </a:r>
            <a:r>
              <a:rPr lang="en-US" altLang="x-none" sz="2000" b="1" dirty="0" err="1">
                <a:solidFill>
                  <a:srgbClr val="800000"/>
                </a:solidFill>
                <a:latin typeface="Courier New" charset="0"/>
              </a:rPr>
              <a:t>console.hasNextInt</a:t>
            </a:r>
            <a:r>
              <a:rPr lang="en-US" altLang="x-none" sz="2000" b="1" dirty="0">
                <a:solidFill>
                  <a:srgbClr val="800000"/>
                </a:solidFill>
                <a:latin typeface="Courier New" charset="0"/>
              </a:rPr>
              <a:t>() ) {</a:t>
            </a:r>
            <a:endParaRPr lang="en-US" altLang="x-none" sz="2000" dirty="0">
              <a:solidFill>
                <a:srgbClr val="000000"/>
              </a:solidFill>
              <a:latin typeface="Courier New" charset="0"/>
            </a:endParaRPr>
          </a:p>
          <a:p>
            <a:pPr algn="l">
              <a:lnSpc>
                <a:spcPct val="70000"/>
              </a:lnSpc>
              <a:spcBef>
                <a:spcPct val="20000"/>
              </a:spcBef>
              <a:buClr>
                <a:srgbClr val="3333CC"/>
              </a:buClr>
              <a:buSzPct val="75000"/>
            </a:pPr>
            <a:r>
              <a:rPr lang="en-US" altLang="x-none" sz="2000" dirty="0">
                <a:solidFill>
                  <a:srgbClr val="000000"/>
                </a:solidFill>
                <a:latin typeface="Courier New" charset="0"/>
              </a:rPr>
              <a:t>  year = </a:t>
            </a:r>
            <a:r>
              <a:rPr lang="en-US" altLang="x-none" sz="2000" dirty="0" err="1">
                <a:solidFill>
                  <a:srgbClr val="000000"/>
                </a:solidFill>
                <a:latin typeface="Courier New" charset="0"/>
              </a:rPr>
              <a:t>console.nextInt</a:t>
            </a: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2000" dirty="0">
                <a:solidFill>
                  <a:srgbClr val="000000"/>
                </a:solidFill>
                <a:latin typeface="Courier New" charset="0"/>
              </a:rPr>
              <a:t>else {</a:t>
            </a:r>
          </a:p>
          <a:p>
            <a:pPr algn="l">
              <a:lnSpc>
                <a:spcPct val="70000"/>
              </a:lnSpc>
              <a:spcBef>
                <a:spcPct val="20000"/>
              </a:spcBef>
              <a:buClr>
                <a:srgbClr val="3333CC"/>
              </a:buClr>
              <a:buSzPct val="75000"/>
            </a:pPr>
            <a:r>
              <a:rPr lang="en-US" altLang="x-none" sz="2000" dirty="0">
                <a:solidFill>
                  <a:srgbClr val="000000"/>
                </a:solidFill>
                <a:latin typeface="Courier New" charset="0"/>
              </a:rPr>
              <a:t>  </a:t>
            </a:r>
            <a:r>
              <a:rPr lang="en-US" altLang="x-none" sz="2000" dirty="0" err="1">
                <a:solidFill>
                  <a:srgbClr val="000000"/>
                </a:solidFill>
                <a:latin typeface="Courier New" charset="0"/>
              </a:rPr>
              <a:t>System.out.println</a:t>
            </a:r>
            <a:r>
              <a:rPr lang="en-US" altLang="x-none" sz="2000" dirty="0">
                <a:solidFill>
                  <a:srgbClr val="000000"/>
                </a:solidFill>
                <a:latin typeface="Courier New" charset="0"/>
              </a:rPr>
              <a:t>(</a:t>
            </a:r>
            <a:r>
              <a:rPr lang="en-US" altLang="en-US" sz="2000" dirty="0">
                <a:solidFill>
                  <a:srgbClr val="000000"/>
                </a:solidFill>
                <a:latin typeface="Courier New" charset="0"/>
              </a:rPr>
              <a:t>“</a:t>
            </a:r>
            <a:r>
              <a:rPr lang="en-US" altLang="x-none" sz="2000" dirty="0">
                <a:solidFill>
                  <a:srgbClr val="000000"/>
                </a:solidFill>
                <a:latin typeface="Courier New" charset="0"/>
              </a:rPr>
              <a:t>Wrong type; please give int.</a:t>
            </a:r>
            <a:r>
              <a:rPr lang="en-US" altLang="en-US" sz="2000" dirty="0">
                <a:solidFill>
                  <a:srgbClr val="000000"/>
                </a:solidFill>
                <a:latin typeface="Courier New" charset="0"/>
              </a:rPr>
              <a:t>”</a:t>
            </a: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2000" dirty="0">
                <a:solidFill>
                  <a:srgbClr val="000000"/>
                </a:solidFill>
                <a:latin typeface="Courier New" charset="0"/>
              </a:rPr>
              <a:t>}</a:t>
            </a:r>
          </a:p>
        </p:txBody>
      </p:sp>
    </p:spTree>
    <p:extLst>
      <p:ext uri="{BB962C8B-B14F-4D97-AF65-F5344CB8AC3E}">
        <p14:creationId xmlns:p14="http://schemas.microsoft.com/office/powerpoint/2010/main" val="14388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x-none" dirty="0">
                <a:ea typeface="ＭＳ Ｐゴシック" charset="-128"/>
              </a:rPr>
              <a:t>Discussion</a:t>
            </a:r>
          </a:p>
        </p:txBody>
      </p:sp>
      <p:sp>
        <p:nvSpPr>
          <p:cNvPr id="56322"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Functions (methods) </a:t>
            </a:r>
            <a:r>
              <a:rPr lang="en-US" altLang="zh-CN" dirty="0">
                <a:ea typeface="ＭＳ Ｐゴシック" charset="-128"/>
              </a:rPr>
              <a:t>that</a:t>
            </a:r>
            <a:r>
              <a:rPr lang="zh-CN" altLang="en-US" dirty="0">
                <a:ea typeface="ＭＳ Ｐゴシック" charset="-128"/>
              </a:rPr>
              <a:t> </a:t>
            </a:r>
            <a:r>
              <a:rPr lang="en-US" altLang="x-none" dirty="0">
                <a:ea typeface="ＭＳ Ｐゴシック" charset="-128"/>
              </a:rPr>
              <a:t>one may need to process text (Strings)?</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80</a:t>
            </a:fld>
            <a:endParaRPr lang="en-US" altLang="x-none" sz="1200">
              <a:solidFill>
                <a:srgbClr val="000000"/>
              </a:solidFill>
              <a:latin typeface="Tahoma" charset="0"/>
            </a:endParaRPr>
          </a:p>
        </p:txBody>
      </p:sp>
    </p:spTree>
    <p:extLst>
      <p:ext uri="{BB962C8B-B14F-4D97-AF65-F5344CB8AC3E}">
        <p14:creationId xmlns:p14="http://schemas.microsoft.com/office/powerpoint/2010/main" val="5679573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US" altLang="x-none" dirty="0">
                <a:ea typeface="ＭＳ Ｐゴシック" charset="-128"/>
              </a:rPr>
              <a:t>Roadmap: String Processing</a:t>
            </a:r>
          </a:p>
        </p:txBody>
      </p:sp>
      <p:sp>
        <p:nvSpPr>
          <p:cNvPr id="18434" name="Rectangle 3"/>
          <p:cNvSpPr>
            <a:spLocks noGrp="1"/>
          </p:cNvSpPr>
          <p:nvPr>
            <p:ph type="body" idx="1"/>
          </p:nvPr>
        </p:nvSpPr>
        <p:spPr>
          <a:xfrm>
            <a:off x="609600" y="1524000"/>
            <a:ext cx="8382000" cy="5181600"/>
          </a:xfrm>
        </p:spPr>
        <p:txBody>
          <a:bodyPr/>
          <a:lstStyle/>
          <a:p>
            <a:pPr eaLnBrk="1" hangingPunct="1">
              <a:lnSpc>
                <a:spcPct val="75000"/>
              </a:lnSpc>
            </a:pPr>
            <a:r>
              <a:rPr lang="en-US" altLang="x-none" dirty="0">
                <a:ea typeface="ＭＳ Ｐゴシック" charset="-128"/>
              </a:rPr>
              <a:t>Access methods, e.g.,</a:t>
            </a:r>
          </a:p>
          <a:p>
            <a:pPr lvl="1" eaLnBrk="1" hangingPunct="1">
              <a:lnSpc>
                <a:spcPct val="75000"/>
              </a:lnSpc>
            </a:pPr>
            <a:r>
              <a:rPr lang="en-US" altLang="x-none" dirty="0">
                <a:latin typeface="Courier New" charset="0"/>
                <a:ea typeface="ＭＳ Ｐゴシック" charset="-128"/>
              </a:rPr>
              <a:t>length, substring, </a:t>
            </a:r>
            <a:r>
              <a:rPr lang="en-US" altLang="x-none" dirty="0" err="1">
                <a:latin typeface="Courier New" charset="0"/>
                <a:ea typeface="ＭＳ Ｐゴシック" charset="-128"/>
              </a:rPr>
              <a:t>charAt</a:t>
            </a:r>
            <a:r>
              <a:rPr lang="en-US" altLang="x-none" dirty="0">
                <a:latin typeface="Courier New" charset="0"/>
                <a:ea typeface="ＭＳ Ｐゴシック" charset="-128"/>
              </a:rPr>
              <a:t>, </a:t>
            </a:r>
            <a:r>
              <a:rPr lang="en-US" altLang="x-none" dirty="0" err="1">
                <a:latin typeface="Courier New" charset="0"/>
                <a:ea typeface="ＭＳ Ｐゴシック" charset="-128"/>
              </a:rPr>
              <a:t>indexOf</a:t>
            </a:r>
            <a:endParaRPr lang="en-US" altLang="x-none" dirty="0">
              <a:latin typeface="Courier New" charset="0"/>
              <a:ea typeface="ＭＳ Ｐゴシック" charset="-128"/>
            </a:endParaRPr>
          </a:p>
          <a:p>
            <a:pPr eaLnBrk="1" hangingPunct="1">
              <a:lnSpc>
                <a:spcPct val="75000"/>
              </a:lnSpc>
            </a:pPr>
            <a:r>
              <a:rPr lang="en-US" altLang="x-none" dirty="0">
                <a:ea typeface="ＭＳ Ｐゴシック" charset="-128"/>
              </a:rPr>
              <a:t>String generator methods (string-&gt;string), e.g. </a:t>
            </a:r>
          </a:p>
          <a:p>
            <a:pPr lvl="1" eaLnBrk="1" hangingPunct="1">
              <a:lnSpc>
                <a:spcPct val="75000"/>
              </a:lnSpc>
            </a:pPr>
            <a:r>
              <a:rPr lang="en-US" altLang="x-none" dirty="0" err="1">
                <a:latin typeface="Courier New" charset="0"/>
                <a:ea typeface="ＭＳ Ｐゴシック" charset="-128"/>
              </a:rPr>
              <a:t>toLowerCase</a:t>
            </a:r>
            <a:r>
              <a:rPr lang="en-US" altLang="x-none" dirty="0">
                <a:latin typeface="Courier New" charset="0"/>
                <a:ea typeface="ＭＳ Ｐゴシック" charset="-128"/>
              </a:rPr>
              <a:t>, </a:t>
            </a:r>
            <a:r>
              <a:rPr lang="en-US" altLang="x-none" dirty="0" err="1">
                <a:latin typeface="Courier New" charset="0"/>
                <a:ea typeface="ＭＳ Ｐゴシック" charset="-128"/>
              </a:rPr>
              <a:t>toUpperCase</a:t>
            </a:r>
            <a:r>
              <a:rPr lang="en-US" altLang="x-none" dirty="0">
                <a:latin typeface="Courier New" charset="0"/>
                <a:ea typeface="ＭＳ Ｐゴシック" charset="-128"/>
              </a:rPr>
              <a:t>, replace, split (</a:t>
            </a:r>
            <a:r>
              <a:rPr lang="en-US" altLang="x-none" dirty="0">
                <a:ea typeface="ＭＳ Ｐゴシック" charset="-128"/>
              </a:rPr>
              <a:t>string-&gt;strings)</a:t>
            </a:r>
            <a:endParaRPr lang="en-US" altLang="x-none" dirty="0">
              <a:latin typeface="Courier New" charset="0"/>
              <a:ea typeface="ＭＳ Ｐゴシック" charset="-128"/>
            </a:endParaRPr>
          </a:p>
          <a:p>
            <a:pPr eaLnBrk="1" hangingPunct="1">
              <a:lnSpc>
                <a:spcPct val="75000"/>
              </a:lnSpc>
            </a:pPr>
            <a:r>
              <a:rPr lang="en-US" altLang="x-none" dirty="0">
                <a:ea typeface="ＭＳ Ｐゴシック" charset="-128"/>
              </a:rPr>
              <a:t>Conversion from String, e.g.,</a:t>
            </a:r>
          </a:p>
          <a:p>
            <a:pPr lvl="1" eaLnBrk="1" hangingPunct="1">
              <a:lnSpc>
                <a:spcPct val="75000"/>
              </a:lnSpc>
            </a:pPr>
            <a:r>
              <a:rPr lang="en-US" altLang="x-none" dirty="0" err="1">
                <a:latin typeface="Courier New" charset="0"/>
                <a:ea typeface="ＭＳ Ｐゴシック" charset="-128"/>
              </a:rPr>
              <a:t>Integer.parseInt</a:t>
            </a:r>
            <a:r>
              <a:rPr lang="en-US" altLang="x-none" dirty="0">
                <a:latin typeface="Courier New" charset="0"/>
                <a:ea typeface="ＭＳ Ｐゴシック" charset="-128"/>
              </a:rPr>
              <a:t>, </a:t>
            </a:r>
            <a:r>
              <a:rPr lang="en-US" altLang="x-none" dirty="0" err="1">
                <a:latin typeface="Courier New" charset="0"/>
                <a:ea typeface="ＭＳ Ｐゴシック" charset="-128"/>
              </a:rPr>
              <a:t>Double.parseDouble</a:t>
            </a:r>
            <a:endParaRPr lang="en-US" altLang="x-none" dirty="0">
              <a:ea typeface="ＭＳ Ｐゴシック" charset="-128"/>
            </a:endParaRPr>
          </a:p>
          <a:p>
            <a:pPr eaLnBrk="1" hangingPunct="1">
              <a:lnSpc>
                <a:spcPct val="75000"/>
              </a:lnSpc>
            </a:pPr>
            <a:r>
              <a:rPr lang="en-US" altLang="x-none" dirty="0">
                <a:ea typeface="ＭＳ Ｐゴシック" charset="-128"/>
              </a:rPr>
              <a:t>Input processing, e.g.,</a:t>
            </a:r>
          </a:p>
          <a:p>
            <a:pPr lvl="1" eaLnBrk="1" hangingPunct="1">
              <a:lnSpc>
                <a:spcPct val="75000"/>
              </a:lnSpc>
            </a:pPr>
            <a:r>
              <a:rPr lang="en-US" altLang="x-none" dirty="0" err="1">
                <a:latin typeface="Courier New" charset="0"/>
                <a:ea typeface="ＭＳ Ｐゴシック" charset="-128"/>
              </a:rPr>
              <a:t>Scanner.next</a:t>
            </a:r>
            <a:r>
              <a:rPr lang="en-US" altLang="x-none" dirty="0">
                <a:latin typeface="Courier New" charset="0"/>
                <a:ea typeface="ＭＳ Ｐゴシック" charset="-128"/>
              </a:rPr>
              <a:t>, </a:t>
            </a:r>
            <a:r>
              <a:rPr lang="en-US" altLang="x-none" dirty="0" err="1">
                <a:latin typeface="Courier New" charset="0"/>
                <a:ea typeface="ＭＳ Ｐゴシック" charset="-128"/>
              </a:rPr>
              <a:t>Scanner.nextLine</a:t>
            </a:r>
            <a:endParaRPr lang="en-US" altLang="x-none" dirty="0">
              <a:ea typeface="ＭＳ Ｐゴシック" charset="-128"/>
            </a:endParaRPr>
          </a:p>
          <a:p>
            <a:pPr eaLnBrk="1" hangingPunct="1">
              <a:lnSpc>
                <a:spcPct val="75000"/>
              </a:lnSpc>
            </a:pPr>
            <a:r>
              <a:rPr lang="en-US" altLang="x-none" dirty="0">
                <a:ea typeface="ＭＳ Ｐゴシック" charset="-128"/>
              </a:rPr>
              <a:t>Output formatting: format string</a:t>
            </a:r>
          </a:p>
          <a:p>
            <a:pPr lvl="1" eaLnBrk="1" hangingPunct="1">
              <a:lnSpc>
                <a:spcPct val="75000"/>
              </a:lnSpc>
            </a:pPr>
            <a:r>
              <a:rPr lang="en-US" altLang="x-none" dirty="0" err="1">
                <a:latin typeface="Courier New" charset="0"/>
                <a:ea typeface="ＭＳ Ｐゴシック" charset="-128"/>
              </a:rPr>
              <a:t>System.out.printf</a:t>
            </a:r>
            <a:r>
              <a:rPr lang="en-US" altLang="x-none" dirty="0">
                <a:latin typeface="Courier New" charset="0"/>
                <a:ea typeface="ＭＳ Ｐゴシック" charset="-128"/>
              </a:rPr>
              <a:t>, </a:t>
            </a:r>
            <a:r>
              <a:rPr lang="en-US" altLang="x-none" dirty="0" err="1">
                <a:latin typeface="Courier New" charset="0"/>
                <a:ea typeface="ＭＳ Ｐゴシック" charset="-128"/>
              </a:rPr>
              <a:t>String.format</a:t>
            </a:r>
            <a:endParaRPr lang="en-US" altLang="x-none" dirty="0">
              <a:latin typeface="Courier New" charset="0"/>
              <a:ea typeface="ＭＳ Ｐゴシック" charset="-128"/>
            </a:endParaRPr>
          </a:p>
          <a:p>
            <a:pPr eaLnBrk="1" hangingPunct="1">
              <a:lnSpc>
                <a:spcPct val="75000"/>
              </a:lnSpc>
            </a:pPr>
            <a:r>
              <a:rPr lang="en-US" altLang="x-none" dirty="0">
                <a:ea typeface="ＭＳ Ｐゴシック" charset="-128"/>
              </a:rPr>
              <a:t>Boolean methods, e.g.,</a:t>
            </a:r>
          </a:p>
          <a:p>
            <a:pPr lvl="1" eaLnBrk="1" hangingPunct="1">
              <a:lnSpc>
                <a:spcPct val="75000"/>
              </a:lnSpc>
            </a:pPr>
            <a:r>
              <a:rPr lang="en-US" altLang="x-none" sz="2800" dirty="0">
                <a:latin typeface="Courier New" charset="0"/>
                <a:ea typeface="ＭＳ Ｐゴシック" charset="-128"/>
              </a:rPr>
              <a:t>equals, </a:t>
            </a:r>
            <a:r>
              <a:rPr lang="en-US" altLang="x-none" sz="2800" dirty="0" err="1">
                <a:latin typeface="Courier New" charset="0"/>
                <a:ea typeface="ＭＳ Ｐゴシック" charset="-128"/>
              </a:rPr>
              <a:t>equalsIgnoreCase</a:t>
            </a:r>
            <a:r>
              <a:rPr lang="en-US" altLang="x-none" sz="2800" dirty="0">
                <a:latin typeface="Courier New" charset="0"/>
                <a:ea typeface="ＭＳ Ｐゴシック" charset="-128"/>
              </a:rPr>
              <a:t>, </a:t>
            </a:r>
            <a:r>
              <a:rPr lang="en-US" altLang="x-none" sz="2800" dirty="0" err="1">
                <a:latin typeface="Courier New" charset="0"/>
                <a:ea typeface="ＭＳ Ｐゴシック" charset="-128"/>
              </a:rPr>
              <a:t>startsWith</a:t>
            </a:r>
            <a:r>
              <a:rPr lang="en-US" altLang="x-none" sz="2800" dirty="0">
                <a:latin typeface="Courier New" charset="0"/>
                <a:ea typeface="ＭＳ Ｐゴシック" charset="-128"/>
              </a:rPr>
              <a:t>, </a:t>
            </a:r>
            <a:r>
              <a:rPr lang="en-US" altLang="x-none" sz="2800" dirty="0" err="1">
                <a:latin typeface="Courier New" charset="0"/>
                <a:ea typeface="ＭＳ Ｐゴシック" charset="-128"/>
              </a:rPr>
              <a:t>endsWith</a:t>
            </a:r>
            <a:r>
              <a:rPr lang="en-US" altLang="x-none" sz="2800" dirty="0">
                <a:latin typeface="Courier New" charset="0"/>
                <a:ea typeface="ＭＳ Ｐゴシック" charset="-128"/>
              </a:rPr>
              <a:t>, contains, matches</a:t>
            </a:r>
          </a:p>
        </p:txBody>
      </p:sp>
      <p:sp>
        <p:nvSpPr>
          <p:cNvPr id="2" name="Slide Number Placeholder 3">
            <a:extLst>
              <a:ext uri="{FF2B5EF4-FFF2-40B4-BE49-F238E27FC236}">
                <a16:creationId xmlns:a16="http://schemas.microsoft.com/office/drawing/2014/main" id="{AAEF5A9A-9B09-9A3C-AE41-EBC8BCDA301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81</a:t>
            </a:fld>
            <a:endParaRPr lang="en-US" altLang="x-none" sz="1200">
              <a:solidFill>
                <a:srgbClr val="000000"/>
              </a:solidFill>
              <a:latin typeface="Tahoma" charset="0"/>
            </a:endParaRPr>
          </a:p>
        </p:txBody>
      </p:sp>
    </p:spTree>
    <p:extLst>
      <p:ext uri="{BB962C8B-B14F-4D97-AF65-F5344CB8AC3E}">
        <p14:creationId xmlns:p14="http://schemas.microsoft.com/office/powerpoint/2010/main" val="1614858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pPr eaLnBrk="1" hangingPunct="1"/>
            <a:r>
              <a:rPr lang="en-US" altLang="x-none">
                <a:ea typeface="ＭＳ Ｐゴシック" charset="-128"/>
              </a:rPr>
              <a:t>Strings</a:t>
            </a:r>
          </a:p>
        </p:txBody>
      </p:sp>
      <p:sp>
        <p:nvSpPr>
          <p:cNvPr id="57346" name="Rectangle 3"/>
          <p:cNvSpPr>
            <a:spLocks noGrp="1"/>
          </p:cNvSpPr>
          <p:nvPr>
            <p:ph type="body" idx="1"/>
          </p:nvPr>
        </p:nvSpPr>
        <p:spPr>
          <a:xfrm>
            <a:off x="533400" y="1600200"/>
            <a:ext cx="8458200" cy="4953000"/>
          </a:xfrm>
        </p:spPr>
        <p:txBody>
          <a:bodyPr/>
          <a:lstStyle/>
          <a:p>
            <a:pPr eaLnBrk="1" hangingPunct="1"/>
            <a:r>
              <a:rPr lang="en-US" altLang="x-none" b="1" dirty="0">
                <a:ea typeface="ＭＳ Ｐゴシック" charset="-128"/>
              </a:rPr>
              <a:t>string</a:t>
            </a:r>
            <a:r>
              <a:rPr lang="en-US" altLang="x-none" dirty="0">
                <a:ea typeface="ＭＳ Ｐゴシック" charset="-128"/>
              </a:rPr>
              <a:t>: An </a:t>
            </a:r>
            <a:r>
              <a:rPr lang="en-US" altLang="x-none" dirty="0">
                <a:solidFill>
                  <a:srgbClr val="C00000"/>
                </a:solidFill>
                <a:ea typeface="ＭＳ Ｐゴシック" charset="-128"/>
              </a:rPr>
              <a:t>object</a:t>
            </a:r>
            <a:r>
              <a:rPr lang="en-US" altLang="x-none" dirty="0">
                <a:ea typeface="ＭＳ Ｐゴシック" charset="-128"/>
              </a:rPr>
              <a:t> storing a sequence of text characters.</a:t>
            </a:r>
          </a:p>
          <a:p>
            <a:pPr lvl="1" eaLnBrk="1" hangingPunct="1"/>
            <a:r>
              <a:rPr lang="en-US" altLang="x-none" dirty="0">
                <a:ea typeface="ＭＳ Ｐゴシック" charset="-128"/>
              </a:rPr>
              <a:t>Unlike most other objects, a </a:t>
            </a:r>
            <a:r>
              <a:rPr lang="en-US" altLang="x-none" dirty="0">
                <a:latin typeface="Courier New" charset="0"/>
                <a:ea typeface="ＭＳ Ｐゴシック" charset="-128"/>
              </a:rPr>
              <a:t>String</a:t>
            </a:r>
            <a:r>
              <a:rPr lang="en-US" altLang="x-none" dirty="0">
                <a:ea typeface="ＭＳ Ｐゴシック" charset="-128"/>
              </a:rPr>
              <a:t> is so common that Java introduces a short cut and you do not need to create String with </a:t>
            </a:r>
            <a:r>
              <a:rPr lang="en-US" altLang="x-none" dirty="0">
                <a:latin typeface="Courier New" charset="0"/>
                <a:ea typeface="ＭＳ Ｐゴシック" charset="-128"/>
              </a:rPr>
              <a:t>new</a:t>
            </a:r>
            <a:r>
              <a:rPr lang="en-US" altLang="x-none" dirty="0">
                <a:ea typeface="ＭＳ Ｐゴシック" charset="-128"/>
              </a:rPr>
              <a:t>—to make Strings more similar to native primitive data types</a:t>
            </a:r>
          </a:p>
          <a:p>
            <a:pPr lvl="1" eaLnBrk="1" hangingPunct="1"/>
            <a:endParaRPr lang="en-US" altLang="x-none" sz="800" dirty="0">
              <a:ea typeface="ＭＳ Ｐゴシック" charset="-128"/>
            </a:endParaRPr>
          </a:p>
          <a:p>
            <a:pPr lvl="1" eaLnBrk="1" hangingPunct="1">
              <a:buFont typeface="Wingdings 2" charset="2"/>
              <a:buNone/>
            </a:pPr>
            <a:r>
              <a:rPr lang="en-US" altLang="x-none" dirty="0">
                <a:latin typeface="Courier New" charset="0"/>
                <a:ea typeface="ＭＳ Ｐゴシック" charset="-128"/>
              </a:rPr>
              <a:t>	String </a:t>
            </a:r>
            <a:r>
              <a:rPr lang="en-US" altLang="x-none" b="1" dirty="0">
                <a:ea typeface="ＭＳ Ｐゴシック" charset="-128"/>
              </a:rPr>
              <a:t>name</a:t>
            </a:r>
            <a:r>
              <a:rPr lang="en-US" altLang="x-none" dirty="0">
                <a:latin typeface="Courier New" charset="0"/>
                <a:ea typeface="ＭＳ Ｐゴシック" charset="-128"/>
              </a:rPr>
              <a:t> = "</a:t>
            </a:r>
            <a:r>
              <a:rPr lang="en-US" altLang="x-none" b="1" dirty="0">
                <a:ea typeface="ＭＳ Ｐゴシック" charset="-128"/>
              </a:rPr>
              <a:t>text</a:t>
            </a:r>
            <a:r>
              <a:rPr lang="en-US" altLang="x-none" dirty="0">
                <a:latin typeface="Courier New" charset="0"/>
                <a:ea typeface="ＭＳ Ｐゴシック" charset="-128"/>
              </a:rPr>
              <a:t>";</a:t>
            </a:r>
          </a:p>
          <a:p>
            <a:pPr lvl="1" eaLnBrk="1" hangingPunct="1">
              <a:buFont typeface="Wingdings 2" charset="2"/>
              <a:buNone/>
            </a:pPr>
            <a:r>
              <a:rPr lang="en-US" altLang="x-none" dirty="0">
                <a:latin typeface="Courier New" charset="0"/>
                <a:ea typeface="ＭＳ Ｐゴシック" charset="-128"/>
              </a:rPr>
              <a:t>	</a:t>
            </a:r>
          </a:p>
          <a:p>
            <a:pPr lvl="1" eaLnBrk="1" hangingPunct="1">
              <a:buFont typeface="Wingdings 2" charset="2"/>
              <a:buNone/>
            </a:pPr>
            <a:r>
              <a:rPr lang="en-US" altLang="x-none" dirty="0">
                <a:latin typeface="Courier New" charset="0"/>
                <a:ea typeface="ＭＳ Ｐゴシック" charset="-128"/>
              </a:rPr>
              <a:t>  String </a:t>
            </a:r>
            <a:r>
              <a:rPr lang="en-US" altLang="x-none" b="1" dirty="0">
                <a:ea typeface="ＭＳ Ｐゴシック" charset="-128"/>
              </a:rPr>
              <a:t>name</a:t>
            </a:r>
            <a:r>
              <a:rPr lang="en-US" altLang="x-none" dirty="0">
                <a:latin typeface="Courier New" charset="0"/>
                <a:ea typeface="ＭＳ Ｐゴシック" charset="-128"/>
              </a:rPr>
              <a:t> = </a:t>
            </a:r>
            <a:r>
              <a:rPr lang="en-US" altLang="x-none" b="1" dirty="0">
                <a:ea typeface="ＭＳ Ｐゴシック" charset="-128"/>
              </a:rPr>
              <a:t>expression</a:t>
            </a:r>
            <a:r>
              <a:rPr lang="en-US" altLang="x-none" dirty="0">
                <a:latin typeface="Courier New" charset="0"/>
                <a:ea typeface="ＭＳ Ｐゴシック" charset="-128"/>
              </a:rPr>
              <a:t>;</a:t>
            </a:r>
            <a:br>
              <a:rPr lang="en-US" altLang="x-none" b="1" dirty="0">
                <a:latin typeface="Courier New" charset="0"/>
                <a:ea typeface="ＭＳ Ｐゴシック" charset="-128"/>
              </a:rPr>
            </a:br>
            <a:br>
              <a:rPr lang="en-US" altLang="x-none" sz="800" dirty="0">
                <a:latin typeface="Courier New" charset="0"/>
                <a:ea typeface="ＭＳ Ｐゴシック" charset="-128"/>
              </a:rPr>
            </a:br>
            <a:r>
              <a:rPr lang="en-US" altLang="x-none" dirty="0" err="1">
                <a:latin typeface="Courier New" charset="0"/>
                <a:ea typeface="ＭＳ Ｐゴシック" charset="-128"/>
              </a:rPr>
              <a:t>int</a:t>
            </a:r>
            <a:r>
              <a:rPr lang="en-US" altLang="x-none" dirty="0">
                <a:latin typeface="Courier New" charset="0"/>
                <a:ea typeface="ＭＳ Ｐゴシック" charset="-128"/>
              </a:rPr>
              <a:t> x = 3;</a:t>
            </a:r>
            <a:br>
              <a:rPr lang="en-US" altLang="x-none" dirty="0">
                <a:latin typeface="Courier New" charset="0"/>
                <a:ea typeface="ＭＳ Ｐゴシック" charset="-128"/>
              </a:rPr>
            </a:br>
            <a:r>
              <a:rPr lang="en-US" altLang="x-none" dirty="0" err="1">
                <a:latin typeface="Courier New" charset="0"/>
                <a:ea typeface="ＭＳ Ｐゴシック" charset="-128"/>
              </a:rPr>
              <a:t>int</a:t>
            </a:r>
            <a:r>
              <a:rPr lang="en-US" altLang="x-none" dirty="0">
                <a:latin typeface="Courier New" charset="0"/>
                <a:ea typeface="ＭＳ Ｐゴシック" charset="-128"/>
              </a:rPr>
              <a:t> y = 5;</a:t>
            </a:r>
            <a:br>
              <a:rPr lang="en-US" altLang="x-none" dirty="0">
                <a:latin typeface="Courier New" charset="0"/>
                <a:ea typeface="ＭＳ Ｐゴシック" charset="-128"/>
              </a:rPr>
            </a:br>
            <a:r>
              <a:rPr lang="en-US" altLang="x-none" dirty="0">
                <a:latin typeface="Courier New" charset="0"/>
                <a:ea typeface="ＭＳ Ｐゴシック" charset="-128"/>
              </a:rPr>
              <a:t>String point = </a:t>
            </a:r>
            <a:r>
              <a:rPr lang="en-US" altLang="x-none" b="1" dirty="0">
                <a:latin typeface="Courier New" charset="0"/>
                <a:ea typeface="ＭＳ Ｐゴシック" charset="-128"/>
              </a:rPr>
              <a:t>"(" + x + ", " + y + ")";</a:t>
            </a:r>
          </a:p>
        </p:txBody>
      </p:sp>
      <p:sp>
        <p:nvSpPr>
          <p:cNvPr id="2" name="Slide Number Placeholder 3">
            <a:extLst>
              <a:ext uri="{FF2B5EF4-FFF2-40B4-BE49-F238E27FC236}">
                <a16:creationId xmlns:a16="http://schemas.microsoft.com/office/drawing/2014/main" id="{89C36355-83D7-2351-EEE1-27D067DE71F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82</a:t>
            </a:fld>
            <a:endParaRPr lang="en-US" altLang="x-none" sz="1200">
              <a:solidFill>
                <a:srgbClr val="000000"/>
              </a:solidFill>
              <a:latin typeface="Tahoma" charset="0"/>
            </a:endParaRPr>
          </a:p>
        </p:txBody>
      </p:sp>
    </p:spTree>
    <p:extLst>
      <p:ext uri="{BB962C8B-B14F-4D97-AF65-F5344CB8AC3E}">
        <p14:creationId xmlns:p14="http://schemas.microsoft.com/office/powerpoint/2010/main" val="159985661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p:txBody>
          <a:bodyPr/>
          <a:lstStyle/>
          <a:p>
            <a:pPr eaLnBrk="1" hangingPunct="1"/>
            <a:r>
              <a:rPr lang="en-US" altLang="x-none">
                <a:ea typeface="ＭＳ Ｐゴシック" charset="-128"/>
              </a:rPr>
              <a:t>String Internal: Indexes</a:t>
            </a:r>
          </a:p>
        </p:txBody>
      </p:sp>
      <p:sp>
        <p:nvSpPr>
          <p:cNvPr id="59394" name="Rectangle 3"/>
          <p:cNvSpPr>
            <a:spLocks noGrp="1"/>
          </p:cNvSpPr>
          <p:nvPr>
            <p:ph type="body" idx="4294967295"/>
          </p:nvPr>
        </p:nvSpPr>
        <p:spPr/>
        <p:txBody>
          <a:bodyPr/>
          <a:lstStyle/>
          <a:p>
            <a:pPr eaLnBrk="1" hangingPunct="1"/>
            <a:r>
              <a:rPr lang="en-US" altLang="x-none" sz="2400">
                <a:ea typeface="ＭＳ Ｐゴシック" charset="-128"/>
              </a:rPr>
              <a:t>A string is a sequence of characters numbered with 0-based </a:t>
            </a:r>
            <a:r>
              <a:rPr lang="en-US" altLang="x-none" sz="2400" i="1">
                <a:ea typeface="ＭＳ Ｐゴシック" charset="-128"/>
              </a:rPr>
              <a:t>indexes</a:t>
            </a:r>
            <a:r>
              <a:rPr lang="en-US" altLang="x-none" sz="2400">
                <a:ea typeface="ＭＳ Ｐゴシック" charset="-128"/>
              </a:rPr>
              <a:t>:</a:t>
            </a:r>
          </a:p>
          <a:p>
            <a:pPr lvl="1" eaLnBrk="1" hangingPunct="1">
              <a:buFont typeface="Wingdings 2" charset="2"/>
              <a:buNone/>
            </a:pPr>
            <a:endParaRPr lang="en-US" altLang="x-none" sz="700">
              <a:latin typeface="Courier New" charset="0"/>
              <a:ea typeface="ＭＳ Ｐゴシック" charset="-128"/>
            </a:endParaRPr>
          </a:p>
          <a:p>
            <a:pPr lvl="1" eaLnBrk="1" hangingPunct="1">
              <a:buFont typeface="Wingdings 2" charset="2"/>
              <a:buNone/>
            </a:pPr>
            <a:r>
              <a:rPr lang="en-US" altLang="x-none" sz="2000">
                <a:latin typeface="Courier New" charset="0"/>
                <a:ea typeface="ＭＳ Ｐゴシック" charset="-128"/>
              </a:rPr>
              <a:t>	String name = "R. Kelly";</a:t>
            </a:r>
          </a:p>
          <a:p>
            <a:pPr lvl="1" eaLnBrk="1" hangingPunct="1"/>
            <a:endParaRPr lang="en-US" altLang="x-none" sz="2000">
              <a:latin typeface="Courier New" charset="0"/>
              <a:ea typeface="ＭＳ Ｐゴシック" charset="-128"/>
            </a:endParaRPr>
          </a:p>
          <a:p>
            <a:pPr lvl="1" eaLnBrk="1" hangingPunct="1"/>
            <a:endParaRPr lang="en-US" altLang="x-none" sz="2000">
              <a:latin typeface="Courier New" charset="0"/>
              <a:ea typeface="ＭＳ Ｐゴシック" charset="-128"/>
            </a:endParaRPr>
          </a:p>
          <a:p>
            <a:pPr lvl="1" eaLnBrk="1" hangingPunct="1"/>
            <a:endParaRPr lang="en-US" altLang="x-none" sz="2000">
              <a:ea typeface="ＭＳ Ｐゴシック" charset="-128"/>
            </a:endParaRPr>
          </a:p>
          <a:p>
            <a:pPr lvl="1" eaLnBrk="1" hangingPunct="1"/>
            <a:endParaRPr lang="en-US" altLang="x-none" sz="2000">
              <a:ea typeface="ＭＳ Ｐゴシック" charset="-128"/>
            </a:endParaRPr>
          </a:p>
          <a:p>
            <a:pPr lvl="1" eaLnBrk="1" hangingPunct="1"/>
            <a:r>
              <a:rPr lang="en-US" altLang="x-none" sz="2000">
                <a:ea typeface="ＭＳ Ｐゴシック" charset="-128"/>
              </a:rPr>
              <a:t>First character's index : 0</a:t>
            </a:r>
          </a:p>
          <a:p>
            <a:pPr lvl="1" eaLnBrk="1" hangingPunct="1"/>
            <a:r>
              <a:rPr lang="en-US" altLang="x-none" sz="2000">
                <a:ea typeface="ＭＳ Ｐゴシック" charset="-128"/>
              </a:rPr>
              <a:t>Last character's index : 1 less than the string's length</a:t>
            </a:r>
          </a:p>
          <a:p>
            <a:pPr lvl="1" eaLnBrk="1" hangingPunct="1"/>
            <a:endParaRPr lang="en-US" altLang="x-none" sz="2000">
              <a:ea typeface="ＭＳ Ｐゴシック" charset="-128"/>
            </a:endParaRPr>
          </a:p>
          <a:p>
            <a:pPr lvl="1" eaLnBrk="1" hangingPunct="1"/>
            <a:r>
              <a:rPr lang="en-US" altLang="x-none" sz="2000">
                <a:ea typeface="ＭＳ Ｐゴシック" charset="-128"/>
              </a:rPr>
              <a:t>The individual characters are values of type </a:t>
            </a:r>
            <a:r>
              <a:rPr lang="en-US" altLang="x-none" sz="2000">
                <a:latin typeface="Courier New" charset="0"/>
                <a:ea typeface="ＭＳ Ｐゴシック" charset="-128"/>
              </a:rPr>
              <a:t>char</a:t>
            </a:r>
            <a:endParaRPr lang="en-US" altLang="x-none" sz="2000">
              <a:ea typeface="ＭＳ Ｐゴシック" charset="-128"/>
            </a:endParaRPr>
          </a:p>
        </p:txBody>
      </p:sp>
      <p:graphicFrame>
        <p:nvGraphicFramePr>
          <p:cNvPr id="745476" name="Group 4"/>
          <p:cNvGraphicFramePr>
            <a:graphicFrameLocks noGrp="1"/>
          </p:cNvGraphicFramePr>
          <p:nvPr/>
        </p:nvGraphicFramePr>
        <p:xfrm>
          <a:off x="1389063" y="3132138"/>
          <a:ext cx="6535737" cy="830262"/>
        </p:xfrm>
        <a:graphic>
          <a:graphicData uri="http://schemas.openxmlformats.org/drawingml/2006/table">
            <a:tbl>
              <a:tblPr/>
              <a:tblGrid>
                <a:gridCol w="1379537">
                  <a:extLst>
                    <a:ext uri="{9D8B030D-6E8A-4147-A177-3AD203B41FA5}">
                      <a16:colId xmlns:a16="http://schemas.microsoft.com/office/drawing/2014/main" val="20000"/>
                    </a:ext>
                  </a:extLst>
                </a:gridCol>
                <a:gridCol w="644525">
                  <a:extLst>
                    <a:ext uri="{9D8B030D-6E8A-4147-A177-3AD203B41FA5}">
                      <a16:colId xmlns:a16="http://schemas.microsoft.com/office/drawing/2014/main" val="20001"/>
                    </a:ext>
                  </a:extLst>
                </a:gridCol>
                <a:gridCol w="646113">
                  <a:extLst>
                    <a:ext uri="{9D8B030D-6E8A-4147-A177-3AD203B41FA5}">
                      <a16:colId xmlns:a16="http://schemas.microsoft.com/office/drawing/2014/main" val="20002"/>
                    </a:ext>
                  </a:extLst>
                </a:gridCol>
                <a:gridCol w="642937">
                  <a:extLst>
                    <a:ext uri="{9D8B030D-6E8A-4147-A177-3AD203B41FA5}">
                      <a16:colId xmlns:a16="http://schemas.microsoft.com/office/drawing/2014/main" val="20003"/>
                    </a:ext>
                  </a:extLst>
                </a:gridCol>
                <a:gridCol w="644525">
                  <a:extLst>
                    <a:ext uri="{9D8B030D-6E8A-4147-A177-3AD203B41FA5}">
                      <a16:colId xmlns:a16="http://schemas.microsoft.com/office/drawing/2014/main" val="20004"/>
                    </a:ext>
                  </a:extLst>
                </a:gridCol>
                <a:gridCol w="644525">
                  <a:extLst>
                    <a:ext uri="{9D8B030D-6E8A-4147-A177-3AD203B41FA5}">
                      <a16:colId xmlns:a16="http://schemas.microsoft.com/office/drawing/2014/main" val="20005"/>
                    </a:ext>
                  </a:extLst>
                </a:gridCol>
                <a:gridCol w="644525">
                  <a:extLst>
                    <a:ext uri="{9D8B030D-6E8A-4147-A177-3AD203B41FA5}">
                      <a16:colId xmlns:a16="http://schemas.microsoft.com/office/drawing/2014/main" val="20006"/>
                    </a:ext>
                  </a:extLst>
                </a:gridCol>
                <a:gridCol w="644525">
                  <a:extLst>
                    <a:ext uri="{9D8B030D-6E8A-4147-A177-3AD203B41FA5}">
                      <a16:colId xmlns:a16="http://schemas.microsoft.com/office/drawing/2014/main" val="20007"/>
                    </a:ext>
                  </a:extLst>
                </a:gridCol>
                <a:gridCol w="644525">
                  <a:extLst>
                    <a:ext uri="{9D8B030D-6E8A-4147-A177-3AD203B41FA5}">
                      <a16:colId xmlns:a16="http://schemas.microsoft.com/office/drawing/2014/main" val="20008"/>
                    </a:ext>
                  </a:extLst>
                </a:gridCol>
              </a:tblGrid>
              <a:tr h="411163">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index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099">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Verdana" charset="0"/>
                          <a:ea typeface="ＭＳ Ｐゴシック" charset="0"/>
                          <a:cs typeface="Times New Roman" charset="0"/>
                        </a:rPr>
                        <a:t>character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Slide Number Placeholder 3">
            <a:extLst>
              <a:ext uri="{FF2B5EF4-FFF2-40B4-BE49-F238E27FC236}">
                <a16:creationId xmlns:a16="http://schemas.microsoft.com/office/drawing/2014/main" id="{2D23381F-765B-B59B-E99E-C667D0011D51}"/>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83</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2038218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533400" y="228600"/>
            <a:ext cx="8305800" cy="1143000"/>
          </a:xfrm>
        </p:spPr>
        <p:txBody>
          <a:bodyPr/>
          <a:lstStyle/>
          <a:p>
            <a:pPr eaLnBrk="1" hangingPunct="1"/>
            <a:r>
              <a:rPr lang="en-US" altLang="x-none" dirty="0">
                <a:latin typeface="Courier New" charset="0"/>
                <a:ea typeface="ＭＳ Ｐゴシック" charset="-128"/>
              </a:rPr>
              <a:t>String</a:t>
            </a:r>
            <a:r>
              <a:rPr lang="en-US" altLang="x-none" dirty="0">
                <a:ea typeface="ＭＳ Ｐゴシック" charset="-128"/>
              </a:rPr>
              <a:t> Access Methods</a:t>
            </a:r>
          </a:p>
        </p:txBody>
      </p:sp>
      <p:sp>
        <p:nvSpPr>
          <p:cNvPr id="60418" name="Rectangle 3"/>
          <p:cNvSpPr>
            <a:spLocks noGrp="1"/>
          </p:cNvSpPr>
          <p:nvPr>
            <p:ph type="body" idx="4294967295"/>
          </p:nvPr>
        </p:nvSpPr>
        <p:spPr/>
        <p:txBody>
          <a:bodyPr/>
          <a:lstStyle/>
          <a:p>
            <a:pPr lvl="1" eaLnBrk="1" hangingPunct="1">
              <a:buFont typeface="Wingdings 2" charset="0"/>
              <a:buNone/>
              <a:defRPr/>
            </a:pPr>
            <a:endParaRPr lang="en-US" sz="2000" dirty="0"/>
          </a:p>
          <a:p>
            <a:pPr lvl="1" eaLnBrk="1" hangingPunct="1">
              <a:defRPr/>
            </a:pPr>
            <a:endParaRPr lang="en-US" sz="2000" dirty="0"/>
          </a:p>
          <a:p>
            <a:pPr lvl="1" eaLnBrk="1" hangingPunct="1">
              <a:defRPr/>
            </a:pPr>
            <a:endParaRPr lang="en-US" sz="2000" dirty="0"/>
          </a:p>
          <a:p>
            <a:pPr lvl="1" eaLnBrk="1" hangingPunct="1">
              <a:defRPr/>
            </a:pPr>
            <a:endParaRPr lang="en-US" sz="2000" dirty="0"/>
          </a:p>
          <a:p>
            <a:pPr lvl="1" eaLnBrk="1" hangingPunct="1">
              <a:defRPr/>
            </a:pPr>
            <a:endParaRPr lang="en-US" sz="2000" dirty="0"/>
          </a:p>
          <a:p>
            <a:pPr lvl="1" eaLnBrk="1" hangingPunct="1">
              <a:defRPr/>
            </a:pPr>
            <a:endParaRPr lang="en-US" sz="2000" dirty="0"/>
          </a:p>
          <a:p>
            <a:pPr marL="457200" lvl="1" indent="0" eaLnBrk="1" hangingPunct="1">
              <a:buFont typeface="ZapfDingbats" charset="0"/>
              <a:buNone/>
              <a:defRPr/>
            </a:pPr>
            <a:endParaRPr lang="en-US" sz="2000" dirty="0"/>
          </a:p>
          <a:p>
            <a:pPr lvl="1" eaLnBrk="1" hangingPunct="1">
              <a:defRPr/>
            </a:pPr>
            <a:endParaRPr lang="en-US" sz="700" dirty="0"/>
          </a:p>
          <a:p>
            <a:pPr eaLnBrk="1" hangingPunct="1">
              <a:buFont typeface="Wingdings" charset="0"/>
              <a:buChar char="q"/>
              <a:defRPr/>
            </a:pPr>
            <a:r>
              <a:rPr lang="en-US" sz="2400" dirty="0"/>
              <a:t>These methods are called using the dot notation:</a:t>
            </a:r>
          </a:p>
          <a:p>
            <a:pPr lvl="1" eaLnBrk="1" hangingPunct="1">
              <a:buFont typeface="Wingdings 2" charset="0"/>
              <a:buNone/>
              <a:defRPr/>
            </a:pPr>
            <a:endParaRPr lang="en-US" sz="700" dirty="0">
              <a:latin typeface="Courier New" charset="0"/>
            </a:endParaRPr>
          </a:p>
          <a:p>
            <a:pPr lvl="1" eaLnBrk="1" hangingPunct="1">
              <a:lnSpc>
                <a:spcPct val="80000"/>
              </a:lnSpc>
              <a:buFont typeface="Wingdings 2" charset="0"/>
              <a:buNone/>
              <a:defRPr/>
            </a:pPr>
            <a:r>
              <a:rPr lang="en-US" sz="2000" dirty="0">
                <a:latin typeface="Courier New" charset="0"/>
              </a:rPr>
              <a:t>String name = "Dr. </a:t>
            </a:r>
            <a:r>
              <a:rPr lang="en-US" sz="2000" dirty="0" err="1">
                <a:latin typeface="Courier New" charset="0"/>
              </a:rPr>
              <a:t>Dre</a:t>
            </a:r>
            <a:r>
              <a:rPr lang="en-US" sz="2000" dirty="0">
                <a:latin typeface="Courier New" charset="0"/>
              </a:rPr>
              <a:t>";</a:t>
            </a:r>
          </a:p>
          <a:p>
            <a:pPr lvl="1" eaLnBrk="1" hangingPunct="1">
              <a:lnSpc>
                <a:spcPct val="80000"/>
              </a:lnSpc>
              <a:buFont typeface="Wingdings 2" charset="0"/>
              <a:buNone/>
              <a:defRPr/>
            </a:pPr>
            <a:r>
              <a:rPr lang="en-US" sz="2000" dirty="0" err="1">
                <a:latin typeface="Courier New" charset="0"/>
              </a:rPr>
              <a:t>System.out.println</a:t>
            </a:r>
            <a:r>
              <a:rPr lang="en-US" sz="2000" dirty="0">
                <a:latin typeface="Courier New" charset="0"/>
              </a:rPr>
              <a:t>( </a:t>
            </a:r>
            <a:r>
              <a:rPr lang="en-US" sz="2000" b="1" dirty="0" err="1">
                <a:latin typeface="Courier New" charset="0"/>
              </a:rPr>
              <a:t>name.length</a:t>
            </a:r>
            <a:r>
              <a:rPr lang="en-US" sz="2000" b="1" dirty="0">
                <a:latin typeface="Courier New" charset="0"/>
              </a:rPr>
              <a:t>() </a:t>
            </a:r>
            <a:r>
              <a:rPr lang="en-US" sz="2000" dirty="0">
                <a:latin typeface="Courier New" charset="0"/>
              </a:rPr>
              <a:t>);   </a:t>
            </a:r>
            <a:r>
              <a:rPr lang="en-US" sz="2000" b="1" dirty="0">
                <a:solidFill>
                  <a:srgbClr val="008080"/>
                </a:solidFill>
                <a:latin typeface="Courier New" charset="0"/>
              </a:rPr>
              <a:t>// 7</a:t>
            </a:r>
          </a:p>
        </p:txBody>
      </p:sp>
      <p:graphicFrame>
        <p:nvGraphicFramePr>
          <p:cNvPr id="747551" name="Group 31"/>
          <p:cNvGraphicFramePr>
            <a:graphicFrameLocks noGrp="1"/>
          </p:cNvGraphicFramePr>
          <p:nvPr/>
        </p:nvGraphicFramePr>
        <p:xfrm>
          <a:off x="685800" y="1922463"/>
          <a:ext cx="8229600" cy="1658937"/>
        </p:xfrm>
        <a:graphic>
          <a:graphicData uri="http://schemas.openxmlformats.org/drawingml/2006/table">
            <a:tbl>
              <a:tblPr/>
              <a:tblGrid>
                <a:gridCol w="3440825">
                  <a:extLst>
                    <a:ext uri="{9D8B030D-6E8A-4147-A177-3AD203B41FA5}">
                      <a16:colId xmlns:a16="http://schemas.microsoft.com/office/drawing/2014/main" val="20000"/>
                    </a:ext>
                  </a:extLst>
                </a:gridCol>
                <a:gridCol w="4788775">
                  <a:extLst>
                    <a:ext uri="{9D8B030D-6E8A-4147-A177-3AD203B41FA5}">
                      <a16:colId xmlns:a16="http://schemas.microsoft.com/office/drawing/2014/main" val="20001"/>
                    </a:ext>
                  </a:extLst>
                </a:gridCol>
              </a:tblGrid>
              <a:tr h="3509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Method name</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Description</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9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length()</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number of characters in this string</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9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defRPr/>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charAt</a:t>
                      </a:r>
                      <a:r>
                        <a:rPr kumimoji="0" lang="en-US" sz="1700" b="0" i="0" u="none" strike="noStrike" cap="none" normalizeH="0" baseline="0" dirty="0">
                          <a:ln>
                            <a:noFill/>
                          </a:ln>
                          <a:solidFill>
                            <a:schemeClr val="tx1"/>
                          </a:solidFill>
                          <a:effectLst/>
                          <a:latin typeface="Courier New" pitchFamily="49" charset="0"/>
                          <a:cs typeface="Times New Roman" pitchFamily="18" charset="0"/>
                        </a:rPr>
                        <a:t>(index)</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defRPr/>
                      </a:pPr>
                      <a:r>
                        <a:rPr kumimoji="0" lang="en-US" sz="1700" b="0" i="0" u="none" strike="noStrike" cap="none" normalizeH="0" baseline="0" dirty="0">
                          <a:ln>
                            <a:noFill/>
                          </a:ln>
                          <a:solidFill>
                            <a:schemeClr val="tx1"/>
                          </a:solidFill>
                          <a:effectLst/>
                          <a:latin typeface="Verdana" pitchFamily="34" charset="0"/>
                          <a:cs typeface="Times New Roman" pitchFamily="18" charset="0"/>
                        </a:rPr>
                        <a:t>character at index</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171">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indexOf</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r>
                        <a:rPr kumimoji="0" lang="en-US" sz="1700" b="1" i="0" u="none" strike="noStrike" cap="none" normalizeH="0" baseline="0" dirty="0" err="1">
                          <a:ln>
                            <a:noFill/>
                          </a:ln>
                          <a:solidFill>
                            <a:schemeClr val="tx1"/>
                          </a:solidFill>
                          <a:effectLst/>
                          <a:latin typeface="Verdana" pitchFamily="34" charset="0"/>
                          <a:cs typeface="Times New Roman" pitchFamily="18" charset="0"/>
                        </a:rPr>
                        <a:t>str</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index where the start of the given string appears in this string (-1 if not found)</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3">
            <a:extLst>
              <a:ext uri="{FF2B5EF4-FFF2-40B4-BE49-F238E27FC236}">
                <a16:creationId xmlns:a16="http://schemas.microsoft.com/office/drawing/2014/main" id="{75A22028-AF7F-B718-BD1B-F3D475F96024}"/>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84</a:t>
            </a:fld>
            <a:endParaRPr lang="en-US" altLang="x-none" sz="1200">
              <a:solidFill>
                <a:srgbClr val="000000"/>
              </a:solidFill>
              <a:latin typeface="Tahoma" charset="0"/>
            </a:endParaRPr>
          </a:p>
        </p:txBody>
      </p:sp>
    </p:spTree>
    <p:extLst>
      <p:ext uri="{BB962C8B-B14F-4D97-AF65-F5344CB8AC3E}">
        <p14:creationId xmlns:p14="http://schemas.microsoft.com/office/powerpoint/2010/main" val="211957311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p:cNvSpPr>
          <p:nvPr>
            <p:ph type="title" idx="4294967295"/>
          </p:nvPr>
        </p:nvSpPr>
        <p:spPr/>
        <p:txBody>
          <a:bodyPr/>
          <a:lstStyle/>
          <a:p>
            <a:pPr eaLnBrk="1" hangingPunct="1"/>
            <a:r>
              <a:rPr lang="en-US" altLang="x-none">
                <a:latin typeface="Courier New" charset="0"/>
                <a:ea typeface="ＭＳ Ｐゴシック" charset="-128"/>
              </a:rPr>
              <a:t>String</a:t>
            </a:r>
            <a:r>
              <a:rPr lang="en-US" altLang="x-none">
                <a:ea typeface="ＭＳ Ｐゴシック" charset="-128"/>
              </a:rPr>
              <a:t> Method Examples</a:t>
            </a:r>
          </a:p>
        </p:txBody>
      </p:sp>
      <p:sp>
        <p:nvSpPr>
          <p:cNvPr id="63490" name="Rectangle 3"/>
          <p:cNvSpPr>
            <a:spLocks noGrp="1"/>
          </p:cNvSpPr>
          <p:nvPr>
            <p:ph type="body" idx="4294967295"/>
          </p:nvPr>
        </p:nvSpPr>
        <p:spPr>
          <a:xfrm>
            <a:off x="533400" y="1600200"/>
            <a:ext cx="8153400" cy="4648200"/>
          </a:xfrm>
        </p:spPr>
        <p:txBody>
          <a:bodyPr/>
          <a:lstStyle/>
          <a:p>
            <a:pPr lvl="1" eaLnBrk="1" hangingPunct="1">
              <a:lnSpc>
                <a:spcPct val="90000"/>
              </a:lnSpc>
              <a:buFont typeface="Wingdings 2" charset="2"/>
              <a:buNone/>
            </a:pPr>
            <a:r>
              <a:rPr lang="en-US" altLang="x-none" sz="1800" b="1" dirty="0">
                <a:solidFill>
                  <a:srgbClr val="008080"/>
                </a:solidFill>
                <a:latin typeface="Courier New" charset="0"/>
                <a:ea typeface="ＭＳ Ｐゴシック" charset="-128"/>
              </a:rPr>
              <a:t>	// index     012345678901234</a:t>
            </a:r>
            <a:r>
              <a:rPr lang="en-US" altLang="zh-CN" sz="1800" b="1" dirty="0">
                <a:solidFill>
                  <a:srgbClr val="008080"/>
                </a:solidFill>
                <a:latin typeface="Courier New" charset="0"/>
                <a:ea typeface="ＭＳ Ｐゴシック" charset="-128"/>
              </a:rPr>
              <a:t>56</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String s1 = </a:t>
            </a:r>
            <a:r>
              <a:rPr lang="ja-JP" altLang="en-US" sz="1800">
                <a:latin typeface="Courier New" charset="0"/>
                <a:ea typeface="ＭＳ Ｐゴシック" charset="-128"/>
              </a:rPr>
              <a:t>“</a:t>
            </a:r>
            <a:r>
              <a:rPr lang="en-US" altLang="ja-JP" sz="1800" dirty="0">
                <a:latin typeface="Courier New" charset="0"/>
                <a:ea typeface="ＭＳ Ｐゴシック" charset="-128"/>
              </a:rPr>
              <a:t>Xiamen University";</a:t>
            </a:r>
          </a:p>
          <a:p>
            <a:pPr lvl="1" eaLnBrk="1" hangingPunct="1">
              <a:lnSpc>
                <a:spcPct val="70000"/>
              </a:lnSpc>
              <a:buFont typeface="Wingdings 2" charset="2"/>
              <a:buNone/>
            </a:pPr>
            <a:r>
              <a:rPr lang="en-US" altLang="x-none" sz="1800" dirty="0">
                <a:latin typeface="Courier New" charset="0"/>
                <a:ea typeface="ＭＳ Ｐゴシック" charset="-128"/>
              </a:rPr>
              <a:t>	String s2 = </a:t>
            </a:r>
            <a:r>
              <a:rPr lang="ja-JP" altLang="en-US" sz="1800">
                <a:latin typeface="Courier New" charset="0"/>
                <a:ea typeface="ＭＳ Ｐゴシック" charset="-128"/>
              </a:rPr>
              <a:t>“</a:t>
            </a:r>
            <a:r>
              <a:rPr lang="en-US" altLang="zh-CN" sz="1800" dirty="0">
                <a:latin typeface="Courier New" charset="0"/>
                <a:ea typeface="ＭＳ Ｐゴシック" charset="-128"/>
              </a:rPr>
              <a:t>CT</a:t>
            </a:r>
            <a:r>
              <a:rPr lang="zh-CN" altLang="en-US" sz="1800" dirty="0">
                <a:latin typeface="Courier New" charset="0"/>
                <a:ea typeface="ＭＳ Ｐゴシック" charset="-128"/>
              </a:rPr>
              <a:t> </a:t>
            </a:r>
            <a:r>
              <a:rPr lang="en-US" altLang="zh-CN" sz="1800" dirty="0">
                <a:latin typeface="Courier New" charset="0"/>
                <a:ea typeface="ＭＳ Ｐゴシック" charset="-128"/>
              </a:rPr>
              <a:t>2025</a:t>
            </a:r>
            <a:r>
              <a:rPr lang="en-US" altLang="ja-JP" sz="1800" dirty="0">
                <a:latin typeface="Courier New" charset="0"/>
                <a:ea typeface="ＭＳ Ｐゴシック" charset="-128"/>
              </a:rPr>
              <a:t>,</a:t>
            </a:r>
            <a:r>
              <a:rPr lang="zh-CN" altLang="en-US" sz="1800" dirty="0">
                <a:latin typeface="Courier New" charset="0"/>
                <a:ea typeface="ＭＳ Ｐゴシック" charset="-128"/>
              </a:rPr>
              <a:t> </a:t>
            </a:r>
            <a:r>
              <a:rPr lang="en-US" altLang="zh-CN" sz="1800" dirty="0">
                <a:latin typeface="Courier New" charset="0"/>
                <a:ea typeface="ＭＳ Ｐゴシック" charset="-128"/>
              </a:rPr>
              <a:t>Fall</a:t>
            </a:r>
            <a:r>
              <a:rPr lang="en-US" altLang="ja-JP" sz="1800" dirty="0">
                <a:latin typeface="Courier New" charset="0"/>
                <a:ea typeface="ＭＳ Ｐゴシック" charset="-128"/>
              </a:rPr>
              <a:t>";</a:t>
            </a:r>
          </a:p>
          <a:p>
            <a:pPr lvl="1" eaLnBrk="1" hangingPunct="1">
              <a:lnSpc>
                <a:spcPct val="70000"/>
              </a:lnSpc>
              <a:buFont typeface="Wingdings 2" charset="2"/>
              <a:buNone/>
            </a:pPr>
            <a:endParaRPr lang="en-US" altLang="x-none" sz="600"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s1.length()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s1.indexOf("e")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endParaRPr lang="en-US" altLang="x-none" sz="1800" b="1" dirty="0">
              <a:solidFill>
                <a:srgbClr val="008080"/>
              </a:solidFill>
              <a:latin typeface="Courier New" charset="0"/>
              <a:ea typeface="ＭＳ Ｐゴシック" charset="-128"/>
            </a:endParaRPr>
          </a:p>
          <a:p>
            <a:pPr lvl="1" eaLnBrk="1" hangingPunct="1">
              <a:lnSpc>
                <a:spcPct val="70000"/>
              </a:lnSpc>
              <a:buFont typeface="Wingdings 2" charset="2"/>
              <a:buNone/>
            </a:pPr>
            <a:endParaRPr lang="en-US" altLang="x-none" sz="1800" dirty="0">
              <a:ea typeface="ＭＳ Ｐゴシック" charset="-128"/>
            </a:endParaRPr>
          </a:p>
        </p:txBody>
      </p:sp>
      <p:sp>
        <p:nvSpPr>
          <p:cNvPr id="4" name="Rectangle 3"/>
          <p:cNvSpPr>
            <a:spLocks noChangeArrowheads="1"/>
          </p:cNvSpPr>
          <p:nvPr/>
        </p:nvSpPr>
        <p:spPr bwMode="auto">
          <a:xfrm>
            <a:off x="7083425" y="2362200"/>
            <a:ext cx="873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en-US" altLang="zh-CN" sz="1800" b="1" dirty="0">
                <a:solidFill>
                  <a:srgbClr val="008080"/>
                </a:solidFill>
                <a:latin typeface="Courier New" charset="0"/>
              </a:rPr>
              <a:t>17</a:t>
            </a:r>
            <a:endParaRPr lang="en-US" altLang="x-none" dirty="0">
              <a:solidFill>
                <a:srgbClr val="000000"/>
              </a:solidFill>
            </a:endParaRPr>
          </a:p>
        </p:txBody>
      </p:sp>
      <p:sp>
        <p:nvSpPr>
          <p:cNvPr id="5" name="Rectangle 4"/>
          <p:cNvSpPr>
            <a:spLocks noChangeArrowheads="1"/>
          </p:cNvSpPr>
          <p:nvPr/>
        </p:nvSpPr>
        <p:spPr bwMode="auto">
          <a:xfrm>
            <a:off x="7069138" y="2667000"/>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en-US" altLang="zh-CN" sz="1800" b="1" dirty="0">
                <a:solidFill>
                  <a:srgbClr val="008080"/>
                </a:solidFill>
                <a:latin typeface="Courier New" charset="0"/>
              </a:rPr>
              <a:t>4</a:t>
            </a:r>
            <a:endParaRPr lang="en-US" altLang="x-none" dirty="0">
              <a:solidFill>
                <a:srgbClr val="000000"/>
              </a:solidFill>
            </a:endParaRPr>
          </a:p>
        </p:txBody>
      </p:sp>
      <p:sp>
        <p:nvSpPr>
          <p:cNvPr id="2" name="Slide Number Placeholder 3">
            <a:extLst>
              <a:ext uri="{FF2B5EF4-FFF2-40B4-BE49-F238E27FC236}">
                <a16:creationId xmlns:a16="http://schemas.microsoft.com/office/drawing/2014/main" id="{DC3ED625-D716-5746-F5CD-4F578CB92F7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85</a:t>
            </a:fld>
            <a:endParaRPr lang="en-US" altLang="x-none" sz="1200">
              <a:solidFill>
                <a:srgbClr val="000000"/>
              </a:solidFill>
              <a:latin typeface="Tahoma" charset="0"/>
            </a:endParaRPr>
          </a:p>
        </p:txBody>
      </p:sp>
    </p:spTree>
    <p:extLst>
      <p:ext uri="{BB962C8B-B14F-4D97-AF65-F5344CB8AC3E}">
        <p14:creationId xmlns:p14="http://schemas.microsoft.com/office/powerpoint/2010/main" val="18918731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a:xfrm>
            <a:off x="533400" y="228600"/>
            <a:ext cx="8305800" cy="1143000"/>
          </a:xfrm>
        </p:spPr>
        <p:txBody>
          <a:bodyPr/>
          <a:lstStyle/>
          <a:p>
            <a:pPr eaLnBrk="1" hangingPunct="1"/>
            <a:r>
              <a:rPr lang="en-US" altLang="x-none">
                <a:latin typeface="Courier New" charset="0"/>
                <a:ea typeface="ＭＳ Ｐゴシック" charset="-128"/>
              </a:rPr>
              <a:t>String</a:t>
            </a:r>
            <a:r>
              <a:rPr lang="en-US" altLang="x-none">
                <a:ea typeface="ＭＳ Ｐゴシック" charset="-128"/>
              </a:rPr>
              <a:t> Generation Methods</a:t>
            </a:r>
          </a:p>
        </p:txBody>
      </p:sp>
      <p:sp>
        <p:nvSpPr>
          <p:cNvPr id="65538" name="Rectangle 3"/>
          <p:cNvSpPr>
            <a:spLocks noGrp="1"/>
          </p:cNvSpPr>
          <p:nvPr>
            <p:ph type="body" idx="4294967295"/>
          </p:nvPr>
        </p:nvSpPr>
        <p:spPr>
          <a:xfrm>
            <a:off x="457200" y="5010150"/>
            <a:ext cx="7772400" cy="1543050"/>
          </a:xfrm>
        </p:spPr>
        <p:txBody>
          <a:bodyPr/>
          <a:lstStyle/>
          <a:p>
            <a:pPr eaLnBrk="1" hangingPunct="1"/>
            <a:r>
              <a:rPr lang="en-US" altLang="x-none" dirty="0">
                <a:ea typeface="ＭＳ Ｐゴシック" charset="-128"/>
              </a:rPr>
              <a:t>Java strings are </a:t>
            </a:r>
            <a:r>
              <a:rPr lang="en-US" altLang="x-none" dirty="0">
                <a:solidFill>
                  <a:srgbClr val="FF0000"/>
                </a:solidFill>
                <a:ea typeface="ＭＳ Ｐゴシック" charset="-128"/>
              </a:rPr>
              <a:t>immutable</a:t>
            </a:r>
            <a:r>
              <a:rPr lang="en-US" altLang="x-none" dirty="0">
                <a:ea typeface="ＭＳ Ｐゴシック" charset="-128"/>
              </a:rPr>
              <a:t>. Hence, each of the above will return a new string. With the current string not modified.</a:t>
            </a:r>
          </a:p>
        </p:txBody>
      </p:sp>
      <p:graphicFrame>
        <p:nvGraphicFramePr>
          <p:cNvPr id="747551" name="Group 31"/>
          <p:cNvGraphicFramePr>
            <a:graphicFrameLocks noGrp="1"/>
          </p:cNvGraphicFramePr>
          <p:nvPr>
            <p:extLst>
              <p:ext uri="{D42A27DB-BD31-4B8C-83A1-F6EECF244321}">
                <p14:modId xmlns:p14="http://schemas.microsoft.com/office/powerpoint/2010/main" val="281778277"/>
              </p:ext>
            </p:extLst>
          </p:nvPr>
        </p:nvGraphicFramePr>
        <p:xfrm>
          <a:off x="533400" y="1611313"/>
          <a:ext cx="8229600" cy="3094037"/>
        </p:xfrm>
        <a:graphic>
          <a:graphicData uri="http://schemas.openxmlformats.org/drawingml/2006/table">
            <a:tbl>
              <a:tblPr/>
              <a:tblGrid>
                <a:gridCol w="3733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50884">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Method name</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Description</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3534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substring(</a:t>
                      </a:r>
                      <a:r>
                        <a:rPr kumimoji="0" lang="en-US" sz="1700" b="1" i="0" u="none" strike="noStrike" cap="none" normalizeH="0" baseline="0" dirty="0">
                          <a:ln>
                            <a:noFill/>
                          </a:ln>
                          <a:solidFill>
                            <a:schemeClr val="tx1"/>
                          </a:solidFill>
                          <a:effectLst/>
                          <a:latin typeface="Verdana" pitchFamily="34" charset="0"/>
                          <a:cs typeface="Times New Roman" pitchFamily="18" charset="0"/>
                        </a:rPr>
                        <a:t>index1</a:t>
                      </a:r>
                      <a:r>
                        <a:rPr kumimoji="0" lang="en-US" sz="1700" b="0" i="0" u="none" strike="noStrike" cap="none" normalizeH="0" baseline="0" dirty="0">
                          <a:ln>
                            <a:noFill/>
                          </a:ln>
                          <a:solidFill>
                            <a:schemeClr val="tx1"/>
                          </a:solidFill>
                          <a:effectLst/>
                          <a:latin typeface="Courier New" pitchFamily="49" charset="0"/>
                          <a:cs typeface="Times New Roman" pitchFamily="18" charset="0"/>
                        </a:rPr>
                        <a:t>, </a:t>
                      </a:r>
                      <a:r>
                        <a:rPr kumimoji="0" lang="en-US" sz="1700" b="1" i="0" u="none" strike="noStrike" cap="none" normalizeH="0" baseline="0" dirty="0">
                          <a:ln>
                            <a:noFill/>
                          </a:ln>
                          <a:solidFill>
                            <a:schemeClr val="tx1"/>
                          </a:solidFill>
                          <a:effectLst/>
                          <a:latin typeface="Verdana" pitchFamily="34" charset="0"/>
                          <a:cs typeface="Times New Roman" pitchFamily="18" charset="0"/>
                        </a:rPr>
                        <a:t>index2</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p>
                      <a:pPr marL="0" marR="0" lvl="0" indent="0" algn="l" defTabSz="914400" rtl="0" eaLnBrk="1" fontAlgn="base" latinLnBrk="0" hangingPunct="1">
                        <a:lnSpc>
                          <a:spcPct val="7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or</a:t>
                      </a:r>
                    </a:p>
                    <a:p>
                      <a:pPr marL="0" marR="0" lvl="0" indent="0" algn="l" defTabSz="914400" rtl="0" eaLnBrk="1" fontAlgn="base" latinLnBrk="0" hangingPunct="1">
                        <a:lnSpc>
                          <a:spcPct val="7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substring(</a:t>
                      </a:r>
                      <a:r>
                        <a:rPr kumimoji="0" lang="en-US" sz="1700" b="1" i="0" u="none" strike="noStrike" cap="none" normalizeH="0" baseline="0" dirty="0">
                          <a:ln>
                            <a:noFill/>
                          </a:ln>
                          <a:solidFill>
                            <a:schemeClr val="tx1"/>
                          </a:solidFill>
                          <a:effectLst/>
                          <a:latin typeface="Verdana" pitchFamily="34" charset="0"/>
                          <a:cs typeface="Times New Roman" pitchFamily="18" charset="0"/>
                        </a:rPr>
                        <a:t>index1</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with characters in this string from </a:t>
                      </a:r>
                      <a:r>
                        <a:rPr kumimoji="0" lang="en-US" sz="1700" b="0" i="1" u="none" strike="noStrike" cap="none" normalizeH="0" baseline="0" dirty="0">
                          <a:ln>
                            <a:noFill/>
                          </a:ln>
                          <a:solidFill>
                            <a:schemeClr val="tx1"/>
                          </a:solidFill>
                          <a:effectLst/>
                          <a:latin typeface="Verdana" pitchFamily="34" charset="0"/>
                          <a:cs typeface="Times New Roman" pitchFamily="18" charset="0"/>
                        </a:rPr>
                        <a:t>index1</a:t>
                      </a:r>
                      <a:r>
                        <a:rPr kumimoji="0" lang="en-US" sz="1700" b="0" i="0" u="none" strike="noStrike" cap="none" normalizeH="0" baseline="0" dirty="0">
                          <a:ln>
                            <a:noFill/>
                          </a:ln>
                          <a:solidFill>
                            <a:schemeClr val="tx1"/>
                          </a:solidFill>
                          <a:effectLst/>
                          <a:latin typeface="Verdana" pitchFamily="34" charset="0"/>
                          <a:cs typeface="Times New Roman" pitchFamily="18" charset="0"/>
                        </a:rPr>
                        <a:t> (inclusive) to </a:t>
                      </a:r>
                      <a:r>
                        <a:rPr kumimoji="0" lang="en-US" sz="1700" b="0" i="1" u="none" strike="noStrike" cap="none" normalizeH="0" baseline="0" dirty="0">
                          <a:ln>
                            <a:noFill/>
                          </a:ln>
                          <a:solidFill>
                            <a:schemeClr val="tx1"/>
                          </a:solidFill>
                          <a:effectLst/>
                          <a:latin typeface="Verdana" pitchFamily="34" charset="0"/>
                          <a:cs typeface="Times New Roman" pitchFamily="18" charset="0"/>
                        </a:rPr>
                        <a:t>index2</a:t>
                      </a:r>
                      <a:r>
                        <a:rPr kumimoji="0" lang="en-US" sz="1700" b="0" i="0" u="none" strike="noStrike" cap="none" normalizeH="0" baseline="0" dirty="0">
                          <a:ln>
                            <a:noFill/>
                          </a:ln>
                          <a:solidFill>
                            <a:schemeClr val="tx1"/>
                          </a:solidFill>
                          <a:effectLst/>
                          <a:latin typeface="Verdana" pitchFamily="34" charset="0"/>
                          <a:cs typeface="Times New Roman" pitchFamily="18" charset="0"/>
                        </a:rPr>
                        <a:t> (</a:t>
                      </a:r>
                      <a:r>
                        <a:rPr kumimoji="0" lang="en-US" sz="1700" b="0" i="0" u="sng" strike="noStrike" cap="none" normalizeH="0" baseline="0" dirty="0">
                          <a:ln>
                            <a:noFill/>
                          </a:ln>
                          <a:solidFill>
                            <a:srgbClr val="C00000"/>
                          </a:solidFill>
                          <a:effectLst/>
                          <a:latin typeface="Verdana" pitchFamily="34" charset="0"/>
                          <a:cs typeface="Times New Roman" pitchFamily="18" charset="0"/>
                        </a:rPr>
                        <a:t>exclusive</a:t>
                      </a:r>
                      <a:r>
                        <a:rPr kumimoji="0" lang="en-US" sz="1700" b="0" i="0" u="none" strike="noStrike" cap="none" normalizeH="0" baseline="0" dirty="0">
                          <a:ln>
                            <a:noFill/>
                          </a:ln>
                          <a:solidFill>
                            <a:schemeClr val="tx1"/>
                          </a:solidFill>
                          <a:effectLst/>
                          <a:latin typeface="Verdana" pitchFamily="34"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if </a:t>
                      </a:r>
                      <a:r>
                        <a:rPr kumimoji="0" lang="en-US" sz="1700" b="0" i="1" u="none" strike="noStrike" cap="none" normalizeH="0" baseline="0" dirty="0">
                          <a:ln>
                            <a:noFill/>
                          </a:ln>
                          <a:solidFill>
                            <a:schemeClr val="tx1"/>
                          </a:solidFill>
                          <a:effectLst/>
                          <a:latin typeface="Verdana" pitchFamily="34" charset="0"/>
                          <a:cs typeface="Times New Roman" pitchFamily="18" charset="0"/>
                        </a:rPr>
                        <a:t>index2</a:t>
                      </a:r>
                      <a:r>
                        <a:rPr kumimoji="0" lang="en-US" sz="1700" b="0" i="0" u="none" strike="noStrike" cap="none" normalizeH="0" baseline="0" dirty="0">
                          <a:ln>
                            <a:noFill/>
                          </a:ln>
                          <a:solidFill>
                            <a:schemeClr val="tx1"/>
                          </a:solidFill>
                          <a:effectLst/>
                          <a:latin typeface="Verdana" pitchFamily="34" charset="0"/>
                          <a:cs typeface="Times New Roman" pitchFamily="18" charset="0"/>
                        </a:rPr>
                        <a:t> is omitted, grabs till end of string</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884">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toLowerCase</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with all lowercase letters</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884">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toUpperCase</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with all uppercase letters</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6038">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replace(</a:t>
                      </a:r>
                      <a:r>
                        <a:rPr kumimoji="0" lang="en-US" sz="1700" b="1" i="0" u="none" strike="noStrike" cap="none" normalizeH="0" baseline="0" dirty="0">
                          <a:ln>
                            <a:noFill/>
                          </a:ln>
                          <a:solidFill>
                            <a:schemeClr val="tx1"/>
                          </a:solidFill>
                          <a:effectLst/>
                          <a:latin typeface="Verdana" pitchFamily="34" charset="0"/>
                          <a:cs typeface="Times New Roman" pitchFamily="18" charset="0"/>
                        </a:rPr>
                        <a:t>str1</a:t>
                      </a:r>
                      <a:r>
                        <a:rPr kumimoji="0" lang="en-US" sz="1700" b="0" i="0" u="none" strike="noStrike" cap="none" normalizeH="0" baseline="0" dirty="0">
                          <a:ln>
                            <a:noFill/>
                          </a:ln>
                          <a:solidFill>
                            <a:schemeClr val="tx1"/>
                          </a:solidFill>
                          <a:effectLst/>
                          <a:latin typeface="Courier New" pitchFamily="49" charset="0"/>
                          <a:cs typeface="Times New Roman" pitchFamily="18" charset="0"/>
                        </a:rPr>
                        <a:t>, </a:t>
                      </a:r>
                      <a:r>
                        <a:rPr kumimoji="0" lang="en-US" sz="1700" b="1" i="0" u="none" strike="noStrike" cap="none" normalizeH="0" baseline="0" dirty="0">
                          <a:ln>
                            <a:noFill/>
                          </a:ln>
                          <a:solidFill>
                            <a:schemeClr val="tx1"/>
                          </a:solidFill>
                          <a:effectLst/>
                          <a:latin typeface="Verdana" pitchFamily="34" charset="0"/>
                          <a:cs typeface="Times New Roman" pitchFamily="18" charset="0"/>
                        </a:rPr>
                        <a:t>str2</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replacing occurrences of </a:t>
                      </a:r>
                      <a:r>
                        <a:rPr kumimoji="0" lang="en-US" sz="1700" b="0" i="1" u="none" strike="noStrike" cap="none" normalizeH="0" baseline="0" dirty="0">
                          <a:ln>
                            <a:noFill/>
                          </a:ln>
                          <a:solidFill>
                            <a:schemeClr val="tx1"/>
                          </a:solidFill>
                          <a:effectLst/>
                          <a:latin typeface="Verdana" pitchFamily="34" charset="0"/>
                          <a:cs typeface="Times New Roman" pitchFamily="18" charset="0"/>
                        </a:rPr>
                        <a:t>str1 </a:t>
                      </a:r>
                      <a:r>
                        <a:rPr kumimoji="0" lang="en-US" sz="1700" b="0" i="0" u="none" strike="noStrike" cap="none" normalizeH="0" baseline="0" dirty="0">
                          <a:ln>
                            <a:noFill/>
                          </a:ln>
                          <a:solidFill>
                            <a:schemeClr val="tx1"/>
                          </a:solidFill>
                          <a:effectLst/>
                          <a:latin typeface="Verdana" pitchFamily="34" charset="0"/>
                          <a:cs typeface="Times New Roman" pitchFamily="18" charset="0"/>
                        </a:rPr>
                        <a:t>with </a:t>
                      </a:r>
                      <a:r>
                        <a:rPr kumimoji="0" lang="en-US" sz="1700" b="0" i="1" u="none" strike="noStrike" cap="none" normalizeH="0" baseline="0" dirty="0">
                          <a:ln>
                            <a:noFill/>
                          </a:ln>
                          <a:solidFill>
                            <a:schemeClr val="tx1"/>
                          </a:solidFill>
                          <a:effectLst/>
                          <a:latin typeface="Verdana" pitchFamily="34" charset="0"/>
                          <a:cs typeface="Times New Roman" pitchFamily="18" charset="0"/>
                        </a:rPr>
                        <a:t>str2</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Slide Number Placeholder 3">
            <a:extLst>
              <a:ext uri="{FF2B5EF4-FFF2-40B4-BE49-F238E27FC236}">
                <a16:creationId xmlns:a16="http://schemas.microsoft.com/office/drawing/2014/main" id="{6393C4ED-3071-7970-21D3-A8CEF492DA8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86</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9746827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p:txBody>
          <a:bodyPr/>
          <a:lstStyle/>
          <a:p>
            <a:pPr eaLnBrk="1" hangingPunct="1"/>
            <a:r>
              <a:rPr lang="en-US" altLang="x-none">
                <a:latin typeface="Courier New" charset="0"/>
                <a:ea typeface="ＭＳ Ｐゴシック" charset="-128"/>
              </a:rPr>
              <a:t>String</a:t>
            </a:r>
            <a:r>
              <a:rPr lang="en-US" altLang="x-none">
                <a:ea typeface="ＭＳ Ｐゴシック" charset="-128"/>
              </a:rPr>
              <a:t> Method Examples</a:t>
            </a:r>
          </a:p>
        </p:txBody>
      </p:sp>
      <p:sp>
        <p:nvSpPr>
          <p:cNvPr id="369667" name="Rectangle 3"/>
          <p:cNvSpPr>
            <a:spLocks noGrp="1"/>
          </p:cNvSpPr>
          <p:nvPr>
            <p:ph type="body" idx="4294967295"/>
          </p:nvPr>
        </p:nvSpPr>
        <p:spPr>
          <a:xfrm>
            <a:off x="533400" y="1600200"/>
            <a:ext cx="8153400" cy="4648200"/>
          </a:xfrm>
        </p:spPr>
        <p:txBody>
          <a:bodyPr/>
          <a:lstStyle/>
          <a:p>
            <a:pPr lvl="1" eaLnBrk="1" hangingPunct="1">
              <a:lnSpc>
                <a:spcPct val="90000"/>
              </a:lnSpc>
              <a:buFont typeface="Wingdings 2" charset="2"/>
              <a:buNone/>
            </a:pPr>
            <a:r>
              <a:rPr lang="en-US" altLang="x-none" sz="1800" b="1" dirty="0">
                <a:solidFill>
                  <a:srgbClr val="008080"/>
                </a:solidFill>
                <a:latin typeface="Courier New" charset="0"/>
                <a:ea typeface="ＭＳ Ｐゴシック" charset="-128"/>
              </a:rPr>
              <a:t>	// index     012345678901234</a:t>
            </a:r>
            <a:r>
              <a:rPr lang="en-US" altLang="zh-CN" sz="1800" b="1" dirty="0">
                <a:solidFill>
                  <a:srgbClr val="008080"/>
                </a:solidFill>
                <a:latin typeface="Courier New" charset="0"/>
                <a:ea typeface="ＭＳ Ｐゴシック" charset="-128"/>
              </a:rPr>
              <a:t>56</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String s1 = </a:t>
            </a:r>
            <a:r>
              <a:rPr lang="ja-JP" altLang="en-US" sz="1800">
                <a:latin typeface="Courier New" charset="0"/>
                <a:ea typeface="ＭＳ Ｐゴシック" charset="-128"/>
              </a:rPr>
              <a:t>“</a:t>
            </a:r>
            <a:r>
              <a:rPr lang="en-US" altLang="zh-CN" sz="1800" dirty="0">
                <a:latin typeface="Courier New" charset="0"/>
                <a:ea typeface="ＭＳ Ｐゴシック" charset="-128"/>
              </a:rPr>
              <a:t>Xiamen</a:t>
            </a:r>
            <a:r>
              <a:rPr lang="en-US" altLang="ja-JP" sz="1800" dirty="0">
                <a:latin typeface="Courier New" charset="0"/>
                <a:ea typeface="ＭＳ Ｐゴシック" charset="-128"/>
              </a:rPr>
              <a:t> University";</a:t>
            </a:r>
          </a:p>
          <a:p>
            <a:pPr lvl="1" eaLnBrk="1" hangingPunct="1">
              <a:lnSpc>
                <a:spcPct val="70000"/>
              </a:lnSpc>
              <a:buFont typeface="Wingdings 2" charset="2"/>
              <a:buNone/>
            </a:pPr>
            <a:r>
              <a:rPr lang="en-US" altLang="x-none" sz="1800" dirty="0">
                <a:latin typeface="Courier New" charset="0"/>
                <a:ea typeface="ＭＳ Ｐゴシック" charset="-128"/>
              </a:rPr>
              <a:t>	String s2 = </a:t>
            </a:r>
            <a:r>
              <a:rPr lang="ja-JP" altLang="en-US" sz="1800">
                <a:latin typeface="Courier New" charset="0"/>
                <a:ea typeface="ＭＳ Ｐゴシック" charset="-128"/>
              </a:rPr>
              <a:t>“</a:t>
            </a:r>
            <a:r>
              <a:rPr lang="en-US" altLang="zh-CN" sz="1800" dirty="0">
                <a:latin typeface="Courier New" charset="0"/>
                <a:ea typeface="ＭＳ Ｐゴシック" charset="-128"/>
              </a:rPr>
              <a:t>CT</a:t>
            </a:r>
            <a:r>
              <a:rPr lang="zh-CN" altLang="en-US" sz="1800" dirty="0">
                <a:latin typeface="Courier New" charset="0"/>
                <a:ea typeface="ＭＳ Ｐゴシック" charset="-128"/>
              </a:rPr>
              <a:t> </a:t>
            </a:r>
            <a:r>
              <a:rPr lang="en-US" altLang="zh-CN" sz="1800" dirty="0">
                <a:latin typeface="Courier New" charset="0"/>
                <a:ea typeface="ＭＳ Ｐゴシック" charset="-128"/>
              </a:rPr>
              <a:t>2025</a:t>
            </a:r>
            <a:r>
              <a:rPr lang="en-US" altLang="ja-JP" sz="1800" dirty="0">
                <a:latin typeface="Courier New" charset="0"/>
                <a:ea typeface="ＭＳ Ｐゴシック" charset="-128"/>
              </a:rPr>
              <a:t>,</a:t>
            </a:r>
            <a:r>
              <a:rPr lang="zh-CN" altLang="en-US" sz="1800" dirty="0">
                <a:latin typeface="Courier New" charset="0"/>
                <a:ea typeface="ＭＳ Ｐゴシック" charset="-128"/>
              </a:rPr>
              <a:t> </a:t>
            </a:r>
            <a:r>
              <a:rPr lang="en-US" altLang="zh-CN" sz="1800" dirty="0">
                <a:latin typeface="Courier New" charset="0"/>
                <a:ea typeface="ＭＳ Ｐゴシック" charset="-128"/>
              </a:rPr>
              <a:t>Fall</a:t>
            </a:r>
            <a:r>
              <a:rPr lang="en-US" altLang="ja-JP" sz="1800" dirty="0">
                <a:latin typeface="Courier New" charset="0"/>
                <a:ea typeface="ＭＳ Ｐゴシック" charset="-128"/>
              </a:rPr>
              <a:t>";</a:t>
            </a:r>
          </a:p>
          <a:p>
            <a:pPr lvl="1" eaLnBrk="1" hangingPunct="1">
              <a:lnSpc>
                <a:spcPct val="70000"/>
              </a:lnSpc>
              <a:buFont typeface="Wingdings 2" charset="2"/>
              <a:buNone/>
            </a:pPr>
            <a:endParaRPr lang="en-US" altLang="x-none" sz="600"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s1.length()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s1.indexOf("e")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s1.substring(</a:t>
            </a:r>
            <a:r>
              <a:rPr lang="en-US" altLang="zh-CN" sz="1800" b="1" dirty="0">
                <a:latin typeface="Courier New" charset="0"/>
                <a:ea typeface="ＭＳ Ｐゴシック" charset="-128"/>
              </a:rPr>
              <a:t>7</a:t>
            </a:r>
            <a:r>
              <a:rPr lang="en-US" altLang="x-none" sz="1800" b="1" dirty="0">
                <a:latin typeface="Courier New" charset="0"/>
                <a:ea typeface="ＭＳ Ｐゴシック" charset="-128"/>
              </a:rPr>
              <a:t>, 1</a:t>
            </a:r>
            <a:r>
              <a:rPr lang="en-US" altLang="zh-CN" sz="1800" b="1" dirty="0">
                <a:latin typeface="Courier New" charset="0"/>
                <a:ea typeface="ＭＳ Ｐゴシック" charset="-128"/>
              </a:rPr>
              <a:t>7</a:t>
            </a:r>
            <a:r>
              <a:rPr lang="en-US" altLang="x-none" sz="1800" b="1" dirty="0">
                <a:latin typeface="Courier New" charset="0"/>
                <a:ea typeface="ＭＳ Ｐゴシック" charset="-128"/>
              </a:rPr>
              <a:t>)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endParaRPr lang="en-US" altLang="x-none" sz="7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String s3 = </a:t>
            </a:r>
            <a:r>
              <a:rPr lang="en-US" altLang="x-none" sz="1800" b="1" dirty="0">
                <a:latin typeface="Courier New" charset="0"/>
                <a:ea typeface="ＭＳ Ｐゴシック" charset="-128"/>
              </a:rPr>
              <a:t>s2.substring(9, 1</a:t>
            </a:r>
            <a:r>
              <a:rPr lang="en-US" altLang="zh-CN" sz="1800" b="1" dirty="0">
                <a:latin typeface="Courier New" charset="0"/>
                <a:ea typeface="ＭＳ Ｐゴシック" charset="-128"/>
              </a:rPr>
              <a:t>3</a:t>
            </a:r>
            <a:r>
              <a:rPr lang="en-US" altLang="x-none" sz="1800" b="1" dirty="0">
                <a:latin typeface="Courier New" charset="0"/>
                <a:ea typeface="ＭＳ Ｐゴシック" charset="-128"/>
              </a:rPr>
              <a:t>);</a:t>
            </a: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s3.toLowerCase() </a:t>
            </a:r>
            <a:r>
              <a:rPr lang="en-US" altLang="x-none" sz="1800" dirty="0">
                <a:latin typeface="Courier New" charset="0"/>
                <a:ea typeface="ＭＳ Ｐゴシック" charset="-128"/>
              </a:rPr>
              <a:t>);    </a:t>
            </a:r>
            <a:endParaRPr lang="en-US" altLang="x-none" sz="1800" b="1" dirty="0">
              <a:solidFill>
                <a:srgbClr val="008080"/>
              </a:solidFill>
              <a:latin typeface="Courier New" charset="0"/>
              <a:ea typeface="ＭＳ Ｐゴシック" charset="-128"/>
            </a:endParaRPr>
          </a:p>
        </p:txBody>
      </p:sp>
      <p:sp>
        <p:nvSpPr>
          <p:cNvPr id="67587" name="Rectangle 3"/>
          <p:cNvSpPr>
            <a:spLocks noChangeArrowheads="1"/>
          </p:cNvSpPr>
          <p:nvPr/>
        </p:nvSpPr>
        <p:spPr bwMode="auto">
          <a:xfrm>
            <a:off x="7083425" y="2362200"/>
            <a:ext cx="874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1</a:t>
            </a:r>
            <a:r>
              <a:rPr lang="en-US" altLang="zh-CN" sz="1800" b="1" dirty="0">
                <a:solidFill>
                  <a:srgbClr val="008080"/>
                </a:solidFill>
                <a:latin typeface="Courier New" charset="0"/>
              </a:rPr>
              <a:t>7</a:t>
            </a:r>
            <a:endParaRPr lang="en-US" altLang="x-none" dirty="0">
              <a:solidFill>
                <a:srgbClr val="000000"/>
              </a:solidFill>
            </a:endParaRPr>
          </a:p>
        </p:txBody>
      </p:sp>
      <p:sp>
        <p:nvSpPr>
          <p:cNvPr id="67588" name="Rectangle 4"/>
          <p:cNvSpPr>
            <a:spLocks noChangeArrowheads="1"/>
          </p:cNvSpPr>
          <p:nvPr/>
        </p:nvSpPr>
        <p:spPr bwMode="auto">
          <a:xfrm>
            <a:off x="7069138" y="2667000"/>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en-US" altLang="zh-CN" sz="1800" b="1" dirty="0">
                <a:solidFill>
                  <a:srgbClr val="008080"/>
                </a:solidFill>
                <a:latin typeface="Courier New" charset="0"/>
              </a:rPr>
              <a:t>4</a:t>
            </a:r>
            <a:endParaRPr lang="en-US" altLang="x-none" dirty="0">
              <a:solidFill>
                <a:srgbClr val="000000"/>
              </a:solidFill>
            </a:endParaRPr>
          </a:p>
        </p:txBody>
      </p:sp>
      <p:sp>
        <p:nvSpPr>
          <p:cNvPr id="6" name="Rectangle 5"/>
          <p:cNvSpPr>
            <a:spLocks noChangeArrowheads="1"/>
          </p:cNvSpPr>
          <p:nvPr/>
        </p:nvSpPr>
        <p:spPr bwMode="auto">
          <a:xfrm>
            <a:off x="7043738" y="2895600"/>
            <a:ext cx="225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ja-JP" altLang="en-US" sz="1800" b="1">
                <a:solidFill>
                  <a:srgbClr val="008080"/>
                </a:solidFill>
                <a:latin typeface="Courier New" charset="0"/>
              </a:rPr>
              <a:t>“</a:t>
            </a:r>
            <a:r>
              <a:rPr lang="en-US" altLang="ja-JP" sz="1800" b="1" dirty="0">
                <a:solidFill>
                  <a:srgbClr val="008080"/>
                </a:solidFill>
                <a:latin typeface="Courier New" charset="0"/>
              </a:rPr>
              <a:t>University"</a:t>
            </a:r>
            <a:endParaRPr lang="en-US" altLang="x-none" dirty="0">
              <a:solidFill>
                <a:srgbClr val="000000"/>
              </a:solidFill>
            </a:endParaRPr>
          </a:p>
        </p:txBody>
      </p:sp>
      <p:sp>
        <p:nvSpPr>
          <p:cNvPr id="7" name="Rectangle 6"/>
          <p:cNvSpPr>
            <a:spLocks noChangeArrowheads="1"/>
          </p:cNvSpPr>
          <p:nvPr/>
        </p:nvSpPr>
        <p:spPr bwMode="auto">
          <a:xfrm>
            <a:off x="7018338" y="3516313"/>
            <a:ext cx="1407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ja-JP" altLang="en-US" sz="1800" b="1">
                <a:solidFill>
                  <a:srgbClr val="008080"/>
                </a:solidFill>
                <a:latin typeface="Courier New" charset="0"/>
              </a:rPr>
              <a:t>“</a:t>
            </a:r>
            <a:r>
              <a:rPr lang="en-US" altLang="zh-CN" sz="1800" b="1" dirty="0">
                <a:solidFill>
                  <a:srgbClr val="008080"/>
                </a:solidFill>
                <a:latin typeface="Courier New" charset="0"/>
              </a:rPr>
              <a:t>fall</a:t>
            </a:r>
            <a:r>
              <a:rPr lang="en-US" altLang="ja-JP" sz="1800" b="1" dirty="0">
                <a:solidFill>
                  <a:srgbClr val="008080"/>
                </a:solidFill>
                <a:latin typeface="Courier New" charset="0"/>
              </a:rPr>
              <a:t>"</a:t>
            </a:r>
            <a:endParaRPr lang="en-US" altLang="x-none" dirty="0">
              <a:solidFill>
                <a:srgbClr val="000000"/>
              </a:solidFill>
            </a:endParaRPr>
          </a:p>
        </p:txBody>
      </p:sp>
      <p:sp>
        <p:nvSpPr>
          <p:cNvPr id="2" name="Slide Number Placeholder 3">
            <a:extLst>
              <a:ext uri="{FF2B5EF4-FFF2-40B4-BE49-F238E27FC236}">
                <a16:creationId xmlns:a16="http://schemas.microsoft.com/office/drawing/2014/main" id="{9162BD95-8EC9-51F1-607D-6FEEC2E59CA7}"/>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87</a:t>
            </a:fld>
            <a:endParaRPr lang="en-US" altLang="x-none" sz="1200">
              <a:solidFill>
                <a:srgbClr val="000000"/>
              </a:solidFill>
              <a:latin typeface="Tahoma" charset="0"/>
            </a:endParaRPr>
          </a:p>
        </p:txBody>
      </p:sp>
    </p:spTree>
    <p:extLst>
      <p:ext uri="{BB962C8B-B14F-4D97-AF65-F5344CB8AC3E}">
        <p14:creationId xmlns:p14="http://schemas.microsoft.com/office/powerpoint/2010/main" val="10718791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Rectangle 2"/>
          <p:cNvSpPr>
            <a:spLocks noGrp="1"/>
          </p:cNvSpPr>
          <p:nvPr>
            <p:ph type="title" idx="4294967295"/>
          </p:nvPr>
        </p:nvSpPr>
        <p:spPr/>
        <p:txBody>
          <a:bodyPr/>
          <a:lstStyle/>
          <a:p>
            <a:pPr eaLnBrk="1" hangingPunct="1"/>
            <a:r>
              <a:rPr lang="en-US" altLang="x-none" dirty="0">
                <a:ea typeface="ＭＳ Ｐゴシック" charset="-128"/>
              </a:rPr>
              <a:t>String as Immutable Data Type</a:t>
            </a:r>
          </a:p>
        </p:txBody>
      </p:sp>
      <p:sp>
        <p:nvSpPr>
          <p:cNvPr id="69634" name="Rectangle 3"/>
          <p:cNvSpPr>
            <a:spLocks noGrp="1"/>
          </p:cNvSpPr>
          <p:nvPr>
            <p:ph type="body" idx="4294967295"/>
          </p:nvPr>
        </p:nvSpPr>
        <p:spPr/>
        <p:txBody>
          <a:bodyPr/>
          <a:lstStyle/>
          <a:p>
            <a:pPr eaLnBrk="1" hangingPunct="1"/>
            <a:r>
              <a:rPr lang="en-US" altLang="x-none" sz="2400">
                <a:ea typeface="ＭＳ Ｐゴシック" charset="-128"/>
              </a:rPr>
              <a:t>Methods like </a:t>
            </a:r>
            <a:r>
              <a:rPr lang="en-US" altLang="x-none" sz="2400">
                <a:latin typeface="Courier New" charset="0"/>
                <a:ea typeface="ＭＳ Ｐゴシック" charset="-128"/>
              </a:rPr>
              <a:t>substring</a:t>
            </a:r>
            <a:r>
              <a:rPr lang="en-US" altLang="x-none" sz="2400">
                <a:ea typeface="ＭＳ Ｐゴシック" charset="-128"/>
              </a:rPr>
              <a:t> and </a:t>
            </a:r>
            <a:r>
              <a:rPr lang="en-US" altLang="x-none" sz="2400">
                <a:latin typeface="Courier New" charset="0"/>
                <a:ea typeface="ＭＳ Ｐゴシック" charset="-128"/>
              </a:rPr>
              <a:t>toLowerCase</a:t>
            </a:r>
            <a:r>
              <a:rPr lang="en-US" altLang="x-none" sz="2400">
                <a:ea typeface="ＭＳ Ｐゴシック" charset="-128"/>
              </a:rPr>
              <a:t> build and return a new string, rather than modifying the current string.</a:t>
            </a:r>
          </a:p>
          <a:p>
            <a:pPr lvl="1" eaLnBrk="1" hangingPunct="1">
              <a:buFont typeface="Wingdings 2" charset="2"/>
              <a:buNone/>
            </a:pPr>
            <a:endParaRPr lang="en-US" altLang="x-none" sz="700">
              <a:latin typeface="Courier New" charset="0"/>
              <a:ea typeface="ＭＳ Ｐゴシック" charset="-128"/>
            </a:endParaRPr>
          </a:p>
          <a:p>
            <a:pPr lvl="1" eaLnBrk="1" hangingPunct="1">
              <a:lnSpc>
                <a:spcPct val="80000"/>
              </a:lnSpc>
              <a:buFont typeface="Wingdings 2" charset="2"/>
              <a:buNone/>
            </a:pPr>
            <a:r>
              <a:rPr lang="en-US" altLang="x-none" sz="2000">
                <a:latin typeface="Courier New" charset="0"/>
                <a:ea typeface="ＭＳ Ｐゴシック" charset="-128"/>
              </a:rPr>
              <a:t>	String s = "lil bow wow";</a:t>
            </a:r>
          </a:p>
          <a:p>
            <a:pPr lvl="1" eaLnBrk="1" hangingPunct="1">
              <a:lnSpc>
                <a:spcPct val="80000"/>
              </a:lnSpc>
              <a:buFont typeface="Wingdings 2" charset="2"/>
              <a:buNone/>
            </a:pPr>
            <a:r>
              <a:rPr lang="en-US" altLang="x-none" sz="2000">
                <a:solidFill>
                  <a:srgbClr val="A50021"/>
                </a:solidFill>
                <a:latin typeface="Courier New" charset="0"/>
                <a:ea typeface="ＭＳ Ｐゴシック" charset="-128"/>
              </a:rPr>
              <a:t>	s.toUpperCase();</a:t>
            </a:r>
          </a:p>
          <a:p>
            <a:pPr lvl="1" eaLnBrk="1" hangingPunct="1">
              <a:lnSpc>
                <a:spcPct val="80000"/>
              </a:lnSpc>
              <a:buFont typeface="Wingdings 2" charset="2"/>
              <a:buNone/>
            </a:pPr>
            <a:r>
              <a:rPr lang="en-US" altLang="x-none" sz="2000">
                <a:latin typeface="Courier New" charset="0"/>
                <a:ea typeface="ＭＳ Ｐゴシック" charset="-128"/>
              </a:rPr>
              <a:t>	System.out.println(s);   </a:t>
            </a:r>
            <a:r>
              <a:rPr lang="en-US" altLang="x-none" sz="2000" b="1">
                <a:solidFill>
                  <a:srgbClr val="008080"/>
                </a:solidFill>
                <a:latin typeface="Courier New" charset="0"/>
                <a:ea typeface="ＭＳ Ｐゴシック" charset="-128"/>
              </a:rPr>
              <a:t>// lil bow wow</a:t>
            </a:r>
          </a:p>
          <a:p>
            <a:pPr lvl="1" eaLnBrk="1" hangingPunct="1">
              <a:buFont typeface="Wingdings 2" charset="2"/>
              <a:buNone/>
            </a:pPr>
            <a:endParaRPr lang="en-US" altLang="x-none" sz="2000" b="1">
              <a:solidFill>
                <a:srgbClr val="008080"/>
              </a:solidFill>
              <a:latin typeface="Courier New" charset="0"/>
              <a:ea typeface="ＭＳ Ｐゴシック" charset="-128"/>
            </a:endParaRPr>
          </a:p>
          <a:p>
            <a:pPr lvl="1" eaLnBrk="1" hangingPunct="1">
              <a:buFont typeface="Wingdings 2" charset="2"/>
              <a:buNone/>
            </a:pPr>
            <a:endParaRPr lang="en-US" altLang="x-none" sz="2000" b="1">
              <a:solidFill>
                <a:srgbClr val="008080"/>
              </a:solidFill>
              <a:latin typeface="Courier New" charset="0"/>
              <a:ea typeface="ＭＳ Ｐゴシック" charset="-128"/>
            </a:endParaRPr>
          </a:p>
          <a:p>
            <a:pPr eaLnBrk="1" hangingPunct="1"/>
            <a:r>
              <a:rPr lang="en-US" altLang="x-none" sz="2400">
                <a:ea typeface="ＭＳ Ｐゴシック" charset="-128"/>
              </a:rPr>
              <a:t>To modify a variable's value, you must reassign it:</a:t>
            </a:r>
          </a:p>
          <a:p>
            <a:pPr lvl="1" eaLnBrk="1" hangingPunct="1">
              <a:buFont typeface="Wingdings 2" charset="2"/>
              <a:buNone/>
            </a:pPr>
            <a:endParaRPr lang="en-US" altLang="x-none" sz="700">
              <a:latin typeface="Courier New" charset="0"/>
              <a:ea typeface="ＭＳ Ｐゴシック" charset="-128"/>
            </a:endParaRPr>
          </a:p>
          <a:p>
            <a:pPr lvl="1" eaLnBrk="1" hangingPunct="1">
              <a:lnSpc>
                <a:spcPct val="80000"/>
              </a:lnSpc>
              <a:buFont typeface="Wingdings 2" charset="2"/>
              <a:buNone/>
            </a:pPr>
            <a:r>
              <a:rPr lang="en-US" altLang="x-none" sz="2000">
                <a:latin typeface="Courier New" charset="0"/>
                <a:ea typeface="ＭＳ Ｐゴシック" charset="-128"/>
              </a:rPr>
              <a:t>	String s = "lil bow wow";</a:t>
            </a:r>
          </a:p>
          <a:p>
            <a:pPr lvl="1" eaLnBrk="1" hangingPunct="1">
              <a:lnSpc>
                <a:spcPct val="80000"/>
              </a:lnSpc>
              <a:buFont typeface="Wingdings 2" charset="2"/>
              <a:buNone/>
            </a:pPr>
            <a:r>
              <a:rPr lang="en-US" altLang="x-none" sz="2000" b="1">
                <a:solidFill>
                  <a:srgbClr val="003399"/>
                </a:solidFill>
                <a:latin typeface="Courier New" charset="0"/>
                <a:ea typeface="ＭＳ Ｐゴシック" charset="-128"/>
              </a:rPr>
              <a:t>	s = </a:t>
            </a:r>
            <a:r>
              <a:rPr lang="en-US" altLang="x-none" sz="2000">
                <a:solidFill>
                  <a:srgbClr val="003399"/>
                </a:solidFill>
                <a:latin typeface="Courier New" charset="0"/>
                <a:ea typeface="ＭＳ Ｐゴシック" charset="-128"/>
              </a:rPr>
              <a:t>s.toUpperCase();</a:t>
            </a:r>
          </a:p>
          <a:p>
            <a:pPr lvl="1" eaLnBrk="1" hangingPunct="1">
              <a:lnSpc>
                <a:spcPct val="80000"/>
              </a:lnSpc>
              <a:buFont typeface="Wingdings 2" charset="2"/>
              <a:buNone/>
            </a:pPr>
            <a:r>
              <a:rPr lang="en-US" altLang="x-none" sz="2000">
                <a:latin typeface="Courier New" charset="0"/>
                <a:ea typeface="ＭＳ Ｐゴシック" charset="-128"/>
              </a:rPr>
              <a:t>	System.out.println(s);   </a:t>
            </a:r>
            <a:r>
              <a:rPr lang="en-US" altLang="x-none" sz="2000" b="1">
                <a:solidFill>
                  <a:srgbClr val="008080"/>
                </a:solidFill>
                <a:latin typeface="Courier New" charset="0"/>
                <a:ea typeface="ＭＳ Ｐゴシック" charset="-128"/>
              </a:rPr>
              <a:t>// LIL BOW WOW</a:t>
            </a:r>
          </a:p>
        </p:txBody>
      </p:sp>
      <p:sp>
        <p:nvSpPr>
          <p:cNvPr id="2" name="Slide Number Placeholder 3">
            <a:extLst>
              <a:ext uri="{FF2B5EF4-FFF2-40B4-BE49-F238E27FC236}">
                <a16:creationId xmlns:a16="http://schemas.microsoft.com/office/drawing/2014/main" id="{E7E0F928-688F-03F2-5425-96EC5F419A99}"/>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88</a:t>
            </a:fld>
            <a:endParaRPr lang="en-US" altLang="x-none" sz="1200">
              <a:solidFill>
                <a:srgbClr val="000000"/>
              </a:solidFill>
              <a:latin typeface="Tahoma" charset="0"/>
            </a:endParaRPr>
          </a:p>
        </p:txBody>
      </p:sp>
    </p:spTree>
    <p:extLst>
      <p:ext uri="{BB962C8B-B14F-4D97-AF65-F5344CB8AC3E}">
        <p14:creationId xmlns:p14="http://schemas.microsoft.com/office/powerpoint/2010/main" val="66923044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p:txBody>
          <a:bodyPr/>
          <a:lstStyle/>
          <a:p>
            <a:pPr eaLnBrk="1" hangingPunct="1"/>
            <a:r>
              <a:rPr lang="en-US" altLang="x-none" sz="3200">
                <a:ea typeface="ＭＳ Ｐゴシック" charset="-128"/>
              </a:rPr>
              <a:t>Parsing a String</a:t>
            </a:r>
          </a:p>
        </p:txBody>
      </p:sp>
      <p:sp>
        <p:nvSpPr>
          <p:cNvPr id="46082" name="Rectangle 3"/>
          <p:cNvSpPr>
            <a:spLocks noGrp="1"/>
          </p:cNvSpPr>
          <p:nvPr>
            <p:ph type="body" idx="4294967295"/>
          </p:nvPr>
        </p:nvSpPr>
        <p:spPr/>
        <p:txBody>
          <a:bodyPr/>
          <a:lstStyle/>
          <a:p>
            <a:pPr eaLnBrk="1" hangingPunct="1">
              <a:lnSpc>
                <a:spcPct val="110000"/>
              </a:lnSpc>
            </a:pPr>
            <a:r>
              <a:rPr lang="en-US" altLang="x-none" dirty="0">
                <a:ea typeface="ＭＳ Ｐゴシック" charset="-128"/>
              </a:rPr>
              <a:t>Instead of substring, </a:t>
            </a:r>
            <a:r>
              <a:rPr lang="en-US" altLang="x-none" dirty="0" err="1">
                <a:ea typeface="ＭＳ Ｐゴシック" charset="-128"/>
              </a:rPr>
              <a:t>indexOf</a:t>
            </a:r>
            <a:r>
              <a:rPr lang="en-US" altLang="x-none" dirty="0">
                <a:ea typeface="ＭＳ Ｐゴシック" charset="-128"/>
              </a:rPr>
              <a:t>, you can also use scanner to parse a string (in units of tokens only).</a:t>
            </a:r>
            <a:endParaRPr lang="en-US" altLang="x-none" sz="2000" dirty="0">
              <a:ea typeface="ＭＳ Ｐゴシック" charset="-128"/>
            </a:endParaRPr>
          </a:p>
          <a:p>
            <a:pPr lvl="1" eaLnBrk="1" hangingPunct="1">
              <a:lnSpc>
                <a:spcPct val="70000"/>
              </a:lnSpc>
              <a:buFont typeface="Wingdings 2" charset="2"/>
              <a:buNone/>
            </a:pPr>
            <a:endParaRPr lang="en-US" altLang="x-none" sz="800" dirty="0">
              <a:latin typeface="Courier New" charset="0"/>
              <a:ea typeface="ＭＳ Ｐゴシック" charset="-128"/>
            </a:endParaRPr>
          </a:p>
          <a:p>
            <a:pPr lvl="1" eaLnBrk="1" hangingPunct="1">
              <a:lnSpc>
                <a:spcPct val="70000"/>
              </a:lnSpc>
              <a:buFont typeface="Wingdings 2" charset="2"/>
              <a:buNone/>
            </a:pPr>
            <a:r>
              <a:rPr lang="en-US" altLang="x-none" sz="2000" dirty="0">
                <a:latin typeface="Courier New" charset="0"/>
                <a:ea typeface="ＭＳ Ｐゴシック" charset="-128"/>
              </a:rPr>
              <a:t>	String s = </a:t>
            </a:r>
            <a:r>
              <a:rPr lang="en-US" altLang="en-US" sz="2000" dirty="0">
                <a:latin typeface="Courier New" charset="0"/>
                <a:ea typeface="ＭＳ Ｐゴシック" charset="-128"/>
              </a:rPr>
              <a:t>“</a:t>
            </a:r>
            <a:r>
              <a:rPr lang="en-US" altLang="x-none" sz="2000" dirty="0">
                <a:latin typeface="Courier New" charset="0"/>
                <a:ea typeface="ＭＳ Ｐゴシック" charset="-128"/>
              </a:rPr>
              <a:t>Year </a:t>
            </a:r>
            <a:r>
              <a:rPr lang="en-US" altLang="zh-CN" sz="2000" dirty="0">
                <a:latin typeface="Courier New" charset="0"/>
                <a:ea typeface="ＭＳ Ｐゴシック" charset="-128"/>
              </a:rPr>
              <a:t>2025</a:t>
            </a:r>
            <a:r>
              <a:rPr lang="en-US" altLang="x-none" sz="2000" dirty="0">
                <a:latin typeface="Courier New" charset="0"/>
                <a:ea typeface="ＭＳ Ｐゴシック" charset="-128"/>
              </a:rPr>
              <a:t> is great!</a:t>
            </a:r>
            <a:r>
              <a:rPr lang="en-US" altLang="en-US" sz="2000" dirty="0">
                <a:latin typeface="Courier New" charset="0"/>
                <a:ea typeface="ＭＳ Ｐゴシック" charset="-128"/>
              </a:rPr>
              <a:t>”</a:t>
            </a:r>
            <a:r>
              <a:rPr lang="en-US" altLang="x-none" sz="2000" dirty="0">
                <a:latin typeface="Courier New" charset="0"/>
                <a:ea typeface="ＭＳ Ｐゴシック" charset="-128"/>
              </a:rPr>
              <a:t>;</a:t>
            </a:r>
          </a:p>
          <a:p>
            <a:pPr lvl="1" eaLnBrk="1" hangingPunct="1">
              <a:lnSpc>
                <a:spcPct val="70000"/>
              </a:lnSpc>
              <a:buFont typeface="Wingdings 2" charset="2"/>
              <a:buNone/>
            </a:pPr>
            <a:r>
              <a:rPr lang="en-US" altLang="x-none" sz="2000" dirty="0">
                <a:latin typeface="Courier New" charset="0"/>
                <a:ea typeface="ＭＳ Ｐゴシック" charset="-128"/>
              </a:rPr>
              <a:t>  Scanner scan = new Scanner( </a:t>
            </a:r>
            <a:r>
              <a:rPr lang="en-US" altLang="x-none" sz="2000" b="1" dirty="0">
                <a:solidFill>
                  <a:srgbClr val="FF0000"/>
                </a:solidFill>
                <a:latin typeface="Courier New" charset="0"/>
                <a:ea typeface="ＭＳ Ｐゴシック" charset="-128"/>
              </a:rPr>
              <a:t>s</a:t>
            </a:r>
            <a:r>
              <a:rPr lang="en-US" altLang="x-none" sz="2000" dirty="0">
                <a:latin typeface="Courier New" charset="0"/>
                <a:ea typeface="ＭＳ Ｐゴシック" charset="-128"/>
              </a:rPr>
              <a:t> );</a:t>
            </a:r>
          </a:p>
          <a:p>
            <a:pPr lvl="1" eaLnBrk="1" hangingPunct="1">
              <a:lnSpc>
                <a:spcPct val="70000"/>
              </a:lnSpc>
              <a:buFont typeface="Wingdings 2" charset="2"/>
              <a:buNone/>
            </a:pPr>
            <a:r>
              <a:rPr lang="en-US" altLang="x-none" sz="2000" b="1" dirty="0">
                <a:ea typeface="ＭＳ Ｐゴシック" charset="-128"/>
              </a:rPr>
              <a:t>	</a:t>
            </a:r>
            <a:r>
              <a:rPr lang="en-US" altLang="x-none" sz="2000" b="1" dirty="0">
                <a:solidFill>
                  <a:srgbClr val="003399"/>
                </a:solidFill>
                <a:latin typeface="Courier New" charset="0"/>
                <a:ea typeface="ＭＳ Ｐゴシック" charset="-128"/>
              </a:rPr>
              <a:t>String word = </a:t>
            </a:r>
            <a:r>
              <a:rPr lang="en-US" altLang="x-none" sz="2000" b="1" dirty="0" err="1">
                <a:solidFill>
                  <a:srgbClr val="003399"/>
                </a:solidFill>
                <a:latin typeface="Courier New" charset="0"/>
                <a:ea typeface="ＭＳ Ｐゴシック" charset="-128"/>
              </a:rPr>
              <a:t>scan.next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 // skip Year</a:t>
            </a:r>
          </a:p>
          <a:p>
            <a:pPr lvl="1" eaLnBrk="1" hangingPunct="1">
              <a:lnSpc>
                <a:spcPct val="70000"/>
              </a:lnSpc>
              <a:buFont typeface="ZapfDingbats" charset="0"/>
              <a:buNone/>
            </a:pPr>
            <a:r>
              <a:rPr lang="en-US" altLang="x-none" sz="2000" b="1" dirty="0">
                <a:ea typeface="ＭＳ Ｐゴシック" charset="-128"/>
              </a:rPr>
              <a:t>	</a:t>
            </a:r>
            <a:r>
              <a:rPr lang="en-US" altLang="x-none" sz="2000" b="1" dirty="0" err="1">
                <a:solidFill>
                  <a:srgbClr val="003399"/>
                </a:solidFill>
                <a:latin typeface="Courier New" charset="0"/>
                <a:ea typeface="ＭＳ Ｐゴシック" charset="-128"/>
              </a:rPr>
              <a:t>int</a:t>
            </a:r>
            <a:r>
              <a:rPr lang="en-US" altLang="x-none" sz="2000" b="1" dirty="0">
                <a:solidFill>
                  <a:srgbClr val="003399"/>
                </a:solidFill>
                <a:latin typeface="Courier New" charset="0"/>
                <a:ea typeface="ＭＳ Ｐゴシック" charset="-128"/>
              </a:rPr>
              <a:t> year = </a:t>
            </a:r>
            <a:r>
              <a:rPr lang="en-US" altLang="x-none" sz="2000" b="1" dirty="0" err="1">
                <a:solidFill>
                  <a:srgbClr val="003399"/>
                </a:solidFill>
                <a:latin typeface="Courier New" charset="0"/>
                <a:ea typeface="ＭＳ Ｐゴシック" charset="-128"/>
              </a:rPr>
              <a:t>scan.nextInt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a:t>
            </a:r>
          </a:p>
        </p:txBody>
      </p:sp>
      <p:sp>
        <p:nvSpPr>
          <p:cNvPr id="2" name="Slide Number Placeholder 3">
            <a:extLst>
              <a:ext uri="{FF2B5EF4-FFF2-40B4-BE49-F238E27FC236}">
                <a16:creationId xmlns:a16="http://schemas.microsoft.com/office/drawing/2014/main" id="{E470CE8F-4744-1B3E-921A-AE1171453DC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89</a:t>
            </a:fld>
            <a:endParaRPr lang="en-US" altLang="x-none" sz="1200">
              <a:solidFill>
                <a:srgbClr val="000000"/>
              </a:solidFill>
              <a:latin typeface="Tahoma" charset="0"/>
            </a:endParaRPr>
          </a:p>
        </p:txBody>
      </p:sp>
    </p:spTree>
    <p:extLst>
      <p:ext uri="{BB962C8B-B14F-4D97-AF65-F5344CB8AC3E}">
        <p14:creationId xmlns:p14="http://schemas.microsoft.com/office/powerpoint/2010/main" val="11937877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x-none" sz="3200">
                <a:ea typeface="ＭＳ Ｐゴシック" charset="-128"/>
              </a:rPr>
              <a:t>Robust Input Approach 2: try and catch</a:t>
            </a:r>
          </a:p>
        </p:txBody>
      </p:sp>
      <p:sp>
        <p:nvSpPr>
          <p:cNvPr id="798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57EDC76-9978-5E4F-BA22-8C18ABEE4E08}" type="slidenum">
              <a:rPr lang="en-US" altLang="x-none" sz="1200">
                <a:solidFill>
                  <a:srgbClr val="000000"/>
                </a:solidFill>
                <a:latin typeface="Tahoma" charset="0"/>
              </a:rPr>
              <a:pPr eaLnBrk="1" hangingPunct="1"/>
              <a:t>9</a:t>
            </a:fld>
            <a:endParaRPr lang="en-US" altLang="x-none" sz="1200">
              <a:solidFill>
                <a:srgbClr val="000000"/>
              </a:solidFill>
              <a:latin typeface="Tahoma" charset="0"/>
            </a:endParaRPr>
          </a:p>
        </p:txBody>
      </p:sp>
      <p:sp>
        <p:nvSpPr>
          <p:cNvPr id="47107" name="Rectangle 3"/>
          <p:cNvSpPr txBox="1">
            <a:spLocks/>
          </p:cNvSpPr>
          <p:nvPr/>
        </p:nvSpPr>
        <p:spPr bwMode="auto">
          <a:xfrm>
            <a:off x="1219200" y="2895600"/>
            <a:ext cx="6705600" cy="20574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1" tIns="45708" rIns="91411" bIns="45708"/>
          <a:lstStyle>
            <a:lvl1pPr marL="285750" indent="-28575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eaLnBrk="1" hangingPunct="1">
              <a:lnSpc>
                <a:spcPct val="80000"/>
              </a:lnSpc>
              <a:spcBef>
                <a:spcPct val="20000"/>
              </a:spcBef>
              <a:buClr>
                <a:srgbClr val="3333CC"/>
              </a:buClr>
              <a:buSzPct val="75000"/>
              <a:buFont typeface="Wingdings 2" charset="2"/>
              <a:buNone/>
            </a:pPr>
            <a:r>
              <a:rPr lang="en-US" altLang="x-none" sz="1600" b="1" dirty="0">
                <a:solidFill>
                  <a:srgbClr val="FF0000"/>
                </a:solidFill>
                <a:latin typeface="Courier New" charset="0"/>
              </a:rPr>
              <a:t>try</a:t>
            </a:r>
            <a:r>
              <a:rPr lang="en-US" altLang="x-none" sz="1600" dirty="0">
                <a:solidFill>
                  <a:srgbClr val="000000"/>
                </a:solidFill>
                <a:latin typeface="Courier New" charset="0"/>
              </a:rPr>
              <a:t> {</a:t>
            </a:r>
            <a:r>
              <a:rPr lang="en-US" altLang="x-none" sz="1600" b="1" dirty="0">
                <a:solidFill>
                  <a:srgbClr val="800000"/>
                </a:solidFill>
                <a:latin typeface="Courier New" charset="0"/>
              </a:rPr>
              <a:t>  </a:t>
            </a:r>
          </a:p>
          <a:p>
            <a:pPr algn="l">
              <a:lnSpc>
                <a:spcPct val="70000"/>
              </a:lnSpc>
              <a:spcBef>
                <a:spcPct val="20000"/>
              </a:spcBef>
              <a:buClr>
                <a:srgbClr val="3333CC"/>
              </a:buClr>
              <a:buSzPct val="75000"/>
            </a:pP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potentially dangerous statements</a:t>
            </a:r>
          </a:p>
          <a:p>
            <a:pPr algn="l" eaLnBrk="1" hangingPunct="1">
              <a:lnSpc>
                <a:spcPct val="70000"/>
              </a:lnSpc>
              <a:spcBef>
                <a:spcPct val="20000"/>
              </a:spcBef>
              <a:buClr>
                <a:srgbClr val="3333CC"/>
              </a:buClr>
              <a:buSzPct val="75000"/>
              <a:buFont typeface="Wingdings 2" charset="2"/>
              <a:buNone/>
            </a:pPr>
            <a:endParaRPr lang="en-US" altLang="x-none" sz="1600" dirty="0">
              <a:solidFill>
                <a:srgbClr val="000000"/>
              </a:solidFill>
              <a:latin typeface="Courier New" charset="0"/>
            </a:endParaRP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b="1" dirty="0">
                <a:solidFill>
                  <a:srgbClr val="FF0000"/>
                </a:solidFill>
                <a:latin typeface="Courier New" charset="0"/>
              </a:rPr>
              <a:t>catch</a:t>
            </a:r>
            <a:r>
              <a:rPr lang="en-US" altLang="x-none" sz="1600" dirty="0">
                <a:solidFill>
                  <a:srgbClr val="000000"/>
                </a:solidFill>
                <a:latin typeface="Courier New" charset="0"/>
              </a:rPr>
              <a:t> (</a:t>
            </a:r>
            <a:r>
              <a:rPr lang="en-US" altLang="x-none" sz="1600" b="1" dirty="0" err="1">
                <a:solidFill>
                  <a:srgbClr val="800000"/>
                </a:solidFill>
                <a:latin typeface="Courier New" charset="0"/>
              </a:rPr>
              <a:t>ExceptionName</a:t>
            </a:r>
            <a:r>
              <a:rPr lang="en-US" altLang="x-none" sz="1600" b="1" dirty="0">
                <a:solidFill>
                  <a:srgbClr val="800000"/>
                </a:solidFill>
                <a:latin typeface="Courier New" charset="0"/>
              </a:rPr>
              <a:t> e</a:t>
            </a: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handle exception, such as print an error message</a:t>
            </a:r>
          </a:p>
          <a:p>
            <a:pPr algn="l" eaLnBrk="1" hangingPunct="1">
              <a:lnSpc>
                <a:spcPct val="70000"/>
              </a:lnSpc>
              <a:spcBef>
                <a:spcPct val="20000"/>
              </a:spcBef>
              <a:buClr>
                <a:srgbClr val="3333CC"/>
              </a:buClr>
              <a:buSzPct val="75000"/>
              <a:buFont typeface="Wingdings 2" charset="2"/>
              <a:buNone/>
            </a:pPr>
            <a:endParaRPr lang="en-US" altLang="x-none" sz="1600" dirty="0">
              <a:solidFill>
                <a:srgbClr val="000000"/>
              </a:solidFill>
              <a:latin typeface="Courier New" charset="0"/>
            </a:endParaRP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end of catch</a:t>
            </a:r>
          </a:p>
          <a:p>
            <a:pPr algn="l" eaLnBrk="1" hangingPunct="1">
              <a:lnSpc>
                <a:spcPct val="70000"/>
              </a:lnSpc>
              <a:spcBef>
                <a:spcPct val="20000"/>
              </a:spcBef>
              <a:buClr>
                <a:srgbClr val="3333CC"/>
              </a:buClr>
              <a:buSzPct val="75000"/>
              <a:buFont typeface="Wingdings 2" charset="2"/>
              <a:buNone/>
            </a:pPr>
            <a:endParaRPr lang="en-US" altLang="x-none" sz="1600" dirty="0">
              <a:solidFill>
                <a:srgbClr val="000000"/>
              </a:solidFill>
              <a:latin typeface="Courier New" charset="0"/>
            </a:endParaRPr>
          </a:p>
        </p:txBody>
      </p:sp>
      <p:sp>
        <p:nvSpPr>
          <p:cNvPr id="6" name="Rectangle 5"/>
          <p:cNvSpPr/>
          <p:nvPr/>
        </p:nvSpPr>
        <p:spPr>
          <a:xfrm>
            <a:off x="609600" y="1447800"/>
            <a:ext cx="7467600" cy="1108075"/>
          </a:xfrm>
          <a:prstGeom prst="rect">
            <a:avLst/>
          </a:prstGeom>
        </p:spPr>
        <p:txBody>
          <a:bodyPr>
            <a:spAutoFit/>
          </a:bodyPr>
          <a:lstStyle/>
          <a:p>
            <a:pPr marL="342900" indent="-342900" algn="l" eaLnBrk="1" hangingPunct="1">
              <a:lnSpc>
                <a:spcPct val="110000"/>
              </a:lnSpc>
              <a:spcBef>
                <a:spcPct val="20000"/>
              </a:spcBef>
              <a:buClr>
                <a:srgbClr val="3333CC"/>
              </a:buClr>
              <a:buSzPct val="85000"/>
              <a:buFont typeface="Wingdings" pitchFamily="2" charset="2"/>
              <a:buChar char="q"/>
              <a:defRPr/>
            </a:pPr>
            <a:r>
              <a:rPr lang="en-US" sz="2000" b="1" kern="0" dirty="0">
                <a:solidFill>
                  <a:srgbClr val="000000"/>
                </a:solidFill>
                <a:latin typeface="Courier New" pitchFamily="49" charset="0"/>
                <a:ea typeface="ＭＳ Ｐゴシック" charset="0"/>
                <a:cs typeface="ＭＳ Ｐゴシック" charset="0"/>
              </a:rPr>
              <a:t>try/catch:</a:t>
            </a:r>
            <a:r>
              <a:rPr lang="en-US" sz="2000" kern="0" dirty="0">
                <a:solidFill>
                  <a:srgbClr val="000000"/>
                </a:solidFill>
                <a:latin typeface="Comic Sans MS"/>
                <a:ea typeface="ＭＳ Ｐゴシック" charset="0"/>
                <a:cs typeface="ＭＳ Ｐゴシック" charset="0"/>
              </a:rPr>
              <a:t> if an exception happens, program execution jumps to the </a:t>
            </a:r>
            <a:r>
              <a:rPr lang="en-US" sz="2000" kern="0" dirty="0">
                <a:solidFill>
                  <a:srgbClr val="000000"/>
                </a:solidFill>
                <a:latin typeface="Courier New" pitchFamily="49" charset="0"/>
                <a:ea typeface="ＭＳ Ｐゴシック" charset="0"/>
                <a:cs typeface="Courier New" pitchFamily="49" charset="0"/>
              </a:rPr>
              <a:t>catch</a:t>
            </a:r>
            <a:r>
              <a:rPr lang="en-US" sz="2000" kern="0" dirty="0">
                <a:solidFill>
                  <a:srgbClr val="000000"/>
                </a:solidFill>
                <a:latin typeface="Comic Sans MS"/>
                <a:ea typeface="ＭＳ Ｐゴシック" charset="0"/>
                <a:cs typeface="ＭＳ Ｐゴシック" charset="0"/>
              </a:rPr>
              <a:t> statement, skipping the rest in the </a:t>
            </a:r>
            <a:r>
              <a:rPr lang="en-US" sz="2000" kern="0" dirty="0">
                <a:solidFill>
                  <a:srgbClr val="000000"/>
                </a:solidFill>
                <a:latin typeface="Courier New" pitchFamily="49" charset="0"/>
                <a:ea typeface="ＭＳ Ｐゴシック" charset="0"/>
                <a:cs typeface="Courier New" pitchFamily="49" charset="0"/>
              </a:rPr>
              <a:t>try</a:t>
            </a:r>
            <a:r>
              <a:rPr lang="en-US" sz="2000" kern="0" dirty="0">
                <a:solidFill>
                  <a:srgbClr val="000000"/>
                </a:solidFill>
                <a:latin typeface="Comic Sans MS"/>
                <a:ea typeface="ＭＳ Ｐゴシック" charset="0"/>
                <a:cs typeface="ＭＳ Ｐゴシック" charset="0"/>
              </a:rPr>
              <a:t> block.</a:t>
            </a:r>
          </a:p>
        </p:txBody>
      </p:sp>
    </p:spTree>
    <p:extLst>
      <p:ext uri="{BB962C8B-B14F-4D97-AF65-F5344CB8AC3E}">
        <p14:creationId xmlns:p14="http://schemas.microsoft.com/office/powerpoint/2010/main" val="2745730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p:txBody>
          <a:bodyPr/>
          <a:lstStyle/>
          <a:p>
            <a:pPr eaLnBrk="1" hangingPunct="1"/>
            <a:r>
              <a:rPr lang="en-US" altLang="x-none">
                <a:ea typeface="ＭＳ Ｐゴシック" charset="-128"/>
              </a:rPr>
              <a:t>Exercise</a:t>
            </a:r>
            <a:endParaRPr lang="en-US" altLang="x-none" dirty="0">
              <a:ea typeface="ＭＳ Ｐゴシック" charset="-128"/>
            </a:endParaRPr>
          </a:p>
        </p:txBody>
      </p:sp>
      <p:sp>
        <p:nvSpPr>
          <p:cNvPr id="369667" name="Rectangle 3"/>
          <p:cNvSpPr>
            <a:spLocks noGrp="1"/>
          </p:cNvSpPr>
          <p:nvPr>
            <p:ph type="body" idx="4294967295"/>
          </p:nvPr>
        </p:nvSpPr>
        <p:spPr>
          <a:xfrm>
            <a:off x="533400" y="1600200"/>
            <a:ext cx="8153400" cy="4648200"/>
          </a:xfrm>
        </p:spPr>
        <p:txBody>
          <a:bodyPr/>
          <a:lstStyle/>
          <a:p>
            <a:pPr lvl="1" eaLnBrk="1" hangingPunct="1">
              <a:lnSpc>
                <a:spcPct val="70000"/>
              </a:lnSpc>
              <a:buFont typeface="Wingdings 2" charset="2"/>
              <a:buNone/>
            </a:pPr>
            <a:endParaRPr lang="en-US" altLang="x-none" sz="1800" b="1" dirty="0">
              <a:solidFill>
                <a:srgbClr val="008080"/>
              </a:solidFill>
              <a:latin typeface="Courier New" charset="0"/>
              <a:ea typeface="ＭＳ Ｐゴシック" charset="-128"/>
            </a:endParaRPr>
          </a:p>
          <a:p>
            <a:pPr eaLnBrk="1" hangingPunct="1">
              <a:lnSpc>
                <a:spcPct val="90000"/>
              </a:lnSpc>
            </a:pPr>
            <a:r>
              <a:rPr lang="en-US" altLang="x-none" sz="2000" dirty="0">
                <a:ea typeface="ＭＳ Ｐゴシック" charset="-128"/>
              </a:rPr>
              <a:t>Given the following string:</a:t>
            </a:r>
          </a:p>
          <a:p>
            <a:pPr lvl="1" eaLnBrk="1" hangingPunct="1">
              <a:lnSpc>
                <a:spcPct val="80000"/>
              </a:lnSpc>
              <a:buFont typeface="Wingdings 2" charset="2"/>
              <a:buNone/>
            </a:pPr>
            <a:endParaRPr lang="en-US" altLang="x-none" sz="600" b="1" dirty="0">
              <a:solidFill>
                <a:srgbClr val="008080"/>
              </a:solidFill>
              <a:latin typeface="Courier New" charset="0"/>
              <a:ea typeface="ＭＳ Ｐゴシック" charset="-128"/>
            </a:endParaRPr>
          </a:p>
          <a:p>
            <a:pPr lvl="1" eaLnBrk="1" hangingPunct="1">
              <a:lnSpc>
                <a:spcPct val="80000"/>
              </a:lnSpc>
              <a:buFont typeface="Wingdings 2" charset="2"/>
              <a:buNone/>
            </a:pPr>
            <a:r>
              <a:rPr lang="en-US" altLang="x-none" sz="1800" b="1" dirty="0">
                <a:solidFill>
                  <a:srgbClr val="008080"/>
                </a:solidFill>
                <a:latin typeface="Courier New" charset="0"/>
                <a:ea typeface="ＭＳ Ｐゴシック" charset="-128"/>
              </a:rPr>
              <a:t>	// index       0123456789012345678901</a:t>
            </a:r>
          </a:p>
          <a:p>
            <a:pPr lvl="1" eaLnBrk="1" hangingPunct="1">
              <a:lnSpc>
                <a:spcPct val="80000"/>
              </a:lnSpc>
              <a:buFont typeface="Wingdings 2" charset="2"/>
              <a:buNone/>
            </a:pPr>
            <a:r>
              <a:rPr lang="en-US" altLang="x-none" sz="1800" dirty="0">
                <a:latin typeface="Courier New" charset="0"/>
                <a:ea typeface="ＭＳ Ｐゴシック" charset="-128"/>
              </a:rPr>
              <a:t>	String book = "Building Java Programs";</a:t>
            </a:r>
          </a:p>
          <a:p>
            <a:pPr lvl="1" eaLnBrk="1" hangingPunct="1">
              <a:lnSpc>
                <a:spcPct val="90000"/>
              </a:lnSpc>
              <a:buFont typeface="Wingdings 2" charset="2"/>
              <a:buNone/>
            </a:pPr>
            <a:endParaRPr lang="en-US" altLang="x-none" sz="600" dirty="0">
              <a:latin typeface="Courier New" charset="0"/>
              <a:ea typeface="ＭＳ Ｐゴシック" charset="-128"/>
            </a:endParaRPr>
          </a:p>
          <a:p>
            <a:pPr lvl="1" eaLnBrk="1" hangingPunct="1"/>
            <a:r>
              <a:rPr lang="en-US" altLang="x-none" sz="1800" dirty="0">
                <a:ea typeface="ＭＳ Ｐゴシック" charset="-128"/>
              </a:rPr>
              <a:t>How would you extract the word </a:t>
            </a:r>
            <a:r>
              <a:rPr lang="en-US" altLang="x-none" sz="1800" dirty="0">
                <a:latin typeface="Courier New" charset="0"/>
                <a:ea typeface="ＭＳ Ｐゴシック" charset="-128"/>
              </a:rPr>
              <a:t>"Building"</a:t>
            </a:r>
            <a:r>
              <a:rPr lang="en-US" altLang="x-none" sz="1800" dirty="0">
                <a:ea typeface="ＭＳ Ｐゴシック" charset="-128"/>
              </a:rPr>
              <a:t> from </a:t>
            </a:r>
            <a:r>
              <a:rPr lang="en-US" altLang="x-none" sz="1800" dirty="0">
                <a:latin typeface="Courier New" charset="0"/>
                <a:ea typeface="ＭＳ Ｐゴシック" charset="-128"/>
              </a:rPr>
              <a:t>book</a:t>
            </a:r>
            <a:r>
              <a:rPr lang="en-US" altLang="x-none" sz="1800" dirty="0">
                <a:ea typeface="ＭＳ Ｐゴシック" charset="-128"/>
              </a:rPr>
              <a:t>?</a:t>
            </a:r>
          </a:p>
          <a:p>
            <a:pPr lvl="1" eaLnBrk="1" hangingPunct="1"/>
            <a:r>
              <a:rPr lang="en-US" altLang="x-none" sz="1800" dirty="0">
                <a:ea typeface="ＭＳ Ｐゴシック" charset="-128"/>
              </a:rPr>
              <a:t>More generally, how to extract the first word of a string?</a:t>
            </a:r>
          </a:p>
        </p:txBody>
      </p:sp>
      <p:sp>
        <p:nvSpPr>
          <p:cNvPr id="2" name="Slide Number Placeholder 3">
            <a:extLst>
              <a:ext uri="{FF2B5EF4-FFF2-40B4-BE49-F238E27FC236}">
                <a16:creationId xmlns:a16="http://schemas.microsoft.com/office/drawing/2014/main" id="{8D410ECC-F6BC-674C-A5A3-185BCE1B168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90</a:t>
            </a:fld>
            <a:endParaRPr lang="en-US" altLang="x-none" sz="1200">
              <a:solidFill>
                <a:srgbClr val="000000"/>
              </a:solidFill>
              <a:latin typeface="Tahoma" charset="0"/>
            </a:endParaRPr>
          </a:p>
        </p:txBody>
      </p:sp>
      <p:sp>
        <p:nvSpPr>
          <p:cNvPr id="6" name="TextBox 5">
            <a:extLst>
              <a:ext uri="{FF2B5EF4-FFF2-40B4-BE49-F238E27FC236}">
                <a16:creationId xmlns:a16="http://schemas.microsoft.com/office/drawing/2014/main" id="{A86AF542-409D-6577-B11C-BB7116E1B4CD}"/>
              </a:ext>
            </a:extLst>
          </p:cNvPr>
          <p:cNvSpPr txBox="1"/>
          <p:nvPr/>
        </p:nvSpPr>
        <p:spPr>
          <a:xfrm>
            <a:off x="2318085" y="4648200"/>
            <a:ext cx="4584030" cy="369332"/>
          </a:xfrm>
          <a:prstGeom prst="rect">
            <a:avLst/>
          </a:prstGeom>
          <a:noFill/>
        </p:spPr>
        <p:txBody>
          <a:bodyPr wrap="square">
            <a:spAutoFit/>
          </a:bodyPr>
          <a:lstStyle/>
          <a:p>
            <a:r>
              <a:rPr lang="en-US" altLang="zh-CN" sz="1800" kern="0" dirty="0">
                <a:solidFill>
                  <a:schemeClr val="bg2"/>
                </a:solidFill>
                <a:latin typeface="Comic Sans MS"/>
              </a:rPr>
              <a:t>One</a:t>
            </a:r>
            <a:r>
              <a:rPr lang="zh-CN" altLang="en-US" sz="1800" kern="0" dirty="0">
                <a:solidFill>
                  <a:schemeClr val="bg2"/>
                </a:solidFill>
                <a:latin typeface="Comic Sans MS"/>
              </a:rPr>
              <a:t> </a:t>
            </a:r>
            <a:r>
              <a:rPr lang="en-US" altLang="zh-CN" sz="1800" kern="0" dirty="0">
                <a:solidFill>
                  <a:schemeClr val="bg2"/>
                </a:solidFill>
                <a:latin typeface="Comic Sans MS"/>
              </a:rPr>
              <a:t>solution:</a:t>
            </a:r>
            <a:r>
              <a:rPr lang="zh-CN" altLang="en-US" sz="1800" kern="0" dirty="0">
                <a:solidFill>
                  <a:schemeClr val="bg2"/>
                </a:solidFill>
                <a:latin typeface="Comic Sans MS"/>
              </a:rPr>
              <a:t> </a:t>
            </a:r>
            <a:r>
              <a:rPr lang="en-US" altLang="zh-CN" sz="1800" kern="0" dirty="0">
                <a:solidFill>
                  <a:schemeClr val="bg2"/>
                </a:solidFill>
                <a:latin typeface="Comic Sans MS"/>
              </a:rPr>
              <a:t>substring(0,</a:t>
            </a:r>
            <a:r>
              <a:rPr lang="zh-CN" altLang="en-US" sz="1800" kern="0" dirty="0">
                <a:solidFill>
                  <a:schemeClr val="bg2"/>
                </a:solidFill>
                <a:latin typeface="Comic Sans MS"/>
              </a:rPr>
              <a:t> </a:t>
            </a:r>
            <a:r>
              <a:rPr lang="en-US" altLang="zh-CN" sz="1800" kern="0" dirty="0" err="1">
                <a:solidFill>
                  <a:schemeClr val="bg2"/>
                </a:solidFill>
                <a:latin typeface="Comic Sans MS"/>
              </a:rPr>
              <a:t>indexOf</a:t>
            </a:r>
            <a:r>
              <a:rPr lang="en-US" altLang="zh-CN" sz="1800" kern="0" dirty="0">
                <a:solidFill>
                  <a:schemeClr val="bg2"/>
                </a:solidFill>
                <a:latin typeface="Comic Sans MS"/>
              </a:rPr>
              <a:t>(“</a:t>
            </a:r>
            <a:r>
              <a:rPr lang="zh-CN" altLang="en-US" sz="1800" kern="0" dirty="0">
                <a:solidFill>
                  <a:schemeClr val="bg2"/>
                </a:solidFill>
                <a:latin typeface="Comic Sans MS"/>
              </a:rPr>
              <a:t> </a:t>
            </a:r>
            <a:r>
              <a:rPr lang="en-US" altLang="zh-CN" sz="1800" kern="0" dirty="0">
                <a:solidFill>
                  <a:schemeClr val="bg2"/>
                </a:solidFill>
                <a:latin typeface="Comic Sans MS"/>
              </a:rPr>
              <a:t>”))</a:t>
            </a:r>
            <a:endParaRPr lang="en-CN" dirty="0">
              <a:solidFill>
                <a:schemeClr val="bg2"/>
              </a:solidFill>
            </a:endParaRPr>
          </a:p>
        </p:txBody>
      </p:sp>
    </p:spTree>
    <p:extLst>
      <p:ext uri="{BB962C8B-B14F-4D97-AF65-F5344CB8AC3E}">
        <p14:creationId xmlns:p14="http://schemas.microsoft.com/office/powerpoint/2010/main" val="17745948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9667">
                                            <p:txEl>
                                              <p:pRg st="1" end="1"/>
                                            </p:txEl>
                                          </p:spTgt>
                                        </p:tgtEl>
                                        <p:attrNameLst>
                                          <p:attrName>style.visibility</p:attrName>
                                        </p:attrNameLst>
                                      </p:cBhvr>
                                      <p:to>
                                        <p:strVal val="visible"/>
                                      </p:to>
                                    </p:set>
                                    <p:animEffect transition="in" filter="fade">
                                      <p:cBhvr>
                                        <p:cTn id="7" dur="1000"/>
                                        <p:tgtEl>
                                          <p:spTgt spid="36966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9667">
                                            <p:txEl>
                                              <p:pRg st="3" end="3"/>
                                            </p:txEl>
                                          </p:spTgt>
                                        </p:tgtEl>
                                        <p:attrNameLst>
                                          <p:attrName>style.visibility</p:attrName>
                                        </p:attrNameLst>
                                      </p:cBhvr>
                                      <p:to>
                                        <p:strVal val="visible"/>
                                      </p:to>
                                    </p:set>
                                    <p:animEffect transition="in" filter="fade">
                                      <p:cBhvr>
                                        <p:cTn id="10" dur="1000"/>
                                        <p:tgtEl>
                                          <p:spTgt spid="36966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9667">
                                            <p:txEl>
                                              <p:pRg st="4" end="4"/>
                                            </p:txEl>
                                          </p:spTgt>
                                        </p:tgtEl>
                                        <p:attrNameLst>
                                          <p:attrName>style.visibility</p:attrName>
                                        </p:attrNameLst>
                                      </p:cBhvr>
                                      <p:to>
                                        <p:strVal val="visible"/>
                                      </p:to>
                                    </p:set>
                                    <p:animEffect transition="in" filter="fade">
                                      <p:cBhvr>
                                        <p:cTn id="13" dur="1000"/>
                                        <p:tgtEl>
                                          <p:spTgt spid="36966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667">
                                            <p:txEl>
                                              <p:pRg st="6" end="6"/>
                                            </p:txEl>
                                          </p:spTgt>
                                        </p:tgtEl>
                                        <p:attrNameLst>
                                          <p:attrName>style.visibility</p:attrName>
                                        </p:attrNameLst>
                                      </p:cBhvr>
                                      <p:to>
                                        <p:strVal val="visible"/>
                                      </p:to>
                                    </p:set>
                                    <p:animEffect transition="in" filter="fade">
                                      <p:cBhvr>
                                        <p:cTn id="16" dur="1000"/>
                                        <p:tgtEl>
                                          <p:spTgt spid="369667">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9667">
                                            <p:txEl>
                                              <p:pRg st="7" end="7"/>
                                            </p:txEl>
                                          </p:spTgt>
                                        </p:tgtEl>
                                        <p:attrNameLst>
                                          <p:attrName>style.visibility</p:attrName>
                                        </p:attrNameLst>
                                      </p:cBhvr>
                                      <p:to>
                                        <p:strVal val="visible"/>
                                      </p:to>
                                    </p:set>
                                    <p:animEffect transition="in" filter="fade">
                                      <p:cBhvr>
                                        <p:cTn id="19" dur="1000"/>
                                        <p:tgtEl>
                                          <p:spTgt spid="369667">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p:txBody>
          <a:bodyPr/>
          <a:lstStyle/>
          <a:p>
            <a:pPr eaLnBrk="1" hangingPunct="1"/>
            <a:r>
              <a:rPr lang="en-US" altLang="x-none" sz="3200" dirty="0">
                <a:ea typeface="ＭＳ Ｐゴシック" charset="-128"/>
              </a:rPr>
              <a:t>Split a String</a:t>
            </a:r>
          </a:p>
        </p:txBody>
      </p:sp>
      <p:sp>
        <p:nvSpPr>
          <p:cNvPr id="46082" name="Rectangle 3"/>
          <p:cNvSpPr>
            <a:spLocks noGrp="1"/>
          </p:cNvSpPr>
          <p:nvPr>
            <p:ph type="body" idx="4294967295"/>
          </p:nvPr>
        </p:nvSpPr>
        <p:spPr>
          <a:xfrm>
            <a:off x="533400" y="1600200"/>
            <a:ext cx="8153400" cy="4648200"/>
          </a:xfrm>
        </p:spPr>
        <p:txBody>
          <a:bodyPr/>
          <a:lstStyle/>
          <a:p>
            <a:pPr eaLnBrk="1" hangingPunct="1">
              <a:lnSpc>
                <a:spcPct val="110000"/>
              </a:lnSpc>
            </a:pPr>
            <a:r>
              <a:rPr lang="en-US" altLang="x-none" dirty="0">
                <a:ea typeface="ＭＳ Ｐゴシック" charset="-128"/>
              </a:rPr>
              <a:t>Some common approaches</a:t>
            </a:r>
          </a:p>
          <a:p>
            <a:pPr lvl="1" eaLnBrk="1" hangingPunct="1">
              <a:lnSpc>
                <a:spcPct val="110000"/>
              </a:lnSpc>
            </a:pPr>
            <a:r>
              <a:rPr lang="en-US" altLang="x-none" dirty="0">
                <a:ea typeface="ＭＳ Ｐゴシック" charset="-128"/>
              </a:rPr>
              <a:t>Use </a:t>
            </a:r>
            <a:r>
              <a:rPr lang="en-US" altLang="x-none" dirty="0" err="1">
                <a:ea typeface="ＭＳ Ｐゴシック" charset="-128"/>
              </a:rPr>
              <a:t>indexOf</a:t>
            </a:r>
            <a:r>
              <a:rPr lang="en-US" altLang="x-none" dirty="0">
                <a:ea typeface="ＭＳ Ｐゴシック" charset="-128"/>
              </a:rPr>
              <a:t> to find the location and then substring to extract a sub string</a:t>
            </a:r>
          </a:p>
          <a:p>
            <a:pPr lvl="1" eaLnBrk="1" hangingPunct="1">
              <a:lnSpc>
                <a:spcPct val="110000"/>
              </a:lnSpc>
            </a:pPr>
            <a:r>
              <a:rPr lang="en-US" altLang="x-none" dirty="0">
                <a:ea typeface="ＭＳ Ｐゴシック" charset="-128"/>
              </a:rPr>
              <a:t>Use scanner to extract tokens</a:t>
            </a:r>
            <a:endParaRPr lang="en-US" altLang="x-none" sz="1600" dirty="0">
              <a:ea typeface="ＭＳ Ｐゴシック" charset="-128"/>
            </a:endParaRPr>
          </a:p>
          <a:p>
            <a:pPr lvl="1" eaLnBrk="1" hangingPunct="1">
              <a:lnSpc>
                <a:spcPct val="70000"/>
              </a:lnSpc>
              <a:buFont typeface="Wingdings 2" charset="2"/>
              <a:buNone/>
            </a:pPr>
            <a:endParaRPr lang="en-US" altLang="x-none" sz="800" dirty="0">
              <a:latin typeface="Courier New" charset="0"/>
              <a:ea typeface="ＭＳ Ｐゴシック" charset="-128"/>
            </a:endParaRPr>
          </a:p>
          <a:p>
            <a:pPr lvl="1" eaLnBrk="1" hangingPunct="1">
              <a:lnSpc>
                <a:spcPct val="70000"/>
              </a:lnSpc>
              <a:buFont typeface="Wingdings 2" charset="2"/>
              <a:buNone/>
            </a:pPr>
            <a:r>
              <a:rPr lang="en-US" altLang="x-none" sz="2000" dirty="0">
                <a:latin typeface="Courier New" charset="0"/>
                <a:ea typeface="ＭＳ Ｐゴシック" charset="-128"/>
              </a:rPr>
              <a:t>	String s = </a:t>
            </a:r>
            <a:r>
              <a:rPr lang="en-US" altLang="en-US" sz="2000" dirty="0">
                <a:latin typeface="Courier New" charset="0"/>
                <a:ea typeface="ＭＳ Ｐゴシック" charset="-128"/>
              </a:rPr>
              <a:t>“Years </a:t>
            </a:r>
            <a:r>
              <a:rPr lang="en-US" altLang="x-none" sz="2000" dirty="0">
                <a:latin typeface="Courier New" charset="0"/>
                <a:ea typeface="ＭＳ Ｐゴシック" charset="-128"/>
              </a:rPr>
              <a:t>2017 2018 will be great!</a:t>
            </a:r>
            <a:r>
              <a:rPr lang="en-US" altLang="en-US" sz="2000" dirty="0">
                <a:latin typeface="Courier New" charset="0"/>
                <a:ea typeface="ＭＳ Ｐゴシック" charset="-128"/>
              </a:rPr>
              <a:t>”</a:t>
            </a:r>
            <a:r>
              <a:rPr lang="en-US" altLang="x-none" sz="2000" dirty="0">
                <a:latin typeface="Courier New" charset="0"/>
                <a:ea typeface="ＭＳ Ｐゴシック" charset="-128"/>
              </a:rPr>
              <a:t>;</a:t>
            </a:r>
          </a:p>
          <a:p>
            <a:pPr lvl="1" eaLnBrk="1" hangingPunct="1">
              <a:lnSpc>
                <a:spcPct val="70000"/>
              </a:lnSpc>
              <a:buFont typeface="Wingdings 2" charset="2"/>
              <a:buNone/>
            </a:pPr>
            <a:r>
              <a:rPr lang="en-US" altLang="x-none" sz="2000" dirty="0">
                <a:latin typeface="Courier New" charset="0"/>
                <a:ea typeface="ＭＳ Ｐゴシック" charset="-128"/>
              </a:rPr>
              <a:t>  Scanner scan = new Scanner( </a:t>
            </a:r>
            <a:r>
              <a:rPr lang="en-US" altLang="x-none" sz="2000" b="1" dirty="0">
                <a:solidFill>
                  <a:srgbClr val="FF0000"/>
                </a:solidFill>
                <a:latin typeface="Courier New" charset="0"/>
                <a:ea typeface="ＭＳ Ｐゴシック" charset="-128"/>
              </a:rPr>
              <a:t>s</a:t>
            </a:r>
            <a:r>
              <a:rPr lang="en-US" altLang="x-none" sz="2000" dirty="0">
                <a:latin typeface="Courier New" charset="0"/>
                <a:ea typeface="ＭＳ Ｐゴシック" charset="-128"/>
              </a:rPr>
              <a:t> );</a:t>
            </a:r>
          </a:p>
          <a:p>
            <a:pPr lvl="1" eaLnBrk="1" hangingPunct="1">
              <a:lnSpc>
                <a:spcPct val="70000"/>
              </a:lnSpc>
              <a:buFont typeface="Wingdings 2" charset="2"/>
              <a:buNone/>
            </a:pPr>
            <a:r>
              <a:rPr lang="en-US" altLang="x-none" sz="2000" b="1" dirty="0">
                <a:ea typeface="ＭＳ Ｐゴシック" charset="-128"/>
              </a:rPr>
              <a:t>	</a:t>
            </a:r>
            <a:r>
              <a:rPr lang="en-US" altLang="x-none" sz="2000" b="1" dirty="0">
                <a:solidFill>
                  <a:srgbClr val="003399"/>
                </a:solidFill>
                <a:latin typeface="Courier New" charset="0"/>
                <a:ea typeface="ＭＳ Ｐゴシック" charset="-128"/>
              </a:rPr>
              <a:t>String word = </a:t>
            </a:r>
            <a:r>
              <a:rPr lang="en-US" altLang="x-none" sz="2000" b="1" dirty="0" err="1">
                <a:solidFill>
                  <a:srgbClr val="003399"/>
                </a:solidFill>
                <a:latin typeface="Courier New" charset="0"/>
                <a:ea typeface="ＭＳ Ｐゴシック" charset="-128"/>
              </a:rPr>
              <a:t>scan.next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 // skip Year</a:t>
            </a:r>
          </a:p>
          <a:p>
            <a:pPr lvl="1" eaLnBrk="1" hangingPunct="1">
              <a:lnSpc>
                <a:spcPct val="70000"/>
              </a:lnSpc>
              <a:buFont typeface="ZapfDingbats" charset="0"/>
              <a:buNone/>
            </a:pPr>
            <a:r>
              <a:rPr lang="en-US" altLang="x-none" sz="2000" b="1" dirty="0">
                <a:ea typeface="ＭＳ Ｐゴシック" charset="-128"/>
              </a:rPr>
              <a:t>	</a:t>
            </a:r>
            <a:r>
              <a:rPr lang="en-US" altLang="x-none" sz="2000" b="1" dirty="0" err="1">
                <a:solidFill>
                  <a:srgbClr val="003399"/>
                </a:solidFill>
                <a:latin typeface="Courier New" charset="0"/>
                <a:ea typeface="ＭＳ Ｐゴシック" charset="-128"/>
              </a:rPr>
              <a:t>int</a:t>
            </a:r>
            <a:r>
              <a:rPr lang="en-US" altLang="x-none" sz="2000" b="1" dirty="0">
                <a:solidFill>
                  <a:srgbClr val="003399"/>
                </a:solidFill>
                <a:latin typeface="Courier New" charset="0"/>
                <a:ea typeface="ＭＳ Ｐゴシック" charset="-128"/>
              </a:rPr>
              <a:t> year1 = </a:t>
            </a:r>
            <a:r>
              <a:rPr lang="en-US" altLang="x-none" sz="2000" b="1" dirty="0" err="1">
                <a:solidFill>
                  <a:srgbClr val="003399"/>
                </a:solidFill>
                <a:latin typeface="Courier New" charset="0"/>
                <a:ea typeface="ＭＳ Ｐゴシック" charset="-128"/>
              </a:rPr>
              <a:t>scan.nextInt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 // 2017</a:t>
            </a:r>
            <a:br>
              <a:rPr lang="en-US" altLang="x-none" sz="2000" b="1" dirty="0">
                <a:latin typeface="Courier New" charset="0"/>
                <a:ea typeface="ＭＳ Ｐゴシック" charset="-128"/>
              </a:rPr>
            </a:br>
            <a:endParaRPr lang="en-US" altLang="x-none" sz="2000" b="1" dirty="0">
              <a:latin typeface="Courier New" charset="0"/>
              <a:ea typeface="ＭＳ Ｐゴシック" charset="-128"/>
            </a:endParaRPr>
          </a:p>
          <a:p>
            <a:pPr lvl="1" eaLnBrk="1" hangingPunct="1">
              <a:lnSpc>
                <a:spcPct val="70000"/>
              </a:lnSpc>
              <a:buNone/>
            </a:pPr>
            <a:r>
              <a:rPr lang="en-US" altLang="x-none" sz="2000" b="1" dirty="0">
                <a:solidFill>
                  <a:srgbClr val="003399"/>
                </a:solidFill>
                <a:latin typeface="Courier New" charset="0"/>
                <a:ea typeface="ＭＳ Ｐゴシック" charset="-128"/>
              </a:rPr>
              <a:t>  word = </a:t>
            </a:r>
            <a:r>
              <a:rPr lang="en-US" altLang="x-none" sz="2000" b="1" dirty="0" err="1">
                <a:solidFill>
                  <a:srgbClr val="003399"/>
                </a:solidFill>
                <a:latin typeface="Courier New" charset="0"/>
                <a:ea typeface="ＭＳ Ｐゴシック" charset="-128"/>
              </a:rPr>
              <a:t>scan.next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a:t>
            </a:r>
          </a:p>
          <a:p>
            <a:pPr lvl="1" eaLnBrk="1" hangingPunct="1">
              <a:lnSpc>
                <a:spcPct val="70000"/>
              </a:lnSpc>
              <a:buNone/>
            </a:pPr>
            <a:r>
              <a:rPr lang="en-US" altLang="x-none" sz="2000" b="1" dirty="0">
                <a:ea typeface="ＭＳ Ｐゴシック" charset="-128"/>
              </a:rPr>
              <a:t>	</a:t>
            </a:r>
            <a:r>
              <a:rPr lang="en-US" altLang="x-none" sz="2000" b="1" dirty="0" err="1">
                <a:solidFill>
                  <a:srgbClr val="003399"/>
                </a:solidFill>
                <a:latin typeface="Courier New" charset="0"/>
                <a:ea typeface="ＭＳ Ｐゴシック" charset="-128"/>
              </a:rPr>
              <a:t>int</a:t>
            </a:r>
            <a:r>
              <a:rPr lang="en-US" altLang="x-none" sz="2000" b="1" dirty="0">
                <a:solidFill>
                  <a:srgbClr val="003399"/>
                </a:solidFill>
                <a:latin typeface="Courier New" charset="0"/>
                <a:ea typeface="ＭＳ Ｐゴシック" charset="-128"/>
              </a:rPr>
              <a:t> year2 = </a:t>
            </a:r>
            <a:r>
              <a:rPr lang="en-US" altLang="x-none" sz="2000" b="1" dirty="0" err="1">
                <a:solidFill>
                  <a:srgbClr val="003399"/>
                </a:solidFill>
                <a:latin typeface="Courier New" charset="0"/>
                <a:ea typeface="ＭＳ Ｐゴシック" charset="-128"/>
              </a:rPr>
              <a:t>Integer.parseInt</a:t>
            </a:r>
            <a:r>
              <a:rPr lang="en-US" altLang="x-none" sz="2000" b="1" dirty="0">
                <a:solidFill>
                  <a:srgbClr val="003399"/>
                </a:solidFill>
                <a:latin typeface="Courier New" charset="0"/>
                <a:ea typeface="ＭＳ Ｐゴシック" charset="-128"/>
              </a:rPr>
              <a:t>( word )</a:t>
            </a:r>
            <a:r>
              <a:rPr lang="en-US" altLang="x-none" sz="2000" b="1" dirty="0">
                <a:latin typeface="Courier New" charset="0"/>
                <a:ea typeface="ＭＳ Ｐゴシック" charset="-128"/>
              </a:rPr>
              <a:t>; // 2018</a:t>
            </a:r>
          </a:p>
          <a:p>
            <a:pPr lvl="1" eaLnBrk="1" hangingPunct="1">
              <a:lnSpc>
                <a:spcPct val="70000"/>
              </a:lnSpc>
              <a:buFont typeface="ZapfDingbats" charset="0"/>
              <a:buNone/>
            </a:pPr>
            <a:endParaRPr lang="en-US" altLang="x-none" sz="2000" b="1" dirty="0">
              <a:latin typeface="Courier New" charset="0"/>
              <a:ea typeface="ＭＳ Ｐゴシック" charset="-128"/>
            </a:endParaRPr>
          </a:p>
          <a:p>
            <a:pPr lvl="1" eaLnBrk="1" hangingPunct="1">
              <a:lnSpc>
                <a:spcPct val="110000"/>
              </a:lnSpc>
              <a:buClr>
                <a:srgbClr val="3333CC"/>
              </a:buClr>
            </a:pPr>
            <a:r>
              <a:rPr lang="en-US" altLang="x-none" dirty="0">
                <a:solidFill>
                  <a:srgbClr val="000000"/>
                </a:solidFill>
                <a:ea typeface="ＭＳ Ｐゴシック" charset="-128"/>
              </a:rPr>
              <a:t>Use split to split a string into multiple strings (more later)</a:t>
            </a:r>
            <a:endParaRPr lang="en-US" altLang="x-none" sz="1600" dirty="0">
              <a:solidFill>
                <a:srgbClr val="000000"/>
              </a:solidFill>
              <a:ea typeface="ＭＳ Ｐゴシック" charset="-128"/>
            </a:endParaRPr>
          </a:p>
          <a:p>
            <a:pPr lvl="1" eaLnBrk="1" hangingPunct="1">
              <a:lnSpc>
                <a:spcPct val="70000"/>
              </a:lnSpc>
              <a:buFont typeface="ZapfDingbats" charset="0"/>
              <a:buNone/>
            </a:pPr>
            <a:endParaRPr lang="en-US" altLang="x-none" sz="1800" b="1" dirty="0">
              <a:latin typeface="Courier New" charset="0"/>
              <a:ea typeface="ＭＳ Ｐゴシック" charset="-128"/>
            </a:endParaRPr>
          </a:p>
          <a:p>
            <a:pPr lvl="1" eaLnBrk="1" hangingPunct="1">
              <a:lnSpc>
                <a:spcPct val="70000"/>
              </a:lnSpc>
              <a:buFont typeface="ZapfDingbats" charset="0"/>
              <a:buNone/>
            </a:pPr>
            <a:endParaRPr lang="en-US" altLang="x-none" sz="2000" b="1" dirty="0">
              <a:latin typeface="Courier New" charset="0"/>
              <a:ea typeface="ＭＳ Ｐゴシック" charset="-128"/>
            </a:endParaRPr>
          </a:p>
        </p:txBody>
      </p:sp>
      <p:sp>
        <p:nvSpPr>
          <p:cNvPr id="2" name="Slide Number Placeholder 3">
            <a:extLst>
              <a:ext uri="{FF2B5EF4-FFF2-40B4-BE49-F238E27FC236}">
                <a16:creationId xmlns:a16="http://schemas.microsoft.com/office/drawing/2014/main" id="{DA03CFD8-60C1-CFA3-BB3F-C5537E09657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91</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89491120"/>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p:txBody>
          <a:bodyPr/>
          <a:lstStyle/>
          <a:p>
            <a:pPr eaLnBrk="1" hangingPunct="1"/>
            <a:r>
              <a:rPr lang="en-US" altLang="x-none" dirty="0">
                <a:ea typeface="ＭＳ Ｐゴシック" charset="-128"/>
              </a:rPr>
              <a:t>Exercise</a:t>
            </a:r>
          </a:p>
        </p:txBody>
      </p:sp>
      <p:sp>
        <p:nvSpPr>
          <p:cNvPr id="70658" name="Rectangle 3"/>
          <p:cNvSpPr>
            <a:spLocks noGrp="1"/>
          </p:cNvSpPr>
          <p:nvPr>
            <p:ph type="body" idx="1"/>
          </p:nvPr>
        </p:nvSpPr>
        <p:spPr/>
        <p:txBody>
          <a:bodyPr/>
          <a:lstStyle/>
          <a:p>
            <a:pPr eaLnBrk="1" hangingPunct="1"/>
            <a:r>
              <a:rPr lang="en-US" altLang="x-none" sz="2400" dirty="0">
                <a:ea typeface="ＭＳ Ｐゴシック" charset="-128"/>
              </a:rPr>
              <a:t>Write a program to convert your </a:t>
            </a:r>
            <a:r>
              <a:rPr lang="ja-JP" altLang="en-US" sz="2400" dirty="0">
                <a:ea typeface="ＭＳ Ｐゴシック" charset="-128"/>
              </a:rPr>
              <a:t>“</a:t>
            </a:r>
            <a:r>
              <a:rPr lang="en-US" altLang="ja-JP" sz="2400" dirty="0">
                <a:ea typeface="ＭＳ Ｐゴシック" charset="-128"/>
              </a:rPr>
              <a:t>boring</a:t>
            </a:r>
            <a:r>
              <a:rPr lang="ja-JP" altLang="en-US" sz="2400" dirty="0">
                <a:ea typeface="ＭＳ Ｐゴシック" charset="-128"/>
              </a:rPr>
              <a:t>”</a:t>
            </a:r>
            <a:r>
              <a:rPr lang="en-US" altLang="ja-JP" sz="2400" dirty="0">
                <a:ea typeface="ＭＳ Ｐゴシック" charset="-128"/>
              </a:rPr>
              <a:t> </a:t>
            </a:r>
            <a:br>
              <a:rPr lang="en-US" altLang="ja-JP" sz="2400" dirty="0">
                <a:ea typeface="ＭＳ Ｐゴシック" charset="-128"/>
              </a:rPr>
            </a:br>
            <a:r>
              <a:rPr lang="en-US" altLang="ja-JP" sz="2400" dirty="0">
                <a:ea typeface="ＭＳ Ｐゴシック" charset="-128"/>
              </a:rPr>
              <a:t>name to a more exciting "</a:t>
            </a:r>
            <a:r>
              <a:rPr lang="en-US" altLang="ja-JP" sz="2400" dirty="0" err="1">
                <a:ea typeface="ＭＳ Ｐゴシック" charset="-128"/>
              </a:rPr>
              <a:t>gangsta</a:t>
            </a:r>
            <a:r>
              <a:rPr lang="en-US" altLang="ja-JP" sz="2400" dirty="0">
                <a:ea typeface="ＭＳ Ｐゴシック" charset="-128"/>
              </a:rPr>
              <a:t> name."</a:t>
            </a:r>
          </a:p>
          <a:p>
            <a:pPr lvl="1" eaLnBrk="1" hangingPunct="1"/>
            <a:r>
              <a:rPr lang="en-US" altLang="x-none" sz="2000" dirty="0">
                <a:ea typeface="ＭＳ Ｐゴシック" charset="-128"/>
              </a:rPr>
              <a:t>last initial</a:t>
            </a:r>
          </a:p>
          <a:p>
            <a:pPr lvl="1" eaLnBrk="1" hangingPunct="1"/>
            <a:r>
              <a:rPr lang="en-US" altLang="x-none" sz="2000" i="1" dirty="0">
                <a:ea typeface="ＭＳ Ｐゴシック" charset="-128"/>
              </a:rPr>
              <a:t>Diddy</a:t>
            </a:r>
            <a:endParaRPr lang="en-US" altLang="x-none" sz="2000" dirty="0">
              <a:ea typeface="ＭＳ Ｐゴシック" charset="-128"/>
            </a:endParaRPr>
          </a:p>
          <a:p>
            <a:pPr lvl="1" eaLnBrk="1" hangingPunct="1"/>
            <a:r>
              <a:rPr lang="en-US" altLang="x-none" sz="2000" dirty="0">
                <a:ea typeface="ＭＳ Ｐゴシック" charset="-128"/>
              </a:rPr>
              <a:t>first name (all caps)</a:t>
            </a:r>
          </a:p>
          <a:p>
            <a:pPr lvl="1" eaLnBrk="1" hangingPunct="1"/>
            <a:r>
              <a:rPr lang="en-US" altLang="x-none" sz="2000" i="1" dirty="0">
                <a:ea typeface="ＭＳ Ｐゴシック" charset="-128"/>
              </a:rPr>
              <a:t>-</a:t>
            </a:r>
            <a:r>
              <a:rPr lang="en-US" altLang="x-none" sz="2000" i="1" dirty="0" err="1">
                <a:ea typeface="ＭＳ Ｐゴシック" charset="-128"/>
              </a:rPr>
              <a:t>izzle</a:t>
            </a:r>
            <a:endParaRPr lang="en-US" altLang="x-none" sz="2000" i="1" dirty="0">
              <a:ea typeface="ＭＳ Ｐゴシック" charset="-128"/>
            </a:endParaRPr>
          </a:p>
          <a:p>
            <a:pPr lvl="1" eaLnBrk="1" hangingPunct="1">
              <a:buFont typeface="Wingdings 2" charset="2"/>
              <a:buNone/>
            </a:pPr>
            <a:endParaRPr lang="en-US" altLang="x-none" sz="2000" dirty="0">
              <a:ea typeface="ＭＳ Ｐゴシック" charset="-128"/>
            </a:endParaRPr>
          </a:p>
          <a:p>
            <a:pPr lvl="1" eaLnBrk="1" hangingPunct="1">
              <a:buFont typeface="Wingdings 2" charset="2"/>
              <a:buNone/>
            </a:pPr>
            <a:r>
              <a:rPr lang="en-US" altLang="x-none" sz="2000" dirty="0">
                <a:ea typeface="ＭＳ Ｐゴシック" charset="-128"/>
              </a:rPr>
              <a:t>Example Output:</a:t>
            </a:r>
          </a:p>
          <a:p>
            <a:pPr lvl="1" eaLnBrk="1" hangingPunct="1">
              <a:buFont typeface="Wingdings 2" charset="2"/>
              <a:buNone/>
            </a:pPr>
            <a:r>
              <a:rPr lang="en-US" altLang="x-none" sz="2000" dirty="0">
                <a:latin typeface="Courier New" charset="0"/>
                <a:ea typeface="ＭＳ Ｐゴシック" charset="-128"/>
              </a:rPr>
              <a:t>Type your name, playa: </a:t>
            </a:r>
            <a:r>
              <a:rPr lang="en-US" altLang="x-none" sz="2000" b="1" u="sng" dirty="0">
                <a:latin typeface="Courier New" charset="0"/>
                <a:ea typeface="ＭＳ Ｐゴシック" charset="-128"/>
              </a:rPr>
              <a:t>Marge Simpson</a:t>
            </a:r>
          </a:p>
          <a:p>
            <a:pPr lvl="1" eaLnBrk="1" hangingPunct="1">
              <a:buFont typeface="Wingdings 2" charset="2"/>
              <a:buNone/>
            </a:pPr>
            <a:r>
              <a:rPr lang="en-US" altLang="x-none" sz="2000" dirty="0">
                <a:latin typeface="Courier New" charset="0"/>
                <a:ea typeface="ＭＳ Ｐゴシック" charset="-128"/>
              </a:rPr>
              <a:t>Your </a:t>
            </a:r>
            <a:r>
              <a:rPr lang="en-US" altLang="x-none" sz="2000" dirty="0" err="1">
                <a:latin typeface="Courier New" charset="0"/>
                <a:ea typeface="ＭＳ Ｐゴシック" charset="-128"/>
              </a:rPr>
              <a:t>gangsta</a:t>
            </a:r>
            <a:r>
              <a:rPr lang="en-US" altLang="x-none" sz="2000" dirty="0">
                <a:latin typeface="Courier New" charset="0"/>
                <a:ea typeface="ＭＳ Ｐゴシック" charset="-128"/>
              </a:rPr>
              <a:t> name is "S. Diddy MARGE-</a:t>
            </a:r>
            <a:r>
              <a:rPr lang="en-US" altLang="x-none" sz="2000" dirty="0" err="1">
                <a:latin typeface="Courier New" charset="0"/>
                <a:ea typeface="ＭＳ Ｐゴシック" charset="-128"/>
              </a:rPr>
              <a:t>izzle</a:t>
            </a:r>
            <a:r>
              <a:rPr lang="en-US" altLang="x-none" sz="2000" dirty="0">
                <a:latin typeface="Courier New" charset="0"/>
                <a:ea typeface="ＭＳ Ｐゴシック" charset="-128"/>
              </a:rPr>
              <a:t>"</a:t>
            </a:r>
          </a:p>
        </p:txBody>
      </p:sp>
      <p:pic>
        <p:nvPicPr>
          <p:cNvPr id="70659" name="Picture 6" descr="http://media.urbandictionary.com/image/page/gangsta-503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28600"/>
            <a:ext cx="1714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10F95682-59CD-0B40-FBB1-F696378776C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92</a:t>
            </a:fld>
            <a:endParaRPr lang="en-US" altLang="x-none" sz="1200">
              <a:solidFill>
                <a:srgbClr val="000000"/>
              </a:solidFill>
              <a:latin typeface="Tahoma" charset="0"/>
            </a:endParaRPr>
          </a:p>
        </p:txBody>
      </p:sp>
      <p:sp>
        <p:nvSpPr>
          <p:cNvPr id="4" name="TextBox 3">
            <a:extLst>
              <a:ext uri="{FF2B5EF4-FFF2-40B4-BE49-F238E27FC236}">
                <a16:creationId xmlns:a16="http://schemas.microsoft.com/office/drawing/2014/main" id="{8184B992-6AB8-59BC-B5EE-CF6027757693}"/>
              </a:ext>
            </a:extLst>
          </p:cNvPr>
          <p:cNvSpPr txBox="1"/>
          <p:nvPr/>
        </p:nvSpPr>
        <p:spPr>
          <a:xfrm>
            <a:off x="2022474" y="2743200"/>
            <a:ext cx="6588125" cy="400110"/>
          </a:xfrm>
          <a:prstGeom prst="rect">
            <a:avLst/>
          </a:prstGeom>
          <a:noFill/>
        </p:spPr>
        <p:txBody>
          <a:bodyPr wrap="square">
            <a:spAutoFit/>
          </a:bodyPr>
          <a:lstStyle/>
          <a:p>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(stage name</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of</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Sean Combs[</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吹牛老爹</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r>
              <a:rPr lang="zh-CN" altLang="en-US" sz="2000" i="1" kern="0" dirty="0">
                <a:solidFill>
                  <a:srgbClr val="000000"/>
                </a:solidFill>
                <a:latin typeface="Comic Sans MS"/>
              </a:rPr>
              <a:t> 美国说唱歌手</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endParaRPr lang="en-CN" dirty="0"/>
          </a:p>
        </p:txBody>
      </p:sp>
      <p:sp>
        <p:nvSpPr>
          <p:cNvPr id="6" name="TextBox 5">
            <a:extLst>
              <a:ext uri="{FF2B5EF4-FFF2-40B4-BE49-F238E27FC236}">
                <a16:creationId xmlns:a16="http://schemas.microsoft.com/office/drawing/2014/main" id="{48E0F08B-EF87-E2A3-ED3A-BCBAAAB0F4C6}"/>
              </a:ext>
            </a:extLst>
          </p:cNvPr>
          <p:cNvSpPr txBox="1"/>
          <p:nvPr/>
        </p:nvSpPr>
        <p:spPr>
          <a:xfrm>
            <a:off x="2002422" y="3499184"/>
            <a:ext cx="4584030" cy="400110"/>
          </a:xfrm>
          <a:prstGeom prst="rect">
            <a:avLst/>
          </a:prstGeom>
          <a:noFill/>
        </p:spPr>
        <p:txBody>
          <a:bodyPr wrap="square">
            <a:spAutoFit/>
          </a:bodyPr>
          <a:lstStyle/>
          <a:p>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(Hip-Pop</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Ending</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押韵的韵脚</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endParaRPr lang="en-CN" dirty="0"/>
          </a:p>
        </p:txBody>
      </p:sp>
    </p:spTree>
    <p:extLst>
      <p:ext uri="{BB962C8B-B14F-4D97-AF65-F5344CB8AC3E}">
        <p14:creationId xmlns:p14="http://schemas.microsoft.com/office/powerpoint/2010/main" val="21205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lstStyle/>
          <a:p>
            <a:pPr eaLnBrk="1" hangingPunct="1"/>
            <a:r>
              <a:rPr lang="en-US" altLang="x-none">
                <a:ea typeface="ＭＳ Ｐゴシック" charset="-128"/>
              </a:rPr>
              <a:t>Strings Answer</a:t>
            </a:r>
          </a:p>
        </p:txBody>
      </p:sp>
      <p:sp>
        <p:nvSpPr>
          <p:cNvPr id="71682" name="Rectangle 3"/>
          <p:cNvSpPr>
            <a:spLocks noGrp="1"/>
          </p:cNvSpPr>
          <p:nvPr>
            <p:ph type="body" idx="1"/>
          </p:nvPr>
        </p:nvSpPr>
        <p:spPr>
          <a:xfrm>
            <a:off x="533400" y="1600200"/>
            <a:ext cx="8229600" cy="4648200"/>
          </a:xfrm>
        </p:spPr>
        <p:txBody>
          <a:bodyPr/>
          <a:lstStyle/>
          <a:p>
            <a:pPr eaLnBrk="1" hangingPunct="1">
              <a:lnSpc>
                <a:spcPct val="70000"/>
              </a:lnSpc>
              <a:buFont typeface="Wingdings 2" charset="2"/>
              <a:buNone/>
            </a:pPr>
            <a:r>
              <a:rPr lang="en-US" altLang="x-none" sz="1600" b="1">
                <a:solidFill>
                  <a:srgbClr val="008080"/>
                </a:solidFill>
                <a:latin typeface="Courier New" charset="0"/>
                <a:ea typeface="ＭＳ Ｐゴシック" charset="-128"/>
              </a:rPr>
              <a:t>// This program prints your "gangsta" name.</a:t>
            </a:r>
          </a:p>
          <a:p>
            <a:pPr eaLnBrk="1" hangingPunct="1">
              <a:lnSpc>
                <a:spcPct val="70000"/>
              </a:lnSpc>
              <a:buFont typeface="Wingdings 2" charset="2"/>
              <a:buNone/>
            </a:pPr>
            <a:r>
              <a:rPr lang="en-US" altLang="x-none" sz="1600">
                <a:latin typeface="Courier New" charset="0"/>
                <a:ea typeface="ＭＳ Ｐゴシック" charset="-128"/>
              </a:rPr>
              <a:t>import java.util.*;</a:t>
            </a:r>
          </a:p>
          <a:p>
            <a:pPr eaLnBrk="1" hangingPunct="1">
              <a:lnSpc>
                <a:spcPct val="70000"/>
              </a:lnSpc>
              <a:buFont typeface="Wingdings 2" charset="2"/>
              <a:buNone/>
            </a:pPr>
            <a:endParaRPr lang="en-US" altLang="x-none" sz="800">
              <a:latin typeface="Courier New" charset="0"/>
              <a:ea typeface="ＭＳ Ｐゴシック" charset="-128"/>
            </a:endParaRPr>
          </a:p>
          <a:p>
            <a:pPr eaLnBrk="1" hangingPunct="1">
              <a:lnSpc>
                <a:spcPct val="70000"/>
              </a:lnSpc>
              <a:buFont typeface="Wingdings 2" charset="2"/>
              <a:buNone/>
            </a:pPr>
            <a:r>
              <a:rPr lang="en-US" altLang="x-none" sz="1600">
                <a:latin typeface="Courier New" charset="0"/>
                <a:ea typeface="ＭＳ Ｐゴシック" charset="-128"/>
              </a:rPr>
              <a:t>public class GangstaName {</a:t>
            </a:r>
          </a:p>
          <a:p>
            <a:pPr eaLnBrk="1" hangingPunct="1">
              <a:lnSpc>
                <a:spcPct val="70000"/>
              </a:lnSpc>
              <a:buFont typeface="Wingdings 2" charset="2"/>
              <a:buNone/>
            </a:pPr>
            <a:r>
              <a:rPr lang="en-US" altLang="x-none" sz="1600">
                <a:latin typeface="Courier New" charset="0"/>
                <a:ea typeface="ＭＳ Ｐゴシック" charset="-128"/>
              </a:rPr>
              <a:t>    public static void main(String[] args) {</a:t>
            </a:r>
          </a:p>
          <a:p>
            <a:pPr eaLnBrk="1" hangingPunct="1">
              <a:lnSpc>
                <a:spcPct val="70000"/>
              </a:lnSpc>
              <a:buFont typeface="Wingdings 2" charset="2"/>
              <a:buNone/>
            </a:pPr>
            <a:r>
              <a:rPr lang="en-US" altLang="x-none" sz="1600">
                <a:latin typeface="Courier New" charset="0"/>
                <a:ea typeface="ＭＳ Ｐゴシック" charset="-128"/>
              </a:rPr>
              <a:t>        Scanner console = new Scanner(System.in);</a:t>
            </a:r>
          </a:p>
          <a:p>
            <a:pPr eaLnBrk="1" hangingPunct="1">
              <a:lnSpc>
                <a:spcPct val="70000"/>
              </a:lnSpc>
              <a:buFont typeface="Wingdings 2" charset="2"/>
              <a:buNone/>
            </a:pPr>
            <a:r>
              <a:rPr lang="en-US" altLang="x-none" sz="1600">
                <a:latin typeface="Courier New" charset="0"/>
                <a:ea typeface="ＭＳ Ｐゴシック" charset="-128"/>
              </a:rPr>
              <a:t>        System.out.print("Type your name, playa: ");</a:t>
            </a:r>
          </a:p>
          <a:p>
            <a:pPr eaLnBrk="1" hangingPunct="1">
              <a:lnSpc>
                <a:spcPct val="70000"/>
              </a:lnSpc>
              <a:buFont typeface="Wingdings 2" charset="2"/>
              <a:buNone/>
            </a:pPr>
            <a:r>
              <a:rPr lang="en-US" altLang="x-none" sz="1600">
                <a:latin typeface="Courier New" charset="0"/>
                <a:ea typeface="ＭＳ Ｐゴシック" charset="-128"/>
              </a:rPr>
              <a:t>        String name = </a:t>
            </a:r>
            <a:r>
              <a:rPr lang="en-US" altLang="x-none" sz="1600" b="1">
                <a:latin typeface="Courier New" charset="0"/>
                <a:ea typeface="ＭＳ Ｐゴシック" charset="-128"/>
              </a:rPr>
              <a:t>console.nextLine()</a:t>
            </a:r>
            <a:r>
              <a:rPr lang="en-US" altLang="x-none" sz="1600">
                <a:latin typeface="Courier New" charset="0"/>
                <a:ea typeface="ＭＳ Ｐゴシック" charset="-128"/>
              </a:rPr>
              <a:t>;</a:t>
            </a:r>
          </a:p>
          <a:p>
            <a:pPr eaLnBrk="1" hangingPunct="1">
              <a:lnSpc>
                <a:spcPct val="70000"/>
              </a:lnSpc>
              <a:buFont typeface="Wingdings 2" charset="2"/>
              <a:buNone/>
            </a:pPr>
            <a:endParaRPr lang="en-US" altLang="x-none" sz="800">
              <a:latin typeface="Courier New" charset="0"/>
              <a:ea typeface="ＭＳ Ｐゴシック" charset="-128"/>
            </a:endParaRPr>
          </a:p>
          <a:p>
            <a:pPr eaLnBrk="1" hangingPunct="1">
              <a:lnSpc>
                <a:spcPct val="70000"/>
              </a:lnSpc>
              <a:buFont typeface="Wingdings 2" charset="2"/>
              <a:buNone/>
            </a:pPr>
            <a:r>
              <a:rPr lang="en-US" altLang="x-none" sz="1600" b="1">
                <a:solidFill>
                  <a:srgbClr val="008080"/>
                </a:solidFill>
                <a:latin typeface="Courier New" charset="0"/>
                <a:ea typeface="ＭＳ Ｐゴシック" charset="-128"/>
              </a:rPr>
              <a:t>        // split name into first/last name and initials</a:t>
            </a:r>
          </a:p>
          <a:p>
            <a:pPr eaLnBrk="1" hangingPunct="1">
              <a:lnSpc>
                <a:spcPct val="70000"/>
              </a:lnSpc>
              <a:buFont typeface="Wingdings 2" charset="2"/>
              <a:buNone/>
            </a:pPr>
            <a:r>
              <a:rPr lang="en-US" altLang="x-none" sz="1600">
                <a:latin typeface="Courier New" charset="0"/>
                <a:ea typeface="ＭＳ Ｐゴシック" charset="-128"/>
              </a:rPr>
              <a:t>        String first = </a:t>
            </a:r>
            <a:r>
              <a:rPr lang="en-US" altLang="x-none" sz="1600" b="1">
                <a:latin typeface="Courier New" charset="0"/>
                <a:ea typeface="ＭＳ Ｐゴシック" charset="-128"/>
              </a:rPr>
              <a:t>name.substring(0, name.indexOf(" "))</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1600">
                <a:latin typeface="Courier New" charset="0"/>
                <a:ea typeface="ＭＳ Ｐゴシック" charset="-128"/>
              </a:rPr>
              <a:t>        first = </a:t>
            </a:r>
            <a:r>
              <a:rPr lang="en-US" altLang="x-none" sz="1600" b="1">
                <a:latin typeface="Courier New" charset="0"/>
                <a:ea typeface="ＭＳ Ｐゴシック" charset="-128"/>
              </a:rPr>
              <a:t>first.toUpperCase()</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1600">
                <a:latin typeface="Courier New" charset="0"/>
                <a:ea typeface="ＭＳ Ｐゴシック" charset="-128"/>
              </a:rPr>
              <a:t>        String last = </a:t>
            </a:r>
            <a:r>
              <a:rPr lang="en-US" altLang="x-none" sz="1600" b="1">
                <a:latin typeface="Courier New" charset="0"/>
                <a:ea typeface="ＭＳ Ｐゴシック" charset="-128"/>
              </a:rPr>
              <a:t>name.substring(name.indexOf(" ") + 1)</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1600">
                <a:latin typeface="Courier New" charset="0"/>
                <a:ea typeface="ＭＳ Ｐゴシック" charset="-128"/>
              </a:rPr>
              <a:t>        String lInitial = </a:t>
            </a:r>
            <a:r>
              <a:rPr lang="en-US" altLang="x-none" sz="1600" b="1">
                <a:latin typeface="Courier New" charset="0"/>
                <a:ea typeface="ＭＳ Ｐゴシック" charset="-128"/>
              </a:rPr>
              <a:t>last.substring(0, 1)</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800">
                <a:latin typeface="Courier New" charset="0"/>
                <a:ea typeface="ＭＳ Ｐゴシック" charset="-128"/>
              </a:rPr>
              <a:t>        </a:t>
            </a:r>
          </a:p>
          <a:p>
            <a:pPr eaLnBrk="1" hangingPunct="1">
              <a:lnSpc>
                <a:spcPct val="70000"/>
              </a:lnSpc>
              <a:buFont typeface="Wingdings 2" charset="2"/>
              <a:buNone/>
            </a:pPr>
            <a:r>
              <a:rPr lang="en-US" altLang="x-none" sz="1600">
                <a:latin typeface="Courier New" charset="0"/>
                <a:ea typeface="ＭＳ Ｐゴシック" charset="-128"/>
              </a:rPr>
              <a:t>        System.out.println("Your gangsta name is \"" </a:t>
            </a:r>
            <a:br>
              <a:rPr lang="en-US" altLang="x-none" sz="1600">
                <a:latin typeface="Courier New" charset="0"/>
                <a:ea typeface="ＭＳ Ｐゴシック" charset="-128"/>
              </a:rPr>
            </a:br>
            <a:r>
              <a:rPr lang="en-US" altLang="x-none" sz="1600">
                <a:latin typeface="Courier New" charset="0"/>
                <a:ea typeface="ＭＳ Ｐゴシック" charset="-128"/>
              </a:rPr>
              <a:t>                         + lInitial </a:t>
            </a:r>
            <a:br>
              <a:rPr lang="en-US" altLang="x-none" sz="1600">
                <a:latin typeface="Courier New" charset="0"/>
                <a:ea typeface="ＭＳ Ｐゴシック" charset="-128"/>
              </a:rPr>
            </a:br>
            <a:r>
              <a:rPr lang="en-US" altLang="x-none" sz="1600">
                <a:latin typeface="Courier New" charset="0"/>
                <a:ea typeface="ＭＳ Ｐゴシック" charset="-128"/>
              </a:rPr>
              <a:t>                         + ". Diddy " </a:t>
            </a:r>
            <a:br>
              <a:rPr lang="en-US" altLang="x-none" sz="1600">
                <a:latin typeface="Courier New" charset="0"/>
                <a:ea typeface="ＭＳ Ｐゴシック" charset="-128"/>
              </a:rPr>
            </a:br>
            <a:r>
              <a:rPr lang="en-US" altLang="x-none" sz="1600">
                <a:latin typeface="Courier New" charset="0"/>
                <a:ea typeface="ＭＳ Ｐゴシック" charset="-128"/>
              </a:rPr>
              <a:t>                         + first + "-izzle\"");</a:t>
            </a:r>
          </a:p>
          <a:p>
            <a:pPr eaLnBrk="1" hangingPunct="1">
              <a:lnSpc>
                <a:spcPct val="70000"/>
              </a:lnSpc>
              <a:buFont typeface="Wingdings 2" charset="2"/>
              <a:buNone/>
            </a:pPr>
            <a:r>
              <a:rPr lang="en-US" altLang="x-none" sz="1600">
                <a:latin typeface="Courier New" charset="0"/>
                <a:ea typeface="ＭＳ Ｐゴシック" charset="-128"/>
              </a:rPr>
              <a:t>    }</a:t>
            </a:r>
          </a:p>
          <a:p>
            <a:pPr eaLnBrk="1" hangingPunct="1">
              <a:lnSpc>
                <a:spcPct val="70000"/>
              </a:lnSpc>
              <a:buFont typeface="Wingdings 2" charset="2"/>
              <a:buNone/>
            </a:pPr>
            <a:r>
              <a:rPr lang="en-US" altLang="x-none" sz="1600">
                <a:latin typeface="Courier New" charset="0"/>
                <a:ea typeface="ＭＳ Ｐゴシック" charset="-128"/>
              </a:rPr>
              <a:t>}</a:t>
            </a:r>
          </a:p>
        </p:txBody>
      </p:sp>
      <p:sp>
        <p:nvSpPr>
          <p:cNvPr id="2" name="Slide Number Placeholder 3">
            <a:extLst>
              <a:ext uri="{FF2B5EF4-FFF2-40B4-BE49-F238E27FC236}">
                <a16:creationId xmlns:a16="http://schemas.microsoft.com/office/drawing/2014/main" id="{FD3332B2-07D3-DC00-0E75-61BD15F54A7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93</a:t>
            </a:fld>
            <a:endParaRPr lang="en-US" altLang="x-none" sz="1200">
              <a:solidFill>
                <a:srgbClr val="000000"/>
              </a:solidFill>
              <a:latin typeface="Tahoma" charset="0"/>
            </a:endParaRPr>
          </a:p>
        </p:txBody>
      </p:sp>
    </p:spTree>
    <p:extLst>
      <p:ext uri="{BB962C8B-B14F-4D97-AF65-F5344CB8AC3E}">
        <p14:creationId xmlns:p14="http://schemas.microsoft.com/office/powerpoint/2010/main" val="5598681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533400" y="228600"/>
            <a:ext cx="8153400" cy="1143000"/>
          </a:xfrm>
        </p:spPr>
        <p:txBody>
          <a:bodyPr/>
          <a:lstStyle/>
          <a:p>
            <a:pPr eaLnBrk="1" hangingPunct="1"/>
            <a:r>
              <a:rPr lang="en-US" altLang="x-none" sz="2800">
                <a:latin typeface="Courier New" charset="0"/>
                <a:ea typeface="ＭＳ Ｐゴシック" charset="-128"/>
              </a:rPr>
              <a:t>String</a:t>
            </a:r>
            <a:r>
              <a:rPr lang="en-US" altLang="x-none" sz="2800">
                <a:ea typeface="ＭＳ Ｐゴシック" charset="-128"/>
              </a:rPr>
              <a:t> Boolean (Pattern-Matching) Methods</a:t>
            </a:r>
          </a:p>
        </p:txBody>
      </p:sp>
      <p:graphicFrame>
        <p:nvGraphicFramePr>
          <p:cNvPr id="758788" name="Group 4"/>
          <p:cNvGraphicFramePr>
            <a:graphicFrameLocks noGrp="1"/>
          </p:cNvGraphicFramePr>
          <p:nvPr/>
        </p:nvGraphicFramePr>
        <p:xfrm>
          <a:off x="38100" y="1371600"/>
          <a:ext cx="9067800" cy="3100387"/>
        </p:xfrm>
        <a:graphic>
          <a:graphicData uri="http://schemas.openxmlformats.org/drawingml/2006/table">
            <a:tbl>
              <a:tblPr/>
              <a:tblGrid>
                <a:gridCol w="3038475">
                  <a:extLst>
                    <a:ext uri="{9D8B030D-6E8A-4147-A177-3AD203B41FA5}">
                      <a16:colId xmlns:a16="http://schemas.microsoft.com/office/drawing/2014/main" val="20000"/>
                    </a:ext>
                  </a:extLst>
                </a:gridCol>
                <a:gridCol w="6029325">
                  <a:extLst>
                    <a:ext uri="{9D8B030D-6E8A-4147-A177-3AD203B41FA5}">
                      <a16:colId xmlns:a16="http://schemas.microsoft.com/office/drawing/2014/main" val="20001"/>
                    </a:ext>
                  </a:extLst>
                </a:gridCol>
              </a:tblGrid>
              <a:tr h="411109">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2000" b="1" i="0" u="none" strike="noStrike" cap="none" normalizeH="0" baseline="0" dirty="0">
                          <a:ln>
                            <a:noFill/>
                          </a:ln>
                          <a:solidFill>
                            <a:schemeClr val="tx1"/>
                          </a:solidFill>
                          <a:effectLst/>
                          <a:latin typeface="Verdana" pitchFamily="34" charset="0"/>
                          <a:cs typeface="Times New Roman" pitchFamily="18" charset="0"/>
                        </a:rPr>
                        <a:t>Method</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2000" b="1" i="0" u="none" strike="noStrike" cap="none" normalizeH="0" baseline="0">
                          <a:ln>
                            <a:noFill/>
                          </a:ln>
                          <a:solidFill>
                            <a:schemeClr val="tx1"/>
                          </a:solidFill>
                          <a:effectLst/>
                          <a:latin typeface="Verdana" pitchFamily="34" charset="0"/>
                          <a:cs typeface="Times New Roman" pitchFamily="18" charset="0"/>
                        </a:rPr>
                        <a:t>Description</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09">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equals(</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whether two strings contain the same characters</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81">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equalsIgnoreCase(</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whether two strings contain the same characters, ignoring upper vs. lower case</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startsWith(</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Verdana" pitchFamily="34" charset="0"/>
                          <a:cs typeface="Times New Roman" pitchFamily="18" charset="0"/>
                        </a:rPr>
                        <a:t>whether one contains other's characters at start</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endsWith(</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whether one contains other's characters at end</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contains(</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Verdana" pitchFamily="34" charset="0"/>
                          <a:cs typeface="Times New Roman" pitchFamily="18" charset="0"/>
                        </a:rPr>
                        <a:t>whether the given string is found within this one</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Courier New" pitchFamily="49" charset="0"/>
                          <a:cs typeface="Times New Roman" pitchFamily="18" charset="0"/>
                        </a:rPr>
                        <a:t>matches(</a:t>
                      </a:r>
                      <a:r>
                        <a:rPr kumimoji="0" lang="en-US" sz="1800" b="1" i="0" u="none" strike="noStrike" cap="none" normalizeH="0" baseline="0" dirty="0" err="1">
                          <a:ln>
                            <a:noFill/>
                          </a:ln>
                          <a:solidFill>
                            <a:schemeClr val="tx1"/>
                          </a:solidFill>
                          <a:effectLst/>
                          <a:latin typeface="Courier New" pitchFamily="49" charset="0"/>
                          <a:cs typeface="Times New Roman" pitchFamily="18" charset="0"/>
                        </a:rPr>
                        <a:t>regExp</a:t>
                      </a:r>
                      <a:r>
                        <a:rPr kumimoji="0" lang="en-US" sz="1800" b="0" i="0" u="none" strike="noStrike" cap="none" normalizeH="0" baseline="0" dirty="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Verdana" pitchFamily="34" charset="0"/>
                          <a:cs typeface="Times New Roman" pitchFamily="18" charset="0"/>
                        </a:rPr>
                        <a:t>whether the string matches a </a:t>
                      </a:r>
                      <a:r>
                        <a:rPr kumimoji="0" lang="en-US" sz="1800" b="0" i="0" u="none" strike="noStrike" cap="none" normalizeH="0" baseline="0" dirty="0">
                          <a:ln>
                            <a:noFill/>
                          </a:ln>
                          <a:solidFill>
                            <a:srgbClr val="FF0000"/>
                          </a:solidFill>
                          <a:effectLst/>
                          <a:latin typeface="Verdana" pitchFamily="34" charset="0"/>
                          <a:cs typeface="Times New Roman" pitchFamily="18" charset="0"/>
                        </a:rPr>
                        <a:t>regular</a:t>
                      </a:r>
                      <a:r>
                        <a:rPr kumimoji="0" lang="en-US" sz="1800" b="0" i="0" u="none" strike="noStrike" cap="none" normalizeH="0" baseline="0" dirty="0">
                          <a:ln>
                            <a:noFill/>
                          </a:ln>
                          <a:solidFill>
                            <a:schemeClr val="tx1"/>
                          </a:solidFill>
                          <a:effectLst/>
                          <a:latin typeface="Verdana" pitchFamily="34" charset="0"/>
                          <a:cs typeface="Times New Roman" pitchFamily="18" charset="0"/>
                        </a:rPr>
                        <a:t> expression</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9484" name="Rectangle 4"/>
          <p:cNvSpPr>
            <a:spLocks noChangeArrowheads="1"/>
          </p:cNvSpPr>
          <p:nvPr/>
        </p:nvSpPr>
        <p:spPr bwMode="auto">
          <a:xfrm>
            <a:off x="228600" y="4597400"/>
            <a:ext cx="85344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500">
                <a:solidFill>
                  <a:schemeClr val="tx1"/>
                </a:solidFill>
                <a:latin typeface="Times New Roman" charset="0"/>
                <a:ea typeface="ＭＳ Ｐゴシック" charset="-128"/>
              </a:defRPr>
            </a:lvl1pPr>
            <a:lvl2pPr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eaLnBrk="1" hangingPunct="1">
              <a:lnSpc>
                <a:spcPct val="90000"/>
              </a:lnSpc>
              <a:buFont typeface="Wingdings 2" charset="2"/>
              <a:buNone/>
            </a:pPr>
            <a:r>
              <a:rPr lang="en-US" altLang="x-none" sz="1800" dirty="0">
                <a:solidFill>
                  <a:srgbClr val="000000"/>
                </a:solidFill>
                <a:latin typeface="Courier New" charset="0"/>
              </a:rPr>
              <a:t>Scanner console = new Scanner(</a:t>
            </a:r>
            <a:r>
              <a:rPr lang="en-US" altLang="x-none" sz="1800" dirty="0" err="1">
                <a:solidFill>
                  <a:srgbClr val="000000"/>
                </a:solidFill>
                <a:latin typeface="Courier New" charset="0"/>
              </a:rPr>
              <a:t>System.in</a:t>
            </a:r>
            <a:r>
              <a:rPr lang="en-US" altLang="x-none" sz="1800" dirty="0">
                <a:solidFill>
                  <a:srgbClr val="000000"/>
                </a:solidFill>
                <a:latin typeface="Courier New" charset="0"/>
              </a:rPr>
              <a:t>);</a:t>
            </a:r>
          </a:p>
          <a:p>
            <a:pPr lvl="1" eaLnBrk="1" hangingPunct="1">
              <a:lnSpc>
                <a:spcPct val="90000"/>
              </a:lnSpc>
              <a:buFont typeface="Wingdings 2" charset="2"/>
              <a:buNone/>
            </a:pPr>
            <a:r>
              <a:rPr lang="en-US" altLang="x-none" sz="1800" dirty="0" err="1">
                <a:solidFill>
                  <a:srgbClr val="000000"/>
                </a:solidFill>
                <a:latin typeface="Courier New" charset="0"/>
              </a:rPr>
              <a:t>System.out.print</a:t>
            </a:r>
            <a:r>
              <a:rPr lang="en-US" altLang="x-none" sz="1800" dirty="0">
                <a:solidFill>
                  <a:srgbClr val="000000"/>
                </a:solidFill>
                <a:latin typeface="Courier New" charset="0"/>
              </a:rPr>
              <a:t>("Type your name: ");</a:t>
            </a:r>
          </a:p>
          <a:p>
            <a:pPr lvl="1" eaLnBrk="1" hangingPunct="1">
              <a:lnSpc>
                <a:spcPct val="90000"/>
              </a:lnSpc>
              <a:buFont typeface="Wingdings 2" charset="2"/>
              <a:buNone/>
            </a:pPr>
            <a:r>
              <a:rPr lang="en-US" altLang="x-none" sz="1800" dirty="0">
                <a:solidFill>
                  <a:srgbClr val="000000"/>
                </a:solidFill>
                <a:latin typeface="Courier New" charset="0"/>
              </a:rPr>
              <a:t>String name = </a:t>
            </a:r>
            <a:r>
              <a:rPr lang="en-US" altLang="x-none" sz="1800" dirty="0" err="1">
                <a:solidFill>
                  <a:srgbClr val="000000"/>
                </a:solidFill>
                <a:latin typeface="Courier New" charset="0"/>
              </a:rPr>
              <a:t>console.nextLine</a:t>
            </a:r>
            <a:r>
              <a:rPr lang="en-US" altLang="x-none" sz="1800" dirty="0">
                <a:solidFill>
                  <a:srgbClr val="000000"/>
                </a:solidFill>
                <a:latin typeface="Courier New" charset="0"/>
              </a:rPr>
              <a:t>();</a:t>
            </a:r>
            <a:endParaRPr lang="en-US" altLang="x-none" sz="1800" b="1" i="1" dirty="0">
              <a:solidFill>
                <a:srgbClr val="000000"/>
              </a:solidFill>
              <a:latin typeface="Courier New" charset="0"/>
            </a:endParaRPr>
          </a:p>
          <a:p>
            <a:pPr lvl="1" eaLnBrk="1" hangingPunct="1">
              <a:lnSpc>
                <a:spcPct val="90000"/>
              </a:lnSpc>
              <a:buFont typeface="Wingdings 2" charset="2"/>
              <a:buNone/>
            </a:pPr>
            <a:endParaRPr lang="en-US" altLang="x-none" sz="1800" b="1" i="1" dirty="0">
              <a:solidFill>
                <a:srgbClr val="000000"/>
              </a:solidFill>
              <a:latin typeface="Courier New" charset="0"/>
            </a:endParaRPr>
          </a:p>
          <a:p>
            <a:pPr lvl="1" eaLnBrk="1" hangingPunct="1">
              <a:lnSpc>
                <a:spcPct val="90000"/>
              </a:lnSpc>
              <a:buFont typeface="Wingdings 2" charset="2"/>
              <a:buNone/>
            </a:pPr>
            <a:r>
              <a:rPr lang="en-US" altLang="x-none" sz="1800" dirty="0">
                <a:solidFill>
                  <a:srgbClr val="000000"/>
                </a:solidFill>
                <a:latin typeface="Courier New" charset="0"/>
              </a:rPr>
              <a:t>if (</a:t>
            </a:r>
            <a:r>
              <a:rPr lang="en-US" altLang="x-none" sz="1800" b="1" dirty="0" err="1">
                <a:solidFill>
                  <a:srgbClr val="000000"/>
                </a:solidFill>
                <a:latin typeface="Courier New" charset="0"/>
              </a:rPr>
              <a:t>name.startsWith</a:t>
            </a:r>
            <a:r>
              <a:rPr lang="en-US" altLang="x-none" sz="1800" b="1" dirty="0">
                <a:solidFill>
                  <a:srgbClr val="000000"/>
                </a:solidFill>
                <a:latin typeface="Courier New" charset="0"/>
              </a:rPr>
              <a:t>(</a:t>
            </a:r>
            <a:r>
              <a:rPr lang="en-US" altLang="en-US" sz="1800" b="1" dirty="0">
                <a:solidFill>
                  <a:srgbClr val="000000"/>
                </a:solidFill>
                <a:latin typeface="Courier New" charset="0"/>
              </a:rPr>
              <a:t>”</a:t>
            </a:r>
            <a:r>
              <a:rPr lang="en-US" altLang="x-none" sz="1800" b="1" dirty="0">
                <a:solidFill>
                  <a:srgbClr val="000000"/>
                </a:solidFill>
                <a:latin typeface="Courier New" charset="0"/>
              </a:rPr>
              <a:t>Prof. Dr.")</a:t>
            </a:r>
            <a:r>
              <a:rPr lang="en-US" altLang="x-none" sz="1800" dirty="0">
                <a:solidFill>
                  <a:srgbClr val="000000"/>
                </a:solidFill>
                <a:latin typeface="Courier New" charset="0"/>
              </a:rPr>
              <a:t>) {</a:t>
            </a:r>
            <a:endParaRPr lang="en-US" altLang="x-none" sz="1800" b="1" i="1" dirty="0">
              <a:solidFill>
                <a:srgbClr val="000000"/>
              </a:solidFill>
              <a:latin typeface="Courier New" charset="0"/>
            </a:endParaRPr>
          </a:p>
          <a:p>
            <a:pPr lvl="1" eaLnBrk="1" hangingPunct="1">
              <a:lnSpc>
                <a:spcPct val="90000"/>
              </a:lnSpc>
              <a:buFont typeface="Wingdings 2" charset="2"/>
              <a:buNone/>
            </a:pPr>
            <a:r>
              <a:rPr lang="en-US" altLang="x-none" sz="1800" dirty="0">
                <a:solidFill>
                  <a:srgbClr val="000000"/>
                </a:solidFill>
                <a:latin typeface="Courier New" charset="0"/>
              </a:rPr>
              <a:t>   </a:t>
            </a:r>
            <a:r>
              <a:rPr lang="en-US" altLang="x-none" sz="1800" dirty="0" err="1">
                <a:solidFill>
                  <a:srgbClr val="000000"/>
                </a:solidFill>
                <a:latin typeface="Courier New" charset="0"/>
              </a:rPr>
              <a:t>System.out.println</a:t>
            </a:r>
            <a:r>
              <a:rPr lang="en-US" altLang="x-none" sz="1800" dirty="0">
                <a:solidFill>
                  <a:srgbClr val="000000"/>
                </a:solidFill>
                <a:latin typeface="Courier New" charset="0"/>
              </a:rPr>
              <a:t>(</a:t>
            </a:r>
            <a:r>
              <a:rPr lang="en-US" altLang="en-US" sz="1800" dirty="0">
                <a:solidFill>
                  <a:srgbClr val="000000"/>
                </a:solidFill>
                <a:latin typeface="Courier New" charset="0"/>
              </a:rPr>
              <a:t>”</a:t>
            </a:r>
            <a:r>
              <a:rPr lang="en-US" altLang="x-none" sz="1800" dirty="0">
                <a:solidFill>
                  <a:srgbClr val="000000"/>
                </a:solidFill>
                <a:latin typeface="Courier New" charset="0"/>
              </a:rPr>
              <a:t>Are you from Germany?");</a:t>
            </a:r>
          </a:p>
          <a:p>
            <a:pPr lvl="1" eaLnBrk="1" hangingPunct="1">
              <a:lnSpc>
                <a:spcPct val="90000"/>
              </a:lnSpc>
              <a:buFont typeface="Wingdings 2" charset="2"/>
              <a:buNone/>
            </a:pPr>
            <a:r>
              <a:rPr lang="en-US" altLang="x-none" sz="1800" dirty="0">
                <a:solidFill>
                  <a:srgbClr val="000000"/>
                </a:solidFill>
                <a:latin typeface="Courier New" charset="0"/>
              </a:rPr>
              <a:t>} else if (</a:t>
            </a:r>
            <a:r>
              <a:rPr lang="en-US" altLang="x-none" sz="1800" b="1" dirty="0" err="1">
                <a:solidFill>
                  <a:srgbClr val="000000"/>
                </a:solidFill>
                <a:latin typeface="Courier New" charset="0"/>
              </a:rPr>
              <a:t>name.endsWith</a:t>
            </a:r>
            <a:r>
              <a:rPr lang="en-US" altLang="x-none" sz="1800" b="1" dirty="0">
                <a:solidFill>
                  <a:srgbClr val="000000"/>
                </a:solidFill>
                <a:latin typeface="Courier New" charset="0"/>
              </a:rPr>
              <a:t>("SquarePants")</a:t>
            </a:r>
            <a:r>
              <a:rPr lang="en-US" altLang="x-none" sz="1800" dirty="0">
                <a:solidFill>
                  <a:srgbClr val="000000"/>
                </a:solidFill>
                <a:latin typeface="Courier New" charset="0"/>
              </a:rPr>
              <a:t>) {</a:t>
            </a:r>
          </a:p>
          <a:p>
            <a:pPr lvl="1" eaLnBrk="1" hangingPunct="1">
              <a:lnSpc>
                <a:spcPct val="90000"/>
              </a:lnSpc>
              <a:buFont typeface="Wingdings 2" charset="2"/>
              <a:buNone/>
            </a:pPr>
            <a:r>
              <a:rPr lang="en-US" altLang="x-none" sz="1800" dirty="0">
                <a:solidFill>
                  <a:srgbClr val="000000"/>
                </a:solidFill>
                <a:latin typeface="Courier New" charset="0"/>
              </a:rPr>
              <a:t>   </a:t>
            </a:r>
            <a:r>
              <a:rPr lang="en-US" altLang="x-none" sz="1800" dirty="0" err="1">
                <a:solidFill>
                  <a:srgbClr val="000000"/>
                </a:solidFill>
                <a:latin typeface="Courier New" charset="0"/>
              </a:rPr>
              <a:t>System.out.println</a:t>
            </a:r>
            <a:r>
              <a:rPr lang="en-US" altLang="x-none" sz="1800" dirty="0">
                <a:solidFill>
                  <a:srgbClr val="000000"/>
                </a:solidFill>
                <a:latin typeface="Courier New" charset="0"/>
              </a:rPr>
              <a:t>("And I am Patrick Star!");</a:t>
            </a:r>
          </a:p>
          <a:p>
            <a:pPr lvl="1" eaLnBrk="1" hangingPunct="1">
              <a:lnSpc>
                <a:spcPct val="90000"/>
              </a:lnSpc>
              <a:buFont typeface="Wingdings 2" charset="2"/>
              <a:buNone/>
            </a:pPr>
            <a:r>
              <a:rPr lang="en-US" altLang="x-none" sz="1800" dirty="0">
                <a:solidFill>
                  <a:srgbClr val="000000"/>
                </a:solidFill>
                <a:latin typeface="Courier New" charset="0"/>
              </a:rPr>
              <a:t>}</a:t>
            </a:r>
            <a:endParaRPr lang="en-US" altLang="x-none" dirty="0">
              <a:solidFill>
                <a:srgbClr val="000000"/>
              </a:solidFill>
            </a:endParaRPr>
          </a:p>
        </p:txBody>
      </p:sp>
      <p:sp>
        <p:nvSpPr>
          <p:cNvPr id="2" name="Slide Number Placeholder 3">
            <a:extLst>
              <a:ext uri="{FF2B5EF4-FFF2-40B4-BE49-F238E27FC236}">
                <a16:creationId xmlns:a16="http://schemas.microsoft.com/office/drawing/2014/main" id="{B95F16A5-885D-8213-CE2E-B50E45D35459}"/>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94</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46221529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pPr eaLnBrk="1" hangingPunct="1"/>
            <a:r>
              <a:rPr lang="en-US" altLang="x-none" dirty="0">
                <a:ea typeface="ＭＳ Ｐゴシック" charset="-128"/>
              </a:rPr>
              <a:t>Exercise: Word Rhyme</a:t>
            </a:r>
          </a:p>
        </p:txBody>
      </p:sp>
      <p:sp>
        <p:nvSpPr>
          <p:cNvPr id="80898" name="Rectangle 3"/>
          <p:cNvSpPr>
            <a:spLocks noGrp="1"/>
          </p:cNvSpPr>
          <p:nvPr>
            <p:ph type="body" idx="1"/>
          </p:nvPr>
        </p:nvSpPr>
        <p:spPr/>
        <p:txBody>
          <a:bodyPr/>
          <a:lstStyle/>
          <a:p>
            <a:pPr eaLnBrk="1" hangingPunct="1"/>
            <a:r>
              <a:rPr lang="en-US" altLang="x-none" sz="2400" dirty="0">
                <a:ea typeface="ＭＳ Ｐゴシック" charset="-128"/>
              </a:rPr>
              <a:t>Prompt the user for two words and report whether they:</a:t>
            </a:r>
            <a:endParaRPr lang="en-US" altLang="x-none" sz="1400" dirty="0">
              <a:ea typeface="ＭＳ Ｐゴシック" charset="-128"/>
            </a:endParaRPr>
          </a:p>
          <a:p>
            <a:pPr lvl="1" eaLnBrk="1" hangingPunct="1"/>
            <a:r>
              <a:rPr lang="en-US" altLang="x-none" sz="1600" i="1" dirty="0">
                <a:ea typeface="ＭＳ Ｐゴシック" charset="-128"/>
              </a:rPr>
              <a:t>"rhyme"</a:t>
            </a:r>
            <a:r>
              <a:rPr lang="en-US" altLang="x-none" sz="1600" dirty="0">
                <a:ea typeface="ＭＳ Ｐゴシック" charset="-128"/>
              </a:rPr>
              <a:t>	(end with the same last two letters</a:t>
            </a:r>
            <a:r>
              <a:rPr lang="zh-CN" altLang="en-US" sz="1600" dirty="0">
                <a:ea typeface="ＭＳ Ｐゴシック" charset="-128"/>
              </a:rPr>
              <a:t>尾部押韵</a:t>
            </a:r>
            <a:r>
              <a:rPr lang="en-US" altLang="x-none" sz="1600" dirty="0">
                <a:ea typeface="ＭＳ Ｐゴシック" charset="-128"/>
              </a:rPr>
              <a:t>) </a:t>
            </a:r>
          </a:p>
          <a:p>
            <a:pPr lvl="1" eaLnBrk="1" hangingPunct="1"/>
            <a:r>
              <a:rPr lang="en-US" altLang="x-none" sz="1600" i="1" dirty="0">
                <a:ea typeface="ＭＳ Ｐゴシック" charset="-128"/>
              </a:rPr>
              <a:t>alliterate</a:t>
            </a:r>
            <a:r>
              <a:rPr lang="en-US" altLang="x-none" sz="1600" dirty="0">
                <a:ea typeface="ＭＳ Ｐゴシック" charset="-128"/>
              </a:rPr>
              <a:t>	(begin with the same letter</a:t>
            </a:r>
            <a:r>
              <a:rPr lang="zh-CN" altLang="en-US" sz="1600" dirty="0">
                <a:ea typeface="ＭＳ Ｐゴシック" charset="-128"/>
              </a:rPr>
              <a:t>头部押韵</a:t>
            </a:r>
            <a:r>
              <a:rPr lang="en-US" altLang="x-none" sz="1600" dirty="0">
                <a:ea typeface="ＭＳ Ｐゴシック" charset="-128"/>
              </a:rPr>
              <a:t>)</a:t>
            </a:r>
          </a:p>
          <a:p>
            <a:pPr lvl="1" eaLnBrk="1" hangingPunct="1"/>
            <a:endParaRPr lang="en-US" altLang="x-none" sz="1100" dirty="0">
              <a:ea typeface="ＭＳ Ｐゴシック" charset="-128"/>
            </a:endParaRPr>
          </a:p>
          <a:p>
            <a:pPr lvl="1" eaLnBrk="1" hangingPunct="1">
              <a:lnSpc>
                <a:spcPct val="70000"/>
              </a:lnSpc>
            </a:pPr>
            <a:r>
              <a:rPr lang="en-US" altLang="x-none" sz="1600" dirty="0">
                <a:ea typeface="ＭＳ Ｐゴシック" charset="-128"/>
              </a:rPr>
              <a:t>Example output: (run #1)</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car STAR</a:t>
            </a:r>
          </a:p>
          <a:p>
            <a:pPr lvl="1" eaLnBrk="1" hangingPunct="1">
              <a:lnSpc>
                <a:spcPct val="70000"/>
              </a:lnSpc>
              <a:buFont typeface="Wingdings 2" charset="2"/>
              <a:buNone/>
            </a:pPr>
            <a:r>
              <a:rPr lang="en-US" altLang="x-none" sz="1600" dirty="0">
                <a:latin typeface="Courier New" charset="0"/>
                <a:ea typeface="ＭＳ Ｐゴシック" charset="-128"/>
              </a:rPr>
              <a:t>	They rhyme!</a:t>
            </a:r>
          </a:p>
          <a:p>
            <a:pPr lvl="1" eaLnBrk="1" hangingPunct="1">
              <a:lnSpc>
                <a:spcPct val="70000"/>
              </a:lnSpc>
              <a:buFont typeface="Wingdings 2" charset="2"/>
              <a:buNone/>
            </a:pPr>
            <a:r>
              <a:rPr lang="en-US" altLang="x-none" sz="1600" dirty="0">
                <a:latin typeface="Courier New" charset="0"/>
                <a:ea typeface="ＭＳ Ｐゴシック" charset="-128"/>
              </a:rPr>
              <a:t>	</a:t>
            </a:r>
          </a:p>
          <a:p>
            <a:pPr lvl="1" eaLnBrk="1" hangingPunct="1">
              <a:lnSpc>
                <a:spcPct val="70000"/>
              </a:lnSpc>
              <a:buFont typeface="Wingdings 2" charset="2"/>
              <a:buNone/>
            </a:pPr>
            <a:r>
              <a:rPr lang="en-US" altLang="x-none" sz="1600" dirty="0">
                <a:ea typeface="ＭＳ Ｐゴシック" charset="-128"/>
              </a:rPr>
              <a:t>	(run #2)</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bare bear</a:t>
            </a:r>
          </a:p>
          <a:p>
            <a:pPr lvl="1" eaLnBrk="1" hangingPunct="1">
              <a:lnSpc>
                <a:spcPct val="70000"/>
              </a:lnSpc>
              <a:buFont typeface="Wingdings 2" charset="2"/>
              <a:buNone/>
            </a:pPr>
            <a:r>
              <a:rPr lang="en-US" altLang="x-none" sz="1600" dirty="0">
                <a:latin typeface="Courier New" charset="0"/>
                <a:ea typeface="ＭＳ Ｐゴシック" charset="-128"/>
              </a:rPr>
              <a:t>	They alliterate!</a:t>
            </a:r>
          </a:p>
          <a:p>
            <a:pPr lvl="1" eaLnBrk="1" hangingPunct="1">
              <a:lnSpc>
                <a:spcPct val="70000"/>
              </a:lnSpc>
              <a:buFont typeface="Wingdings 2" charset="2"/>
              <a:buNone/>
            </a:pPr>
            <a:r>
              <a:rPr lang="en-US" altLang="x-none" sz="1600" dirty="0">
                <a:latin typeface="Courier New" charset="0"/>
                <a:ea typeface="ＭＳ Ｐゴシック" charset="-128"/>
              </a:rPr>
              <a:t>	</a:t>
            </a:r>
          </a:p>
          <a:p>
            <a:pPr lvl="1" eaLnBrk="1" hangingPunct="1">
              <a:lnSpc>
                <a:spcPct val="70000"/>
              </a:lnSpc>
              <a:buFont typeface="Wingdings 2" charset="2"/>
              <a:buNone/>
            </a:pPr>
            <a:r>
              <a:rPr lang="en-US" altLang="x-none" sz="1600" dirty="0">
                <a:ea typeface="ＭＳ Ｐゴシック" charset="-128"/>
              </a:rPr>
              <a:t>	(run #3)</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sell shell</a:t>
            </a:r>
          </a:p>
          <a:p>
            <a:pPr lvl="1" eaLnBrk="1" hangingPunct="1">
              <a:lnSpc>
                <a:spcPct val="70000"/>
              </a:lnSpc>
              <a:buFont typeface="Wingdings 2" charset="2"/>
              <a:buNone/>
            </a:pPr>
            <a:r>
              <a:rPr lang="en-US" altLang="x-none" sz="1600" dirty="0">
                <a:latin typeface="Courier New" charset="0"/>
                <a:ea typeface="ＭＳ Ｐゴシック" charset="-128"/>
              </a:rPr>
              <a:t>	They rhyme and alliterate!</a:t>
            </a:r>
          </a:p>
          <a:p>
            <a:pPr lvl="1" eaLnBrk="1" hangingPunct="1">
              <a:lnSpc>
                <a:spcPct val="70000"/>
              </a:lnSpc>
              <a:buFont typeface="Wingdings 2" charset="2"/>
              <a:buNone/>
            </a:pPr>
            <a:endParaRPr lang="en-US" altLang="x-none" sz="1600" dirty="0">
              <a:ea typeface="ＭＳ Ｐゴシック" charset="-128"/>
            </a:endParaRPr>
          </a:p>
          <a:p>
            <a:pPr lvl="1" eaLnBrk="1" hangingPunct="1">
              <a:lnSpc>
                <a:spcPct val="70000"/>
              </a:lnSpc>
              <a:buFont typeface="Wingdings 2" charset="2"/>
              <a:buNone/>
            </a:pPr>
            <a:r>
              <a:rPr lang="en-US" altLang="x-none" sz="1600" dirty="0">
                <a:ea typeface="ＭＳ Ｐゴシック" charset="-128"/>
              </a:rPr>
              <a:t>	(run #4)</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extra strawberry</a:t>
            </a:r>
            <a:endParaRPr lang="en-US" altLang="x-none" sz="1600" dirty="0">
              <a:latin typeface="Courier New" charset="0"/>
              <a:ea typeface="ＭＳ Ｐゴシック" charset="-128"/>
            </a:endParaRPr>
          </a:p>
        </p:txBody>
      </p:sp>
      <p:sp>
        <p:nvSpPr>
          <p:cNvPr id="2" name="Slide Number Placeholder 3">
            <a:extLst>
              <a:ext uri="{FF2B5EF4-FFF2-40B4-BE49-F238E27FC236}">
                <a16:creationId xmlns:a16="http://schemas.microsoft.com/office/drawing/2014/main" id="{2D047AE7-E789-692F-D305-593FEFC8079A}"/>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95</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3287511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pPr eaLnBrk="1" hangingPunct="1"/>
            <a:r>
              <a:rPr lang="en-US" altLang="x-none">
                <a:ea typeface="ＭＳ Ｐゴシック" charset="-128"/>
              </a:rPr>
              <a:t>Boolean Answer</a:t>
            </a:r>
          </a:p>
        </p:txBody>
      </p:sp>
      <p:sp>
        <p:nvSpPr>
          <p:cNvPr id="22530" name="Rectangle 3"/>
          <p:cNvSpPr>
            <a:spLocks noGrp="1"/>
          </p:cNvSpPr>
          <p:nvPr>
            <p:ph type="body" idx="4294967295"/>
          </p:nvPr>
        </p:nvSpPr>
        <p:spPr/>
        <p:txBody>
          <a:bodyPr/>
          <a:lstStyle/>
          <a:p>
            <a:pPr eaLnBrk="1" hangingPunct="1">
              <a:lnSpc>
                <a:spcPct val="60000"/>
              </a:lnSpc>
              <a:buFont typeface="Wingdings 2" charset="2"/>
              <a:buNone/>
            </a:pPr>
            <a:r>
              <a:rPr lang="en-US" altLang="x-none" sz="1500">
                <a:latin typeface="Courier New" charset="0"/>
                <a:ea typeface="ＭＳ Ｐゴシック" charset="-128"/>
              </a:rPr>
              <a:t>public static void main(String[] args) {	</a:t>
            </a:r>
          </a:p>
          <a:p>
            <a:pPr eaLnBrk="1" hangingPunct="1">
              <a:lnSpc>
                <a:spcPct val="60000"/>
              </a:lnSpc>
              <a:spcBef>
                <a:spcPts val="600"/>
              </a:spcBef>
              <a:buFont typeface="Wingdings 2" charset="2"/>
              <a:buNone/>
            </a:pPr>
            <a:r>
              <a:rPr lang="en-US" altLang="x-none" sz="1500">
                <a:latin typeface="Courier New" charset="0"/>
                <a:ea typeface="ＭＳ Ｐゴシック" charset="-128"/>
              </a:rPr>
              <a:t>    Scanner console = new Scanner(System.in);</a:t>
            </a:r>
          </a:p>
          <a:p>
            <a:pPr eaLnBrk="1" hangingPunct="1">
              <a:lnSpc>
                <a:spcPct val="60000"/>
              </a:lnSpc>
              <a:spcBef>
                <a:spcPts val="600"/>
              </a:spcBef>
              <a:buFont typeface="Wingdings 2" charset="2"/>
              <a:buNone/>
            </a:pPr>
            <a:r>
              <a:rPr lang="en-US" altLang="x-none" sz="1500">
                <a:latin typeface="Courier New" charset="0"/>
                <a:ea typeface="ＭＳ Ｐゴシック" charset="-128"/>
              </a:rPr>
              <a:t>    System.out.print("Type two words: ");</a:t>
            </a:r>
          </a:p>
          <a:p>
            <a:pPr eaLnBrk="1" hangingPunct="1">
              <a:lnSpc>
                <a:spcPct val="60000"/>
              </a:lnSpc>
              <a:spcBef>
                <a:spcPts val="600"/>
              </a:spcBef>
              <a:buFont typeface="Wingdings 2" charset="2"/>
              <a:buNone/>
            </a:pPr>
            <a:r>
              <a:rPr lang="en-US" altLang="x-none" sz="1500">
                <a:latin typeface="Courier New" charset="0"/>
                <a:ea typeface="ＭＳ Ｐゴシック" charset="-128"/>
              </a:rPr>
              <a:t>    String word1 = console.next().</a:t>
            </a:r>
            <a:r>
              <a:rPr lang="en-US" altLang="x-none" sz="1500" b="1">
                <a:solidFill>
                  <a:srgbClr val="FF0000"/>
                </a:solidFill>
                <a:latin typeface="Courier New" charset="0"/>
                <a:ea typeface="ＭＳ Ｐゴシック" charset="-128"/>
              </a:rPr>
              <a:t>toLowerCase()</a:t>
            </a:r>
            <a:r>
              <a:rPr lang="en-US" altLang="x-none" sz="1500">
                <a:latin typeface="Courier New" charset="0"/>
                <a:ea typeface="ＭＳ Ｐゴシック" charset="-128"/>
              </a:rPr>
              <a:t>;</a:t>
            </a:r>
            <a:endParaRPr lang="en-US" altLang="x-none" sz="1500" b="1" u="sng">
              <a:solidFill>
                <a:srgbClr val="008080"/>
              </a:solidFill>
              <a:latin typeface="Courier New" charset="0"/>
              <a:ea typeface="ＭＳ Ｐゴシック" charset="-128"/>
            </a:endParaRPr>
          </a:p>
          <a:p>
            <a:pPr eaLnBrk="1" hangingPunct="1">
              <a:lnSpc>
                <a:spcPct val="60000"/>
              </a:lnSpc>
              <a:spcBef>
                <a:spcPts val="600"/>
              </a:spcBef>
              <a:buFont typeface="Wingdings 2" charset="2"/>
              <a:buNone/>
            </a:pPr>
            <a:r>
              <a:rPr lang="en-US" altLang="x-none" sz="1500">
                <a:latin typeface="Courier New" charset="0"/>
                <a:ea typeface="ＭＳ Ｐゴシック" charset="-128"/>
              </a:rPr>
              <a:t>    String word2 = console.next().</a:t>
            </a:r>
            <a:r>
              <a:rPr lang="en-US" altLang="x-none" sz="1500">
                <a:solidFill>
                  <a:srgbClr val="FF0000"/>
                </a:solidFill>
                <a:latin typeface="Courier New" charset="0"/>
                <a:ea typeface="ＭＳ Ｐゴシック" charset="-128"/>
              </a:rPr>
              <a:t>toLowerCase()</a:t>
            </a:r>
            <a:r>
              <a:rPr lang="en-US" altLang="x-none" sz="1500">
                <a:latin typeface="Courier New" charset="0"/>
                <a:ea typeface="ＭＳ Ｐゴシック" charset="-128"/>
              </a:rPr>
              <a:t>;</a:t>
            </a:r>
            <a:endParaRPr lang="en-US" altLang="x-none" sz="1500" b="1">
              <a:solidFill>
                <a:srgbClr val="008080"/>
              </a:solidFill>
              <a:latin typeface="Courier New" charset="0"/>
              <a:ea typeface="ＭＳ Ｐゴシック" charset="-128"/>
            </a:endParaRPr>
          </a:p>
          <a:p>
            <a:pPr eaLnBrk="1" hangingPunct="1">
              <a:lnSpc>
                <a:spcPct val="60000"/>
              </a:lnSpc>
              <a:spcBef>
                <a:spcPts val="600"/>
              </a:spcBef>
              <a:buFont typeface="Wingdings 2" charset="2"/>
              <a:buNone/>
            </a:pPr>
            <a:endParaRPr lang="en-US" altLang="x-none" sz="1500" b="1">
              <a:solidFill>
                <a:srgbClr val="008080"/>
              </a:solidFill>
              <a:latin typeface="Courier New" charset="0"/>
              <a:ea typeface="ＭＳ Ｐゴシック" charset="-128"/>
            </a:endParaRPr>
          </a:p>
          <a:p>
            <a:pPr eaLnBrk="1" hangingPunct="1">
              <a:lnSpc>
                <a:spcPct val="60000"/>
              </a:lnSpc>
              <a:spcBef>
                <a:spcPts val="600"/>
              </a:spcBef>
              <a:buFont typeface="Wingdings 2" charset="2"/>
              <a:buNone/>
            </a:pPr>
            <a:r>
              <a:rPr lang="en-US" altLang="x-none" sz="1500">
                <a:latin typeface="Courier New" charset="0"/>
                <a:ea typeface="ＭＳ Ｐゴシック" charset="-128"/>
              </a:rPr>
              <a:t>    boolean isR = </a:t>
            </a:r>
            <a:r>
              <a:rPr lang="en-US" altLang="x-none" sz="1500" b="1">
                <a:latin typeface="Courier New" charset="0"/>
                <a:ea typeface="ＭＳ Ｐゴシック" charset="-128"/>
              </a:rPr>
              <a:t>rhyme(word1, word2)</a:t>
            </a: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boolean isA = </a:t>
            </a:r>
            <a:r>
              <a:rPr lang="en-US" altLang="x-none" sz="1500" b="1">
                <a:latin typeface="Courier New" charset="0"/>
                <a:ea typeface="ＭＳ Ｐゴシック" charset="-128"/>
              </a:rPr>
              <a:t>alliterate(word1, word2)</a:t>
            </a: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a:t>
            </a:r>
          </a:p>
          <a:p>
            <a:pPr eaLnBrk="1" hangingPunct="1">
              <a:lnSpc>
                <a:spcPct val="60000"/>
              </a:lnSpc>
              <a:spcBef>
                <a:spcPts val="600"/>
              </a:spcBef>
              <a:buFont typeface="Wingdings 2" charset="2"/>
              <a:buNone/>
            </a:pPr>
            <a:r>
              <a:rPr lang="en-US" altLang="x-none" sz="1500">
                <a:latin typeface="Courier New" charset="0"/>
                <a:ea typeface="ＭＳ Ｐゴシック" charset="-128"/>
              </a:rPr>
              <a:t>    // output</a:t>
            </a:r>
          </a:p>
          <a:p>
            <a:pPr eaLnBrk="1" hangingPunct="1">
              <a:lnSpc>
                <a:spcPct val="60000"/>
              </a:lnSpc>
              <a:spcBef>
                <a:spcPts val="600"/>
              </a:spcBef>
              <a:buFont typeface="Wingdings 2" charset="2"/>
              <a:buNone/>
            </a:pP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a:t>
            </a:r>
          </a:p>
          <a:p>
            <a:pPr eaLnBrk="1" hangingPunct="1">
              <a:lnSpc>
                <a:spcPct val="60000"/>
              </a:lnSpc>
              <a:spcBef>
                <a:spcPts val="600"/>
              </a:spcBef>
              <a:buFont typeface="Wingdings 2" charset="2"/>
              <a:buNone/>
            </a:pPr>
            <a:r>
              <a:rPr lang="en-US" altLang="x-none" sz="1500" b="1">
                <a:solidFill>
                  <a:srgbClr val="008080"/>
                </a:solidFill>
                <a:latin typeface="Courier New" charset="0"/>
                <a:ea typeface="ＭＳ Ｐゴシック" charset="-128"/>
              </a:rPr>
              <a:t>// Returns true if s1 and s2 end with the same two letters.</a:t>
            </a:r>
          </a:p>
          <a:p>
            <a:pPr eaLnBrk="1" hangingPunct="1">
              <a:lnSpc>
                <a:spcPct val="60000"/>
              </a:lnSpc>
              <a:spcBef>
                <a:spcPts val="600"/>
              </a:spcBef>
              <a:buFont typeface="Wingdings 2" charset="2"/>
              <a:buNone/>
            </a:pPr>
            <a:r>
              <a:rPr lang="en-US" altLang="x-none" sz="1500">
                <a:latin typeface="Courier New" charset="0"/>
                <a:ea typeface="ＭＳ Ｐゴシック" charset="-128"/>
              </a:rPr>
              <a:t>public static boolean rhyme(String s1, String s2) {</a:t>
            </a:r>
          </a:p>
          <a:p>
            <a:pPr eaLnBrk="1" hangingPunct="1">
              <a:lnSpc>
                <a:spcPct val="60000"/>
              </a:lnSpc>
              <a:spcBef>
                <a:spcPts val="600"/>
              </a:spcBef>
              <a:buFont typeface="Wingdings 2" charset="2"/>
              <a:buNone/>
            </a:pPr>
            <a:r>
              <a:rPr lang="en-US" altLang="x-none" sz="1500" b="1">
                <a:latin typeface="Courier New" charset="0"/>
                <a:ea typeface="ＭＳ Ｐゴシック" charset="-128"/>
              </a:rPr>
              <a:t>    return </a:t>
            </a:r>
            <a:r>
              <a:rPr lang="en-US" altLang="x-none" sz="1500" b="1">
                <a:solidFill>
                  <a:srgbClr val="FF0000"/>
                </a:solidFill>
                <a:latin typeface="Courier New" charset="0"/>
                <a:ea typeface="ＭＳ Ｐゴシック" charset="-128"/>
              </a:rPr>
              <a:t>s2.length() &gt;= 2</a:t>
            </a:r>
            <a:r>
              <a:rPr lang="en-US" altLang="x-none" sz="1500" b="1">
                <a:latin typeface="Courier New" charset="0"/>
                <a:ea typeface="ＭＳ Ｐゴシック" charset="-128"/>
              </a:rPr>
              <a:t> </a:t>
            </a:r>
            <a:br>
              <a:rPr lang="en-US" altLang="x-none" sz="1500" b="1">
                <a:latin typeface="Courier New" charset="0"/>
                <a:ea typeface="ＭＳ Ｐゴシック" charset="-128"/>
              </a:rPr>
            </a:br>
            <a:r>
              <a:rPr lang="en-US" altLang="x-none" sz="1500" b="1">
                <a:latin typeface="Courier New" charset="0"/>
                <a:ea typeface="ＭＳ Ｐゴシック" charset="-128"/>
              </a:rPr>
              <a:t>        &amp;&amp; s1.endsWith(s2.substring(s2.length() - 2));</a:t>
            </a:r>
          </a:p>
          <a:p>
            <a:pPr eaLnBrk="1" hangingPunct="1">
              <a:lnSpc>
                <a:spcPct val="60000"/>
              </a:lnSpc>
              <a:spcBef>
                <a:spcPts val="600"/>
              </a:spcBef>
              <a:buFont typeface="Wingdings 2" charset="2"/>
              <a:buNone/>
            </a:pP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a:t>
            </a:r>
          </a:p>
          <a:p>
            <a:pPr eaLnBrk="1" hangingPunct="1">
              <a:lnSpc>
                <a:spcPct val="60000"/>
              </a:lnSpc>
              <a:spcBef>
                <a:spcPts val="600"/>
              </a:spcBef>
              <a:buFont typeface="Wingdings 2" charset="2"/>
              <a:buNone/>
            </a:pPr>
            <a:r>
              <a:rPr lang="en-US" altLang="x-none" sz="1500" b="1">
                <a:solidFill>
                  <a:srgbClr val="008080"/>
                </a:solidFill>
                <a:latin typeface="Courier New" charset="0"/>
                <a:ea typeface="ＭＳ Ｐゴシック" charset="-128"/>
              </a:rPr>
              <a:t>// Returns true if s1 and s2 start with the same letter.</a:t>
            </a:r>
          </a:p>
          <a:p>
            <a:pPr eaLnBrk="1" hangingPunct="1">
              <a:lnSpc>
                <a:spcPct val="60000"/>
              </a:lnSpc>
              <a:spcBef>
                <a:spcPts val="600"/>
              </a:spcBef>
              <a:buFont typeface="Wingdings 2" charset="2"/>
              <a:buNone/>
            </a:pPr>
            <a:r>
              <a:rPr lang="en-US" altLang="x-none" sz="1500">
                <a:latin typeface="Courier New" charset="0"/>
                <a:ea typeface="ＭＳ Ｐゴシック" charset="-128"/>
              </a:rPr>
              <a:t>public static boolean alliterate(String s1, String s2) {</a:t>
            </a:r>
          </a:p>
          <a:p>
            <a:pPr eaLnBrk="1" hangingPunct="1">
              <a:lnSpc>
                <a:spcPct val="60000"/>
              </a:lnSpc>
              <a:spcBef>
                <a:spcPts val="600"/>
              </a:spcBef>
              <a:buFont typeface="Wingdings 2" charset="2"/>
              <a:buNone/>
            </a:pPr>
            <a:r>
              <a:rPr lang="en-US" altLang="x-none" sz="1500" b="1">
                <a:latin typeface="Courier New" charset="0"/>
                <a:ea typeface="ＭＳ Ｐゴシック" charset="-128"/>
              </a:rPr>
              <a:t>    return </a:t>
            </a:r>
            <a:r>
              <a:rPr lang="en-US" altLang="x-none" sz="1500" b="1">
                <a:solidFill>
                  <a:srgbClr val="FF0000"/>
                </a:solidFill>
                <a:latin typeface="Courier New" charset="0"/>
                <a:ea typeface="ＭＳ Ｐゴシック" charset="-128"/>
              </a:rPr>
              <a:t>s2.length() &gt;= 1</a:t>
            </a:r>
            <a:br>
              <a:rPr lang="en-US" altLang="x-none" sz="1500" b="1">
                <a:latin typeface="Courier New" charset="0"/>
                <a:ea typeface="ＭＳ Ｐゴシック" charset="-128"/>
              </a:rPr>
            </a:br>
            <a:r>
              <a:rPr lang="en-US" altLang="x-none" sz="1500" b="1">
                <a:latin typeface="Courier New" charset="0"/>
                <a:ea typeface="ＭＳ Ｐゴシック" charset="-128"/>
              </a:rPr>
              <a:t>        &amp;&amp; s1.startsWith(s2.substring(0, 1));</a:t>
            </a:r>
          </a:p>
          <a:p>
            <a:pPr eaLnBrk="1" hangingPunct="1">
              <a:lnSpc>
                <a:spcPct val="60000"/>
              </a:lnSpc>
              <a:spcBef>
                <a:spcPts val="600"/>
              </a:spcBef>
              <a:buFont typeface="Wingdings 2" charset="2"/>
              <a:buNone/>
            </a:pPr>
            <a:r>
              <a:rPr lang="en-US" altLang="x-none" sz="1500">
                <a:latin typeface="Courier New" charset="0"/>
                <a:ea typeface="ＭＳ Ｐゴシック" charset="-128"/>
              </a:rPr>
              <a:t>}</a:t>
            </a:r>
          </a:p>
        </p:txBody>
      </p:sp>
    </p:spTree>
    <p:extLst>
      <p:ext uri="{BB962C8B-B14F-4D97-AF65-F5344CB8AC3E}">
        <p14:creationId xmlns:p14="http://schemas.microsoft.com/office/powerpoint/2010/main" val="123010233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Offline Exercise/Read: </a:t>
            </a:r>
            <a:br>
              <a:rPr lang="en-US" dirty="0"/>
            </a:br>
            <a:r>
              <a:rPr lang="en-US" dirty="0"/>
              <a:t>Regular Expression Match </a:t>
            </a:r>
            <a:br>
              <a:rPr lang="en-US" dirty="0"/>
            </a:br>
            <a:r>
              <a:rPr lang="en-US" dirty="0"/>
              <a:t>(See Backup Slides)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70CF9788-AF78-FE4C-9479-B541A7F980F8}" type="slidenum">
              <a:rPr lang="en-US" altLang="x-none" smtClean="0"/>
              <a:pPr/>
              <a:t>97</a:t>
            </a:fld>
            <a:endParaRPr lang="en-US" altLang="x-none"/>
          </a:p>
        </p:txBody>
      </p:sp>
    </p:spTree>
    <p:extLst>
      <p:ext uri="{BB962C8B-B14F-4D97-AF65-F5344CB8AC3E}">
        <p14:creationId xmlns:p14="http://schemas.microsoft.com/office/powerpoint/2010/main" val="17161653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x-none">
                <a:ea typeface="ＭＳ Ｐゴシック" charset="-128"/>
              </a:rPr>
              <a:t>Outline</a:t>
            </a:r>
          </a:p>
        </p:txBody>
      </p:sp>
      <p:sp>
        <p:nvSpPr>
          <p:cNvPr id="24578"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Strings</a:t>
            </a:r>
          </a:p>
          <a:p>
            <a:pPr lvl="1"/>
            <a:r>
              <a:rPr lang="en-US" altLang="x-none" dirty="0">
                <a:ea typeface="ＭＳ Ｐゴシック" charset="-128"/>
              </a:rPr>
              <a:t>String access, modify, parse, format</a:t>
            </a:r>
          </a:p>
          <a:p>
            <a:pPr lvl="1"/>
            <a:r>
              <a:rPr lang="en-US" altLang="x-none" dirty="0">
                <a:ea typeface="ＭＳ Ｐゴシック" charset="-128"/>
              </a:rPr>
              <a:t>String </a:t>
            </a:r>
            <a:r>
              <a:rPr lang="en-US" altLang="x-none" dirty="0" err="1">
                <a:ea typeface="ＭＳ Ｐゴシック" charset="-128"/>
              </a:rPr>
              <a:t>boolean</a:t>
            </a:r>
            <a:r>
              <a:rPr lang="en-US" altLang="x-none" dirty="0">
                <a:ea typeface="ＭＳ Ｐゴシック" charset="-128"/>
              </a:rPr>
              <a:t> methods</a:t>
            </a:r>
          </a:p>
          <a:p>
            <a:pPr lvl="1"/>
            <a:r>
              <a:rPr lang="en-US" altLang="x-none" dirty="0">
                <a:solidFill>
                  <a:srgbClr val="C00000"/>
                </a:solidFill>
                <a:ea typeface="ＭＳ Ｐゴシック" charset="-128"/>
              </a:rPr>
              <a:t>String vs char</a:t>
            </a: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98</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188233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157538" y="4519613"/>
            <a:ext cx="2062162" cy="280987"/>
          </a:xfrm>
          <a:prstGeom prst="rect">
            <a:avLst/>
          </a:prstGeom>
          <a:solidFill>
            <a:srgbClr val="FFFF99"/>
          </a:solidFill>
          <a:ln>
            <a:noFill/>
          </a:ln>
          <a:extLst>
            <a:ext uri="{91240B29-F687-4f45-9708-019B960494DF}">
              <a14:hiddenLine xmlns="" xmlns:a14="http://schemas.microsoft.com/office/drawing/2010/main" w="25400">
                <a:solidFill>
                  <a:srgbClr val="1E768C"/>
                </a:solidFill>
                <a:miter lim="800000"/>
                <a:headEnd/>
                <a:tailEnd/>
              </a14:hiddenLine>
            </a:ext>
          </a:extLst>
        </p:spPr>
        <p:txBody>
          <a:bodyPr anchor="ctr"/>
          <a:lstStyle/>
          <a:p>
            <a:pPr algn="ctr">
              <a:buFont typeface="Wingdings" pitchFamily="2" charset="2"/>
              <a:buChar char="n"/>
              <a:defRPr/>
            </a:pPr>
            <a:endParaRPr lang="en-US">
              <a:solidFill>
                <a:srgbClr val="FFFFFF"/>
              </a:solidFill>
              <a:latin typeface="Comic Sans MS"/>
              <a:ea typeface=""/>
            </a:endParaRPr>
          </a:p>
        </p:txBody>
      </p:sp>
      <p:sp>
        <p:nvSpPr>
          <p:cNvPr id="2" name="Rectangle 4"/>
          <p:cNvSpPr>
            <a:spLocks noChangeArrowheads="1"/>
          </p:cNvSpPr>
          <p:nvPr/>
        </p:nvSpPr>
        <p:spPr bwMode="auto">
          <a:xfrm>
            <a:off x="3746500" y="2306638"/>
            <a:ext cx="1892300" cy="280987"/>
          </a:xfrm>
          <a:prstGeom prst="rect">
            <a:avLst/>
          </a:prstGeom>
          <a:solidFill>
            <a:srgbClr val="FFFF99"/>
          </a:solidFill>
          <a:ln>
            <a:noFill/>
          </a:ln>
          <a:extLst>
            <a:ext uri="{91240B29-F687-4f45-9708-019B960494DF}">
              <a14:hiddenLine xmlns="" xmlns:a14="http://schemas.microsoft.com/office/drawing/2010/main" w="25400">
                <a:solidFill>
                  <a:srgbClr val="1E768C"/>
                </a:solidFill>
                <a:miter lim="800000"/>
                <a:headEnd/>
                <a:tailEnd/>
              </a14:hiddenLine>
            </a:ext>
          </a:extLst>
        </p:spPr>
        <p:txBody>
          <a:bodyPr anchor="ctr"/>
          <a:lstStyle/>
          <a:p>
            <a:pPr algn="ctr">
              <a:buFont typeface="Wingdings" pitchFamily="2" charset="2"/>
              <a:buChar char="n"/>
              <a:defRPr/>
            </a:pPr>
            <a:endParaRPr lang="en-US">
              <a:solidFill>
                <a:srgbClr val="FFFFFF"/>
              </a:solidFill>
              <a:latin typeface="Comic Sans MS"/>
              <a:ea typeface=""/>
            </a:endParaRPr>
          </a:p>
        </p:txBody>
      </p:sp>
      <p:sp>
        <p:nvSpPr>
          <p:cNvPr id="25603" name="Rectangle 2"/>
          <p:cNvSpPr>
            <a:spLocks noGrp="1"/>
          </p:cNvSpPr>
          <p:nvPr>
            <p:ph type="title"/>
          </p:nvPr>
        </p:nvSpPr>
        <p:spPr/>
        <p:txBody>
          <a:bodyPr/>
          <a:lstStyle/>
          <a:p>
            <a:r>
              <a:rPr lang="en-US" altLang="x-none">
                <a:ea typeface="ＭＳ Ｐゴシック" charset="-128"/>
              </a:rPr>
              <a:t>String </a:t>
            </a:r>
            <a:r>
              <a:rPr lang="en-US" altLang="x-none">
                <a:latin typeface="Courier New" charset="0"/>
                <a:ea typeface="ＭＳ Ｐゴシック" charset="-128"/>
              </a:rPr>
              <a:t>charAt</a:t>
            </a:r>
            <a:r>
              <a:rPr lang="en-US" altLang="x-none">
                <a:latin typeface="Verdana" charset="0"/>
                <a:ea typeface="ＭＳ Ｐゴシック" charset="-128"/>
              </a:rPr>
              <a:t> </a:t>
            </a:r>
            <a:r>
              <a:rPr lang="en-US" altLang="x-none">
                <a:ea typeface="ＭＳ Ｐゴシック" charset="-128"/>
              </a:rPr>
              <a:t>method</a:t>
            </a:r>
          </a:p>
        </p:txBody>
      </p:sp>
      <p:sp>
        <p:nvSpPr>
          <p:cNvPr id="750595" name="Rectangle 3"/>
          <p:cNvSpPr>
            <a:spLocks noGrp="1"/>
          </p:cNvSpPr>
          <p:nvPr>
            <p:ph type="body" idx="1"/>
          </p:nvPr>
        </p:nvSpPr>
        <p:spPr>
          <a:xfrm>
            <a:off x="533400" y="1600200"/>
            <a:ext cx="8229600" cy="4648200"/>
          </a:xfrm>
        </p:spPr>
        <p:txBody>
          <a:bodyPr/>
          <a:lstStyle/>
          <a:p>
            <a:r>
              <a:rPr lang="en-US" altLang="x-none" sz="2000">
                <a:ea typeface="ＭＳ Ｐゴシック" charset="-128"/>
              </a:rPr>
              <a:t>The chars in a String can be accessed using the charAt method.</a:t>
            </a:r>
          </a:p>
          <a:p>
            <a:pPr lvl="1">
              <a:lnSpc>
                <a:spcPct val="70000"/>
              </a:lnSpc>
              <a:buFont typeface="Wingdings 2" charset="2"/>
              <a:buNone/>
            </a:pPr>
            <a:endParaRPr lang="en-US" altLang="x-none" sz="800">
              <a:latin typeface="Courier New" charset="0"/>
              <a:ea typeface="ＭＳ Ｐゴシック" charset="-128"/>
            </a:endParaRPr>
          </a:p>
          <a:p>
            <a:pPr lvl="1">
              <a:lnSpc>
                <a:spcPct val="70000"/>
              </a:lnSpc>
              <a:buFont typeface="Wingdings 2" charset="2"/>
              <a:buNone/>
            </a:pPr>
            <a:r>
              <a:rPr lang="en-US" altLang="x-none" sz="1800">
                <a:latin typeface="Courier New" charset="0"/>
                <a:ea typeface="ＭＳ Ｐゴシック" charset="-128"/>
              </a:rPr>
              <a:t>String food = "cookie";</a:t>
            </a:r>
          </a:p>
          <a:p>
            <a:pPr lvl="1">
              <a:lnSpc>
                <a:spcPct val="70000"/>
              </a:lnSpc>
              <a:buFont typeface="Wingdings 2" charset="2"/>
              <a:buNone/>
            </a:pPr>
            <a:r>
              <a:rPr lang="en-US" altLang="x-none" sz="1800">
                <a:latin typeface="Courier New" charset="0"/>
                <a:ea typeface="ＭＳ Ｐゴシック" charset="-128"/>
              </a:rPr>
              <a:t>char firstLetter = </a:t>
            </a:r>
            <a:r>
              <a:rPr lang="en-US" altLang="x-none" sz="1800" b="1">
                <a:latin typeface="Courier New" charset="0"/>
                <a:ea typeface="ＭＳ Ｐゴシック" charset="-128"/>
              </a:rPr>
              <a:t>food.charAt(0)</a:t>
            </a:r>
            <a:r>
              <a:rPr lang="en-US" altLang="x-none" sz="1800">
                <a:latin typeface="Courier New" charset="0"/>
                <a:ea typeface="ＭＳ Ｐゴシック" charset="-128"/>
              </a:rPr>
              <a:t>;   </a:t>
            </a:r>
            <a:r>
              <a:rPr lang="en-US" altLang="x-none" sz="1800" b="1">
                <a:solidFill>
                  <a:srgbClr val="008080"/>
                </a:solidFill>
                <a:latin typeface="Courier New" charset="0"/>
                <a:ea typeface="ＭＳ Ｐゴシック" charset="-128"/>
              </a:rPr>
              <a:t>// 'c'</a:t>
            </a:r>
          </a:p>
          <a:p>
            <a:pPr lvl="1">
              <a:lnSpc>
                <a:spcPct val="70000"/>
              </a:lnSpc>
              <a:buFont typeface="Wingdings 2" charset="2"/>
              <a:buNone/>
            </a:pPr>
            <a:endParaRPr lang="en-US" altLang="x-none" sz="800">
              <a:latin typeface="Courier New" charset="0"/>
              <a:ea typeface="ＭＳ Ｐゴシック" charset="-128"/>
            </a:endParaRPr>
          </a:p>
          <a:p>
            <a:pPr lvl="1">
              <a:lnSpc>
                <a:spcPct val="70000"/>
              </a:lnSpc>
              <a:buFont typeface="Wingdings 2" charset="2"/>
              <a:buNone/>
            </a:pPr>
            <a:r>
              <a:rPr lang="en-US" altLang="x-none" sz="1800">
                <a:latin typeface="Courier New" charset="0"/>
                <a:ea typeface="ＭＳ Ｐゴシック" charset="-128"/>
              </a:rPr>
              <a:t>System.out.println(firstLetter + " is for " + food);</a:t>
            </a:r>
          </a:p>
          <a:p>
            <a:pPr lvl="1">
              <a:lnSpc>
                <a:spcPct val="70000"/>
              </a:lnSpc>
              <a:buFont typeface="Wingdings 2" charset="2"/>
              <a:buNone/>
            </a:pPr>
            <a:r>
              <a:rPr lang="en-US" altLang="x-none" sz="1800">
                <a:latin typeface="Courier New" charset="0"/>
                <a:ea typeface="ＭＳ Ｐゴシック" charset="-128"/>
              </a:rPr>
              <a:t>System.out.println("That's good enough for me!");</a:t>
            </a:r>
          </a:p>
          <a:p>
            <a:pPr lvl="1">
              <a:buFont typeface="Wingdings 2" charset="2"/>
              <a:buNone/>
            </a:pPr>
            <a:endParaRPr lang="en-US" altLang="x-none" sz="1800">
              <a:latin typeface="Courier New" charset="0"/>
              <a:ea typeface="ＭＳ Ｐゴシック" charset="-128"/>
            </a:endParaRPr>
          </a:p>
          <a:p>
            <a:r>
              <a:rPr lang="en-US" altLang="x-none" sz="2000">
                <a:ea typeface="ＭＳ Ｐゴシック" charset="-128"/>
              </a:rPr>
              <a:t>You can use a for loop to print or examine each character.</a:t>
            </a:r>
          </a:p>
          <a:p>
            <a:pPr lvl="1">
              <a:lnSpc>
                <a:spcPct val="70000"/>
              </a:lnSpc>
              <a:buFont typeface="Wingdings 2" charset="2"/>
              <a:buNone/>
            </a:pPr>
            <a:endParaRPr lang="en-US" altLang="x-none" sz="700">
              <a:latin typeface="Courier New" charset="0"/>
              <a:ea typeface="ＭＳ Ｐゴシック" charset="-128"/>
            </a:endParaRPr>
          </a:p>
          <a:p>
            <a:pPr lvl="1">
              <a:lnSpc>
                <a:spcPct val="80000"/>
              </a:lnSpc>
              <a:buFont typeface="Wingdings 2" charset="2"/>
              <a:buNone/>
            </a:pPr>
            <a:r>
              <a:rPr lang="en-US" altLang="x-none" sz="1800">
                <a:latin typeface="Courier New" charset="0"/>
                <a:ea typeface="ＭＳ Ｐゴシック" charset="-128"/>
              </a:rPr>
              <a:t>	String major = "CS";</a:t>
            </a:r>
          </a:p>
          <a:p>
            <a:pPr lvl="1">
              <a:lnSpc>
                <a:spcPct val="80000"/>
              </a:lnSpc>
              <a:buFont typeface="Wingdings 2" charset="2"/>
              <a:buNone/>
            </a:pPr>
            <a:r>
              <a:rPr lang="en-US" altLang="x-none" sz="1800">
                <a:latin typeface="Courier New" charset="0"/>
                <a:ea typeface="ＭＳ Ｐゴシック" charset="-128"/>
              </a:rPr>
              <a:t>	for (int i = 0; i &lt; major.length(); i++) {</a:t>
            </a:r>
          </a:p>
          <a:p>
            <a:pPr lvl="1">
              <a:lnSpc>
                <a:spcPct val="80000"/>
              </a:lnSpc>
              <a:buFont typeface="Wingdings 2" charset="2"/>
              <a:buNone/>
            </a:pPr>
            <a:r>
              <a:rPr lang="en-US" altLang="x-none" sz="1800">
                <a:latin typeface="Courier New" charset="0"/>
                <a:ea typeface="ＭＳ Ｐゴシック" charset="-128"/>
              </a:rPr>
              <a:t>	    char c = </a:t>
            </a:r>
            <a:r>
              <a:rPr lang="en-US" altLang="x-none" sz="1800" b="1">
                <a:latin typeface="Courier New" charset="0"/>
                <a:ea typeface="ＭＳ Ｐゴシック" charset="-128"/>
              </a:rPr>
              <a:t>major.charAt(i)</a:t>
            </a:r>
            <a:r>
              <a:rPr lang="en-US" altLang="x-none" sz="1800">
                <a:latin typeface="Courier New" charset="0"/>
                <a:ea typeface="ＭＳ Ｐゴシック" charset="-128"/>
              </a:rPr>
              <a:t>;</a:t>
            </a:r>
          </a:p>
          <a:p>
            <a:pPr lvl="1">
              <a:lnSpc>
                <a:spcPct val="80000"/>
              </a:lnSpc>
              <a:buFont typeface="Wingdings 2" charset="2"/>
              <a:buNone/>
            </a:pPr>
            <a:r>
              <a:rPr lang="en-US" altLang="x-none" sz="1800">
                <a:latin typeface="Courier New" charset="0"/>
                <a:ea typeface="ＭＳ Ｐゴシック" charset="-128"/>
              </a:rPr>
              <a:t>	    System.out.println(c);</a:t>
            </a:r>
          </a:p>
          <a:p>
            <a:pPr lvl="1">
              <a:lnSpc>
                <a:spcPct val="80000"/>
              </a:lnSpc>
              <a:buFont typeface="Wingdings 2" charset="2"/>
              <a:buNone/>
            </a:pPr>
            <a:r>
              <a:rPr lang="en-US" altLang="x-none" sz="1800">
                <a:latin typeface="Courier New" charset="0"/>
                <a:ea typeface="ＭＳ Ｐゴシック" charset="-128"/>
              </a:rPr>
              <a:t>	}</a:t>
            </a:r>
          </a:p>
          <a:p>
            <a:pPr lvl="1">
              <a:lnSpc>
                <a:spcPct val="80000"/>
              </a:lnSpc>
              <a:buFont typeface="Wingdings 2" charset="2"/>
              <a:buNone/>
            </a:pPr>
            <a:r>
              <a:rPr lang="en-US" altLang="x-none" sz="800">
                <a:latin typeface="Verdana" charset="0"/>
                <a:ea typeface="ＭＳ Ｐゴシック" charset="-128"/>
              </a:rPr>
              <a:t>		</a:t>
            </a:r>
          </a:p>
          <a:p>
            <a:pPr lvl="1">
              <a:lnSpc>
                <a:spcPct val="80000"/>
              </a:lnSpc>
              <a:buFont typeface="Wingdings 2" charset="2"/>
              <a:buNone/>
            </a:pPr>
            <a:r>
              <a:rPr lang="en-US" altLang="x-none" sz="1800">
                <a:latin typeface="Verdana" charset="0"/>
                <a:ea typeface="ＭＳ Ｐゴシック" charset="-128"/>
              </a:rPr>
              <a:t>	Output:</a:t>
            </a:r>
          </a:p>
          <a:p>
            <a:pPr lvl="1">
              <a:lnSpc>
                <a:spcPct val="80000"/>
              </a:lnSpc>
              <a:buFont typeface="Wingdings 2" charset="2"/>
              <a:buNone/>
            </a:pPr>
            <a:r>
              <a:rPr lang="en-US" altLang="x-none" sz="1800">
                <a:latin typeface="Courier New" charset="0"/>
                <a:ea typeface="ＭＳ Ｐゴシック" charset="-128"/>
              </a:rPr>
              <a:t>	C</a:t>
            </a:r>
          </a:p>
          <a:p>
            <a:pPr lvl="1">
              <a:lnSpc>
                <a:spcPct val="80000"/>
              </a:lnSpc>
              <a:buFont typeface="Wingdings 2" charset="2"/>
              <a:buNone/>
            </a:pPr>
            <a:r>
              <a:rPr lang="en-US" altLang="x-none" sz="1800">
                <a:latin typeface="Courier New" charset="0"/>
                <a:ea typeface="ＭＳ Ｐゴシック" charset="-128"/>
              </a:rPr>
              <a:t>	S</a:t>
            </a:r>
          </a:p>
        </p:txBody>
      </p:sp>
      <p:sp>
        <p:nvSpPr>
          <p:cNvPr id="6" name="Rectangle 3"/>
          <p:cNvSpPr>
            <a:spLocks noChangeArrowheads="1"/>
          </p:cNvSpPr>
          <p:nvPr/>
        </p:nvSpPr>
        <p:spPr bwMode="auto">
          <a:xfrm>
            <a:off x="61913" y="6319838"/>
            <a:ext cx="4232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stringChars</a:t>
            </a:r>
            <a:endParaRPr lang="en-US" altLang="x-none" sz="2400" dirty="0">
              <a:solidFill>
                <a:srgbClr val="000000"/>
              </a:solidFill>
            </a:endParaRPr>
          </a:p>
        </p:txBody>
      </p:sp>
      <p:sp>
        <p:nvSpPr>
          <p:cNvPr id="4" name="Slide Number Placeholder 3">
            <a:extLst>
              <a:ext uri="{FF2B5EF4-FFF2-40B4-BE49-F238E27FC236}">
                <a16:creationId xmlns:a16="http://schemas.microsoft.com/office/drawing/2014/main" id="{188C8E89-0C0D-B900-56AA-42A2C31D4EA9}"/>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99</a:t>
            </a:fld>
            <a:endParaRPr lang="en-US" altLang="x-none" sz="1200">
              <a:solidFill>
                <a:srgbClr val="000000"/>
              </a:solidFill>
              <a:latin typeface="Tahoma" charset="0"/>
            </a:endParaRPr>
          </a:p>
        </p:txBody>
      </p:sp>
    </p:spTree>
    <p:extLst>
      <p:ext uri="{BB962C8B-B14F-4D97-AF65-F5344CB8AC3E}">
        <p14:creationId xmlns:p14="http://schemas.microsoft.com/office/powerpoint/2010/main" val="1887235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059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059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059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0595">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0595">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0595">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0595">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0595">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0595">
                                            <p:txEl>
                                              <p:pRg st="17" end="1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0595">
                                            <p:txEl>
                                              <p:pRg st="18" end="1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cs112</Template>
  <TotalTime>10034</TotalTime>
  <Words>10376</Words>
  <Application>Microsoft Macintosh PowerPoint</Application>
  <PresentationFormat>On-screen Show (4:3)</PresentationFormat>
  <Paragraphs>2043</Paragraphs>
  <Slides>127</Slides>
  <Notes>66</Notes>
  <HiddenSlides>27</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127</vt:i4>
      </vt:variant>
    </vt:vector>
  </HeadingPairs>
  <TitlesOfParts>
    <vt:vector size="143" baseType="lpstr">
      <vt:lpstr>-webkit-standard</vt:lpstr>
      <vt:lpstr>Google Sans</vt:lpstr>
      <vt:lpstr>ＭＳ Ｐゴシック</vt:lpstr>
      <vt:lpstr>ZapfDingbats</vt:lpstr>
      <vt:lpstr>Arial</vt:lpstr>
      <vt:lpstr>Comic Sans MS</vt:lpstr>
      <vt:lpstr>Courier New</vt:lpstr>
      <vt:lpstr>Monaco</vt:lpstr>
      <vt:lpstr>Tahoma</vt:lpstr>
      <vt:lpstr>Times New Roman</vt:lpstr>
      <vt:lpstr>Verdana</vt:lpstr>
      <vt:lpstr>Wingdings</vt:lpstr>
      <vt:lpstr>Wingdings 2</vt:lpstr>
      <vt:lpstr>1_Kurose</vt:lpstr>
      <vt:lpstr>3_Kurose</vt:lpstr>
      <vt:lpstr>2_Kurose</vt:lpstr>
      <vt:lpstr>Introduction to  Computational Thinking</vt:lpstr>
      <vt:lpstr>Outline</vt:lpstr>
      <vt:lpstr>Recap: Input using Scanner</vt:lpstr>
      <vt:lpstr>Input from File</vt:lpstr>
      <vt:lpstr>Token and Exception</vt:lpstr>
      <vt:lpstr>Exceptions</vt:lpstr>
      <vt:lpstr>Design Methodology: How to Handle Potential Exceptions?</vt:lpstr>
      <vt:lpstr>Robust Input Approach 1: Test Before Proceed</vt:lpstr>
      <vt:lpstr>Robust Input Approach 2: try and catch</vt:lpstr>
      <vt:lpstr>Robust Input Approach 2: Example</vt:lpstr>
      <vt:lpstr>What Happened: the throws Clause</vt:lpstr>
      <vt:lpstr>A Tiny Bit History of Java Text Formatting</vt:lpstr>
      <vt:lpstr>Outline</vt:lpstr>
      <vt:lpstr>Printf/Format Design</vt:lpstr>
      <vt:lpstr>Printf/Format Design  and Language Support</vt:lpstr>
      <vt:lpstr>printf Width</vt:lpstr>
      <vt:lpstr>printf Precision</vt:lpstr>
      <vt:lpstr>printf Formatting</vt:lpstr>
      <vt:lpstr>System.out.printf and String.format</vt:lpstr>
      <vt:lpstr>Foundational Programming Concepts</vt:lpstr>
      <vt:lpstr>Program Flow of Control</vt:lpstr>
      <vt:lpstr>Basic Boolean Expression:  Relational Tests</vt:lpstr>
      <vt:lpstr>More Complex Relational Test: Testing Containment</vt:lpstr>
      <vt:lpstr>Logical Operators</vt:lpstr>
      <vt:lpstr>Exercise: Testing Containment</vt:lpstr>
      <vt:lpstr>(Offline) Exercise</vt:lpstr>
      <vt:lpstr>Applying Logical Operators </vt:lpstr>
      <vt:lpstr>Testing Leap Year</vt:lpstr>
      <vt:lpstr>Applying Logical Operators </vt:lpstr>
      <vt:lpstr>(Offline) Exercise: Basic Boolean Expressions</vt:lpstr>
      <vt:lpstr>Reuse Testing for Leap Year</vt:lpstr>
      <vt:lpstr>Outline</vt:lpstr>
      <vt:lpstr>boolean Type </vt:lpstr>
      <vt:lpstr>boolean Expressions: What</vt:lpstr>
      <vt:lpstr>boolean Expressions: Why</vt:lpstr>
      <vt:lpstr>English vs Programming</vt:lpstr>
      <vt:lpstr>Logical AND/OR Evaluation</vt:lpstr>
      <vt:lpstr>Mixed Arithmetic, Relation, Logical, and Assignment Expression</vt:lpstr>
      <vt:lpstr>Example</vt:lpstr>
      <vt:lpstr>Define and Use boolean Methods</vt:lpstr>
      <vt:lpstr>Exercise: Implement and Use isLeapYear</vt:lpstr>
      <vt:lpstr>"Boolean Zen", part 1 (Use)</vt:lpstr>
      <vt:lpstr>"Boolean Zen", part 2 (Define)</vt:lpstr>
      <vt:lpstr>"Boolean Zen" template</vt:lpstr>
      <vt:lpstr>Exercise: Apply Boolean Zen</vt:lpstr>
      <vt:lpstr>(Offline) Exercise</vt:lpstr>
      <vt:lpstr>(Offline) Exercise</vt:lpstr>
      <vt:lpstr>Outline</vt:lpstr>
      <vt:lpstr>Motivation: Chaos Game</vt:lpstr>
      <vt:lpstr>Revision: Nested Comparison (else if)</vt:lpstr>
      <vt:lpstr>Example: Grading Curve</vt:lpstr>
      <vt:lpstr>Example: Grading Curve (Design 1)</vt:lpstr>
      <vt:lpstr>Example: Grading Curve (Design 2)</vt:lpstr>
      <vt:lpstr>Nested if/else as Set Refinement</vt:lpstr>
      <vt:lpstr>Example: Grading Curve (Design 3: Low to High)</vt:lpstr>
      <vt:lpstr>Example: Grading Curve using nested else/if</vt:lpstr>
      <vt:lpstr>Exercise: Chaos Game2</vt:lpstr>
      <vt:lpstr>Exercise: Chaos Game2</vt:lpstr>
      <vt:lpstr>Exercise: Barnsley Game</vt:lpstr>
      <vt:lpstr>Barnsley Game</vt:lpstr>
      <vt:lpstr>Summary: nested if/else</vt:lpstr>
      <vt:lpstr>Outline</vt:lpstr>
      <vt:lpstr>(Offline Read) Matching Nested if Statements</vt:lpstr>
      <vt:lpstr>(Offline Read) Nested if w/ Ambiguity</vt:lpstr>
      <vt:lpstr>(Offline Read) Nested if Statements</vt:lpstr>
      <vt:lpstr>if/else with return</vt:lpstr>
      <vt:lpstr>if/else with return</vt:lpstr>
      <vt:lpstr>if/else with return</vt:lpstr>
      <vt:lpstr>if/else with return</vt:lpstr>
      <vt:lpstr>Outline</vt:lpstr>
      <vt:lpstr>Alternative Testing using switch</vt:lpstr>
      <vt:lpstr>The switch Statement: default</vt:lpstr>
      <vt:lpstr>The switch Statement Design Decision</vt:lpstr>
      <vt:lpstr>Exercises</vt:lpstr>
      <vt:lpstr>Limitation of the switch Statement</vt:lpstr>
      <vt:lpstr>Shortcut: The Conditional Operator</vt:lpstr>
      <vt:lpstr>Examples</vt:lpstr>
      <vt:lpstr>Foundational Programming Concepts</vt:lpstr>
      <vt:lpstr>Outline</vt:lpstr>
      <vt:lpstr>Discussion</vt:lpstr>
      <vt:lpstr>Roadmap: String Processing</vt:lpstr>
      <vt:lpstr>Strings</vt:lpstr>
      <vt:lpstr>String Internal: Indexes</vt:lpstr>
      <vt:lpstr>String Access Methods</vt:lpstr>
      <vt:lpstr>String Method Examples</vt:lpstr>
      <vt:lpstr>String Generation Methods</vt:lpstr>
      <vt:lpstr>String Method Examples</vt:lpstr>
      <vt:lpstr>String as Immutable Data Type</vt:lpstr>
      <vt:lpstr>Parsing a String</vt:lpstr>
      <vt:lpstr>Exercise</vt:lpstr>
      <vt:lpstr>Split a String</vt:lpstr>
      <vt:lpstr>Exercise</vt:lpstr>
      <vt:lpstr>Strings Answer</vt:lpstr>
      <vt:lpstr>String Boolean (Pattern-Matching) Methods</vt:lpstr>
      <vt:lpstr>Exercise: Word Rhyme</vt:lpstr>
      <vt:lpstr>Boolean Answer</vt:lpstr>
      <vt:lpstr>Offline Exercise/Read:  Regular Expression Match  (See Backup Slides)</vt:lpstr>
      <vt:lpstr>Outline</vt:lpstr>
      <vt:lpstr>String charAt method</vt:lpstr>
      <vt:lpstr>char vs. int</vt:lpstr>
      <vt:lpstr>char vs. String</vt:lpstr>
      <vt:lpstr>char vs. String  (char Comparison)</vt:lpstr>
      <vt:lpstr>char vs. String (Comparison)</vt:lpstr>
      <vt:lpstr>char vs. String (Comparison)</vt:lpstr>
      <vt:lpstr>char vs. String</vt:lpstr>
      <vt:lpstr>Caesar Cipher</vt:lpstr>
      <vt:lpstr>Caesar Cipher</vt:lpstr>
      <vt:lpstr>Additional Caesar-Style Cipher</vt:lpstr>
      <vt:lpstr>Why Programming?</vt:lpstr>
      <vt:lpstr>Caesar Cipher Encoding  (Design 1)</vt:lpstr>
      <vt:lpstr>Caesar Cipher: Encoding (Design 2)</vt:lpstr>
      <vt:lpstr>Caesar Cipher Encoding</vt:lpstr>
      <vt:lpstr>Offline Exercise/Think:  How to Decode?  (See Backup Slides)</vt:lpstr>
      <vt:lpstr>Extension: Encrypt a Text File</vt:lpstr>
      <vt:lpstr>(Offline Read) More File Details</vt:lpstr>
      <vt:lpstr>CaesarFile using a for Loop </vt:lpstr>
      <vt:lpstr>Exercise: Breaking  Caesar Encryption</vt:lpstr>
      <vt:lpstr>Backup Slides</vt:lpstr>
      <vt:lpstr>Regular Expression</vt:lpstr>
      <vt:lpstr>Regular Expression</vt:lpstr>
      <vt:lpstr>Examples</vt:lpstr>
      <vt:lpstr>Meta Chars</vt:lpstr>
      <vt:lpstr>Quantifiers</vt:lpstr>
      <vt:lpstr>Example</vt:lpstr>
      <vt:lpstr>Practice: Detect Email Address</vt:lpstr>
      <vt:lpstr>Caesar Cipher: Decoding</vt:lpstr>
      <vt:lpstr>Unifying Design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112 Introduction to Programming</dc:title>
  <dc:subject>Lecture 2: Programming Language Levels and Java Program Structure</dc:subject>
  <dc:creator>Richard Yang</dc:creator>
  <cp:lastModifiedBy>Simmons</cp:lastModifiedBy>
  <cp:revision>974</cp:revision>
  <cp:lastPrinted>2017-02-22T17:52:37Z</cp:lastPrinted>
  <dcterms:created xsi:type="dcterms:W3CDTF">1999-08-16T14:47:17Z</dcterms:created>
  <dcterms:modified xsi:type="dcterms:W3CDTF">2025-11-12T02:06:58Z</dcterms:modified>
</cp:coreProperties>
</file>