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21" r:id="rId2"/>
    <p:sldId id="298" r:id="rId3"/>
    <p:sldId id="429" r:id="rId4"/>
    <p:sldId id="472" r:id="rId5"/>
    <p:sldId id="468" r:id="rId6"/>
    <p:sldId id="476" r:id="rId7"/>
    <p:sldId id="449" r:id="rId8"/>
    <p:sldId id="453" r:id="rId9"/>
    <p:sldId id="392" r:id="rId10"/>
    <p:sldId id="558" r:id="rId11"/>
    <p:sldId id="397" r:id="rId12"/>
    <p:sldId id="398" r:id="rId13"/>
    <p:sldId id="590" r:id="rId14"/>
    <p:sldId id="399" r:id="rId15"/>
    <p:sldId id="591" r:id="rId16"/>
    <p:sldId id="403" r:id="rId17"/>
    <p:sldId id="564" r:id="rId18"/>
    <p:sldId id="565" r:id="rId19"/>
    <p:sldId id="567" r:id="rId20"/>
    <p:sldId id="492" r:id="rId21"/>
    <p:sldId id="401" r:id="rId22"/>
    <p:sldId id="493" r:id="rId23"/>
    <p:sldId id="434" r:id="rId24"/>
    <p:sldId id="435" r:id="rId25"/>
    <p:sldId id="716" r:id="rId26"/>
    <p:sldId id="530" r:id="rId27"/>
    <p:sldId id="407" r:id="rId28"/>
    <p:sldId id="563" r:id="rId29"/>
    <p:sldId id="258" r:id="rId30"/>
    <p:sldId id="566" r:id="rId31"/>
    <p:sldId id="257" r:id="rId32"/>
    <p:sldId id="713" r:id="rId33"/>
    <p:sldId id="568" r:id="rId34"/>
    <p:sldId id="458" r:id="rId35"/>
    <p:sldId id="459" r:id="rId36"/>
    <p:sldId id="569" r:id="rId37"/>
    <p:sldId id="518" r:id="rId38"/>
    <p:sldId id="588" r:id="rId39"/>
    <p:sldId id="460" r:id="rId40"/>
    <p:sldId id="461" r:id="rId41"/>
    <p:sldId id="462" r:id="rId42"/>
    <p:sldId id="589" r:id="rId43"/>
    <p:sldId id="574" r:id="rId44"/>
    <p:sldId id="714" r:id="rId45"/>
    <p:sldId id="512" r:id="rId46"/>
    <p:sldId id="466" r:id="rId47"/>
    <p:sldId id="587" r:id="rId48"/>
    <p:sldId id="514" r:id="rId49"/>
    <p:sldId id="517" r:id="rId50"/>
    <p:sldId id="729" r:id="rId51"/>
    <p:sldId id="679" r:id="rId52"/>
    <p:sldId id="681" r:id="rId53"/>
    <p:sldId id="682" r:id="rId54"/>
    <p:sldId id="683" r:id="rId55"/>
    <p:sldId id="684" r:id="rId56"/>
    <p:sldId id="685" r:id="rId57"/>
    <p:sldId id="687" r:id="rId58"/>
    <p:sldId id="730" r:id="rId59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FF00"/>
    <a:srgbClr val="DDDDDD"/>
    <a:srgbClr val="FFCCFF"/>
    <a:srgbClr val="FF99CC"/>
    <a:srgbClr val="CCFFFF"/>
    <a:srgbClr val="33CCCC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0"/>
    <p:restoredTop sz="93711"/>
  </p:normalViewPr>
  <p:slideViewPr>
    <p:cSldViewPr snapToGrid="0">
      <p:cViewPr varScale="1">
        <p:scale>
          <a:sx n="128" d="100"/>
          <a:sy n="128" d="100"/>
        </p:scale>
        <p:origin x="10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52BF989D-5563-0440-B2AB-D8B412D38B3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8646C9A3-2B04-5A47-B4B0-3A883A3F4D9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536D547-4887-394D-A033-F12FAE0F5B8D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DCE6766-9101-064B-990C-99C300AE4A75}" type="slidenum">
              <a:rPr lang="en-US" altLang="x-none" sz="1200">
                <a:solidFill>
                  <a:srgbClr val="000000"/>
                </a:solidFill>
              </a:rPr>
              <a:pPr/>
              <a:t>11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How about move the line to on top of TCP/UDP?</a:t>
            </a:r>
          </a:p>
        </p:txBody>
      </p:sp>
    </p:spTree>
    <p:extLst>
      <p:ext uri="{BB962C8B-B14F-4D97-AF65-F5344CB8AC3E}">
        <p14:creationId xmlns:p14="http://schemas.microsoft.com/office/powerpoint/2010/main" val="260473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ADE71EF-4BE8-8949-9CF8-4B1EB6757C03}" type="slidenum">
              <a:rPr lang="en-US" altLang="x-none" sz="1200">
                <a:solidFill>
                  <a:srgbClr val="000000"/>
                </a:solidFill>
              </a:rPr>
              <a:pPr/>
              <a:t>12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361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E9F984-E675-5141-A040-732729740032}" type="slidenum">
              <a:rPr lang="en-US" altLang="x-none" sz="1200">
                <a:solidFill>
                  <a:srgbClr val="000000"/>
                </a:solidFill>
              </a:rPr>
              <a:pPr/>
              <a:t>13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932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77B4964-7EEA-8C4E-AF82-331E291D6DEB}" type="slidenum">
              <a:rPr lang="en-US" altLang="x-none" sz="1200">
                <a:solidFill>
                  <a:srgbClr val="000000"/>
                </a:solidFill>
              </a:rPr>
              <a:pPr/>
              <a:t>14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078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86CAD35-7E55-8042-BE96-E93104DF5DCC}" type="slidenum">
              <a:rPr lang="en-US" altLang="x-none" sz="1200">
                <a:solidFill>
                  <a:srgbClr val="000000"/>
                </a:solidFill>
              </a:rPr>
              <a:pPr/>
              <a:t>15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84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76C28F0-06F8-A94C-8AA1-FF21202B6546}" type="slidenum">
              <a:rPr lang="en-US" altLang="x-none" sz="1200">
                <a:solidFill>
                  <a:srgbClr val="000000"/>
                </a:solidFill>
              </a:rPr>
              <a:pPr/>
              <a:t>16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35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4640389-2EC6-6F42-B5EC-C992C43B1BF2}" type="slidenum">
              <a:rPr lang="en-US" altLang="x-none" sz="1200"/>
              <a:pPr/>
              <a:t>17</a:t>
            </a:fld>
            <a:endParaRPr lang="en-US" altLang="x-none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http://www.techrepublic.com/blog/security/list-open-ports-and-listening-services/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lsof –i -n</a:t>
            </a:r>
          </a:p>
        </p:txBody>
      </p:sp>
    </p:spTree>
    <p:extLst>
      <p:ext uri="{BB962C8B-B14F-4D97-AF65-F5344CB8AC3E}">
        <p14:creationId xmlns:p14="http://schemas.microsoft.com/office/powerpoint/2010/main" val="2251572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1395AF-04DB-9F48-A01C-E884F5BAC162}" type="slidenum">
              <a:rPr lang="en-US" altLang="x-none" sz="1200">
                <a:solidFill>
                  <a:srgbClr val="000000"/>
                </a:solidFill>
              </a:rPr>
              <a:pPr/>
              <a:t>18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59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A998809-03CD-2642-9F90-C09C8BED2FA4}" type="slidenum">
              <a:rPr lang="en-US" altLang="x-none" sz="1200"/>
              <a:pPr/>
              <a:t>19</a:t>
            </a:fld>
            <a:endParaRPr lang="en-US" altLang="x-none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554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3225252-BEBE-E947-867B-77209C9D8467}" type="slidenum">
              <a:rPr lang="en-US" altLang="x-none" sz="1200">
                <a:solidFill>
                  <a:srgbClr val="000000"/>
                </a:solidFill>
              </a:rPr>
              <a:pPr/>
              <a:t>20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34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E7145D2-C0E3-AF4F-9CE4-17A10A289C10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BB12356-4323-8743-BCB9-6290A20B7A7C}" type="slidenum">
              <a:rPr lang="en-US" altLang="x-none" sz="1200">
                <a:solidFill>
                  <a:srgbClr val="000000"/>
                </a:solidFill>
              </a:rPr>
              <a:pPr/>
              <a:t>21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266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DFF83B-8DDD-954D-A35B-0C479439A1BA}" type="slidenum">
              <a:rPr lang="en-US" altLang="x-none" sz="1200">
                <a:solidFill>
                  <a:srgbClr val="000000"/>
                </a:solidFill>
              </a:rPr>
              <a:pPr/>
              <a:t>22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987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DA1632D-FD47-8142-9BE7-766A5D3E42E2}" type="slidenum">
              <a:rPr lang="en-US" altLang="x-none" sz="1200"/>
              <a:pPr/>
              <a:t>23</a:t>
            </a:fld>
            <a:endParaRPr lang="en-US" altLang="x-none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877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BB9A62B-4BA1-F74F-83ED-EC8A69AE9F20}" type="slidenum">
              <a:rPr lang="en-US" altLang="x-none" sz="1200"/>
              <a:pPr/>
              <a:t>24</a:t>
            </a:fld>
            <a:endParaRPr lang="en-US" altLang="x-none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482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758A1AE-845A-A644-B192-823361EBE49E}" type="slidenum">
              <a:rPr lang="en-US" altLang="x-none" sz="1200"/>
              <a:pPr/>
              <a:t>25</a:t>
            </a:fld>
            <a:endParaRPr lang="en-US" altLang="x-none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636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5C24F2C-EA2A-E048-AE47-E29CE0365BBF}" type="slidenum">
              <a:rPr lang="en-US" altLang="x-none" sz="1200">
                <a:solidFill>
                  <a:srgbClr val="000000"/>
                </a:solidFill>
              </a:rPr>
              <a:pPr/>
              <a:t>26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32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2709BAF-8284-674E-948B-76938275CA9E}" type="slidenum">
              <a:rPr lang="en-US" altLang="x-none" sz="1200"/>
              <a:pPr/>
              <a:t>27</a:t>
            </a:fld>
            <a:endParaRPr lang="en-US" altLang="x-none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477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998FF7B-9CB1-4D4C-A531-EAB0EED69C42}" type="slidenum">
              <a:rPr lang="en-US" altLang="x-none" sz="1200"/>
              <a:pPr/>
              <a:t>28</a:t>
            </a:fld>
            <a:endParaRPr lang="en-US" altLang="x-none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721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983254D-EBCE-264A-B9C2-D52F0BD3FBEB}" type="slidenum">
              <a:rPr lang="en-US" altLang="x-none" sz="1200"/>
              <a:pPr/>
              <a:t>29</a:t>
            </a:fld>
            <a:endParaRPr lang="en-US" altLang="x-none" sz="120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06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935440F-3C1D-784C-9547-25A22964DADF}" type="slidenum">
              <a:rPr lang="en-US" altLang="x-none" sz="1200"/>
              <a:pPr/>
              <a:t>30</a:t>
            </a:fld>
            <a:endParaRPr lang="en-US" altLang="x-none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39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279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74D28DA-A85A-114C-835D-C9C395B98C01}" type="slidenum">
              <a:rPr lang="en-US" altLang="x-none" sz="1200"/>
              <a:pPr/>
              <a:t>31</a:t>
            </a:fld>
            <a:endParaRPr lang="en-US" altLang="x-none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498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3FE78AE-2CA1-804F-BA43-743532715472}" type="slidenum">
              <a:rPr lang="en-US" altLang="x-none" sz="1200">
                <a:solidFill>
                  <a:srgbClr val="000000"/>
                </a:solidFill>
              </a:rPr>
              <a:pPr/>
              <a:t>32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675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4BA122-E74B-5043-A7EA-7357BCA3A0F0}" type="slidenum">
              <a:rPr lang="en-US" altLang="x-none" sz="1200"/>
              <a:pPr/>
              <a:t>33</a:t>
            </a:fld>
            <a:endParaRPr lang="en-US" altLang="x-none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3197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E230A0C-7883-7342-9292-03A44B933D26}" type="slidenum">
              <a:rPr lang="en-US" altLang="x-none" sz="1200">
                <a:solidFill>
                  <a:srgbClr val="000000"/>
                </a:solidFill>
              </a:rPr>
              <a:pPr/>
              <a:t>34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20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E56F62-2F06-CB4E-A6A7-F9CD66D686BD}" type="slidenum">
              <a:rPr lang="en-US" altLang="x-none" sz="1200">
                <a:solidFill>
                  <a:srgbClr val="000000"/>
                </a:solidFill>
              </a:rPr>
              <a:pPr/>
              <a:t>35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883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E230A0C-7883-7342-9292-03A44B933D26}" type="slidenum">
              <a:rPr lang="en-US" altLang="x-none" sz="1200">
                <a:solidFill>
                  <a:srgbClr val="000000"/>
                </a:solidFill>
              </a:rPr>
              <a:pPr/>
              <a:t>36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893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B77D04-B309-694A-AACE-92BC1869AF83}" type="slidenum">
              <a:rPr lang="en-US" altLang="x-none" sz="1200">
                <a:solidFill>
                  <a:srgbClr val="000000"/>
                </a:solidFill>
              </a:rPr>
              <a:pPr/>
              <a:t>37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7172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E56F62-2F06-CB4E-A6A7-F9CD66D686BD}" type="slidenum">
              <a:rPr lang="en-US" altLang="x-none" sz="1200">
                <a:solidFill>
                  <a:srgbClr val="000000"/>
                </a:solidFill>
              </a:rPr>
              <a:pPr/>
              <a:t>38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1662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D273E00-F5DE-2B43-BB82-AAB53E037E46}" type="slidenum">
              <a:rPr lang="en-US" altLang="x-none" sz="1200">
                <a:solidFill>
                  <a:srgbClr val="000000"/>
                </a:solidFill>
              </a:rPr>
              <a:pPr/>
              <a:t>39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513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1F42D7-5001-7643-B737-DC09145B48B0}" type="slidenum">
              <a:rPr lang="en-US" altLang="x-none" sz="1200">
                <a:solidFill>
                  <a:srgbClr val="000000"/>
                </a:solidFill>
              </a:rPr>
              <a:pPr/>
              <a:t>40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13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157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28598F5-DE57-B34E-A811-92A4E1AA9766}" type="slidenum">
              <a:rPr lang="en-US" altLang="x-none" sz="1200">
                <a:solidFill>
                  <a:srgbClr val="000000"/>
                </a:solidFill>
              </a:rPr>
              <a:pPr/>
              <a:t>41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4550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9A69EB8-B60D-1949-9645-C0B696785B03}" type="slidenum">
              <a:rPr lang="en-US" altLang="x-none" sz="1200">
                <a:solidFill>
                  <a:srgbClr val="000000"/>
                </a:solidFill>
              </a:rPr>
              <a:pPr/>
              <a:t>42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http://www.electrictoolbox.com/article/networking/pop3-commands/</a:t>
            </a:r>
          </a:p>
        </p:txBody>
      </p:sp>
    </p:spTree>
    <p:extLst>
      <p:ext uri="{BB962C8B-B14F-4D97-AF65-F5344CB8AC3E}">
        <p14:creationId xmlns:p14="http://schemas.microsoft.com/office/powerpoint/2010/main" val="15305850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3D14271-6207-734F-9407-3FF3837DBA65}" type="slidenum">
              <a:rPr lang="en-US" altLang="x-none" sz="1200">
                <a:solidFill>
                  <a:srgbClr val="000000"/>
                </a:solidFill>
              </a:rPr>
              <a:pPr/>
              <a:t>44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8142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68C580-7D3B-BB49-A9E7-2C25B362C7D3}" type="slidenum">
              <a:rPr lang="en-US" altLang="x-none" sz="1200">
                <a:solidFill>
                  <a:srgbClr val="000000"/>
                </a:solidFill>
              </a:rPr>
              <a:pPr/>
              <a:t>45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http://www.securelist.com/en/analysis/204792282/Spam_in_January_2013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https://www.trustwave.com/support/labs/spam_statistics.asp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http://en.wikipedia.org/wiki/Bayesian_spam_filtering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http://www.pcworld.com/article/252206/google_explains_gmails_spam_filtering_process.html</a:t>
            </a:r>
          </a:p>
        </p:txBody>
      </p:sp>
    </p:spTree>
    <p:extLst>
      <p:ext uri="{BB962C8B-B14F-4D97-AF65-F5344CB8AC3E}">
        <p14:creationId xmlns:p14="http://schemas.microsoft.com/office/powerpoint/2010/main" val="2332884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B5BCDE4-F72E-DD48-B093-4FA8A35F7CBE}" type="slidenum">
              <a:rPr lang="en-US" altLang="x-none" sz="1200">
                <a:solidFill>
                  <a:srgbClr val="000000"/>
                </a:solidFill>
              </a:rPr>
              <a:pPr/>
              <a:t>46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05899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B5BCDE4-F72E-DD48-B093-4FA8A35F7CBE}" type="slidenum">
              <a:rPr lang="en-US" altLang="x-none" sz="1200">
                <a:solidFill>
                  <a:srgbClr val="000000"/>
                </a:solidFill>
              </a:rPr>
              <a:pPr/>
              <a:t>47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6074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0CBFD4-764D-664E-83F4-9544A0251142}" type="slidenum">
              <a:rPr lang="en-US" altLang="x-none" sz="1200">
                <a:solidFill>
                  <a:srgbClr val="000000"/>
                </a:solidFill>
              </a:rPr>
              <a:pPr/>
              <a:t>48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http://www.slideshare.net/kka7/what-you-need-to-know-about-email-authentication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4407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0FE9E18-4936-BE4E-9B00-8FF00AD8C90F}" type="slidenum">
              <a:rPr lang="en-US" altLang="x-none" sz="1200">
                <a:solidFill>
                  <a:srgbClr val="000000"/>
                </a:solidFill>
              </a:rPr>
              <a:pPr/>
              <a:t>49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</p:txBody>
      </p:sp>
    </p:spTree>
    <p:extLst>
      <p:ext uri="{BB962C8B-B14F-4D97-AF65-F5344CB8AC3E}">
        <p14:creationId xmlns:p14="http://schemas.microsoft.com/office/powerpoint/2010/main" val="27715117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D6D58F5-876E-D84E-BAD6-EEDF41B4A7F6}" type="slidenum">
              <a:rPr lang="en-US" altLang="x-none" sz="1200">
                <a:solidFill>
                  <a:srgbClr val="000000"/>
                </a:solidFill>
              </a:rPr>
              <a:pPr/>
              <a:t>50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https://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support.google.com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/mail/answer/1366858?hl=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en</a:t>
            </a:r>
            <a:endParaRPr lang="en-US" altLang="x-none" dirty="0">
              <a:latin typeface="Times New Roman" charset="0"/>
              <a:ea typeface="ＭＳ Ｐゴシック" charset="-128"/>
            </a:endParaRP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support.simpledns.com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/KB/a62/configuring-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dns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-records-for-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domainkeys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dkim.aspx</a:t>
            </a:r>
            <a:endParaRPr lang="en-US" altLang="x-none" dirty="0">
              <a:latin typeface="Times New Roman" charset="0"/>
              <a:ea typeface="ＭＳ Ｐゴシック" charset="-128"/>
            </a:endParaRP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https://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dmarc.org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/presentations/ARC-Overview-2016Q3-v01.pdf</a:t>
            </a:r>
          </a:p>
          <a:p>
            <a:endParaRPr lang="en-US" altLang="x-none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404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CE66FA-3151-6A47-8A7C-F2761C65ADE3}" type="slidenum">
              <a:rPr lang="en-US" altLang="x-none" sz="1200">
                <a:solidFill>
                  <a:srgbClr val="000000"/>
                </a:solidFill>
              </a:rPr>
              <a:pPr/>
              <a:t>51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</p:txBody>
      </p:sp>
    </p:spTree>
    <p:extLst>
      <p:ext uri="{BB962C8B-B14F-4D97-AF65-F5344CB8AC3E}">
        <p14:creationId xmlns:p14="http://schemas.microsoft.com/office/powerpoint/2010/main" val="396845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anchor="t"/>
          <a:lstStyle/>
          <a:p>
            <a:endParaRPr lang="x-none" altLang="x-none">
              <a:latin typeface="Calibri" charset="0"/>
              <a:ea typeface="ＭＳ Ｐゴシック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236BE5C1-4D86-DE42-AD83-B55B7EAE9CC1}" type="slidenum">
              <a:rPr lang="en-US" altLang="x-none" sz="1200">
                <a:latin typeface="Calibri" charset="0"/>
              </a:rPr>
              <a:pPr algn="r" eaLnBrk="1" hangingPunct="1"/>
              <a:t>5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818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&lt;selector&gt;._domainkey.example.com</a:t>
            </a:r>
          </a:p>
          <a:p>
            <a:pPr marL="0" lvl="1"/>
            <a:r>
              <a:rPr lang="en-US" altLang="x-none">
                <a:latin typeface="Comic Sans MS" charset="0"/>
                <a:ea typeface="ＭＳ Ｐゴシック" charset="-128"/>
              </a:rPr>
              <a:t>dig txt &lt;selector&gt;._domainkey.&lt;domain&gt; +short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F3E9F5B-1369-4C48-AE00-77171B8A3205}" type="slidenum">
              <a:rPr lang="en-US" altLang="x-none" sz="1200">
                <a:solidFill>
                  <a:srgbClr val="000000"/>
                </a:solidFill>
              </a:rPr>
              <a:pPr/>
              <a:t>52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066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98CB1DD-A376-D64C-9D27-AFB02D48F618}" type="slidenum">
              <a:rPr lang="en-US" altLang="x-none" sz="1200">
                <a:solidFill>
                  <a:srgbClr val="000000"/>
                </a:solidFill>
              </a:rPr>
              <a:pPr/>
              <a:t>53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mailing lists or account forwarding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https://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blog.returnpath.com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/how-to-explain-authenticated-received-chain-arc-in-plain-english-2/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https://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support.google.com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/mail/answer/1366858?hl=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en</a:t>
            </a:r>
            <a:endParaRPr lang="en-US" altLang="x-none" dirty="0">
              <a:latin typeface="Times New Roman" charset="0"/>
              <a:ea typeface="ＭＳ Ｐゴシック" charset="-128"/>
            </a:endParaRP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support.simpledns.com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/KB/a62/configuring-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dns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-records-for-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domainkeys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dkim.aspx</a:t>
            </a:r>
            <a:endParaRPr lang="en-US" altLang="x-none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8931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F4E36CD-1C99-5C4C-9A96-75BD36CB9D31}" type="slidenum">
              <a:rPr lang="en-US" altLang="x-none" sz="1200">
                <a:solidFill>
                  <a:srgbClr val="000000"/>
                </a:solidFill>
              </a:rPr>
              <a:pPr/>
              <a:t>54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</p:txBody>
      </p:sp>
    </p:spTree>
    <p:extLst>
      <p:ext uri="{BB962C8B-B14F-4D97-AF65-F5344CB8AC3E}">
        <p14:creationId xmlns:p14="http://schemas.microsoft.com/office/powerpoint/2010/main" val="4361602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E0FA8ED-13BE-5942-80C0-E0EAD9960322}" type="slidenum">
              <a:rPr lang="zh-CN" altLang="en-US" sz="1200">
                <a:solidFill>
                  <a:srgbClr val="000000"/>
                </a:solidFill>
              </a:rPr>
              <a:pPr/>
              <a:t>55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CN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99378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A2CF3FA-C826-3F4C-B2AC-2F7018B1B537}" type="slidenum">
              <a:rPr lang="zh-CN" altLang="en-US" sz="1200">
                <a:solidFill>
                  <a:srgbClr val="000000"/>
                </a:solidFill>
              </a:rPr>
              <a:pPr/>
              <a:t>56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20955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&lt;selector&gt;._domainkey.example.com</a:t>
            </a:r>
          </a:p>
          <a:p>
            <a:pPr marL="0" lvl="1"/>
            <a:r>
              <a:rPr lang="en-US" altLang="x-none">
                <a:latin typeface="Comic Sans MS" charset="0"/>
                <a:ea typeface="ＭＳ Ｐゴシック" charset="-128"/>
              </a:rPr>
              <a:t>dig txt &lt;selector&gt;._domainkey.&lt;domain&gt; +short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C0AB952-40EB-3C41-9E29-3959BEB70748}" type="slidenum">
              <a:rPr lang="en-US" altLang="x-none" sz="1200">
                <a:solidFill>
                  <a:srgbClr val="000000"/>
                </a:solidFill>
              </a:rPr>
              <a:pPr/>
              <a:t>57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505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1569AC3-F6F6-114F-9D23-5F9077225922}" type="slidenum">
              <a:rPr lang="en-US" altLang="x-none" sz="1200">
                <a:solidFill>
                  <a:srgbClr val="000000"/>
                </a:solidFill>
              </a:rPr>
              <a:pPr/>
              <a:t>58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67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BCD70495-96CC-5D4B-BA78-0145BFF43C0B}" type="slidenum">
              <a:rPr lang="en-US" altLang="x-none" sz="1200">
                <a:latin typeface="Comic Sans MS" charset="0"/>
              </a:rPr>
              <a:pPr algn="r"/>
              <a:t>6</a:t>
            </a:fld>
            <a:endParaRPr lang="en-US" altLang="x-none" sz="12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0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081C2F7A-951B-1A4A-8953-99437DC6A2CF}" type="slidenum">
              <a:rPr lang="en-US" altLang="x-none" sz="1200">
                <a:latin typeface="Comic Sans MS" charset="0"/>
              </a:rPr>
              <a:pPr algn="r"/>
              <a:t>7</a:t>
            </a:fld>
            <a:endParaRPr lang="en-US" altLang="x-none" sz="12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4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202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202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F69136E8-F8E5-E544-AB88-32B9BA2C89B9}" type="slidenum">
              <a:rPr lang="en-US" altLang="x-none" sz="1200">
                <a:latin typeface="Comic Sans MS" charset="0"/>
              </a:rPr>
              <a:pPr algn="r"/>
              <a:t>8</a:t>
            </a:fld>
            <a:endParaRPr lang="en-US" altLang="x-none" sz="12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1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BCE7123-59E4-1D44-BFBF-42461ECA012E}" type="slidenum">
              <a:rPr lang="en-US" altLang="x-none" sz="1200"/>
              <a:pPr/>
              <a:t>9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738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B3CC7-7D20-B141-B7BB-1F10495C1FB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914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5647-6BAD-1A44-B8A0-62783A6270D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62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2EE8F-853D-0B40-AD9E-08D73A7CA6B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8723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FACAB-856A-214C-B61A-FFD26A94A57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47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F044E-F6CA-0844-AF69-7FE3A48D0D1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008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885CE-C944-EA4E-B1EF-975E22A9A1D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51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5BAB2-033B-BF43-A9B8-76D0A128BB3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797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19588-5A43-D54A-A71A-BA303CB08F4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378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B82AD-ECA6-A64B-9E46-81EC86E1235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6789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34BA3-9FE7-AB4F-84BF-353ED59BCB0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458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40890-B522-524F-8A2E-1E09523461B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489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7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C34326-F25C-8248-8165-DA7F4FA08513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1" r:id="rId1"/>
    <p:sldLayoutId id="2147486862" r:id="rId2"/>
    <p:sldLayoutId id="2147486863" r:id="rId3"/>
    <p:sldLayoutId id="2147486864" r:id="rId4"/>
    <p:sldLayoutId id="2147486865" r:id="rId5"/>
    <p:sldLayoutId id="2147486866" r:id="rId6"/>
    <p:sldLayoutId id="2147486867" r:id="rId7"/>
    <p:sldLayoutId id="2147486868" r:id="rId8"/>
    <p:sldLayoutId id="2147486869" r:id="rId9"/>
    <p:sldLayoutId id="2147486870" r:id="rId10"/>
    <p:sldLayoutId id="21474868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28.xml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15" Type="http://schemas.openxmlformats.org/officeDocument/2006/relationships/image" Target="../media/image21.wmf"/><Relationship Id="rId23" Type="http://schemas.openxmlformats.org/officeDocument/2006/relationships/oleObject" Target="../embeddings/oleObject23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30.xml"/><Relationship Id="rId21" Type="http://schemas.openxmlformats.org/officeDocument/2006/relationships/oleObject" Target="../embeddings/oleObject36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3.bin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19.wmf"/><Relationship Id="rId15" Type="http://schemas.openxmlformats.org/officeDocument/2006/relationships/image" Target="../media/image21.wmf"/><Relationship Id="rId23" Type="http://schemas.openxmlformats.org/officeDocument/2006/relationships/oleObject" Target="../embeddings/oleObject38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5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31.xml"/><Relationship Id="rId21" Type="http://schemas.openxmlformats.org/officeDocument/2006/relationships/oleObject" Target="../embeddings/oleObject51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8.bin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9.wmf"/><Relationship Id="rId15" Type="http://schemas.openxmlformats.org/officeDocument/2006/relationships/image" Target="../media/image21.wmf"/><Relationship Id="rId23" Type="http://schemas.openxmlformats.org/officeDocument/2006/relationships/oleObject" Target="../embeddings/oleObject53.bin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5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6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0250" y="1787525"/>
            <a:ext cx="777240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Network Applications: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Email, DNS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A0C6C-0855-7C43-95EE-7594241C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321355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b="1" dirty="0">
                <a:ea typeface="ＭＳ Ｐゴシック" charset="-128"/>
              </a:rPr>
              <a:t>Qi</a:t>
            </a:r>
            <a:r>
              <a:rPr lang="en-US" altLang="zh-CN" b="1" dirty="0">
                <a:ea typeface="ＭＳ Ｐゴシック" charset="-128"/>
              </a:rPr>
              <a:t>ao</a:t>
            </a:r>
            <a:r>
              <a:rPr lang="zh-CN" altLang="en-US" b="1" dirty="0">
                <a:ea typeface="ＭＳ Ｐゴシック" charset="-128"/>
              </a:rPr>
              <a:t> </a:t>
            </a:r>
            <a:r>
              <a:rPr lang="en-US" altLang="zh-CN" b="1" dirty="0">
                <a:ea typeface="ＭＳ Ｐゴシック" charset="-128"/>
              </a:rPr>
              <a:t>Xiang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Congming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Gao,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Qiang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Su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sngr</a:t>
            </a:r>
            <a:r>
              <a:rPr lang="en-US" altLang="zh-CN" dirty="0" err="1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index.shtml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09/</a:t>
            </a:r>
            <a:r>
              <a:rPr lang="en-US" altLang="zh-CN" dirty="0">
                <a:ea typeface="宋体" charset="-122"/>
              </a:rPr>
              <a:t>11</a:t>
            </a:r>
            <a:r>
              <a:rPr lang="en-US" altLang="x-none" dirty="0">
                <a:ea typeface="ＭＳ Ｐゴシック" charset="-128"/>
              </a:rPr>
              <a:t>/20</a:t>
            </a:r>
            <a:r>
              <a:rPr lang="en-US" altLang="zh-CN" dirty="0">
                <a:ea typeface="ＭＳ Ｐゴシック" charset="-128"/>
              </a:rPr>
              <a:t>25</a:t>
            </a:r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3A4F8-0B84-C746-A371-D605A9FC2968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Implications of </a:t>
            </a:r>
            <a:r>
              <a:rPr lang="en-US"/>
              <a:t>Layered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A packet as a stack container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Each layer needs multiplexing and </a:t>
            </a:r>
            <a:r>
              <a:rPr lang="en-US" dirty="0" err="1"/>
              <a:t>demultiplexing</a:t>
            </a:r>
            <a:r>
              <a:rPr lang="en-US" dirty="0"/>
              <a:t> to serve layer above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B515B45-02BE-A846-A238-478A97E3CA84}" type="slidenum">
              <a:rPr lang="en-US" altLang="x-none" smtClean="0"/>
              <a:pPr/>
              <a:t>10</a:t>
            </a:fld>
            <a:endParaRPr lang="en-US" altLang="x-none"/>
          </a:p>
        </p:txBody>
      </p:sp>
      <p:sp>
        <p:nvSpPr>
          <p:cNvPr id="5" name="Rectangle 4"/>
          <p:cNvSpPr/>
          <p:nvPr/>
        </p:nvSpPr>
        <p:spPr bwMode="auto">
          <a:xfrm>
            <a:off x="3355761" y="2100937"/>
            <a:ext cx="928254" cy="158615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5761" y="3192284"/>
            <a:ext cx="928254" cy="49480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pitchFamily="18" charset="0"/>
              </a:rPr>
              <a:t>H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55761" y="2657784"/>
            <a:ext cx="928254" cy="49480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Hn-1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55761" y="2117266"/>
            <a:ext cx="928254" cy="49480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…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55761" y="6077992"/>
            <a:ext cx="928254" cy="49480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Ln-1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9156" y="5429865"/>
            <a:ext cx="3011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a field to indicate which higher layer requires the service</a:t>
            </a:r>
          </a:p>
        </p:txBody>
      </p:sp>
      <p:cxnSp>
        <p:nvCxnSpPr>
          <p:cNvPr id="12" name="Straight Arrow Connector 11"/>
          <p:cNvCxnSpPr>
            <a:endCxn id="9" idx="3"/>
          </p:cNvCxnSpPr>
          <p:nvPr/>
        </p:nvCxnSpPr>
        <p:spPr bwMode="auto">
          <a:xfrm flipH="1">
            <a:off x="4284015" y="5850186"/>
            <a:ext cx="712528" cy="4752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355761" y="5550927"/>
            <a:ext cx="928254" cy="49480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35752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0E54F85-E63F-954B-8D3B-D285F99479C1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11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1378" name="Rectangle 5"/>
          <p:cNvSpPr>
            <a:spLocks noChangeArrowheads="1"/>
          </p:cNvSpPr>
          <p:nvPr/>
        </p:nvSpPr>
        <p:spPr bwMode="auto">
          <a:xfrm>
            <a:off x="533400" y="381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800" u="sng" dirty="0">
                <a:solidFill>
                  <a:srgbClr val="3333CC"/>
                </a:solidFill>
                <a:latin typeface="Comic Sans MS" charset="0"/>
              </a:rPr>
              <a:t>The Hourglass Architecture of the Internet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1635125" y="3435350"/>
            <a:ext cx="6884988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91338" y="3530600"/>
            <a:ext cx="18399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network</a:t>
            </a:r>
          </a:p>
          <a:p>
            <a:r>
              <a:rPr lang="en-US" altLang="x-none">
                <a:solidFill>
                  <a:srgbClr val="000000"/>
                </a:solidFill>
              </a:rPr>
              <a:t>infrastructure</a:t>
            </a:r>
            <a:endParaRPr lang="en-US" altLang="x-none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113588" y="2686050"/>
            <a:ext cx="1338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end users</a:t>
            </a:r>
            <a:endParaRPr lang="en-US" altLang="x-none"/>
          </a:p>
        </p:txBody>
      </p:sp>
      <p:grpSp>
        <p:nvGrpSpPr>
          <p:cNvPr id="101382" name="Group 32"/>
          <p:cNvGrpSpPr>
            <a:grpSpLocks/>
          </p:cNvGrpSpPr>
          <p:nvPr/>
        </p:nvGrpSpPr>
        <p:grpSpPr bwMode="auto">
          <a:xfrm>
            <a:off x="2514600" y="1966913"/>
            <a:ext cx="3124200" cy="3748087"/>
            <a:chOff x="2514600" y="1967359"/>
            <a:chExt cx="3124200" cy="3747641"/>
          </a:xfrm>
        </p:grpSpPr>
        <p:sp>
          <p:nvSpPr>
            <p:cNvPr id="101383" name="Freeform 6"/>
            <p:cNvSpPr>
              <a:spLocks/>
            </p:cNvSpPr>
            <p:nvPr/>
          </p:nvSpPr>
          <p:spPr bwMode="auto">
            <a:xfrm>
              <a:off x="2514600" y="1981200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4" name="Freeform 7"/>
            <p:cNvSpPr>
              <a:spLocks/>
            </p:cNvSpPr>
            <p:nvPr/>
          </p:nvSpPr>
          <p:spPr bwMode="auto">
            <a:xfrm>
              <a:off x="4559300" y="1981200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5" name="Line 8"/>
            <p:cNvSpPr>
              <a:spLocks noChangeShapeType="1"/>
            </p:cNvSpPr>
            <p:nvPr/>
          </p:nvSpPr>
          <p:spPr bwMode="auto">
            <a:xfrm>
              <a:off x="3505200" y="34290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6" name="Line 9"/>
            <p:cNvSpPr>
              <a:spLocks noChangeShapeType="1"/>
            </p:cNvSpPr>
            <p:nvPr/>
          </p:nvSpPr>
          <p:spPr bwMode="auto">
            <a:xfrm>
              <a:off x="3429000" y="40386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7" name="Text Box 10"/>
            <p:cNvSpPr txBox="1">
              <a:spLocks noChangeArrowheads="1"/>
            </p:cNvSpPr>
            <p:nvPr/>
          </p:nvSpPr>
          <p:spPr bwMode="auto">
            <a:xfrm>
              <a:off x="3733060" y="3470275"/>
              <a:ext cx="612668" cy="4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dirty="0">
                  <a:solidFill>
                    <a:srgbClr val="000000"/>
                  </a:solidFill>
                </a:rPr>
                <a:t>IP4</a:t>
              </a:r>
            </a:p>
          </p:txBody>
        </p:sp>
        <p:sp>
          <p:nvSpPr>
            <p:cNvPr id="101388" name="Text Box 11"/>
            <p:cNvSpPr txBox="1">
              <a:spLocks noChangeArrowheads="1"/>
            </p:cNvSpPr>
            <p:nvPr/>
          </p:nvSpPr>
          <p:spPr bwMode="auto">
            <a:xfrm>
              <a:off x="2673925" y="5334005"/>
              <a:ext cx="9525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Ethernet</a:t>
              </a:r>
            </a:p>
          </p:txBody>
        </p:sp>
        <p:sp>
          <p:nvSpPr>
            <p:cNvPr id="101389" name="Text Box 12"/>
            <p:cNvSpPr txBox="1">
              <a:spLocks noChangeArrowheads="1"/>
            </p:cNvSpPr>
            <p:nvPr/>
          </p:nvSpPr>
          <p:spPr bwMode="auto">
            <a:xfrm>
              <a:off x="4342815" y="5334005"/>
              <a:ext cx="11528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Cable/DSL</a:t>
              </a:r>
            </a:p>
          </p:txBody>
        </p:sp>
        <p:sp>
          <p:nvSpPr>
            <p:cNvPr id="101390" name="Text Box 13"/>
            <p:cNvSpPr txBox="1">
              <a:spLocks noChangeArrowheads="1"/>
            </p:cNvSpPr>
            <p:nvPr/>
          </p:nvSpPr>
          <p:spPr bwMode="auto">
            <a:xfrm>
              <a:off x="3546760" y="5334005"/>
              <a:ext cx="931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Wireless</a:t>
              </a:r>
            </a:p>
          </p:txBody>
        </p:sp>
        <p:sp>
          <p:nvSpPr>
            <p:cNvPr id="101391" name="Text Box 14"/>
            <p:cNvSpPr txBox="1">
              <a:spLocks noChangeArrowheads="1"/>
            </p:cNvSpPr>
            <p:nvPr/>
          </p:nvSpPr>
          <p:spPr bwMode="auto">
            <a:xfrm>
              <a:off x="3390900" y="2787650"/>
              <a:ext cx="5889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TCP</a:t>
              </a:r>
            </a:p>
          </p:txBody>
        </p:sp>
        <p:sp>
          <p:nvSpPr>
            <p:cNvPr id="101392" name="Text Box 15"/>
            <p:cNvSpPr txBox="1">
              <a:spLocks noChangeArrowheads="1"/>
            </p:cNvSpPr>
            <p:nvPr/>
          </p:nvSpPr>
          <p:spPr bwMode="auto">
            <a:xfrm>
              <a:off x="4186238" y="2819400"/>
              <a:ext cx="600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01393" name="Line 21"/>
            <p:cNvSpPr>
              <a:spLocks noChangeShapeType="1"/>
            </p:cNvSpPr>
            <p:nvPr/>
          </p:nvSpPr>
          <p:spPr bwMode="auto">
            <a:xfrm>
              <a:off x="2514600" y="57150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Line 23"/>
            <p:cNvSpPr>
              <a:spLocks noChangeShapeType="1"/>
            </p:cNvSpPr>
            <p:nvPr/>
          </p:nvSpPr>
          <p:spPr bwMode="auto">
            <a:xfrm>
              <a:off x="3124200" y="2667000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Line 24"/>
            <p:cNvSpPr>
              <a:spLocks noChangeShapeType="1"/>
            </p:cNvSpPr>
            <p:nvPr/>
          </p:nvSpPr>
          <p:spPr bwMode="auto">
            <a:xfrm>
              <a:off x="4038600" y="2667000"/>
              <a:ext cx="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396" name="Group 31"/>
            <p:cNvGrpSpPr>
              <a:grpSpLocks/>
            </p:cNvGrpSpPr>
            <p:nvPr/>
          </p:nvGrpSpPr>
          <p:grpSpPr bwMode="auto">
            <a:xfrm>
              <a:off x="2604654" y="1967359"/>
              <a:ext cx="2971800" cy="378102"/>
              <a:chOff x="2604654" y="1967359"/>
              <a:chExt cx="2971800" cy="378102"/>
            </a:xfrm>
          </p:grpSpPr>
          <p:sp>
            <p:nvSpPr>
              <p:cNvPr id="101397" name="Text Box 16"/>
              <p:cNvSpPr txBox="1">
                <a:spLocks noChangeArrowheads="1"/>
              </p:cNvSpPr>
              <p:nvPr/>
            </p:nvSpPr>
            <p:spPr bwMode="auto">
              <a:xfrm>
                <a:off x="4642364" y="2008911"/>
                <a:ext cx="7381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 b="1">
                    <a:solidFill>
                      <a:srgbClr val="000000"/>
                    </a:solidFill>
                  </a:rPr>
                  <a:t>Telnet</a:t>
                </a:r>
              </a:p>
            </p:txBody>
          </p:sp>
          <p:sp>
            <p:nvSpPr>
              <p:cNvPr id="101398" name="Text Box 17"/>
              <p:cNvSpPr txBox="1">
                <a:spLocks noChangeArrowheads="1"/>
              </p:cNvSpPr>
              <p:nvPr/>
            </p:nvSpPr>
            <p:spPr bwMode="auto">
              <a:xfrm>
                <a:off x="2843502" y="1995054"/>
                <a:ext cx="7048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 b="1">
                    <a:solidFill>
                      <a:srgbClr val="000000"/>
                    </a:solidFill>
                  </a:rPr>
                  <a:t>Email</a:t>
                </a:r>
              </a:p>
            </p:txBody>
          </p:sp>
          <p:sp>
            <p:nvSpPr>
              <p:cNvPr id="101399" name="Text Box 18"/>
              <p:cNvSpPr txBox="1">
                <a:spLocks noChangeArrowheads="1"/>
              </p:cNvSpPr>
              <p:nvPr/>
            </p:nvSpPr>
            <p:spPr bwMode="auto">
              <a:xfrm>
                <a:off x="4191000" y="2008910"/>
                <a:ext cx="56673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 b="1">
                    <a:solidFill>
                      <a:srgbClr val="000000"/>
                    </a:solidFill>
                  </a:rPr>
                  <a:t>FTP</a:t>
                </a:r>
              </a:p>
            </p:txBody>
          </p:sp>
          <p:sp>
            <p:nvSpPr>
              <p:cNvPr id="101400" name="Text Box 19"/>
              <p:cNvSpPr txBox="1">
                <a:spLocks noChangeArrowheads="1"/>
              </p:cNvSpPr>
              <p:nvPr/>
            </p:nvSpPr>
            <p:spPr bwMode="auto">
              <a:xfrm>
                <a:off x="3480522" y="2008908"/>
                <a:ext cx="793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 b="1">
                    <a:solidFill>
                      <a:srgbClr val="000000"/>
                    </a:solidFill>
                  </a:rPr>
                  <a:t>WWW</a:t>
                </a:r>
              </a:p>
            </p:txBody>
          </p:sp>
          <p:sp>
            <p:nvSpPr>
              <p:cNvPr id="101401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54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1188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473687E-065B-EF4E-A621-A16CCE4733D2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12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3426" name="Rectangle 4"/>
          <p:cNvSpPr>
            <a:spLocks noChangeArrowheads="1"/>
          </p:cNvSpPr>
          <p:nvPr/>
        </p:nvSpPr>
        <p:spPr bwMode="auto">
          <a:xfrm>
            <a:off x="457200" y="228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2800" u="sng">
                <a:solidFill>
                  <a:srgbClr val="3333CC"/>
                </a:solidFill>
                <a:latin typeface="Comic Sans MS" charset="0"/>
                <a:ea typeface="宋体" charset="-122"/>
              </a:rPr>
              <a:t>Link</a:t>
            </a:r>
            <a:r>
              <a:rPr lang="en-US" altLang="x-none" sz="2800" u="sng">
                <a:solidFill>
                  <a:srgbClr val="3333CC"/>
                </a:solidFill>
                <a:latin typeface="Comic Sans MS" charset="0"/>
              </a:rPr>
              <a:t> Layer (</a:t>
            </a:r>
            <a:r>
              <a:rPr lang="en-US" altLang="zh-CN" sz="2800" u="sng">
                <a:solidFill>
                  <a:srgbClr val="3333CC"/>
                </a:solidFill>
                <a:latin typeface="Comic Sans MS" charset="0"/>
                <a:ea typeface="宋体" charset="-122"/>
              </a:rPr>
              <a:t>Ethernet)</a:t>
            </a:r>
            <a:endParaRPr lang="en-US" altLang="x-none" sz="3600" u="sng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533400" y="1600200"/>
            <a:ext cx="517928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altLang="zh-CN" dirty="0">
                <a:latin typeface="Comic Sans MS" charset="0"/>
                <a:ea typeface="宋体" charset="0"/>
                <a:cs typeface="宋体" charset="0"/>
              </a:rPr>
              <a:t>Services (to network layer)</a:t>
            </a:r>
          </a:p>
          <a:p>
            <a:pPr marL="914400" lvl="1" indent="-457200" algn="l">
              <a:spcBef>
                <a:spcPct val="20000"/>
              </a:spcBef>
              <a:buClr>
                <a:srgbClr val="3333CC"/>
              </a:buClr>
              <a:buSzPct val="85000"/>
              <a:buFont typeface="Courier New"/>
              <a:buChar char="o"/>
              <a:defRPr/>
            </a:pPr>
            <a:r>
              <a:rPr lang="en-US" dirty="0">
                <a:solidFill>
                  <a:srgbClr val="3333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multiplexing</a:t>
            </a:r>
            <a:r>
              <a:rPr lang="en-US" altLang="zh-CN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/</a:t>
            </a:r>
            <a:r>
              <a:rPr lang="en-US" dirty="0" err="1">
                <a:solidFill>
                  <a:srgbClr val="3333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demultiplexing</a:t>
            </a:r>
            <a:endParaRPr lang="en-US" dirty="0">
              <a:solidFill>
                <a:srgbClr val="3333CC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2" algn="l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altLang="zh-CN" sz="2000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-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from/to </a:t>
            </a: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network layer</a:t>
            </a:r>
            <a:endParaRPr lang="en-US" altLang="zh-CN" dirty="0">
              <a:solidFill>
                <a:srgbClr val="3333CC"/>
              </a:solidFill>
              <a:latin typeface="Comic Sans MS" charset="0"/>
              <a:ea typeface="宋体" charset="0"/>
              <a:cs typeface="宋体" charset="0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3333CC"/>
              </a:buClr>
              <a:buSzPct val="85000"/>
              <a:buFont typeface="Courier New"/>
              <a:buChar char="o"/>
              <a:defRPr/>
            </a:pPr>
            <a:r>
              <a:rPr lang="en-US" altLang="zh-CN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error detection</a:t>
            </a:r>
          </a:p>
          <a:p>
            <a:pPr marL="914400" lvl="1" indent="-457200" algn="l">
              <a:spcBef>
                <a:spcPct val="20000"/>
              </a:spcBef>
              <a:buClr>
                <a:srgbClr val="3333CC"/>
              </a:buClr>
              <a:buSzPct val="85000"/>
              <a:buFont typeface="Courier New"/>
              <a:buChar char="o"/>
              <a:defRPr/>
            </a:pPr>
            <a:r>
              <a:rPr lang="en-US" altLang="zh-CN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multiple access control</a:t>
            </a:r>
            <a:endParaRPr lang="en-US" dirty="0">
              <a:solidFill>
                <a:srgbClr val="3333CC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3333CC"/>
              </a:buClr>
              <a:buSzPct val="75000"/>
              <a:buFontTx/>
              <a:buChar char="-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arbitrate access to shared medium</a:t>
            </a:r>
            <a:endParaRPr lang="en-US" altLang="zh-CN" dirty="0">
              <a:solidFill>
                <a:srgbClr val="3333CC"/>
              </a:solidFill>
              <a:latin typeface="Comic Sans MS" charset="0"/>
              <a:ea typeface="宋体" charset="0"/>
              <a:cs typeface="宋体" charset="0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3333CC"/>
              </a:buClr>
              <a:buSzPct val="85000"/>
              <a:buFont typeface="Courier New"/>
              <a:buChar char="o"/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Interface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Courier New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send frames to a directly reachable peer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3428" name="Group 1"/>
          <p:cNvGrpSpPr>
            <a:grpSpLocks/>
          </p:cNvGrpSpPr>
          <p:nvPr/>
        </p:nvGrpSpPr>
        <p:grpSpPr bwMode="auto">
          <a:xfrm>
            <a:off x="5715000" y="1644650"/>
            <a:ext cx="3140075" cy="3590925"/>
            <a:chOff x="5715000" y="1645258"/>
            <a:chExt cx="3139784" cy="3781999"/>
          </a:xfrm>
        </p:grpSpPr>
        <p:sp>
          <p:nvSpPr>
            <p:cNvPr id="103429" name="Freeform 31"/>
            <p:cNvSpPr>
              <a:spLocks/>
            </p:cNvSpPr>
            <p:nvPr/>
          </p:nvSpPr>
          <p:spPr bwMode="auto">
            <a:xfrm>
              <a:off x="7210425" y="3696308"/>
              <a:ext cx="1603375" cy="1708150"/>
            </a:xfrm>
            <a:custGeom>
              <a:avLst/>
              <a:gdLst>
                <a:gd name="T0" fmla="*/ 0 w 1010"/>
                <a:gd name="T1" fmla="*/ 0 h 1076"/>
                <a:gd name="T2" fmla="*/ 2147483647 w 1010"/>
                <a:gd name="T3" fmla="*/ 2147483647 h 1076"/>
                <a:gd name="T4" fmla="*/ 0 w 1010"/>
                <a:gd name="T5" fmla="*/ 2147483647 h 1076"/>
                <a:gd name="T6" fmla="*/ 2147483647 w 1010"/>
                <a:gd name="T7" fmla="*/ 2147483647 h 1076"/>
                <a:gd name="T8" fmla="*/ 2147483647 w 1010"/>
                <a:gd name="T9" fmla="*/ 2147483647 h 1076"/>
                <a:gd name="T10" fmla="*/ 2147483647 w 1010"/>
                <a:gd name="T11" fmla="*/ 2147483647 h 1076"/>
                <a:gd name="T12" fmla="*/ 2147483647 w 1010"/>
                <a:gd name="T13" fmla="*/ 2147483647 h 10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0"/>
                <a:gd name="T22" fmla="*/ 0 h 1076"/>
                <a:gd name="T23" fmla="*/ 1010 w 1010"/>
                <a:gd name="T24" fmla="*/ 1076 h 10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0" h="1076">
                  <a:moveTo>
                    <a:pt x="0" y="0"/>
                  </a:moveTo>
                  <a:lnTo>
                    <a:pt x="9" y="557"/>
                  </a:lnTo>
                  <a:lnTo>
                    <a:pt x="0" y="1067"/>
                  </a:lnTo>
                  <a:lnTo>
                    <a:pt x="566" y="1076"/>
                  </a:lnTo>
                  <a:lnTo>
                    <a:pt x="1010" y="1076"/>
                  </a:lnTo>
                  <a:lnTo>
                    <a:pt x="614" y="557"/>
                  </a:lnTo>
                  <a:lnTo>
                    <a:pt x="359" y="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0" name="Freeform 27"/>
            <p:cNvSpPr>
              <a:spLocks/>
            </p:cNvSpPr>
            <p:nvPr/>
          </p:nvSpPr>
          <p:spPr bwMode="auto">
            <a:xfrm>
              <a:off x="5715000" y="3729645"/>
              <a:ext cx="1524000" cy="1673225"/>
            </a:xfrm>
            <a:custGeom>
              <a:avLst/>
              <a:gdLst>
                <a:gd name="T0" fmla="*/ 2147483647 w 960"/>
                <a:gd name="T1" fmla="*/ 0 h 1054"/>
                <a:gd name="T2" fmla="*/ 2147483647 w 960"/>
                <a:gd name="T3" fmla="*/ 2147483647 h 1054"/>
                <a:gd name="T4" fmla="*/ 0 w 960"/>
                <a:gd name="T5" fmla="*/ 2147483647 h 1054"/>
                <a:gd name="T6" fmla="*/ 2147483647 w 960"/>
                <a:gd name="T7" fmla="*/ 2147483647 h 1054"/>
                <a:gd name="T8" fmla="*/ 2147483647 w 960"/>
                <a:gd name="T9" fmla="*/ 2147483647 h 1054"/>
                <a:gd name="T10" fmla="*/ 2147483647 w 960"/>
                <a:gd name="T11" fmla="*/ 2147483647 h 1054"/>
                <a:gd name="T12" fmla="*/ 2147483647 w 960"/>
                <a:gd name="T13" fmla="*/ 2147483647 h 10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1054"/>
                <a:gd name="T23" fmla="*/ 960 w 960"/>
                <a:gd name="T24" fmla="*/ 1054 h 10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1054">
                  <a:moveTo>
                    <a:pt x="597" y="0"/>
                  </a:moveTo>
                  <a:lnTo>
                    <a:pt x="359" y="512"/>
                  </a:lnTo>
                  <a:lnTo>
                    <a:pt x="0" y="1054"/>
                  </a:lnTo>
                  <a:lnTo>
                    <a:pt x="948" y="1050"/>
                  </a:lnTo>
                  <a:lnTo>
                    <a:pt x="948" y="1031"/>
                  </a:lnTo>
                  <a:lnTo>
                    <a:pt x="960" y="562"/>
                  </a:lnTo>
                  <a:lnTo>
                    <a:pt x="960" y="1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1" name="Freeform 7"/>
            <p:cNvSpPr>
              <a:spLocks/>
            </p:cNvSpPr>
            <p:nvPr/>
          </p:nvSpPr>
          <p:spPr bwMode="auto">
            <a:xfrm>
              <a:off x="5715000" y="1672245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2" name="Freeform 8"/>
            <p:cNvSpPr>
              <a:spLocks/>
            </p:cNvSpPr>
            <p:nvPr/>
          </p:nvSpPr>
          <p:spPr bwMode="auto">
            <a:xfrm>
              <a:off x="7759700" y="1672245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6705600" y="3120045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>
              <a:off x="6629400" y="3729645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Text Box 11"/>
            <p:cNvSpPr txBox="1">
              <a:spLocks noChangeArrowheads="1"/>
            </p:cNvSpPr>
            <p:nvPr/>
          </p:nvSpPr>
          <p:spPr bwMode="auto">
            <a:xfrm>
              <a:off x="6813987" y="3161320"/>
              <a:ext cx="851615" cy="48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>
                  <a:solidFill>
                    <a:srgbClr val="000000"/>
                  </a:solidFill>
                </a:rPr>
                <a:t>IP4/6</a:t>
              </a:r>
            </a:p>
          </p:txBody>
        </p:sp>
        <p:sp>
          <p:nvSpPr>
            <p:cNvPr id="103436" name="Text Box 12"/>
            <p:cNvSpPr txBox="1">
              <a:spLocks noChangeArrowheads="1"/>
            </p:cNvSpPr>
            <p:nvPr/>
          </p:nvSpPr>
          <p:spPr bwMode="auto">
            <a:xfrm>
              <a:off x="6013450" y="4955195"/>
              <a:ext cx="8747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</a:rPr>
                <a:t>Ethernet</a:t>
              </a:r>
            </a:p>
          </p:txBody>
        </p:sp>
        <p:sp>
          <p:nvSpPr>
            <p:cNvPr id="103437" name="Text Box 13"/>
            <p:cNvSpPr txBox="1">
              <a:spLocks noChangeArrowheads="1"/>
            </p:cNvSpPr>
            <p:nvPr/>
          </p:nvSpPr>
          <p:spPr bwMode="auto">
            <a:xfrm>
              <a:off x="7585075" y="4942495"/>
              <a:ext cx="11080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</a:rPr>
                <a:t>Cable/DSL</a:t>
              </a:r>
            </a:p>
          </p:txBody>
        </p:sp>
        <p:sp>
          <p:nvSpPr>
            <p:cNvPr id="103438" name="Text Box 14"/>
            <p:cNvSpPr txBox="1">
              <a:spLocks noChangeArrowheads="1"/>
            </p:cNvSpPr>
            <p:nvPr/>
          </p:nvSpPr>
          <p:spPr bwMode="auto">
            <a:xfrm>
              <a:off x="6802438" y="4955195"/>
              <a:ext cx="898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</a:rPr>
                <a:t>Wireless</a:t>
              </a:r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6607175" y="2478695"/>
              <a:ext cx="5556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</a:rPr>
                <a:t>TCP</a:t>
              </a:r>
            </a:p>
          </p:txBody>
        </p:sp>
        <p:sp>
          <p:nvSpPr>
            <p:cNvPr id="103440" name="Text Box 16"/>
            <p:cNvSpPr txBox="1">
              <a:spLocks noChangeArrowheads="1"/>
            </p:cNvSpPr>
            <p:nvPr/>
          </p:nvSpPr>
          <p:spPr bwMode="auto">
            <a:xfrm>
              <a:off x="7391400" y="2510445"/>
              <a:ext cx="5889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03441" name="Line 22"/>
            <p:cNvSpPr>
              <a:spLocks noChangeShapeType="1"/>
            </p:cNvSpPr>
            <p:nvPr/>
          </p:nvSpPr>
          <p:spPr bwMode="auto">
            <a:xfrm>
              <a:off x="5715000" y="5406045"/>
              <a:ext cx="3139784" cy="21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Line 24"/>
            <p:cNvSpPr>
              <a:spLocks noChangeShapeType="1"/>
            </p:cNvSpPr>
            <p:nvPr/>
          </p:nvSpPr>
          <p:spPr bwMode="auto">
            <a:xfrm>
              <a:off x="6248400" y="2281845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Line 25"/>
            <p:cNvSpPr>
              <a:spLocks noChangeShapeType="1"/>
            </p:cNvSpPr>
            <p:nvPr/>
          </p:nvSpPr>
          <p:spPr bwMode="auto">
            <a:xfrm>
              <a:off x="7239000" y="2281845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44" name="Group 28"/>
            <p:cNvGrpSpPr>
              <a:grpSpLocks/>
            </p:cNvGrpSpPr>
            <p:nvPr/>
          </p:nvGrpSpPr>
          <p:grpSpPr bwMode="auto">
            <a:xfrm>
              <a:off x="5776913" y="1645258"/>
              <a:ext cx="2971800" cy="377825"/>
              <a:chOff x="2604654" y="1967359"/>
              <a:chExt cx="2971800" cy="378102"/>
            </a:xfrm>
          </p:grpSpPr>
          <p:sp>
            <p:nvSpPr>
              <p:cNvPr id="103445" name="Text Box 16"/>
              <p:cNvSpPr txBox="1">
                <a:spLocks noChangeArrowheads="1"/>
              </p:cNvSpPr>
              <p:nvPr/>
            </p:nvSpPr>
            <p:spPr bwMode="auto">
              <a:xfrm>
                <a:off x="4642364" y="2008911"/>
                <a:ext cx="7381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 b="1">
                    <a:solidFill>
                      <a:srgbClr val="000000"/>
                    </a:solidFill>
                  </a:rPr>
                  <a:t>Telnet</a:t>
                </a:r>
              </a:p>
            </p:txBody>
          </p:sp>
          <p:sp>
            <p:nvSpPr>
              <p:cNvPr id="103446" name="Text Box 17"/>
              <p:cNvSpPr txBox="1">
                <a:spLocks noChangeArrowheads="1"/>
              </p:cNvSpPr>
              <p:nvPr/>
            </p:nvSpPr>
            <p:spPr bwMode="auto">
              <a:xfrm>
                <a:off x="2843502" y="1995054"/>
                <a:ext cx="7048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 b="1">
                    <a:solidFill>
                      <a:srgbClr val="000000"/>
                    </a:solidFill>
                  </a:rPr>
                  <a:t>Email</a:t>
                </a:r>
              </a:p>
            </p:txBody>
          </p:sp>
          <p:sp>
            <p:nvSpPr>
              <p:cNvPr id="103447" name="Text Box 18"/>
              <p:cNvSpPr txBox="1">
                <a:spLocks noChangeArrowheads="1"/>
              </p:cNvSpPr>
              <p:nvPr/>
            </p:nvSpPr>
            <p:spPr bwMode="auto">
              <a:xfrm>
                <a:off x="4191000" y="2008910"/>
                <a:ext cx="56673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 b="1">
                    <a:solidFill>
                      <a:srgbClr val="000000"/>
                    </a:solidFill>
                  </a:rPr>
                  <a:t>FTP</a:t>
                </a:r>
              </a:p>
            </p:txBody>
          </p:sp>
          <p:sp>
            <p:nvSpPr>
              <p:cNvPr id="103448" name="Text Box 19"/>
              <p:cNvSpPr txBox="1">
                <a:spLocks noChangeArrowheads="1"/>
              </p:cNvSpPr>
              <p:nvPr/>
            </p:nvSpPr>
            <p:spPr bwMode="auto">
              <a:xfrm>
                <a:off x="3480522" y="2008908"/>
                <a:ext cx="793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 b="1">
                    <a:solidFill>
                      <a:srgbClr val="000000"/>
                    </a:solidFill>
                  </a:rPr>
                  <a:t>WWW</a:t>
                </a:r>
              </a:p>
            </p:txBody>
          </p:sp>
          <p:sp>
            <p:nvSpPr>
              <p:cNvPr id="103449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10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6EF0C2-EECD-0542-B3E3-ACD73F308B84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13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457200" y="228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2800" u="sng">
                <a:solidFill>
                  <a:srgbClr val="3333CC"/>
                </a:solidFill>
                <a:latin typeface="Comic Sans MS" charset="0"/>
                <a:ea typeface="宋体" charset="-122"/>
              </a:rPr>
              <a:t>Link Layer: Protocol Header (Ethernet)</a:t>
            </a:r>
            <a:endParaRPr lang="en-US" altLang="x-none" sz="3600" u="sng">
              <a:solidFill>
                <a:srgbClr val="3333CC"/>
              </a:solidFill>
              <a:latin typeface="Comic Sans MS" charset="0"/>
            </a:endParaRPr>
          </a:p>
        </p:txBody>
      </p:sp>
      <p:pic>
        <p:nvPicPr>
          <p:cNvPr id="53148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3132138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6" name="Group 1"/>
          <p:cNvGrpSpPr>
            <a:grpSpLocks/>
          </p:cNvGrpSpPr>
          <p:nvPr/>
        </p:nvGrpSpPr>
        <p:grpSpPr bwMode="auto">
          <a:xfrm>
            <a:off x="217488" y="1819275"/>
            <a:ext cx="2217737" cy="3173413"/>
            <a:chOff x="5715000" y="1801813"/>
            <a:chExt cx="3124200" cy="3760787"/>
          </a:xfrm>
        </p:grpSpPr>
        <p:sp>
          <p:nvSpPr>
            <p:cNvPr id="105511" name="Freeform 31"/>
            <p:cNvSpPr>
              <a:spLocks/>
            </p:cNvSpPr>
            <p:nvPr/>
          </p:nvSpPr>
          <p:spPr bwMode="auto">
            <a:xfrm>
              <a:off x="7210425" y="3852863"/>
              <a:ext cx="1603375" cy="1708150"/>
            </a:xfrm>
            <a:custGeom>
              <a:avLst/>
              <a:gdLst>
                <a:gd name="T0" fmla="*/ 0 w 1010"/>
                <a:gd name="T1" fmla="*/ 0 h 1076"/>
                <a:gd name="T2" fmla="*/ 2147483647 w 1010"/>
                <a:gd name="T3" fmla="*/ 2147483647 h 1076"/>
                <a:gd name="T4" fmla="*/ 0 w 1010"/>
                <a:gd name="T5" fmla="*/ 2147483647 h 1076"/>
                <a:gd name="T6" fmla="*/ 2147483647 w 1010"/>
                <a:gd name="T7" fmla="*/ 2147483647 h 1076"/>
                <a:gd name="T8" fmla="*/ 2147483647 w 1010"/>
                <a:gd name="T9" fmla="*/ 2147483647 h 1076"/>
                <a:gd name="T10" fmla="*/ 2147483647 w 1010"/>
                <a:gd name="T11" fmla="*/ 2147483647 h 1076"/>
                <a:gd name="T12" fmla="*/ 2147483647 w 1010"/>
                <a:gd name="T13" fmla="*/ 2147483647 h 10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0"/>
                <a:gd name="T22" fmla="*/ 0 h 1076"/>
                <a:gd name="T23" fmla="*/ 1010 w 1010"/>
                <a:gd name="T24" fmla="*/ 1076 h 10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0" h="1076">
                  <a:moveTo>
                    <a:pt x="0" y="0"/>
                  </a:moveTo>
                  <a:lnTo>
                    <a:pt x="9" y="557"/>
                  </a:lnTo>
                  <a:lnTo>
                    <a:pt x="0" y="1067"/>
                  </a:lnTo>
                  <a:lnTo>
                    <a:pt x="566" y="1076"/>
                  </a:lnTo>
                  <a:lnTo>
                    <a:pt x="1010" y="1076"/>
                  </a:lnTo>
                  <a:lnTo>
                    <a:pt x="614" y="557"/>
                  </a:lnTo>
                  <a:lnTo>
                    <a:pt x="359" y="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Freeform 27"/>
            <p:cNvSpPr>
              <a:spLocks/>
            </p:cNvSpPr>
            <p:nvPr/>
          </p:nvSpPr>
          <p:spPr bwMode="auto">
            <a:xfrm>
              <a:off x="5715000" y="3886200"/>
              <a:ext cx="1524000" cy="1673225"/>
            </a:xfrm>
            <a:custGeom>
              <a:avLst/>
              <a:gdLst>
                <a:gd name="T0" fmla="*/ 2147483647 w 960"/>
                <a:gd name="T1" fmla="*/ 0 h 1054"/>
                <a:gd name="T2" fmla="*/ 2147483647 w 960"/>
                <a:gd name="T3" fmla="*/ 2147483647 h 1054"/>
                <a:gd name="T4" fmla="*/ 0 w 960"/>
                <a:gd name="T5" fmla="*/ 2147483647 h 1054"/>
                <a:gd name="T6" fmla="*/ 2147483647 w 960"/>
                <a:gd name="T7" fmla="*/ 2147483647 h 1054"/>
                <a:gd name="T8" fmla="*/ 2147483647 w 960"/>
                <a:gd name="T9" fmla="*/ 2147483647 h 1054"/>
                <a:gd name="T10" fmla="*/ 2147483647 w 960"/>
                <a:gd name="T11" fmla="*/ 2147483647 h 1054"/>
                <a:gd name="T12" fmla="*/ 2147483647 w 960"/>
                <a:gd name="T13" fmla="*/ 2147483647 h 10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1054"/>
                <a:gd name="T23" fmla="*/ 960 w 960"/>
                <a:gd name="T24" fmla="*/ 1054 h 10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1054">
                  <a:moveTo>
                    <a:pt x="597" y="0"/>
                  </a:moveTo>
                  <a:lnTo>
                    <a:pt x="359" y="512"/>
                  </a:lnTo>
                  <a:lnTo>
                    <a:pt x="0" y="1054"/>
                  </a:lnTo>
                  <a:lnTo>
                    <a:pt x="948" y="1050"/>
                  </a:lnTo>
                  <a:lnTo>
                    <a:pt x="948" y="1031"/>
                  </a:lnTo>
                  <a:lnTo>
                    <a:pt x="960" y="562"/>
                  </a:lnTo>
                  <a:lnTo>
                    <a:pt x="960" y="1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Freeform 7"/>
            <p:cNvSpPr>
              <a:spLocks/>
            </p:cNvSpPr>
            <p:nvPr/>
          </p:nvSpPr>
          <p:spPr bwMode="auto">
            <a:xfrm>
              <a:off x="5715000" y="1828800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Freeform 8"/>
            <p:cNvSpPr>
              <a:spLocks/>
            </p:cNvSpPr>
            <p:nvPr/>
          </p:nvSpPr>
          <p:spPr bwMode="auto">
            <a:xfrm>
              <a:off x="7759700" y="1828800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Line 9"/>
            <p:cNvSpPr>
              <a:spLocks noChangeShapeType="1"/>
            </p:cNvSpPr>
            <p:nvPr/>
          </p:nvSpPr>
          <p:spPr bwMode="auto">
            <a:xfrm>
              <a:off x="6705600" y="32766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Line 10"/>
            <p:cNvSpPr>
              <a:spLocks noChangeShapeType="1"/>
            </p:cNvSpPr>
            <p:nvPr/>
          </p:nvSpPr>
          <p:spPr bwMode="auto">
            <a:xfrm>
              <a:off x="6629400" y="38862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7" name="Text Box 11"/>
            <p:cNvSpPr txBox="1">
              <a:spLocks noChangeArrowheads="1"/>
            </p:cNvSpPr>
            <p:nvPr/>
          </p:nvSpPr>
          <p:spPr bwMode="auto">
            <a:xfrm>
              <a:off x="6757391" y="3317877"/>
              <a:ext cx="964810" cy="43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800">
                  <a:solidFill>
                    <a:srgbClr val="000000"/>
                  </a:solidFill>
                </a:rPr>
                <a:t>IP4/6</a:t>
              </a:r>
            </a:p>
          </p:txBody>
        </p:sp>
        <p:sp>
          <p:nvSpPr>
            <p:cNvPr id="105518" name="Text Box 12"/>
            <p:cNvSpPr txBox="1">
              <a:spLocks noChangeArrowheads="1"/>
            </p:cNvSpPr>
            <p:nvPr/>
          </p:nvSpPr>
          <p:spPr bwMode="auto">
            <a:xfrm>
              <a:off x="5950398" y="5111750"/>
              <a:ext cx="1000819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Ethernet</a:t>
              </a:r>
            </a:p>
          </p:txBody>
        </p:sp>
        <p:sp>
          <p:nvSpPr>
            <p:cNvPr id="105519" name="Text Box 13"/>
            <p:cNvSpPr txBox="1">
              <a:spLocks noChangeArrowheads="1"/>
            </p:cNvSpPr>
            <p:nvPr/>
          </p:nvSpPr>
          <p:spPr bwMode="auto">
            <a:xfrm>
              <a:off x="7521279" y="5099050"/>
              <a:ext cx="1235668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Cable/DSL</a:t>
              </a:r>
            </a:p>
          </p:txBody>
        </p:sp>
        <p:sp>
          <p:nvSpPr>
            <p:cNvPr id="105520" name="Text Box 14"/>
            <p:cNvSpPr txBox="1">
              <a:spLocks noChangeArrowheads="1"/>
            </p:cNvSpPr>
            <p:nvPr/>
          </p:nvSpPr>
          <p:spPr bwMode="auto">
            <a:xfrm>
              <a:off x="6737725" y="5111750"/>
              <a:ext cx="1027952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Wireless</a:t>
              </a:r>
            </a:p>
          </p:txBody>
        </p:sp>
        <p:sp>
          <p:nvSpPr>
            <p:cNvPr id="105521" name="Text Box 15"/>
            <p:cNvSpPr txBox="1">
              <a:spLocks noChangeArrowheads="1"/>
            </p:cNvSpPr>
            <p:nvPr/>
          </p:nvSpPr>
          <p:spPr bwMode="auto">
            <a:xfrm>
              <a:off x="6560151" y="2635250"/>
              <a:ext cx="649674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TCP</a:t>
              </a:r>
            </a:p>
          </p:txBody>
        </p:sp>
        <p:sp>
          <p:nvSpPr>
            <p:cNvPr id="105522" name="Text Box 16"/>
            <p:cNvSpPr txBox="1">
              <a:spLocks noChangeArrowheads="1"/>
            </p:cNvSpPr>
            <p:nvPr/>
          </p:nvSpPr>
          <p:spPr bwMode="auto">
            <a:xfrm>
              <a:off x="7342997" y="2667000"/>
              <a:ext cx="685770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05523" name="Line 22"/>
            <p:cNvSpPr>
              <a:spLocks noChangeShapeType="1"/>
            </p:cNvSpPr>
            <p:nvPr/>
          </p:nvSpPr>
          <p:spPr bwMode="auto">
            <a:xfrm>
              <a:off x="5715000" y="55626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Line 24"/>
            <p:cNvSpPr>
              <a:spLocks noChangeShapeType="1"/>
            </p:cNvSpPr>
            <p:nvPr/>
          </p:nvSpPr>
          <p:spPr bwMode="auto">
            <a:xfrm>
              <a:off x="6248400" y="243840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Line 25"/>
            <p:cNvSpPr>
              <a:spLocks noChangeShapeType="1"/>
            </p:cNvSpPr>
            <p:nvPr/>
          </p:nvSpPr>
          <p:spPr bwMode="auto">
            <a:xfrm>
              <a:off x="7239000" y="24384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26" name="Group 28"/>
            <p:cNvGrpSpPr>
              <a:grpSpLocks/>
            </p:cNvGrpSpPr>
            <p:nvPr/>
          </p:nvGrpSpPr>
          <p:grpSpPr bwMode="auto">
            <a:xfrm>
              <a:off x="5776913" y="1801813"/>
              <a:ext cx="2971800" cy="369816"/>
              <a:chOff x="2604654" y="1967359"/>
              <a:chExt cx="2971800" cy="370087"/>
            </a:xfrm>
          </p:grpSpPr>
          <p:sp>
            <p:nvSpPr>
              <p:cNvPr id="105527" name="Text Box 16"/>
              <p:cNvSpPr txBox="1">
                <a:spLocks noChangeArrowheads="1"/>
              </p:cNvSpPr>
              <p:nvPr/>
            </p:nvSpPr>
            <p:spPr bwMode="auto">
              <a:xfrm>
                <a:off x="4592342" y="2008911"/>
                <a:ext cx="838232" cy="328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Telnet</a:t>
                </a:r>
              </a:p>
            </p:txBody>
          </p:sp>
          <p:sp>
            <p:nvSpPr>
              <p:cNvPr id="105528" name="Text Box 17"/>
              <p:cNvSpPr txBox="1">
                <a:spLocks noChangeArrowheads="1"/>
              </p:cNvSpPr>
              <p:nvPr/>
            </p:nvSpPr>
            <p:spPr bwMode="auto">
              <a:xfrm>
                <a:off x="2785844" y="1995054"/>
                <a:ext cx="820166" cy="328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Email</a:t>
                </a:r>
              </a:p>
            </p:txBody>
          </p:sp>
          <p:sp>
            <p:nvSpPr>
              <p:cNvPr id="105529" name="Text Box 18"/>
              <p:cNvSpPr txBox="1">
                <a:spLocks noChangeArrowheads="1"/>
              </p:cNvSpPr>
              <p:nvPr/>
            </p:nvSpPr>
            <p:spPr bwMode="auto">
              <a:xfrm>
                <a:off x="4145563" y="2008910"/>
                <a:ext cx="657614" cy="328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FTP</a:t>
                </a:r>
              </a:p>
            </p:txBody>
          </p:sp>
          <p:sp>
            <p:nvSpPr>
              <p:cNvPr id="105530" name="Text Box 19"/>
              <p:cNvSpPr txBox="1">
                <a:spLocks noChangeArrowheads="1"/>
              </p:cNvSpPr>
              <p:nvPr/>
            </p:nvSpPr>
            <p:spPr bwMode="auto">
              <a:xfrm>
                <a:off x="3422151" y="2008908"/>
                <a:ext cx="910493" cy="328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WWW</a:t>
                </a:r>
              </a:p>
            </p:txBody>
          </p:sp>
          <p:sp>
            <p:nvSpPr>
              <p:cNvPr id="105531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477" name="Group 27"/>
          <p:cNvGrpSpPr>
            <a:grpSpLocks/>
          </p:cNvGrpSpPr>
          <p:nvPr/>
        </p:nvGrpSpPr>
        <p:grpSpPr bwMode="auto">
          <a:xfrm>
            <a:off x="6926263" y="1831975"/>
            <a:ext cx="2217737" cy="3173413"/>
            <a:chOff x="5715000" y="1801813"/>
            <a:chExt cx="3124200" cy="3760787"/>
          </a:xfrm>
        </p:grpSpPr>
        <p:sp>
          <p:nvSpPr>
            <p:cNvPr id="105490" name="Freeform 31"/>
            <p:cNvSpPr>
              <a:spLocks/>
            </p:cNvSpPr>
            <p:nvPr/>
          </p:nvSpPr>
          <p:spPr bwMode="auto">
            <a:xfrm>
              <a:off x="7210425" y="3852863"/>
              <a:ext cx="1603375" cy="1708150"/>
            </a:xfrm>
            <a:custGeom>
              <a:avLst/>
              <a:gdLst>
                <a:gd name="T0" fmla="*/ 0 w 1010"/>
                <a:gd name="T1" fmla="*/ 0 h 1076"/>
                <a:gd name="T2" fmla="*/ 2147483647 w 1010"/>
                <a:gd name="T3" fmla="*/ 2147483647 h 1076"/>
                <a:gd name="T4" fmla="*/ 0 w 1010"/>
                <a:gd name="T5" fmla="*/ 2147483647 h 1076"/>
                <a:gd name="T6" fmla="*/ 2147483647 w 1010"/>
                <a:gd name="T7" fmla="*/ 2147483647 h 1076"/>
                <a:gd name="T8" fmla="*/ 2147483647 w 1010"/>
                <a:gd name="T9" fmla="*/ 2147483647 h 1076"/>
                <a:gd name="T10" fmla="*/ 2147483647 w 1010"/>
                <a:gd name="T11" fmla="*/ 2147483647 h 1076"/>
                <a:gd name="T12" fmla="*/ 2147483647 w 1010"/>
                <a:gd name="T13" fmla="*/ 2147483647 h 10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0"/>
                <a:gd name="T22" fmla="*/ 0 h 1076"/>
                <a:gd name="T23" fmla="*/ 1010 w 1010"/>
                <a:gd name="T24" fmla="*/ 1076 h 10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0" h="1076">
                  <a:moveTo>
                    <a:pt x="0" y="0"/>
                  </a:moveTo>
                  <a:lnTo>
                    <a:pt x="9" y="557"/>
                  </a:lnTo>
                  <a:lnTo>
                    <a:pt x="0" y="1067"/>
                  </a:lnTo>
                  <a:lnTo>
                    <a:pt x="566" y="1076"/>
                  </a:lnTo>
                  <a:lnTo>
                    <a:pt x="1010" y="1076"/>
                  </a:lnTo>
                  <a:lnTo>
                    <a:pt x="614" y="557"/>
                  </a:lnTo>
                  <a:lnTo>
                    <a:pt x="359" y="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Freeform 27"/>
            <p:cNvSpPr>
              <a:spLocks/>
            </p:cNvSpPr>
            <p:nvPr/>
          </p:nvSpPr>
          <p:spPr bwMode="auto">
            <a:xfrm>
              <a:off x="5715000" y="3886200"/>
              <a:ext cx="1524000" cy="1673225"/>
            </a:xfrm>
            <a:custGeom>
              <a:avLst/>
              <a:gdLst>
                <a:gd name="T0" fmla="*/ 2147483647 w 960"/>
                <a:gd name="T1" fmla="*/ 0 h 1054"/>
                <a:gd name="T2" fmla="*/ 2147483647 w 960"/>
                <a:gd name="T3" fmla="*/ 2147483647 h 1054"/>
                <a:gd name="T4" fmla="*/ 0 w 960"/>
                <a:gd name="T5" fmla="*/ 2147483647 h 1054"/>
                <a:gd name="T6" fmla="*/ 2147483647 w 960"/>
                <a:gd name="T7" fmla="*/ 2147483647 h 1054"/>
                <a:gd name="T8" fmla="*/ 2147483647 w 960"/>
                <a:gd name="T9" fmla="*/ 2147483647 h 1054"/>
                <a:gd name="T10" fmla="*/ 2147483647 w 960"/>
                <a:gd name="T11" fmla="*/ 2147483647 h 1054"/>
                <a:gd name="T12" fmla="*/ 2147483647 w 960"/>
                <a:gd name="T13" fmla="*/ 2147483647 h 10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1054"/>
                <a:gd name="T23" fmla="*/ 960 w 960"/>
                <a:gd name="T24" fmla="*/ 1054 h 10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1054">
                  <a:moveTo>
                    <a:pt x="597" y="0"/>
                  </a:moveTo>
                  <a:lnTo>
                    <a:pt x="359" y="512"/>
                  </a:lnTo>
                  <a:lnTo>
                    <a:pt x="0" y="1054"/>
                  </a:lnTo>
                  <a:lnTo>
                    <a:pt x="948" y="1050"/>
                  </a:lnTo>
                  <a:lnTo>
                    <a:pt x="948" y="1031"/>
                  </a:lnTo>
                  <a:lnTo>
                    <a:pt x="960" y="562"/>
                  </a:lnTo>
                  <a:lnTo>
                    <a:pt x="960" y="1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2" name="Freeform 7"/>
            <p:cNvSpPr>
              <a:spLocks/>
            </p:cNvSpPr>
            <p:nvPr/>
          </p:nvSpPr>
          <p:spPr bwMode="auto">
            <a:xfrm>
              <a:off x="5715000" y="1828800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Freeform 8"/>
            <p:cNvSpPr>
              <a:spLocks/>
            </p:cNvSpPr>
            <p:nvPr/>
          </p:nvSpPr>
          <p:spPr bwMode="auto">
            <a:xfrm>
              <a:off x="7759700" y="1828800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Line 9"/>
            <p:cNvSpPr>
              <a:spLocks noChangeShapeType="1"/>
            </p:cNvSpPr>
            <p:nvPr/>
          </p:nvSpPr>
          <p:spPr bwMode="auto">
            <a:xfrm>
              <a:off x="6705600" y="32766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10"/>
            <p:cNvSpPr>
              <a:spLocks noChangeShapeType="1"/>
            </p:cNvSpPr>
            <p:nvPr/>
          </p:nvSpPr>
          <p:spPr bwMode="auto">
            <a:xfrm>
              <a:off x="6629400" y="38862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Text Box 11"/>
            <p:cNvSpPr txBox="1">
              <a:spLocks noChangeArrowheads="1"/>
            </p:cNvSpPr>
            <p:nvPr/>
          </p:nvSpPr>
          <p:spPr bwMode="auto">
            <a:xfrm>
              <a:off x="6757391" y="3317877"/>
              <a:ext cx="964810" cy="43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800">
                  <a:solidFill>
                    <a:srgbClr val="000000"/>
                  </a:solidFill>
                </a:rPr>
                <a:t>IP4/6</a:t>
              </a:r>
            </a:p>
          </p:txBody>
        </p:sp>
        <p:sp>
          <p:nvSpPr>
            <p:cNvPr id="105497" name="Text Box 12"/>
            <p:cNvSpPr txBox="1">
              <a:spLocks noChangeArrowheads="1"/>
            </p:cNvSpPr>
            <p:nvPr/>
          </p:nvSpPr>
          <p:spPr bwMode="auto">
            <a:xfrm>
              <a:off x="5950398" y="5111750"/>
              <a:ext cx="1000819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Ethernet</a:t>
              </a:r>
            </a:p>
          </p:txBody>
        </p:sp>
        <p:sp>
          <p:nvSpPr>
            <p:cNvPr id="105498" name="Text Box 13"/>
            <p:cNvSpPr txBox="1">
              <a:spLocks noChangeArrowheads="1"/>
            </p:cNvSpPr>
            <p:nvPr/>
          </p:nvSpPr>
          <p:spPr bwMode="auto">
            <a:xfrm>
              <a:off x="7521279" y="5099050"/>
              <a:ext cx="1235668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Cable/DSL</a:t>
              </a:r>
            </a:p>
          </p:txBody>
        </p:sp>
        <p:sp>
          <p:nvSpPr>
            <p:cNvPr id="105499" name="Text Box 14"/>
            <p:cNvSpPr txBox="1">
              <a:spLocks noChangeArrowheads="1"/>
            </p:cNvSpPr>
            <p:nvPr/>
          </p:nvSpPr>
          <p:spPr bwMode="auto">
            <a:xfrm>
              <a:off x="6737725" y="5111750"/>
              <a:ext cx="1027952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Wireless</a:t>
              </a:r>
            </a:p>
          </p:txBody>
        </p:sp>
        <p:sp>
          <p:nvSpPr>
            <p:cNvPr id="105500" name="Text Box 15"/>
            <p:cNvSpPr txBox="1">
              <a:spLocks noChangeArrowheads="1"/>
            </p:cNvSpPr>
            <p:nvPr/>
          </p:nvSpPr>
          <p:spPr bwMode="auto">
            <a:xfrm>
              <a:off x="6560151" y="2635250"/>
              <a:ext cx="649674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TCP</a:t>
              </a:r>
            </a:p>
          </p:txBody>
        </p:sp>
        <p:sp>
          <p:nvSpPr>
            <p:cNvPr id="105501" name="Text Box 16"/>
            <p:cNvSpPr txBox="1">
              <a:spLocks noChangeArrowheads="1"/>
            </p:cNvSpPr>
            <p:nvPr/>
          </p:nvSpPr>
          <p:spPr bwMode="auto">
            <a:xfrm>
              <a:off x="7342997" y="2667000"/>
              <a:ext cx="685770" cy="328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05502" name="Line 22"/>
            <p:cNvSpPr>
              <a:spLocks noChangeShapeType="1"/>
            </p:cNvSpPr>
            <p:nvPr/>
          </p:nvSpPr>
          <p:spPr bwMode="auto">
            <a:xfrm>
              <a:off x="5715000" y="55626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Line 24"/>
            <p:cNvSpPr>
              <a:spLocks noChangeShapeType="1"/>
            </p:cNvSpPr>
            <p:nvPr/>
          </p:nvSpPr>
          <p:spPr bwMode="auto">
            <a:xfrm>
              <a:off x="6248400" y="243840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4" name="Line 25"/>
            <p:cNvSpPr>
              <a:spLocks noChangeShapeType="1"/>
            </p:cNvSpPr>
            <p:nvPr/>
          </p:nvSpPr>
          <p:spPr bwMode="auto">
            <a:xfrm>
              <a:off x="7239000" y="24384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05" name="Group 28"/>
            <p:cNvGrpSpPr>
              <a:grpSpLocks/>
            </p:cNvGrpSpPr>
            <p:nvPr/>
          </p:nvGrpSpPr>
          <p:grpSpPr bwMode="auto">
            <a:xfrm>
              <a:off x="5776913" y="1801813"/>
              <a:ext cx="2971800" cy="369816"/>
              <a:chOff x="2604654" y="1967359"/>
              <a:chExt cx="2971800" cy="370087"/>
            </a:xfrm>
          </p:grpSpPr>
          <p:sp>
            <p:nvSpPr>
              <p:cNvPr id="105506" name="Text Box 16"/>
              <p:cNvSpPr txBox="1">
                <a:spLocks noChangeArrowheads="1"/>
              </p:cNvSpPr>
              <p:nvPr/>
            </p:nvSpPr>
            <p:spPr bwMode="auto">
              <a:xfrm>
                <a:off x="4592342" y="2008911"/>
                <a:ext cx="838232" cy="328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Telnet</a:t>
                </a:r>
              </a:p>
            </p:txBody>
          </p:sp>
          <p:sp>
            <p:nvSpPr>
              <p:cNvPr id="105507" name="Text Box 17"/>
              <p:cNvSpPr txBox="1">
                <a:spLocks noChangeArrowheads="1"/>
              </p:cNvSpPr>
              <p:nvPr/>
            </p:nvSpPr>
            <p:spPr bwMode="auto">
              <a:xfrm>
                <a:off x="2785844" y="1995054"/>
                <a:ext cx="820166" cy="328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Email</a:t>
                </a:r>
              </a:p>
            </p:txBody>
          </p:sp>
          <p:sp>
            <p:nvSpPr>
              <p:cNvPr id="105508" name="Text Box 18"/>
              <p:cNvSpPr txBox="1">
                <a:spLocks noChangeArrowheads="1"/>
              </p:cNvSpPr>
              <p:nvPr/>
            </p:nvSpPr>
            <p:spPr bwMode="auto">
              <a:xfrm>
                <a:off x="4145563" y="2008910"/>
                <a:ext cx="657614" cy="328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FTP</a:t>
                </a:r>
              </a:p>
            </p:txBody>
          </p:sp>
          <p:sp>
            <p:nvSpPr>
              <p:cNvPr id="105509" name="Text Box 19"/>
              <p:cNvSpPr txBox="1">
                <a:spLocks noChangeArrowheads="1"/>
              </p:cNvSpPr>
              <p:nvPr/>
            </p:nvSpPr>
            <p:spPr bwMode="auto">
              <a:xfrm>
                <a:off x="3422151" y="2008908"/>
                <a:ext cx="910493" cy="328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WWW</a:t>
                </a:r>
              </a:p>
            </p:txBody>
          </p:sp>
          <p:sp>
            <p:nvSpPr>
              <p:cNvPr id="105510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05478" name="Straight Arrow Connector 3"/>
          <p:cNvCxnSpPr>
            <a:cxnSpLocks noChangeShapeType="1"/>
          </p:cNvCxnSpPr>
          <p:nvPr/>
        </p:nvCxnSpPr>
        <p:spPr bwMode="auto">
          <a:xfrm>
            <a:off x="2139950" y="4348163"/>
            <a:ext cx="5114925" cy="1746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479" name="Oval 4"/>
          <p:cNvSpPr>
            <a:spLocks noChangeArrowheads="1"/>
          </p:cNvSpPr>
          <p:nvPr/>
        </p:nvSpPr>
        <p:spPr bwMode="auto">
          <a:xfrm>
            <a:off x="163513" y="5181600"/>
            <a:ext cx="776287" cy="5762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/>
              <a:t>IP4</a:t>
            </a:r>
          </a:p>
        </p:txBody>
      </p:sp>
      <p:sp>
        <p:nvSpPr>
          <p:cNvPr id="105480" name="Oval 14"/>
          <p:cNvSpPr>
            <a:spLocks noChangeArrowheads="1"/>
          </p:cNvSpPr>
          <p:nvPr/>
        </p:nvSpPr>
        <p:spPr bwMode="auto">
          <a:xfrm>
            <a:off x="1130300" y="6140450"/>
            <a:ext cx="690563" cy="492125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>
                <a:latin typeface="Arial" charset="0"/>
              </a:rPr>
              <a:t>link</a:t>
            </a:r>
          </a:p>
        </p:txBody>
      </p:sp>
      <p:sp>
        <p:nvSpPr>
          <p:cNvPr id="105481" name="Line 24"/>
          <p:cNvSpPr>
            <a:spLocks noChangeShapeType="1"/>
          </p:cNvSpPr>
          <p:nvPr/>
        </p:nvSpPr>
        <p:spPr bwMode="auto">
          <a:xfrm>
            <a:off x="747713" y="5727700"/>
            <a:ext cx="522287" cy="465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Oval 4"/>
          <p:cNvSpPr>
            <a:spLocks noChangeArrowheads="1"/>
          </p:cNvSpPr>
          <p:nvPr/>
        </p:nvSpPr>
        <p:spPr bwMode="auto">
          <a:xfrm>
            <a:off x="1636713" y="5178425"/>
            <a:ext cx="777875" cy="574675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/>
              <a:t>IP6</a:t>
            </a:r>
          </a:p>
        </p:txBody>
      </p:sp>
      <p:sp>
        <p:nvSpPr>
          <p:cNvPr id="105483" name="Line 24"/>
          <p:cNvSpPr>
            <a:spLocks noChangeShapeType="1"/>
          </p:cNvSpPr>
          <p:nvPr/>
        </p:nvSpPr>
        <p:spPr bwMode="auto">
          <a:xfrm flipH="1">
            <a:off x="1565275" y="5740400"/>
            <a:ext cx="400050" cy="417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Oval 4"/>
          <p:cNvSpPr>
            <a:spLocks noChangeArrowheads="1"/>
          </p:cNvSpPr>
          <p:nvPr/>
        </p:nvSpPr>
        <p:spPr bwMode="auto">
          <a:xfrm>
            <a:off x="6892925" y="5160963"/>
            <a:ext cx="776288" cy="574675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/>
              <a:t>IP4</a:t>
            </a:r>
          </a:p>
        </p:txBody>
      </p:sp>
      <p:sp>
        <p:nvSpPr>
          <p:cNvPr id="105485" name="Oval 14"/>
          <p:cNvSpPr>
            <a:spLocks noChangeArrowheads="1"/>
          </p:cNvSpPr>
          <p:nvPr/>
        </p:nvSpPr>
        <p:spPr bwMode="auto">
          <a:xfrm>
            <a:off x="7861300" y="6118225"/>
            <a:ext cx="690563" cy="492125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>
                <a:latin typeface="Arial" charset="0"/>
              </a:rPr>
              <a:t>link</a:t>
            </a:r>
          </a:p>
        </p:txBody>
      </p:sp>
      <p:sp>
        <p:nvSpPr>
          <p:cNvPr id="105486" name="Line 24"/>
          <p:cNvSpPr>
            <a:spLocks noChangeShapeType="1"/>
          </p:cNvSpPr>
          <p:nvPr/>
        </p:nvSpPr>
        <p:spPr bwMode="auto">
          <a:xfrm>
            <a:off x="7478713" y="5705475"/>
            <a:ext cx="520700" cy="465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Oval 4"/>
          <p:cNvSpPr>
            <a:spLocks noChangeArrowheads="1"/>
          </p:cNvSpPr>
          <p:nvPr/>
        </p:nvSpPr>
        <p:spPr bwMode="auto">
          <a:xfrm>
            <a:off x="8367713" y="5156200"/>
            <a:ext cx="776287" cy="576263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/>
              <a:t>IP6</a:t>
            </a:r>
          </a:p>
        </p:txBody>
      </p:sp>
      <p:sp>
        <p:nvSpPr>
          <p:cNvPr id="105488" name="Line 24"/>
          <p:cNvSpPr>
            <a:spLocks noChangeShapeType="1"/>
          </p:cNvSpPr>
          <p:nvPr/>
        </p:nvSpPr>
        <p:spPr bwMode="auto">
          <a:xfrm flipH="1">
            <a:off x="8296275" y="5718175"/>
            <a:ext cx="400050" cy="417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5489" name="Straight Arrow Connector 3"/>
          <p:cNvCxnSpPr>
            <a:cxnSpLocks noChangeShapeType="1"/>
          </p:cNvCxnSpPr>
          <p:nvPr/>
        </p:nvCxnSpPr>
        <p:spPr bwMode="auto">
          <a:xfrm flipV="1">
            <a:off x="1857375" y="6365875"/>
            <a:ext cx="5935663" cy="127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6F4BD1-FA9F-474D-A6EE-D995A10D9339}"/>
              </a:ext>
            </a:extLst>
          </p:cNvPr>
          <p:cNvSpPr txBox="1"/>
          <p:nvPr/>
        </p:nvSpPr>
        <p:spPr>
          <a:xfrm>
            <a:off x="2341116" y="4440287"/>
            <a:ext cx="172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accent2"/>
                </a:solidFill>
                <a:latin typeface="+mn-lt"/>
                <a:ea typeface="+mn-ea"/>
              </a:rPr>
              <a:t>access</a:t>
            </a:r>
            <a:r>
              <a:rPr lang="zh-CN" altLang="en-US" sz="1800" dirty="0"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  <a:latin typeface="+mn-lt"/>
                <a:ea typeface="+mn-ea"/>
              </a:rPr>
              <a:t>control</a:t>
            </a:r>
            <a:endParaRPr lang="en-US" sz="18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54AF08-D2E8-0E4B-B7CA-11C2EC5A8F43}"/>
              </a:ext>
            </a:extLst>
          </p:cNvPr>
          <p:cNvSpPr txBox="1"/>
          <p:nvPr/>
        </p:nvSpPr>
        <p:spPr>
          <a:xfrm>
            <a:off x="6058035" y="2091304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accent2"/>
                </a:solidFill>
                <a:latin typeface="+mn-lt"/>
                <a:ea typeface="+mn-ea"/>
              </a:rPr>
              <a:t>error</a:t>
            </a:r>
            <a:r>
              <a:rPr lang="zh-CN" altLang="en-US" sz="1800" dirty="0"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endParaRPr lang="en-US" altLang="zh-CN" sz="1800" dirty="0">
              <a:solidFill>
                <a:schemeClr val="accent2"/>
              </a:solidFill>
              <a:latin typeface="+mn-lt"/>
              <a:ea typeface="+mn-ea"/>
            </a:endParaRPr>
          </a:p>
          <a:p>
            <a:r>
              <a:rPr lang="en-US" altLang="zh-CN" sz="1800" dirty="0">
                <a:solidFill>
                  <a:schemeClr val="accent2"/>
                </a:solidFill>
                <a:latin typeface="+mn-lt"/>
                <a:ea typeface="+mn-ea"/>
              </a:rPr>
              <a:t>detection</a:t>
            </a:r>
            <a:endParaRPr lang="en-US" sz="18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91D743-7E5C-DE48-A192-326D05EF500E}"/>
              </a:ext>
            </a:extLst>
          </p:cNvPr>
          <p:cNvSpPr txBox="1"/>
          <p:nvPr/>
        </p:nvSpPr>
        <p:spPr>
          <a:xfrm>
            <a:off x="3462914" y="2039351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accent2"/>
                </a:solidFill>
                <a:latin typeface="+mn-lt"/>
                <a:ea typeface="+mn-ea"/>
              </a:rPr>
              <a:t>multiplexing</a:t>
            </a:r>
          </a:p>
          <a:p>
            <a:r>
              <a:rPr lang="en-US" altLang="zh-CN" sz="1800" dirty="0">
                <a:solidFill>
                  <a:schemeClr val="accent2"/>
                </a:solidFill>
                <a:latin typeface="+mn-lt"/>
                <a:ea typeface="+mn-ea"/>
              </a:rPr>
              <a:t>/demultiplexing</a:t>
            </a:r>
            <a:endParaRPr lang="en-US" sz="18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20236FF-4C24-314F-ADEC-3D8C7DED6C68}"/>
              </a:ext>
            </a:extLst>
          </p:cNvPr>
          <p:cNvSpPr/>
          <p:nvPr/>
        </p:nvSpPr>
        <p:spPr bwMode="auto">
          <a:xfrm rot="5400000">
            <a:off x="2955151" y="3085608"/>
            <a:ext cx="173708" cy="2048524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Right Brace 67">
            <a:extLst>
              <a:ext uri="{FF2B5EF4-FFF2-40B4-BE49-F238E27FC236}">
                <a16:creationId xmlns:a16="http://schemas.microsoft.com/office/drawing/2014/main" id="{E579CBB2-4740-EC44-9D67-51539B721E5A}"/>
              </a:ext>
            </a:extLst>
          </p:cNvPr>
          <p:cNvSpPr/>
          <p:nvPr/>
        </p:nvSpPr>
        <p:spPr bwMode="auto">
          <a:xfrm rot="16200000">
            <a:off x="6733706" y="2486040"/>
            <a:ext cx="233191" cy="88698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Right Brace 68">
            <a:extLst>
              <a:ext uri="{FF2B5EF4-FFF2-40B4-BE49-F238E27FC236}">
                <a16:creationId xmlns:a16="http://schemas.microsoft.com/office/drawing/2014/main" id="{5F6505BE-5E40-9046-99C4-A49E5033B234}"/>
              </a:ext>
            </a:extLst>
          </p:cNvPr>
          <p:cNvSpPr/>
          <p:nvPr/>
        </p:nvSpPr>
        <p:spPr bwMode="auto">
          <a:xfrm rot="16200000">
            <a:off x="4396326" y="2487088"/>
            <a:ext cx="172120" cy="64615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2" grpId="0"/>
      <p:bldP spid="63" grpId="0"/>
      <p:bldP spid="6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C858389-6C2B-C14B-9C68-6C42593A88E3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14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7522" name="Freeform 2"/>
          <p:cNvSpPr>
            <a:spLocks/>
          </p:cNvSpPr>
          <p:nvPr/>
        </p:nvSpPr>
        <p:spPr bwMode="auto">
          <a:xfrm>
            <a:off x="6669088" y="3276600"/>
            <a:ext cx="1179512" cy="609600"/>
          </a:xfrm>
          <a:custGeom>
            <a:avLst/>
            <a:gdLst>
              <a:gd name="T0" fmla="*/ 0 w 743"/>
              <a:gd name="T1" fmla="*/ 0 h 384"/>
              <a:gd name="T2" fmla="*/ 2147483647 w 743"/>
              <a:gd name="T3" fmla="*/ 2147483647 h 384"/>
              <a:gd name="T4" fmla="*/ 0 w 743"/>
              <a:gd name="T5" fmla="*/ 2147483647 h 384"/>
              <a:gd name="T6" fmla="*/ 2147483647 w 743"/>
              <a:gd name="T7" fmla="*/ 2147483647 h 384"/>
              <a:gd name="T8" fmla="*/ 2147483647 w 743"/>
              <a:gd name="T9" fmla="*/ 2147483647 h 384"/>
              <a:gd name="T10" fmla="*/ 2147483647 w 743"/>
              <a:gd name="T11" fmla="*/ 2147483647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3"/>
              <a:gd name="T19" fmla="*/ 0 h 384"/>
              <a:gd name="T20" fmla="*/ 743 w 743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3" h="384">
                <a:moveTo>
                  <a:pt x="0" y="0"/>
                </a:moveTo>
                <a:lnTo>
                  <a:pt x="23" y="194"/>
                </a:lnTo>
                <a:lnTo>
                  <a:pt x="0" y="384"/>
                </a:lnTo>
                <a:lnTo>
                  <a:pt x="713" y="384"/>
                </a:lnTo>
                <a:lnTo>
                  <a:pt x="695" y="194"/>
                </a:lnTo>
                <a:lnTo>
                  <a:pt x="743" y="2"/>
                </a:lnTo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800" u="sng">
                <a:solidFill>
                  <a:srgbClr val="3333CC"/>
                </a:solidFill>
                <a:latin typeface="Comic Sans MS" charset="0"/>
              </a:rPr>
              <a:t>Network Layer: IP</a:t>
            </a:r>
            <a:endParaRPr lang="en-US" altLang="x-none" sz="3600" u="sng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50863" y="1477963"/>
            <a:ext cx="5410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sz="2000" dirty="0">
                <a:latin typeface="Comic Sans MS" charset="0"/>
              </a:rPr>
              <a:t>Services (to transport layer)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 dirty="0">
                <a:solidFill>
                  <a:srgbClr val="3333CC"/>
                </a:solidFill>
                <a:latin typeface="Comic Sans MS" charset="0"/>
              </a:rPr>
              <a:t>multiplexing</a:t>
            </a:r>
            <a:r>
              <a:rPr lang="en-US" altLang="zh-CN" sz="2000" dirty="0">
                <a:solidFill>
                  <a:srgbClr val="3333CC"/>
                </a:solidFill>
                <a:latin typeface="Comic Sans MS" charset="0"/>
                <a:ea typeface="宋体" charset="-122"/>
              </a:rPr>
              <a:t>/</a:t>
            </a:r>
            <a:r>
              <a:rPr lang="en-US" altLang="x-none" sz="2000" dirty="0" err="1">
                <a:solidFill>
                  <a:srgbClr val="3333CC"/>
                </a:solidFill>
                <a:latin typeface="Comic Sans MS" charset="0"/>
              </a:rPr>
              <a:t>demultiplexing</a:t>
            </a:r>
            <a:r>
              <a:rPr lang="en-US" altLang="x-none" sz="2000" dirty="0">
                <a:solidFill>
                  <a:srgbClr val="3333CC"/>
                </a:solidFill>
                <a:latin typeface="Comic Sans MS" charset="0"/>
              </a:rPr>
              <a:t> 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from/to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 the </a:t>
            </a: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transport</a:t>
            </a:r>
            <a:endParaRPr lang="en-US" altLang="x-none" sz="1800" dirty="0">
              <a:solidFill>
                <a:srgbClr val="3333CC"/>
              </a:solidFill>
              <a:latin typeface="Comic Sans MS" charset="0"/>
            </a:endParaRP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 dirty="0">
                <a:solidFill>
                  <a:srgbClr val="3333CC"/>
                </a:solidFill>
                <a:latin typeface="Comic Sans MS" charset="0"/>
              </a:rPr>
              <a:t>fragmentation and </a:t>
            </a:r>
            <a:r>
              <a:rPr lang="en-US" altLang="zh-CN" sz="2000" dirty="0">
                <a:solidFill>
                  <a:srgbClr val="3333CC"/>
                </a:solidFill>
                <a:latin typeface="Comic Sans MS" charset="0"/>
                <a:ea typeface="宋体" charset="-122"/>
              </a:rPr>
              <a:t>r</a:t>
            </a:r>
            <a:r>
              <a:rPr lang="en-US" altLang="x-none" sz="2000" dirty="0">
                <a:solidFill>
                  <a:srgbClr val="3333CC"/>
                </a:solidFill>
                <a:latin typeface="Comic Sans MS" charset="0"/>
              </a:rPr>
              <a:t>eassembling: </a:t>
            </a: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p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artition a fragment into smaller packet</a:t>
            </a: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s</a:t>
            </a:r>
          </a:p>
          <a:p>
            <a:pPr lvl="2" algn="l"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- removed in IPv6</a:t>
            </a:r>
            <a:endParaRPr lang="en-US" altLang="x-none" sz="1800" dirty="0">
              <a:solidFill>
                <a:srgbClr val="3333CC"/>
              </a:solidFill>
              <a:latin typeface="Comic Sans MS" charset="0"/>
            </a:endParaRP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zh-CN" sz="2000" dirty="0">
                <a:solidFill>
                  <a:srgbClr val="3333CC"/>
                </a:solidFill>
                <a:latin typeface="Comic Sans MS" charset="0"/>
                <a:ea typeface="宋体" charset="-122"/>
              </a:rPr>
              <a:t>error detection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 dirty="0">
                <a:solidFill>
                  <a:srgbClr val="3333CC"/>
                </a:solidFill>
                <a:latin typeface="Comic Sans MS" charset="0"/>
              </a:rPr>
              <a:t>routing: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b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est-effort to send packets from source to destination</a:t>
            </a:r>
            <a:endParaRPr lang="en-US" altLang="zh-CN" sz="2000" dirty="0">
              <a:solidFill>
                <a:srgbClr val="3333CC"/>
              </a:solidFill>
              <a:latin typeface="Comic Sans MS" charset="0"/>
              <a:ea typeface="宋体" charset="-122"/>
            </a:endParaRP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 dirty="0">
                <a:solidFill>
                  <a:srgbClr val="3333CC"/>
                </a:solidFill>
                <a:latin typeface="Comic Sans MS" charset="0"/>
                <a:ea typeface="宋体" charset="-122"/>
              </a:rPr>
              <a:t>certain </a:t>
            </a:r>
            <a:r>
              <a:rPr lang="en-US" altLang="x-none" sz="2000" dirty="0" err="1">
                <a:solidFill>
                  <a:srgbClr val="3333CC"/>
                </a:solidFill>
                <a:latin typeface="Comic Sans MS" charset="0"/>
                <a:ea typeface="宋体" charset="-122"/>
              </a:rPr>
              <a:t>QoS</a:t>
            </a:r>
            <a:r>
              <a:rPr lang="en-US" altLang="x-none" sz="2000" dirty="0">
                <a:solidFill>
                  <a:srgbClr val="3333CC"/>
                </a:solidFill>
                <a:latin typeface="Comic Sans MS" charset="0"/>
                <a:ea typeface="宋体" charset="-122"/>
              </a:rPr>
              <a:t>/</a:t>
            </a:r>
            <a:r>
              <a:rPr lang="en-US" altLang="x-none" sz="2000" dirty="0" err="1">
                <a:solidFill>
                  <a:srgbClr val="3333CC"/>
                </a:solidFill>
                <a:latin typeface="Comic Sans MS" charset="0"/>
                <a:ea typeface="宋体" charset="-122"/>
              </a:rPr>
              <a:t>CoS</a:t>
            </a:r>
            <a:endParaRPr lang="en-US" altLang="x-none" sz="2000" dirty="0">
              <a:solidFill>
                <a:srgbClr val="3333CC"/>
              </a:solidFill>
              <a:latin typeface="Comic Sans MS" charset="0"/>
            </a:endParaRP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 dirty="0">
                <a:solidFill>
                  <a:srgbClr val="3333CC"/>
                </a:solidFill>
                <a:latin typeface="Comic Sans MS" charset="0"/>
              </a:rPr>
              <a:t>does not provide </a:t>
            </a: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r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eliability or reservation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Interface: 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send a packet to a (transport-layer) peer at a specified global destination, with certain </a:t>
            </a:r>
            <a:r>
              <a:rPr lang="en-US" altLang="x-none" sz="1800" dirty="0" err="1">
                <a:solidFill>
                  <a:srgbClr val="000000"/>
                </a:solidFill>
                <a:latin typeface="Comic Sans MS" charset="0"/>
              </a:rPr>
              <a:t>QoS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/</a:t>
            </a:r>
            <a:r>
              <a:rPr lang="en-US" altLang="x-none" sz="1800" dirty="0" err="1">
                <a:solidFill>
                  <a:srgbClr val="000000"/>
                </a:solidFill>
                <a:latin typeface="Comic Sans MS" charset="0"/>
              </a:rPr>
              <a:t>CoS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7525" name="Freeform 5"/>
          <p:cNvSpPr>
            <a:spLocks/>
          </p:cNvSpPr>
          <p:nvPr/>
        </p:nvSpPr>
        <p:spPr bwMode="auto">
          <a:xfrm>
            <a:off x="5715000" y="1828800"/>
            <a:ext cx="1003300" cy="3733800"/>
          </a:xfrm>
          <a:custGeom>
            <a:avLst/>
            <a:gdLst>
              <a:gd name="T0" fmla="*/ 2147483647 w 632"/>
              <a:gd name="T1" fmla="*/ 0 h 2496"/>
              <a:gd name="T2" fmla="*/ 2147483647 w 632"/>
              <a:gd name="T3" fmla="*/ 2147483647 h 2496"/>
              <a:gd name="T4" fmla="*/ 0 w 632"/>
              <a:gd name="T5" fmla="*/ 2147483647 h 2496"/>
              <a:gd name="T6" fmla="*/ 0 60000 65536"/>
              <a:gd name="T7" fmla="*/ 0 60000 65536"/>
              <a:gd name="T8" fmla="*/ 0 60000 65536"/>
              <a:gd name="T9" fmla="*/ 0 w 632"/>
              <a:gd name="T10" fmla="*/ 0 h 2496"/>
              <a:gd name="T11" fmla="*/ 632 w 632"/>
              <a:gd name="T12" fmla="*/ 2496 h 2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2496">
                <a:moveTo>
                  <a:pt x="48" y="0"/>
                </a:moveTo>
                <a:cubicBezTo>
                  <a:pt x="340" y="368"/>
                  <a:pt x="632" y="736"/>
                  <a:pt x="624" y="1152"/>
                </a:cubicBezTo>
                <a:cubicBezTo>
                  <a:pt x="616" y="1568"/>
                  <a:pt x="308" y="2032"/>
                  <a:pt x="0" y="24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" name="Freeform 6"/>
          <p:cNvSpPr>
            <a:spLocks/>
          </p:cNvSpPr>
          <p:nvPr/>
        </p:nvSpPr>
        <p:spPr bwMode="auto">
          <a:xfrm>
            <a:off x="7759700" y="1828800"/>
            <a:ext cx="1079500" cy="3733800"/>
          </a:xfrm>
          <a:custGeom>
            <a:avLst/>
            <a:gdLst>
              <a:gd name="T0" fmla="*/ 2147483647 w 632"/>
              <a:gd name="T1" fmla="*/ 0 h 2496"/>
              <a:gd name="T2" fmla="*/ 2147483647 w 632"/>
              <a:gd name="T3" fmla="*/ 2147483647 h 2496"/>
              <a:gd name="T4" fmla="*/ 2147483647 w 632"/>
              <a:gd name="T5" fmla="*/ 2147483647 h 2496"/>
              <a:gd name="T6" fmla="*/ 0 60000 65536"/>
              <a:gd name="T7" fmla="*/ 0 60000 65536"/>
              <a:gd name="T8" fmla="*/ 0 60000 65536"/>
              <a:gd name="T9" fmla="*/ 0 w 632"/>
              <a:gd name="T10" fmla="*/ 0 h 2496"/>
              <a:gd name="T11" fmla="*/ 632 w 632"/>
              <a:gd name="T12" fmla="*/ 2496 h 2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2496">
                <a:moveTo>
                  <a:pt x="584" y="0"/>
                </a:moveTo>
                <a:cubicBezTo>
                  <a:pt x="292" y="416"/>
                  <a:pt x="0" y="832"/>
                  <a:pt x="8" y="1248"/>
                </a:cubicBezTo>
                <a:cubicBezTo>
                  <a:pt x="16" y="1664"/>
                  <a:pt x="324" y="2080"/>
                  <a:pt x="632" y="24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6705600" y="3276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6629400" y="3886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7011988" y="33178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FF0000"/>
                </a:solidFill>
              </a:rPr>
              <a:t>IP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5943600" y="5111750"/>
            <a:ext cx="87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Ethernet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7543800" y="5111750"/>
            <a:ext cx="1108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Cable/DSL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6705600" y="5111750"/>
            <a:ext cx="898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Wireless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6607175" y="2635250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TCP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7391400" y="2667000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UDP</a:t>
            </a:r>
          </a:p>
        </p:txBody>
      </p:sp>
      <p:sp>
        <p:nvSpPr>
          <p:cNvPr id="107535" name="Line 20"/>
          <p:cNvSpPr>
            <a:spLocks noChangeShapeType="1"/>
          </p:cNvSpPr>
          <p:nvPr/>
        </p:nvSpPr>
        <p:spPr bwMode="auto">
          <a:xfrm>
            <a:off x="5715000" y="55626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6" name="Line 21"/>
          <p:cNvSpPr>
            <a:spLocks noChangeShapeType="1"/>
          </p:cNvSpPr>
          <p:nvPr/>
        </p:nvSpPr>
        <p:spPr bwMode="auto">
          <a:xfrm>
            <a:off x="6248400" y="24384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7" name="Line 22"/>
          <p:cNvSpPr>
            <a:spLocks noChangeShapeType="1"/>
          </p:cNvSpPr>
          <p:nvPr/>
        </p:nvSpPr>
        <p:spPr bwMode="auto">
          <a:xfrm>
            <a:off x="7239000" y="2438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7538" name="Straight Connector 24"/>
          <p:cNvCxnSpPr>
            <a:cxnSpLocks noChangeShapeType="1"/>
          </p:cNvCxnSpPr>
          <p:nvPr/>
        </p:nvCxnSpPr>
        <p:spPr bwMode="auto">
          <a:xfrm rot="5400000">
            <a:off x="6740525" y="2292350"/>
            <a:ext cx="31908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539" name="Text Box 14"/>
          <p:cNvSpPr txBox="1">
            <a:spLocks noChangeArrowheads="1"/>
          </p:cNvSpPr>
          <p:nvPr/>
        </p:nvSpPr>
        <p:spPr bwMode="auto">
          <a:xfrm>
            <a:off x="6272213" y="2095500"/>
            <a:ext cx="549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 b="1">
                <a:solidFill>
                  <a:srgbClr val="000000"/>
                </a:solidFill>
              </a:rPr>
              <a:t>SSL</a:t>
            </a:r>
          </a:p>
        </p:txBody>
      </p:sp>
      <p:grpSp>
        <p:nvGrpSpPr>
          <p:cNvPr id="107540" name="Group 26"/>
          <p:cNvGrpSpPr>
            <a:grpSpLocks/>
          </p:cNvGrpSpPr>
          <p:nvPr/>
        </p:nvGrpSpPr>
        <p:grpSpPr bwMode="auto">
          <a:xfrm>
            <a:off x="5805488" y="1801813"/>
            <a:ext cx="2971800" cy="377825"/>
            <a:chOff x="2604654" y="1967359"/>
            <a:chExt cx="2971800" cy="378102"/>
          </a:xfrm>
        </p:grpSpPr>
        <p:sp>
          <p:nvSpPr>
            <p:cNvPr id="107541" name="Text Box 16"/>
            <p:cNvSpPr txBox="1">
              <a:spLocks noChangeArrowheads="1"/>
            </p:cNvSpPr>
            <p:nvPr/>
          </p:nvSpPr>
          <p:spPr bwMode="auto">
            <a:xfrm>
              <a:off x="4642364" y="2008911"/>
              <a:ext cx="738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Telnet</a:t>
              </a:r>
            </a:p>
          </p:txBody>
        </p:sp>
        <p:sp>
          <p:nvSpPr>
            <p:cNvPr id="107542" name="Text Box 17"/>
            <p:cNvSpPr txBox="1">
              <a:spLocks noChangeArrowheads="1"/>
            </p:cNvSpPr>
            <p:nvPr/>
          </p:nvSpPr>
          <p:spPr bwMode="auto">
            <a:xfrm>
              <a:off x="2843502" y="1995054"/>
              <a:ext cx="7048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Email</a:t>
              </a:r>
            </a:p>
          </p:txBody>
        </p:sp>
        <p:sp>
          <p:nvSpPr>
            <p:cNvPr id="107543" name="Text Box 18"/>
            <p:cNvSpPr txBox="1">
              <a:spLocks noChangeArrowheads="1"/>
            </p:cNvSpPr>
            <p:nvPr/>
          </p:nvSpPr>
          <p:spPr bwMode="auto">
            <a:xfrm>
              <a:off x="4191000" y="2008910"/>
              <a:ext cx="5667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FTP</a:t>
              </a:r>
            </a:p>
          </p:txBody>
        </p:sp>
        <p:sp>
          <p:nvSpPr>
            <p:cNvPr id="107544" name="Text Box 19"/>
            <p:cNvSpPr txBox="1">
              <a:spLocks noChangeArrowheads="1"/>
            </p:cNvSpPr>
            <p:nvPr/>
          </p:nvSpPr>
          <p:spPr bwMode="auto">
            <a:xfrm>
              <a:off x="3480522" y="2008908"/>
              <a:ext cx="793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WWW</a:t>
              </a:r>
            </a:p>
          </p:txBody>
        </p:sp>
        <p:sp>
          <p:nvSpPr>
            <p:cNvPr id="107545" name="Line 20"/>
            <p:cNvSpPr>
              <a:spLocks noChangeShapeType="1"/>
            </p:cNvSpPr>
            <p:nvPr/>
          </p:nvSpPr>
          <p:spPr bwMode="auto">
            <a:xfrm>
              <a:off x="2604654" y="1967359"/>
              <a:ext cx="297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7546" name="Straight Connector 32"/>
            <p:cNvCxnSpPr>
              <a:cxnSpLocks noChangeShapeType="1"/>
            </p:cNvCxnSpPr>
            <p:nvPr/>
          </p:nvCxnSpPr>
          <p:spPr bwMode="auto">
            <a:xfrm>
              <a:off x="2867891" y="2313709"/>
              <a:ext cx="81741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18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69" name="Group 28"/>
          <p:cNvGrpSpPr>
            <a:grpSpLocks/>
          </p:cNvGrpSpPr>
          <p:nvPr/>
        </p:nvGrpSpPr>
        <p:grpSpPr bwMode="auto">
          <a:xfrm>
            <a:off x="6926263" y="4354513"/>
            <a:ext cx="2217737" cy="2503487"/>
            <a:chOff x="5715000" y="1801815"/>
            <a:chExt cx="3124200" cy="3760785"/>
          </a:xfrm>
        </p:grpSpPr>
        <p:sp>
          <p:nvSpPr>
            <p:cNvPr id="109598" name="Freeform 2"/>
            <p:cNvSpPr>
              <a:spLocks/>
            </p:cNvSpPr>
            <p:nvPr/>
          </p:nvSpPr>
          <p:spPr bwMode="auto">
            <a:xfrm>
              <a:off x="6669088" y="3276600"/>
              <a:ext cx="1179512" cy="609600"/>
            </a:xfrm>
            <a:custGeom>
              <a:avLst/>
              <a:gdLst>
                <a:gd name="T0" fmla="*/ 0 w 743"/>
                <a:gd name="T1" fmla="*/ 0 h 384"/>
                <a:gd name="T2" fmla="*/ 2147483647 w 743"/>
                <a:gd name="T3" fmla="*/ 2147483647 h 384"/>
                <a:gd name="T4" fmla="*/ 0 w 743"/>
                <a:gd name="T5" fmla="*/ 2147483647 h 384"/>
                <a:gd name="T6" fmla="*/ 2147483647 w 743"/>
                <a:gd name="T7" fmla="*/ 2147483647 h 384"/>
                <a:gd name="T8" fmla="*/ 2147483647 w 743"/>
                <a:gd name="T9" fmla="*/ 2147483647 h 384"/>
                <a:gd name="T10" fmla="*/ 2147483647 w 743"/>
                <a:gd name="T11" fmla="*/ 2147483647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3"/>
                <a:gd name="T19" fmla="*/ 0 h 384"/>
                <a:gd name="T20" fmla="*/ 743 w 743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3" h="384">
                  <a:moveTo>
                    <a:pt x="0" y="0"/>
                  </a:moveTo>
                  <a:lnTo>
                    <a:pt x="23" y="194"/>
                  </a:lnTo>
                  <a:lnTo>
                    <a:pt x="0" y="384"/>
                  </a:lnTo>
                  <a:lnTo>
                    <a:pt x="713" y="384"/>
                  </a:lnTo>
                  <a:lnTo>
                    <a:pt x="695" y="194"/>
                  </a:lnTo>
                  <a:lnTo>
                    <a:pt x="743" y="2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99" name="Freeform 30"/>
            <p:cNvSpPr>
              <a:spLocks/>
            </p:cNvSpPr>
            <p:nvPr/>
          </p:nvSpPr>
          <p:spPr bwMode="auto">
            <a:xfrm>
              <a:off x="5715000" y="1828800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0" name="Freeform 31"/>
            <p:cNvSpPr>
              <a:spLocks/>
            </p:cNvSpPr>
            <p:nvPr/>
          </p:nvSpPr>
          <p:spPr bwMode="auto">
            <a:xfrm>
              <a:off x="7759700" y="1828800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1" name="Line 7"/>
            <p:cNvSpPr>
              <a:spLocks noChangeShapeType="1"/>
            </p:cNvSpPr>
            <p:nvPr/>
          </p:nvSpPr>
          <p:spPr bwMode="auto">
            <a:xfrm>
              <a:off x="6705600" y="32766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2" name="Line 8"/>
            <p:cNvSpPr>
              <a:spLocks noChangeShapeType="1"/>
            </p:cNvSpPr>
            <p:nvPr/>
          </p:nvSpPr>
          <p:spPr bwMode="auto">
            <a:xfrm>
              <a:off x="6629400" y="38862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3" name="Text Box 9"/>
            <p:cNvSpPr txBox="1">
              <a:spLocks noChangeArrowheads="1"/>
            </p:cNvSpPr>
            <p:nvPr/>
          </p:nvSpPr>
          <p:spPr bwMode="auto">
            <a:xfrm>
              <a:off x="6986583" y="3317874"/>
              <a:ext cx="506421" cy="50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FF0000"/>
                  </a:solidFill>
                </a:rPr>
                <a:t>IP</a:t>
              </a:r>
            </a:p>
          </p:txBody>
        </p:sp>
        <p:sp>
          <p:nvSpPr>
            <p:cNvPr id="109604" name="Text Box 10"/>
            <p:cNvSpPr txBox="1">
              <a:spLocks noChangeArrowheads="1"/>
            </p:cNvSpPr>
            <p:nvPr/>
          </p:nvSpPr>
          <p:spPr bwMode="auto">
            <a:xfrm>
              <a:off x="5907645" y="5111750"/>
              <a:ext cx="94662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Ethernet</a:t>
              </a:r>
            </a:p>
          </p:txBody>
        </p:sp>
        <p:sp>
          <p:nvSpPr>
            <p:cNvPr id="109605" name="Text Box 11"/>
            <p:cNvSpPr txBox="1">
              <a:spLocks noChangeArrowheads="1"/>
            </p:cNvSpPr>
            <p:nvPr/>
          </p:nvSpPr>
          <p:spPr bwMode="auto">
            <a:xfrm>
              <a:off x="7524386" y="5111749"/>
              <a:ext cx="114690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Cable/DSL</a:t>
              </a:r>
            </a:p>
          </p:txBody>
        </p:sp>
        <p:sp>
          <p:nvSpPr>
            <p:cNvPr id="109606" name="Text Box 12"/>
            <p:cNvSpPr txBox="1">
              <a:spLocks noChangeArrowheads="1"/>
            </p:cNvSpPr>
            <p:nvPr/>
          </p:nvSpPr>
          <p:spPr bwMode="auto">
            <a:xfrm>
              <a:off x="6672127" y="5111749"/>
              <a:ext cx="96547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Wireless</a:t>
              </a:r>
            </a:p>
          </p:txBody>
        </p:sp>
        <p:sp>
          <p:nvSpPr>
            <p:cNvPr id="109607" name="Text Box 13"/>
            <p:cNvSpPr txBox="1">
              <a:spLocks noChangeArrowheads="1"/>
            </p:cNvSpPr>
            <p:nvPr/>
          </p:nvSpPr>
          <p:spPr bwMode="auto">
            <a:xfrm>
              <a:off x="6574265" y="2635249"/>
              <a:ext cx="621447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TCP</a:t>
              </a:r>
            </a:p>
          </p:txBody>
        </p:sp>
        <p:sp>
          <p:nvSpPr>
            <p:cNvPr id="109608" name="Text Box 14"/>
            <p:cNvSpPr txBox="1">
              <a:spLocks noChangeArrowheads="1"/>
            </p:cNvSpPr>
            <p:nvPr/>
          </p:nvSpPr>
          <p:spPr bwMode="auto">
            <a:xfrm>
              <a:off x="7357092" y="2667000"/>
              <a:ext cx="657577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09609" name="Line 20"/>
            <p:cNvSpPr>
              <a:spLocks noChangeShapeType="1"/>
            </p:cNvSpPr>
            <p:nvPr/>
          </p:nvSpPr>
          <p:spPr bwMode="auto">
            <a:xfrm>
              <a:off x="5715000" y="55626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0" name="Line 21"/>
            <p:cNvSpPr>
              <a:spLocks noChangeShapeType="1"/>
            </p:cNvSpPr>
            <p:nvPr/>
          </p:nvSpPr>
          <p:spPr bwMode="auto">
            <a:xfrm>
              <a:off x="6248400" y="243840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1" name="Line 22"/>
            <p:cNvSpPr>
              <a:spLocks noChangeShapeType="1"/>
            </p:cNvSpPr>
            <p:nvPr/>
          </p:nvSpPr>
          <p:spPr bwMode="auto">
            <a:xfrm>
              <a:off x="7239000" y="24384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9612" name="Straight Connector 24"/>
            <p:cNvCxnSpPr>
              <a:cxnSpLocks noChangeShapeType="1"/>
            </p:cNvCxnSpPr>
            <p:nvPr/>
          </p:nvCxnSpPr>
          <p:spPr bwMode="auto">
            <a:xfrm rot="5400000">
              <a:off x="6740525" y="2292350"/>
              <a:ext cx="31908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613" name="Text Box 14"/>
            <p:cNvSpPr txBox="1">
              <a:spLocks noChangeArrowheads="1"/>
            </p:cNvSpPr>
            <p:nvPr/>
          </p:nvSpPr>
          <p:spPr bwMode="auto">
            <a:xfrm>
              <a:off x="6245159" y="2095503"/>
              <a:ext cx="603381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 b="1">
                  <a:solidFill>
                    <a:srgbClr val="000000"/>
                  </a:solidFill>
                </a:rPr>
                <a:t>SSL</a:t>
              </a:r>
            </a:p>
          </p:txBody>
        </p:sp>
        <p:grpSp>
          <p:nvGrpSpPr>
            <p:cNvPr id="109614" name="Group 26"/>
            <p:cNvGrpSpPr>
              <a:grpSpLocks/>
            </p:cNvGrpSpPr>
            <p:nvPr/>
          </p:nvGrpSpPr>
          <p:grpSpPr bwMode="auto">
            <a:xfrm>
              <a:off x="5805488" y="1801815"/>
              <a:ext cx="2971800" cy="434438"/>
              <a:chOff x="2604654" y="1967359"/>
              <a:chExt cx="2971800" cy="434756"/>
            </a:xfrm>
          </p:grpSpPr>
          <p:sp>
            <p:nvSpPr>
              <p:cNvPr id="109615" name="Text Box 16"/>
              <p:cNvSpPr txBox="1">
                <a:spLocks noChangeArrowheads="1"/>
              </p:cNvSpPr>
              <p:nvPr/>
            </p:nvSpPr>
            <p:spPr bwMode="auto">
              <a:xfrm>
                <a:off x="4619440" y="2008911"/>
                <a:ext cx="784036" cy="393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 b="1">
                    <a:solidFill>
                      <a:srgbClr val="000000"/>
                    </a:solidFill>
                  </a:rPr>
                  <a:t>Telnet</a:t>
                </a:r>
              </a:p>
            </p:txBody>
          </p:sp>
          <p:sp>
            <p:nvSpPr>
              <p:cNvPr id="109616" name="Text Box 17"/>
              <p:cNvSpPr txBox="1">
                <a:spLocks noChangeArrowheads="1"/>
              </p:cNvSpPr>
              <p:nvPr/>
            </p:nvSpPr>
            <p:spPr bwMode="auto">
              <a:xfrm>
                <a:off x="2803909" y="1995054"/>
                <a:ext cx="784036" cy="393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 b="1">
                    <a:solidFill>
                      <a:srgbClr val="000000"/>
                    </a:solidFill>
                  </a:rPr>
                  <a:t>Email</a:t>
                </a:r>
              </a:p>
            </p:txBody>
          </p:sp>
          <p:sp>
            <p:nvSpPr>
              <p:cNvPr id="109617" name="Text Box 18"/>
              <p:cNvSpPr txBox="1">
                <a:spLocks noChangeArrowheads="1"/>
              </p:cNvSpPr>
              <p:nvPr/>
            </p:nvSpPr>
            <p:spPr bwMode="auto">
              <a:xfrm>
                <a:off x="4154614" y="2008910"/>
                <a:ext cx="639512" cy="393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 b="1">
                    <a:solidFill>
                      <a:srgbClr val="000000"/>
                    </a:solidFill>
                  </a:rPr>
                  <a:t>FTP</a:t>
                </a:r>
              </a:p>
            </p:txBody>
          </p:sp>
          <p:sp>
            <p:nvSpPr>
              <p:cNvPr id="109618" name="Text Box 19"/>
              <p:cNvSpPr txBox="1">
                <a:spLocks noChangeArrowheads="1"/>
              </p:cNvSpPr>
              <p:nvPr/>
            </p:nvSpPr>
            <p:spPr bwMode="auto">
              <a:xfrm>
                <a:off x="3440216" y="2008908"/>
                <a:ext cx="874362" cy="393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 b="1">
                    <a:solidFill>
                      <a:srgbClr val="000000"/>
                    </a:solidFill>
                  </a:rPr>
                  <a:t>WWW</a:t>
                </a:r>
              </a:p>
            </p:txBody>
          </p:sp>
          <p:sp>
            <p:nvSpPr>
              <p:cNvPr id="109619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09620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2867891" y="2313709"/>
                <a:ext cx="817418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9570" name="Group 1"/>
          <p:cNvGrpSpPr>
            <a:grpSpLocks/>
          </p:cNvGrpSpPr>
          <p:nvPr/>
        </p:nvGrpSpPr>
        <p:grpSpPr bwMode="auto">
          <a:xfrm>
            <a:off x="0" y="4354513"/>
            <a:ext cx="2217738" cy="2503487"/>
            <a:chOff x="5715000" y="1801815"/>
            <a:chExt cx="3124200" cy="3760785"/>
          </a:xfrm>
        </p:grpSpPr>
        <p:sp>
          <p:nvSpPr>
            <p:cNvPr id="109575" name="Freeform 2"/>
            <p:cNvSpPr>
              <a:spLocks/>
            </p:cNvSpPr>
            <p:nvPr/>
          </p:nvSpPr>
          <p:spPr bwMode="auto">
            <a:xfrm>
              <a:off x="6669088" y="3276600"/>
              <a:ext cx="1179512" cy="609600"/>
            </a:xfrm>
            <a:custGeom>
              <a:avLst/>
              <a:gdLst>
                <a:gd name="T0" fmla="*/ 0 w 743"/>
                <a:gd name="T1" fmla="*/ 0 h 384"/>
                <a:gd name="T2" fmla="*/ 2147483647 w 743"/>
                <a:gd name="T3" fmla="*/ 2147483647 h 384"/>
                <a:gd name="T4" fmla="*/ 0 w 743"/>
                <a:gd name="T5" fmla="*/ 2147483647 h 384"/>
                <a:gd name="T6" fmla="*/ 2147483647 w 743"/>
                <a:gd name="T7" fmla="*/ 2147483647 h 384"/>
                <a:gd name="T8" fmla="*/ 2147483647 w 743"/>
                <a:gd name="T9" fmla="*/ 2147483647 h 384"/>
                <a:gd name="T10" fmla="*/ 2147483647 w 743"/>
                <a:gd name="T11" fmla="*/ 2147483647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3"/>
                <a:gd name="T19" fmla="*/ 0 h 384"/>
                <a:gd name="T20" fmla="*/ 743 w 743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3" h="384">
                  <a:moveTo>
                    <a:pt x="0" y="0"/>
                  </a:moveTo>
                  <a:lnTo>
                    <a:pt x="23" y="194"/>
                  </a:lnTo>
                  <a:lnTo>
                    <a:pt x="0" y="384"/>
                  </a:lnTo>
                  <a:lnTo>
                    <a:pt x="713" y="384"/>
                  </a:lnTo>
                  <a:lnTo>
                    <a:pt x="695" y="194"/>
                  </a:lnTo>
                  <a:lnTo>
                    <a:pt x="743" y="2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76" name="Freeform 5"/>
            <p:cNvSpPr>
              <a:spLocks/>
            </p:cNvSpPr>
            <p:nvPr/>
          </p:nvSpPr>
          <p:spPr bwMode="auto">
            <a:xfrm>
              <a:off x="5715000" y="1828800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7" name="Freeform 6"/>
            <p:cNvSpPr>
              <a:spLocks/>
            </p:cNvSpPr>
            <p:nvPr/>
          </p:nvSpPr>
          <p:spPr bwMode="auto">
            <a:xfrm>
              <a:off x="7759700" y="1828800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8" name="Line 7"/>
            <p:cNvSpPr>
              <a:spLocks noChangeShapeType="1"/>
            </p:cNvSpPr>
            <p:nvPr/>
          </p:nvSpPr>
          <p:spPr bwMode="auto">
            <a:xfrm>
              <a:off x="6705600" y="32766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9" name="Line 8"/>
            <p:cNvSpPr>
              <a:spLocks noChangeShapeType="1"/>
            </p:cNvSpPr>
            <p:nvPr/>
          </p:nvSpPr>
          <p:spPr bwMode="auto">
            <a:xfrm>
              <a:off x="6629400" y="38862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0" name="Text Box 9"/>
            <p:cNvSpPr txBox="1">
              <a:spLocks noChangeArrowheads="1"/>
            </p:cNvSpPr>
            <p:nvPr/>
          </p:nvSpPr>
          <p:spPr bwMode="auto">
            <a:xfrm>
              <a:off x="6986583" y="3317874"/>
              <a:ext cx="506421" cy="50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FF0000"/>
                  </a:solidFill>
                </a:rPr>
                <a:t>IP</a:t>
              </a:r>
            </a:p>
          </p:txBody>
        </p:sp>
        <p:sp>
          <p:nvSpPr>
            <p:cNvPr id="109581" name="Text Box 10"/>
            <p:cNvSpPr txBox="1">
              <a:spLocks noChangeArrowheads="1"/>
            </p:cNvSpPr>
            <p:nvPr/>
          </p:nvSpPr>
          <p:spPr bwMode="auto">
            <a:xfrm>
              <a:off x="5907645" y="5111750"/>
              <a:ext cx="94662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Ethernet</a:t>
              </a:r>
            </a:p>
          </p:txBody>
        </p:sp>
        <p:sp>
          <p:nvSpPr>
            <p:cNvPr id="109582" name="Text Box 11"/>
            <p:cNvSpPr txBox="1">
              <a:spLocks noChangeArrowheads="1"/>
            </p:cNvSpPr>
            <p:nvPr/>
          </p:nvSpPr>
          <p:spPr bwMode="auto">
            <a:xfrm>
              <a:off x="7524386" y="5111749"/>
              <a:ext cx="114690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Cable/DSL</a:t>
              </a:r>
            </a:p>
          </p:txBody>
        </p:sp>
        <p:sp>
          <p:nvSpPr>
            <p:cNvPr id="109583" name="Text Box 12"/>
            <p:cNvSpPr txBox="1">
              <a:spLocks noChangeArrowheads="1"/>
            </p:cNvSpPr>
            <p:nvPr/>
          </p:nvSpPr>
          <p:spPr bwMode="auto">
            <a:xfrm>
              <a:off x="6672127" y="5111749"/>
              <a:ext cx="96547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Wireless</a:t>
              </a:r>
            </a:p>
          </p:txBody>
        </p:sp>
        <p:sp>
          <p:nvSpPr>
            <p:cNvPr id="109584" name="Text Box 13"/>
            <p:cNvSpPr txBox="1">
              <a:spLocks noChangeArrowheads="1"/>
            </p:cNvSpPr>
            <p:nvPr/>
          </p:nvSpPr>
          <p:spPr bwMode="auto">
            <a:xfrm>
              <a:off x="6574265" y="2635249"/>
              <a:ext cx="621447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TCP</a:t>
              </a:r>
            </a:p>
          </p:txBody>
        </p:sp>
        <p:sp>
          <p:nvSpPr>
            <p:cNvPr id="109585" name="Text Box 14"/>
            <p:cNvSpPr txBox="1">
              <a:spLocks noChangeArrowheads="1"/>
            </p:cNvSpPr>
            <p:nvPr/>
          </p:nvSpPr>
          <p:spPr bwMode="auto">
            <a:xfrm>
              <a:off x="7357092" y="2667000"/>
              <a:ext cx="657577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09586" name="Line 20"/>
            <p:cNvSpPr>
              <a:spLocks noChangeShapeType="1"/>
            </p:cNvSpPr>
            <p:nvPr/>
          </p:nvSpPr>
          <p:spPr bwMode="auto">
            <a:xfrm>
              <a:off x="5715000" y="55626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7" name="Line 21"/>
            <p:cNvSpPr>
              <a:spLocks noChangeShapeType="1"/>
            </p:cNvSpPr>
            <p:nvPr/>
          </p:nvSpPr>
          <p:spPr bwMode="auto">
            <a:xfrm>
              <a:off x="6248400" y="243840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Line 22"/>
            <p:cNvSpPr>
              <a:spLocks noChangeShapeType="1"/>
            </p:cNvSpPr>
            <p:nvPr/>
          </p:nvSpPr>
          <p:spPr bwMode="auto">
            <a:xfrm>
              <a:off x="7239000" y="24384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9589" name="Straight Connector 24"/>
            <p:cNvCxnSpPr>
              <a:cxnSpLocks noChangeShapeType="1"/>
            </p:cNvCxnSpPr>
            <p:nvPr/>
          </p:nvCxnSpPr>
          <p:spPr bwMode="auto">
            <a:xfrm rot="5400000">
              <a:off x="6740525" y="2292350"/>
              <a:ext cx="31908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590" name="Text Box 14"/>
            <p:cNvSpPr txBox="1">
              <a:spLocks noChangeArrowheads="1"/>
            </p:cNvSpPr>
            <p:nvPr/>
          </p:nvSpPr>
          <p:spPr bwMode="auto">
            <a:xfrm>
              <a:off x="6245159" y="2095503"/>
              <a:ext cx="603381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 b="1">
                  <a:solidFill>
                    <a:srgbClr val="000000"/>
                  </a:solidFill>
                </a:rPr>
                <a:t>SSL</a:t>
              </a:r>
            </a:p>
          </p:txBody>
        </p:sp>
        <p:grpSp>
          <p:nvGrpSpPr>
            <p:cNvPr id="109591" name="Group 26"/>
            <p:cNvGrpSpPr>
              <a:grpSpLocks/>
            </p:cNvGrpSpPr>
            <p:nvPr/>
          </p:nvGrpSpPr>
          <p:grpSpPr bwMode="auto">
            <a:xfrm>
              <a:off x="5805488" y="1801815"/>
              <a:ext cx="2971800" cy="434438"/>
              <a:chOff x="2604654" y="1967359"/>
              <a:chExt cx="2971800" cy="434756"/>
            </a:xfrm>
          </p:grpSpPr>
          <p:sp>
            <p:nvSpPr>
              <p:cNvPr id="109592" name="Text Box 16"/>
              <p:cNvSpPr txBox="1">
                <a:spLocks noChangeArrowheads="1"/>
              </p:cNvSpPr>
              <p:nvPr/>
            </p:nvSpPr>
            <p:spPr bwMode="auto">
              <a:xfrm>
                <a:off x="4619440" y="2008911"/>
                <a:ext cx="784036" cy="393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 b="1">
                    <a:solidFill>
                      <a:srgbClr val="000000"/>
                    </a:solidFill>
                  </a:rPr>
                  <a:t>Telnet</a:t>
                </a:r>
              </a:p>
            </p:txBody>
          </p:sp>
          <p:sp>
            <p:nvSpPr>
              <p:cNvPr id="109593" name="Text Box 17"/>
              <p:cNvSpPr txBox="1">
                <a:spLocks noChangeArrowheads="1"/>
              </p:cNvSpPr>
              <p:nvPr/>
            </p:nvSpPr>
            <p:spPr bwMode="auto">
              <a:xfrm>
                <a:off x="2803909" y="1995054"/>
                <a:ext cx="784036" cy="393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 b="1">
                    <a:solidFill>
                      <a:srgbClr val="000000"/>
                    </a:solidFill>
                  </a:rPr>
                  <a:t>Email</a:t>
                </a:r>
              </a:p>
            </p:txBody>
          </p:sp>
          <p:sp>
            <p:nvSpPr>
              <p:cNvPr id="109594" name="Text Box 18"/>
              <p:cNvSpPr txBox="1">
                <a:spLocks noChangeArrowheads="1"/>
              </p:cNvSpPr>
              <p:nvPr/>
            </p:nvSpPr>
            <p:spPr bwMode="auto">
              <a:xfrm>
                <a:off x="4154614" y="2008910"/>
                <a:ext cx="639512" cy="393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 b="1">
                    <a:solidFill>
                      <a:srgbClr val="000000"/>
                    </a:solidFill>
                  </a:rPr>
                  <a:t>FTP</a:t>
                </a:r>
              </a:p>
            </p:txBody>
          </p:sp>
          <p:sp>
            <p:nvSpPr>
              <p:cNvPr id="109595" name="Text Box 19"/>
              <p:cNvSpPr txBox="1">
                <a:spLocks noChangeArrowheads="1"/>
              </p:cNvSpPr>
              <p:nvPr/>
            </p:nvSpPr>
            <p:spPr bwMode="auto">
              <a:xfrm>
                <a:off x="3440216" y="2008908"/>
                <a:ext cx="874362" cy="393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100" b="1">
                    <a:solidFill>
                      <a:srgbClr val="000000"/>
                    </a:solidFill>
                  </a:rPr>
                  <a:t>WWW</a:t>
                </a:r>
              </a:p>
            </p:txBody>
          </p:sp>
          <p:sp>
            <p:nvSpPr>
              <p:cNvPr id="109596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09597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2867891" y="2313709"/>
                <a:ext cx="817418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095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BAEF45C-B777-A34A-B5DC-E3E14D97E85A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15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957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4000" u="sng">
                <a:solidFill>
                  <a:srgbClr val="3333CC"/>
                </a:solidFill>
                <a:latin typeface="Comic Sans MS" charset="0"/>
              </a:rPr>
              <a:t>Network Layer: IP</a:t>
            </a:r>
            <a:r>
              <a:rPr lang="en-US" altLang="zh-CN" sz="4000" u="sng">
                <a:solidFill>
                  <a:srgbClr val="3333CC"/>
                </a:solidFill>
                <a:latin typeface="Comic Sans MS" charset="0"/>
                <a:ea typeface="宋体" charset="-122"/>
              </a:rPr>
              <a:t>v4</a:t>
            </a:r>
            <a:r>
              <a:rPr lang="en-US" altLang="x-none" sz="4000" u="sng">
                <a:solidFill>
                  <a:srgbClr val="3333CC"/>
                </a:solidFill>
                <a:latin typeface="Comic Sans MS" charset="0"/>
              </a:rPr>
              <a:t> </a:t>
            </a:r>
            <a:r>
              <a:rPr lang="en-US" altLang="zh-CN" sz="4000" u="sng">
                <a:solidFill>
                  <a:srgbClr val="3333CC"/>
                </a:solidFill>
                <a:latin typeface="Comic Sans MS" charset="0"/>
                <a:ea typeface="宋体" charset="-122"/>
              </a:rPr>
              <a:t>Header</a:t>
            </a:r>
            <a:endParaRPr lang="en-US" altLang="x-none" sz="4000" u="sng">
              <a:solidFill>
                <a:srgbClr val="3333CC"/>
              </a:solidFill>
              <a:latin typeface="Comic Sans MS" charset="0"/>
            </a:endParaRPr>
          </a:p>
        </p:txBody>
      </p:sp>
      <p:pic>
        <p:nvPicPr>
          <p:cNvPr id="1208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76363"/>
            <a:ext cx="81534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4" name="Straight Arrow Connector 52"/>
          <p:cNvCxnSpPr>
            <a:cxnSpLocks noChangeShapeType="1"/>
          </p:cNvCxnSpPr>
          <p:nvPr/>
        </p:nvCxnSpPr>
        <p:spPr bwMode="auto">
          <a:xfrm>
            <a:off x="1495425" y="5548313"/>
            <a:ext cx="6124575" cy="1746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DC3608-B55D-6A4A-AAAA-B7FBF7D82DB2}"/>
              </a:ext>
            </a:extLst>
          </p:cNvPr>
          <p:cNvSpPr txBox="1"/>
          <p:nvPr/>
        </p:nvSpPr>
        <p:spPr>
          <a:xfrm>
            <a:off x="2201728" y="5379046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multiplexing</a:t>
            </a:r>
          </a:p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/demultiplexing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2BB871-4375-4946-A35E-0847ECAF34B1}"/>
              </a:ext>
            </a:extLst>
          </p:cNvPr>
          <p:cNvCxnSpPr>
            <a:cxnSpLocks/>
            <a:stCxn id="54" idx="0"/>
          </p:cNvCxnSpPr>
          <p:nvPr/>
        </p:nvCxnSpPr>
        <p:spPr bwMode="auto">
          <a:xfrm flipV="1">
            <a:off x="3037855" y="2840478"/>
            <a:ext cx="391657" cy="25385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7358CE-9FD4-FE48-8DCC-CA70691E572E}"/>
              </a:ext>
            </a:extLst>
          </p:cNvPr>
          <p:cNvSpPr/>
          <p:nvPr/>
        </p:nvSpPr>
        <p:spPr>
          <a:xfrm>
            <a:off x="-90239" y="2003445"/>
            <a:ext cx="180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1600" dirty="0">
                <a:solidFill>
                  <a:srgbClr val="3333CC"/>
                </a:solidFill>
                <a:latin typeface="Comic Sans MS" charset="0"/>
              </a:rPr>
              <a:t>fragmentation </a:t>
            </a:r>
            <a:r>
              <a:rPr lang="en-US" altLang="zh-CN" sz="1600" dirty="0">
                <a:solidFill>
                  <a:srgbClr val="3333CC"/>
                </a:solidFill>
                <a:latin typeface="Comic Sans MS" charset="0"/>
              </a:rPr>
              <a:t>/</a:t>
            </a:r>
            <a:r>
              <a:rPr lang="en-US" altLang="x-none" sz="1600" dirty="0">
                <a:solidFill>
                  <a:srgbClr val="3333CC"/>
                </a:solidFill>
                <a:latin typeface="Comic Sans MS" charset="0"/>
              </a:rPr>
              <a:t> </a:t>
            </a:r>
            <a:r>
              <a:rPr lang="en-US" altLang="zh-CN" sz="1600" dirty="0">
                <a:solidFill>
                  <a:srgbClr val="3333CC"/>
                </a:solidFill>
                <a:latin typeface="Comic Sans MS" charset="0"/>
                <a:ea typeface="宋体" charset="-122"/>
              </a:rPr>
              <a:t>r</a:t>
            </a:r>
            <a:r>
              <a:rPr lang="en-US" altLang="x-none" sz="1600" dirty="0">
                <a:solidFill>
                  <a:srgbClr val="3333CC"/>
                </a:solidFill>
                <a:latin typeface="Comic Sans MS" charset="0"/>
              </a:rPr>
              <a:t>eassembling</a:t>
            </a:r>
            <a:endParaRPr lang="en-US" sz="1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3AD09E-D6F5-1343-B312-EF997B2DCFE5}"/>
              </a:ext>
            </a:extLst>
          </p:cNvPr>
          <p:cNvSpPr txBox="1"/>
          <p:nvPr/>
        </p:nvSpPr>
        <p:spPr>
          <a:xfrm>
            <a:off x="7070009" y="2462395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error</a:t>
            </a:r>
          </a:p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detection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A4F4B64-147E-614E-8DD6-30BF075B1A12}"/>
              </a:ext>
            </a:extLst>
          </p:cNvPr>
          <p:cNvSpPr txBox="1"/>
          <p:nvPr/>
        </p:nvSpPr>
        <p:spPr>
          <a:xfrm>
            <a:off x="7118" y="3052717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routing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65F910E-D020-D847-887B-F535D47763E2}"/>
              </a:ext>
            </a:extLst>
          </p:cNvPr>
          <p:cNvCxnSpPr>
            <a:cxnSpLocks/>
          </p:cNvCxnSpPr>
          <p:nvPr/>
        </p:nvCxnSpPr>
        <p:spPr bwMode="auto">
          <a:xfrm flipV="1">
            <a:off x="813974" y="2757844"/>
            <a:ext cx="627359" cy="3432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1E6A6B1-49A4-AD46-BB70-CCBA13EC8261}"/>
              </a:ext>
            </a:extLst>
          </p:cNvPr>
          <p:cNvCxnSpPr>
            <a:cxnSpLocks/>
            <a:stCxn id="63" idx="3"/>
          </p:cNvCxnSpPr>
          <p:nvPr/>
        </p:nvCxnSpPr>
        <p:spPr bwMode="auto">
          <a:xfrm flipV="1">
            <a:off x="876267" y="3206530"/>
            <a:ext cx="2725485" cy="154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F1B0C48-F64C-0F40-92F3-F2B78C63C948}"/>
              </a:ext>
            </a:extLst>
          </p:cNvPr>
          <p:cNvCxnSpPr>
            <a:cxnSpLocks/>
          </p:cNvCxnSpPr>
          <p:nvPr/>
        </p:nvCxnSpPr>
        <p:spPr bwMode="auto">
          <a:xfrm>
            <a:off x="821236" y="3400253"/>
            <a:ext cx="2665195" cy="2253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21E74B5-6C66-724D-A5FD-4B8180D78675}"/>
              </a:ext>
            </a:extLst>
          </p:cNvPr>
          <p:cNvSpPr txBox="1"/>
          <p:nvPr/>
        </p:nvSpPr>
        <p:spPr>
          <a:xfrm>
            <a:off x="3123061" y="1286957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QoS/</a:t>
            </a:r>
            <a:r>
              <a:rPr lang="en-US" altLang="zh-CN" sz="1600" dirty="0" err="1">
                <a:solidFill>
                  <a:schemeClr val="accent2"/>
                </a:solidFill>
                <a:latin typeface="+mn-lt"/>
                <a:ea typeface="+mn-ea"/>
              </a:rPr>
              <a:t>CoS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34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" grpId="0"/>
      <p:bldP spid="63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121B150-4A6B-734F-B660-51D8B37AA72F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16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u="sng" dirty="0">
                <a:solidFill>
                  <a:srgbClr val="3333CC"/>
                </a:solidFill>
                <a:latin typeface="Comic Sans MS" charset="0"/>
              </a:rPr>
              <a:t>Transport Layer: UDP </a:t>
            </a:r>
            <a:endParaRPr lang="en-US" altLang="x-none" sz="4000" u="sng" dirty="0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593725" y="1562100"/>
            <a:ext cx="53736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457200" indent="-4572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zh-CN" sz="2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A c</a:t>
            </a:r>
            <a:r>
              <a:rPr lang="en-US" altLang="x-none" sz="2800" dirty="0">
                <a:solidFill>
                  <a:srgbClr val="000000"/>
                </a:solidFill>
                <a:latin typeface="Comic Sans MS" charset="0"/>
              </a:rPr>
              <a:t>onnectionless service</a:t>
            </a:r>
          </a:p>
          <a:p>
            <a:pPr marL="457200" indent="-4572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sz="2800" dirty="0">
                <a:solidFill>
                  <a:srgbClr val="000000"/>
                </a:solidFill>
                <a:latin typeface="Comic Sans MS" charset="0"/>
              </a:rPr>
              <a:t>Does not provide: connection setup, reliability, flow control, congestion control, timing, or bandwidth guarantee </a:t>
            </a:r>
            <a:endParaRPr lang="en-US" altLang="zh-CN" sz="2800" dirty="0">
              <a:solidFill>
                <a:srgbClr val="000000"/>
              </a:solidFill>
              <a:latin typeface="Comic Sans MS" charset="0"/>
              <a:ea typeface="宋体" charset="-122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zh-CN" sz="2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w</a:t>
            </a:r>
            <a:r>
              <a:rPr lang="en-US" altLang="x-none" sz="2800" dirty="0">
                <a:solidFill>
                  <a:srgbClr val="000000"/>
                </a:solidFill>
                <a:latin typeface="Comic Sans MS" charset="0"/>
              </a:rPr>
              <a:t>hy is there a UDP?</a:t>
            </a:r>
          </a:p>
        </p:txBody>
      </p:sp>
      <p:grpSp>
        <p:nvGrpSpPr>
          <p:cNvPr id="111620" name="Group 1"/>
          <p:cNvGrpSpPr>
            <a:grpSpLocks/>
          </p:cNvGrpSpPr>
          <p:nvPr/>
        </p:nvGrpSpPr>
        <p:grpSpPr bwMode="auto">
          <a:xfrm>
            <a:off x="6119813" y="1762125"/>
            <a:ext cx="2693987" cy="3367088"/>
            <a:chOff x="6328238" y="1623178"/>
            <a:chExt cx="2693987" cy="3367087"/>
          </a:xfrm>
        </p:grpSpPr>
        <p:sp>
          <p:nvSpPr>
            <p:cNvPr id="111621" name="Freeform 22"/>
            <p:cNvSpPr>
              <a:spLocks/>
            </p:cNvSpPr>
            <p:nvPr/>
          </p:nvSpPr>
          <p:spPr bwMode="auto">
            <a:xfrm flipH="1">
              <a:off x="7641836" y="2249519"/>
              <a:ext cx="899813" cy="725036"/>
            </a:xfrm>
            <a:custGeom>
              <a:avLst/>
              <a:gdLst>
                <a:gd name="T0" fmla="*/ 0 w 576"/>
                <a:gd name="T1" fmla="*/ 0 h 480"/>
                <a:gd name="T2" fmla="*/ 2147483647 w 576"/>
                <a:gd name="T3" fmla="*/ 0 h 480"/>
                <a:gd name="T4" fmla="*/ 2147483647 w 576"/>
                <a:gd name="T5" fmla="*/ 2147483647 h 480"/>
                <a:gd name="T6" fmla="*/ 2147483647 w 576"/>
                <a:gd name="T7" fmla="*/ 2147483647 h 480"/>
                <a:gd name="T8" fmla="*/ 2147483647 w 576"/>
                <a:gd name="T9" fmla="*/ 2147483647 h 480"/>
                <a:gd name="T10" fmla="*/ 2147483647 w 576"/>
                <a:gd name="T11" fmla="*/ 2147483647 h 480"/>
                <a:gd name="T12" fmla="*/ 0 w 57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480"/>
                <a:gd name="T23" fmla="*/ 576 w 57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480">
                  <a:moveTo>
                    <a:pt x="0" y="0"/>
                  </a:moveTo>
                  <a:lnTo>
                    <a:pt x="576" y="0"/>
                  </a:lnTo>
                  <a:lnTo>
                    <a:pt x="576" y="480"/>
                  </a:lnTo>
                  <a:lnTo>
                    <a:pt x="240" y="480"/>
                  </a:lnTo>
                  <a:lnTo>
                    <a:pt x="192" y="336"/>
                  </a:lnTo>
                  <a:lnTo>
                    <a:pt x="96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/>
            </a:p>
            <a:p>
              <a:endParaRPr lang="en-US" altLang="x-none"/>
            </a:p>
          </p:txBody>
        </p:sp>
        <p:grpSp>
          <p:nvGrpSpPr>
            <p:cNvPr id="111622" name="Group 5"/>
            <p:cNvGrpSpPr>
              <a:grpSpLocks/>
            </p:cNvGrpSpPr>
            <p:nvPr/>
          </p:nvGrpSpPr>
          <p:grpSpPr bwMode="auto">
            <a:xfrm>
              <a:off x="6328238" y="1623178"/>
              <a:ext cx="2693987" cy="3367087"/>
              <a:chOff x="2514600" y="1967359"/>
              <a:chExt cx="3124200" cy="3747641"/>
            </a:xfrm>
          </p:grpSpPr>
          <p:sp>
            <p:nvSpPr>
              <p:cNvPr id="111623" name="Freeform 6"/>
              <p:cNvSpPr>
                <a:spLocks/>
              </p:cNvSpPr>
              <p:nvPr/>
            </p:nvSpPr>
            <p:spPr bwMode="auto">
              <a:xfrm>
                <a:off x="2514600" y="1981200"/>
                <a:ext cx="1003300" cy="3733800"/>
              </a:xfrm>
              <a:custGeom>
                <a:avLst/>
                <a:gdLst>
                  <a:gd name="T0" fmla="*/ 2147483647 w 632"/>
                  <a:gd name="T1" fmla="*/ 0 h 2496"/>
                  <a:gd name="T2" fmla="*/ 2147483647 w 632"/>
                  <a:gd name="T3" fmla="*/ 2147483647 h 2496"/>
                  <a:gd name="T4" fmla="*/ 0 w 632"/>
                  <a:gd name="T5" fmla="*/ 2147483647 h 2496"/>
                  <a:gd name="T6" fmla="*/ 0 60000 65536"/>
                  <a:gd name="T7" fmla="*/ 0 60000 65536"/>
                  <a:gd name="T8" fmla="*/ 0 60000 65536"/>
                  <a:gd name="T9" fmla="*/ 0 w 632"/>
                  <a:gd name="T10" fmla="*/ 0 h 2496"/>
                  <a:gd name="T11" fmla="*/ 632 w 632"/>
                  <a:gd name="T12" fmla="*/ 2496 h 24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2" h="2496">
                    <a:moveTo>
                      <a:pt x="48" y="0"/>
                    </a:moveTo>
                    <a:cubicBezTo>
                      <a:pt x="340" y="368"/>
                      <a:pt x="632" y="736"/>
                      <a:pt x="624" y="1152"/>
                    </a:cubicBezTo>
                    <a:cubicBezTo>
                      <a:pt x="616" y="1568"/>
                      <a:pt x="308" y="2032"/>
                      <a:pt x="0" y="249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4" name="Freeform 7"/>
              <p:cNvSpPr>
                <a:spLocks/>
              </p:cNvSpPr>
              <p:nvPr/>
            </p:nvSpPr>
            <p:spPr bwMode="auto">
              <a:xfrm>
                <a:off x="4559300" y="1981200"/>
                <a:ext cx="1079500" cy="3733800"/>
              </a:xfrm>
              <a:custGeom>
                <a:avLst/>
                <a:gdLst>
                  <a:gd name="T0" fmla="*/ 2147483647 w 632"/>
                  <a:gd name="T1" fmla="*/ 0 h 2496"/>
                  <a:gd name="T2" fmla="*/ 2147483647 w 632"/>
                  <a:gd name="T3" fmla="*/ 2147483647 h 2496"/>
                  <a:gd name="T4" fmla="*/ 2147483647 w 632"/>
                  <a:gd name="T5" fmla="*/ 2147483647 h 2496"/>
                  <a:gd name="T6" fmla="*/ 0 60000 65536"/>
                  <a:gd name="T7" fmla="*/ 0 60000 65536"/>
                  <a:gd name="T8" fmla="*/ 0 60000 65536"/>
                  <a:gd name="T9" fmla="*/ 0 w 632"/>
                  <a:gd name="T10" fmla="*/ 0 h 2496"/>
                  <a:gd name="T11" fmla="*/ 632 w 632"/>
                  <a:gd name="T12" fmla="*/ 2496 h 24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2" h="2496">
                    <a:moveTo>
                      <a:pt x="584" y="0"/>
                    </a:moveTo>
                    <a:cubicBezTo>
                      <a:pt x="292" y="416"/>
                      <a:pt x="0" y="832"/>
                      <a:pt x="8" y="1248"/>
                    </a:cubicBezTo>
                    <a:cubicBezTo>
                      <a:pt x="16" y="1664"/>
                      <a:pt x="324" y="2080"/>
                      <a:pt x="632" y="249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5" name="Line 8"/>
              <p:cNvSpPr>
                <a:spLocks noChangeShapeType="1"/>
              </p:cNvSpPr>
              <p:nvPr/>
            </p:nvSpPr>
            <p:spPr bwMode="auto">
              <a:xfrm>
                <a:off x="3505200" y="3429000"/>
                <a:ext cx="1143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6" name="Line 9"/>
              <p:cNvSpPr>
                <a:spLocks noChangeShapeType="1"/>
              </p:cNvSpPr>
              <p:nvPr/>
            </p:nvSpPr>
            <p:spPr bwMode="auto">
              <a:xfrm>
                <a:off x="3429000" y="4038600"/>
                <a:ext cx="1143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7" name="Text Box 10"/>
              <p:cNvSpPr txBox="1">
                <a:spLocks noChangeArrowheads="1"/>
              </p:cNvSpPr>
              <p:nvPr/>
            </p:nvSpPr>
            <p:spPr bwMode="auto">
              <a:xfrm>
                <a:off x="3811588" y="3470275"/>
                <a:ext cx="478006" cy="445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2000">
                    <a:solidFill>
                      <a:srgbClr val="000000"/>
                    </a:solidFill>
                  </a:rPr>
                  <a:t>IP</a:t>
                </a:r>
              </a:p>
            </p:txBody>
          </p:sp>
          <p:sp>
            <p:nvSpPr>
              <p:cNvPr id="111628" name="Text Box 11"/>
              <p:cNvSpPr txBox="1">
                <a:spLocks noChangeArrowheads="1"/>
              </p:cNvSpPr>
              <p:nvPr/>
            </p:nvSpPr>
            <p:spPr bwMode="auto">
              <a:xfrm>
                <a:off x="2673925" y="5334004"/>
                <a:ext cx="1000243" cy="34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400" b="1">
                    <a:solidFill>
                      <a:srgbClr val="000000"/>
                    </a:solidFill>
                  </a:rPr>
                  <a:t>Ethernet</a:t>
                </a:r>
              </a:p>
            </p:txBody>
          </p:sp>
          <p:sp>
            <p:nvSpPr>
              <p:cNvPr id="111629" name="Text Box 12"/>
              <p:cNvSpPr txBox="1">
                <a:spLocks noChangeArrowheads="1"/>
              </p:cNvSpPr>
              <p:nvPr/>
            </p:nvSpPr>
            <p:spPr bwMode="auto">
              <a:xfrm>
                <a:off x="4342815" y="5334004"/>
                <a:ext cx="1197243" cy="34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400" b="1">
                    <a:solidFill>
                      <a:srgbClr val="000000"/>
                    </a:solidFill>
                  </a:rPr>
                  <a:t>Cable/DSL</a:t>
                </a:r>
              </a:p>
            </p:txBody>
          </p:sp>
          <p:sp>
            <p:nvSpPr>
              <p:cNvPr id="111630" name="Text Box 13"/>
              <p:cNvSpPr txBox="1">
                <a:spLocks noChangeArrowheads="1"/>
              </p:cNvSpPr>
              <p:nvPr/>
            </p:nvSpPr>
            <p:spPr bwMode="auto">
              <a:xfrm>
                <a:off x="3546760" y="5334004"/>
                <a:ext cx="972217" cy="34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400" b="1">
                    <a:solidFill>
                      <a:srgbClr val="000000"/>
                    </a:solidFill>
                  </a:rPr>
                  <a:t>Wireless</a:t>
                </a:r>
              </a:p>
            </p:txBody>
          </p:sp>
          <p:sp>
            <p:nvSpPr>
              <p:cNvPr id="111631" name="Text Box 14"/>
              <p:cNvSpPr txBox="1">
                <a:spLocks noChangeArrowheads="1"/>
              </p:cNvSpPr>
              <p:nvPr/>
            </p:nvSpPr>
            <p:spPr bwMode="auto">
              <a:xfrm>
                <a:off x="3390900" y="2787650"/>
                <a:ext cx="630402" cy="34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400" b="1">
                    <a:solidFill>
                      <a:srgbClr val="000000"/>
                    </a:solidFill>
                  </a:rPr>
                  <a:t>TCP</a:t>
                </a:r>
              </a:p>
            </p:txBody>
          </p:sp>
          <p:sp>
            <p:nvSpPr>
              <p:cNvPr id="111632" name="Text Box 15"/>
              <p:cNvSpPr txBox="1">
                <a:spLocks noChangeArrowheads="1"/>
              </p:cNvSpPr>
              <p:nvPr/>
            </p:nvSpPr>
            <p:spPr bwMode="auto">
              <a:xfrm>
                <a:off x="4186238" y="2819400"/>
                <a:ext cx="641553" cy="34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400" b="1">
                    <a:solidFill>
                      <a:srgbClr val="000000"/>
                    </a:solidFill>
                  </a:rPr>
                  <a:t>UDP</a:t>
                </a:r>
              </a:p>
            </p:txBody>
          </p:sp>
          <p:sp>
            <p:nvSpPr>
              <p:cNvPr id="111633" name="Line 21"/>
              <p:cNvSpPr>
                <a:spLocks noChangeShapeType="1"/>
              </p:cNvSpPr>
              <p:nvPr/>
            </p:nvSpPr>
            <p:spPr bwMode="auto">
              <a:xfrm>
                <a:off x="2514600" y="5715000"/>
                <a:ext cx="3124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4" name="Line 23"/>
              <p:cNvSpPr>
                <a:spLocks noChangeShapeType="1"/>
              </p:cNvSpPr>
              <p:nvPr/>
            </p:nvSpPr>
            <p:spPr bwMode="auto">
              <a:xfrm>
                <a:off x="3124200" y="2667000"/>
                <a:ext cx="1905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5" name="Line 24"/>
              <p:cNvSpPr>
                <a:spLocks noChangeShapeType="1"/>
              </p:cNvSpPr>
              <p:nvPr/>
            </p:nvSpPr>
            <p:spPr bwMode="auto">
              <a:xfrm>
                <a:off x="4038600" y="2667000"/>
                <a:ext cx="0" cy="762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1636" name="Group 31"/>
              <p:cNvGrpSpPr>
                <a:grpSpLocks/>
              </p:cNvGrpSpPr>
              <p:nvPr/>
            </p:nvGrpSpPr>
            <p:grpSpPr bwMode="auto">
              <a:xfrm>
                <a:off x="2604654" y="1967359"/>
                <a:ext cx="2971800" cy="384160"/>
                <a:chOff x="2604654" y="1967359"/>
                <a:chExt cx="2971800" cy="384160"/>
              </a:xfrm>
            </p:grpSpPr>
            <p:sp>
              <p:nvSpPr>
                <p:cNvPr id="1116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642363" y="2008911"/>
                  <a:ext cx="761835" cy="342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400" b="1">
                      <a:solidFill>
                        <a:srgbClr val="000000"/>
                      </a:solidFill>
                    </a:rPr>
                    <a:t>Telnet</a:t>
                  </a:r>
                </a:p>
              </p:txBody>
            </p:sp>
            <p:sp>
              <p:nvSpPr>
                <p:cNvPr id="11163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43502" y="1995054"/>
                  <a:ext cx="745629" cy="342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400" b="1">
                      <a:solidFill>
                        <a:srgbClr val="000000"/>
                      </a:solidFill>
                    </a:rPr>
                    <a:t>Email</a:t>
                  </a:r>
                </a:p>
              </p:txBody>
            </p:sp>
            <p:sp>
              <p:nvSpPr>
                <p:cNvPr id="11163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90999" y="2008910"/>
                  <a:ext cx="606241" cy="342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400" b="1">
                      <a:solidFill>
                        <a:srgbClr val="000000"/>
                      </a:solidFill>
                    </a:rPr>
                    <a:t>FTP</a:t>
                  </a:r>
                </a:p>
              </p:txBody>
            </p:sp>
            <p:sp>
              <p:nvSpPr>
                <p:cNvPr id="11164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480521" y="2008908"/>
                  <a:ext cx="838553" cy="342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400" b="1">
                      <a:solidFill>
                        <a:srgbClr val="000000"/>
                      </a:solidFill>
                    </a:rPr>
                    <a:t>WWW</a:t>
                  </a:r>
                </a:p>
              </p:txBody>
            </p:sp>
            <p:sp>
              <p:nvSpPr>
                <p:cNvPr id="111641" name="Line 20"/>
                <p:cNvSpPr>
                  <a:spLocks noChangeShapeType="1"/>
                </p:cNvSpPr>
                <p:nvPr/>
              </p:nvSpPr>
              <p:spPr bwMode="auto">
                <a:xfrm>
                  <a:off x="2604654" y="1967359"/>
                  <a:ext cx="29718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5796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879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9058142C-40B0-4942-AF9F-EA4856145FAC}" type="slidenum">
              <a:rPr lang="en-US" altLang="x-none" sz="1400"/>
              <a:pPr algn="r"/>
              <a:t>17</a:t>
            </a:fld>
            <a:endParaRPr lang="en-US" altLang="x-none" sz="14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Transport Services and APIs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95972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Multiple services and APIs proposed in history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XTI (X/Open Transport Interface), a slight modification of the Transport Layer Interface (TLI) developed by AT&amp;T.</a:t>
            </a:r>
          </a:p>
          <a:p>
            <a:pPr>
              <a:lnSpc>
                <a:spcPct val="80000"/>
              </a:lnSpc>
            </a:pPr>
            <a:endParaRPr lang="en-US" altLang="zh-CN" sz="2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Commonly used transport-layer service model and API: S</a:t>
            </a:r>
            <a:r>
              <a:rPr lang="en-US" altLang="x-none" sz="2400" dirty="0">
                <a:ea typeface="ＭＳ Ｐゴシック" charset="-128"/>
              </a:rPr>
              <a:t>ocket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sometimes called "Berkeley sockets" acknowledging their heritage from Berkeley Unix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a socket has </a:t>
            </a:r>
            <a:r>
              <a:rPr lang="en-US" altLang="zh-CN" sz="2000" dirty="0">
                <a:solidFill>
                  <a:schemeClr val="accent2"/>
                </a:solidFill>
                <a:ea typeface="宋体" charset="-122"/>
              </a:rPr>
              <a:t>a transport-layer local </a:t>
            </a: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port number</a:t>
            </a:r>
            <a:endParaRPr lang="en-US" altLang="zh-CN" sz="2000" dirty="0">
              <a:solidFill>
                <a:schemeClr val="accent2"/>
              </a:solidFill>
              <a:ea typeface="宋体" charset="-122"/>
            </a:endParaRPr>
          </a:p>
          <a:p>
            <a:pPr lvl="2">
              <a:lnSpc>
                <a:spcPct val="80000"/>
              </a:lnSpc>
            </a:pPr>
            <a:r>
              <a:rPr lang="en-US" altLang="zh-CN" dirty="0">
                <a:ea typeface="宋体" charset="-122"/>
              </a:rPr>
              <a:t>e.g., email (SMTP) port number 25, web port number 80</a:t>
            </a:r>
            <a:endParaRPr lang="en-US" altLang="x-none" sz="1800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Application can send data into socket, read data out of socket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an application process binds to a socket (-a all; -u </a:t>
            </a:r>
            <a:r>
              <a:rPr lang="en-US" altLang="x-none" sz="2000" dirty="0" err="1">
                <a:ea typeface="ＭＳ Ｐゴシック" charset="-128"/>
              </a:rPr>
              <a:t>udp</a:t>
            </a:r>
            <a:r>
              <a:rPr lang="en-US" altLang="x-none" sz="2000" dirty="0">
                <a:ea typeface="ＭＳ Ｐゴシック" charset="-128"/>
              </a:rPr>
              <a:t>; -n number)</a:t>
            </a:r>
          </a:p>
          <a:p>
            <a:pPr lvl="2">
              <a:lnSpc>
                <a:spcPct val="80000"/>
              </a:lnSpc>
            </a:pPr>
            <a:r>
              <a:rPr lang="en-US" altLang="x-none" sz="1600" dirty="0">
                <a:ea typeface="ＭＳ Ｐゴシック" charset="-128"/>
              </a:rPr>
              <a:t>%</a:t>
            </a:r>
            <a:r>
              <a:rPr lang="en-US" altLang="x-none" sz="1600" dirty="0" err="1">
                <a:ea typeface="ＭＳ Ｐゴシック" charset="-128"/>
              </a:rPr>
              <a:t>netstat</a:t>
            </a:r>
            <a:r>
              <a:rPr lang="en-US" altLang="x-none" sz="1600" dirty="0">
                <a:ea typeface="ＭＳ Ｐゴシック" charset="-128"/>
              </a:rPr>
              <a:t> -</a:t>
            </a:r>
            <a:r>
              <a:rPr lang="en-US" altLang="x-none" sz="1600" dirty="0" err="1">
                <a:ea typeface="ＭＳ Ｐゴシック" charset="-128"/>
              </a:rPr>
              <a:t>aun</a:t>
            </a:r>
            <a:endParaRPr lang="en-US" altLang="x-none" sz="16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88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879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F3C33252-4909-654F-82BA-365E459F439A}" type="slidenum">
              <a:rPr lang="en-US" altLang="x-none" sz="1400">
                <a:solidFill>
                  <a:srgbClr val="000000"/>
                </a:solidFill>
              </a:rPr>
              <a:pPr algn="r"/>
              <a:t>18</a:t>
            </a:fld>
            <a:endParaRPr lang="en-US" altLang="x-none" sz="1400" dirty="0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Socket Service Model and API</a:t>
            </a:r>
            <a:endParaRPr lang="en-US" altLang="x-none" dirty="0">
              <a:ea typeface="ＭＳ Ｐゴシック" charset="-128"/>
            </a:endParaRPr>
          </a:p>
        </p:txBody>
      </p:sp>
      <p:grpSp>
        <p:nvGrpSpPr>
          <p:cNvPr id="134147" name="Group 1"/>
          <p:cNvGrpSpPr>
            <a:grpSpLocks/>
          </p:cNvGrpSpPr>
          <p:nvPr/>
        </p:nvGrpSpPr>
        <p:grpSpPr bwMode="auto">
          <a:xfrm>
            <a:off x="290513" y="1914525"/>
            <a:ext cx="8651875" cy="4033838"/>
            <a:chOff x="341978" y="1514813"/>
            <a:chExt cx="8652252" cy="4034209"/>
          </a:xfrm>
        </p:grpSpPr>
        <p:graphicFrame>
          <p:nvGraphicFramePr>
            <p:cNvPr id="134150" name="Object 2"/>
            <p:cNvGraphicFramePr>
              <a:graphicFrameLocks noChangeAspect="1"/>
            </p:cNvGraphicFramePr>
            <p:nvPr/>
          </p:nvGraphicFramePr>
          <p:xfrm>
            <a:off x="341978" y="1514813"/>
            <a:ext cx="8652252" cy="4034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72" name="Photo Editor Photo" r:id="rId4" imgW="13460704" imgH="6276190" progId="MSPhotoEd.3">
                    <p:embed/>
                  </p:oleObj>
                </mc:Choice>
                <mc:Fallback>
                  <p:oleObj name="Photo Editor Photo" r:id="rId4" imgW="13460704" imgH="6276190" progId="MSPhotoEd.3">
                    <p:embed/>
                    <p:pic>
                      <p:nvPicPr>
                        <p:cNvPr id="1341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978" y="1514813"/>
                          <a:ext cx="8652252" cy="4034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2088304" y="4432906"/>
              <a:ext cx="1079547" cy="641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sz="1800" dirty="0">
                  <a:solidFill>
                    <a:srgbClr val="000000"/>
                  </a:solidFill>
                  <a:latin typeface="Comic Sans MS" charset="0"/>
                  <a:ea typeface="宋体" charset="0"/>
                  <a:cs typeface="宋体" charset="0"/>
                </a:rPr>
                <a:t>buffers,</a:t>
              </a:r>
            </a:p>
            <a:p>
              <a:pPr>
                <a:defRPr/>
              </a:pPr>
              <a:r>
                <a:rPr lang="en-US" altLang="zh-CN" sz="1800" dirty="0">
                  <a:solidFill>
                    <a:srgbClr val="000000"/>
                  </a:solidFill>
                  <a:latin typeface="Comic Sans MS" charset="0"/>
                  <a:ea typeface="宋体" charset="0"/>
                  <a:cs typeface="宋体" charset="0"/>
                </a:rPr>
                <a:t>states</a:t>
              </a:r>
              <a:endPara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6215984" y="4439257"/>
              <a:ext cx="1079547" cy="641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sz="1800">
                  <a:solidFill>
                    <a:srgbClr val="000000"/>
                  </a:solidFill>
                  <a:latin typeface="Comic Sans MS" charset="0"/>
                  <a:ea typeface="宋体" charset="0"/>
                  <a:cs typeface="宋体" charset="0"/>
                </a:rPr>
                <a:t>buffers,</a:t>
              </a:r>
            </a:p>
            <a:p>
              <a:pPr>
                <a:defRPr/>
              </a:pPr>
              <a:r>
                <a:rPr lang="en-US" altLang="zh-CN" sz="1800">
                  <a:solidFill>
                    <a:srgbClr val="000000"/>
                  </a:solidFill>
                  <a:latin typeface="Comic Sans MS" charset="0"/>
                  <a:ea typeface="宋体" charset="0"/>
                  <a:cs typeface="宋体" charset="0"/>
                </a:rPr>
                <a:t>states</a:t>
              </a: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cxnSp>
        <p:nvCxnSpPr>
          <p:cNvPr id="134148" name="Straight Arrow Connector 7"/>
          <p:cNvCxnSpPr>
            <a:cxnSpLocks noChangeShapeType="1"/>
          </p:cNvCxnSpPr>
          <p:nvPr/>
        </p:nvCxnSpPr>
        <p:spPr bwMode="auto">
          <a:xfrm>
            <a:off x="2957513" y="4210050"/>
            <a:ext cx="32527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9" name="Rectangle 3"/>
          <p:cNvSpPr>
            <a:spLocks noChangeArrowheads="1"/>
          </p:cNvSpPr>
          <p:nvPr/>
        </p:nvSpPr>
        <p:spPr bwMode="auto">
          <a:xfrm>
            <a:off x="3956050" y="3459163"/>
            <a:ext cx="1335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Comic Sans MS" charset="0"/>
                <a:ea typeface="宋体" charset="-122"/>
              </a:rPr>
              <a:t>transport</a:t>
            </a:r>
          </a:p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  <a:ea typeface="宋体" charset="-122"/>
              </a:rPr>
              <a:t>protocol</a:t>
            </a:r>
            <a:endParaRPr lang="en-US" altLang="x-none" sz="2000"/>
          </a:p>
        </p:txBody>
      </p:sp>
    </p:spTree>
    <p:extLst>
      <p:ext uri="{BB962C8B-B14F-4D97-AF65-F5344CB8AC3E}">
        <p14:creationId xmlns:p14="http://schemas.microsoft.com/office/powerpoint/2010/main" val="10330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Multiplexing/Demultiplexing</a:t>
            </a:r>
          </a:p>
        </p:txBody>
      </p:sp>
      <p:sp>
        <p:nvSpPr>
          <p:cNvPr id="5222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1879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D3D413-656F-4E49-8366-8761CA500E71}" type="slidenum">
              <a:rPr lang="en-US" altLang="x-none" sz="1400"/>
              <a:pPr/>
              <a:t>19</a:t>
            </a:fld>
            <a:endParaRPr lang="en-US" altLang="x-none" sz="1400" dirty="0"/>
          </a:p>
        </p:txBody>
      </p:sp>
      <p:pic>
        <p:nvPicPr>
          <p:cNvPr id="522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4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5D1E636-E894-1148-8ED6-28E58548710E}" type="slidenum">
              <a:rPr lang="en-US" altLang="x-none" sz="1400"/>
              <a:pPr/>
              <a:t>2</a:t>
            </a:fld>
            <a:endParaRPr lang="en-US" altLang="x-none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Admin</a:t>
            </a:r>
            <a:r>
              <a:rPr lang="en-US" altLang="zh-CN" dirty="0">
                <a:solidFill>
                  <a:srgbClr val="C00000"/>
                </a:solidFill>
                <a:ea typeface="ＭＳ Ｐゴシック" charset="-128"/>
              </a:rPr>
              <a:t>.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Layered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architecture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Internet layering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Application layer o</a:t>
            </a:r>
            <a:r>
              <a:rPr lang="en-US" altLang="x-none" dirty="0">
                <a:ea typeface="ＭＳ Ｐゴシック" charset="-128"/>
              </a:rPr>
              <a:t>verview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 applications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Email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DNS</a:t>
            </a:r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448AA2-0524-AC4B-ADF3-EE41D0F384BF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20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u="sng">
                <a:solidFill>
                  <a:srgbClr val="3333CC"/>
                </a:solidFill>
                <a:latin typeface="Comic Sans MS" charset="0"/>
              </a:rPr>
              <a:t>Transport Layer: UDP Header</a:t>
            </a:r>
            <a:endParaRPr lang="en-US" altLang="x-none" sz="4000" u="sng">
              <a:solidFill>
                <a:srgbClr val="3333CC"/>
              </a:solidFill>
              <a:latin typeface="Comic Sans MS" charset="0"/>
            </a:endParaRPr>
          </a:p>
        </p:txBody>
      </p:sp>
      <p:grpSp>
        <p:nvGrpSpPr>
          <p:cNvPr id="113667" name="Group 1"/>
          <p:cNvGrpSpPr>
            <a:grpSpLocks/>
          </p:cNvGrpSpPr>
          <p:nvPr/>
        </p:nvGrpSpPr>
        <p:grpSpPr bwMode="auto">
          <a:xfrm>
            <a:off x="-38100" y="3879850"/>
            <a:ext cx="2368550" cy="2955925"/>
            <a:chOff x="6328238" y="1623178"/>
            <a:chExt cx="2693987" cy="3367087"/>
          </a:xfrm>
        </p:grpSpPr>
        <p:sp>
          <p:nvSpPr>
            <p:cNvPr id="113691" name="Freeform 22"/>
            <p:cNvSpPr>
              <a:spLocks/>
            </p:cNvSpPr>
            <p:nvPr/>
          </p:nvSpPr>
          <p:spPr bwMode="auto">
            <a:xfrm flipH="1">
              <a:off x="7641836" y="2249519"/>
              <a:ext cx="899813" cy="725036"/>
            </a:xfrm>
            <a:custGeom>
              <a:avLst/>
              <a:gdLst>
                <a:gd name="T0" fmla="*/ 0 w 576"/>
                <a:gd name="T1" fmla="*/ 0 h 480"/>
                <a:gd name="T2" fmla="*/ 2147483647 w 576"/>
                <a:gd name="T3" fmla="*/ 0 h 480"/>
                <a:gd name="T4" fmla="*/ 2147483647 w 576"/>
                <a:gd name="T5" fmla="*/ 2147483647 h 480"/>
                <a:gd name="T6" fmla="*/ 2147483647 w 576"/>
                <a:gd name="T7" fmla="*/ 2147483647 h 480"/>
                <a:gd name="T8" fmla="*/ 2147483647 w 576"/>
                <a:gd name="T9" fmla="*/ 2147483647 h 480"/>
                <a:gd name="T10" fmla="*/ 2147483647 w 576"/>
                <a:gd name="T11" fmla="*/ 2147483647 h 480"/>
                <a:gd name="T12" fmla="*/ 0 w 57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480"/>
                <a:gd name="T23" fmla="*/ 576 w 57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480">
                  <a:moveTo>
                    <a:pt x="0" y="0"/>
                  </a:moveTo>
                  <a:lnTo>
                    <a:pt x="576" y="0"/>
                  </a:lnTo>
                  <a:lnTo>
                    <a:pt x="576" y="480"/>
                  </a:lnTo>
                  <a:lnTo>
                    <a:pt x="240" y="480"/>
                  </a:lnTo>
                  <a:lnTo>
                    <a:pt x="192" y="336"/>
                  </a:lnTo>
                  <a:lnTo>
                    <a:pt x="96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2000"/>
            </a:p>
            <a:p>
              <a:endParaRPr lang="en-US" altLang="x-none" sz="2000"/>
            </a:p>
          </p:txBody>
        </p:sp>
        <p:grpSp>
          <p:nvGrpSpPr>
            <p:cNvPr id="113692" name="Group 5"/>
            <p:cNvGrpSpPr>
              <a:grpSpLocks/>
            </p:cNvGrpSpPr>
            <p:nvPr/>
          </p:nvGrpSpPr>
          <p:grpSpPr bwMode="auto">
            <a:xfrm>
              <a:off x="6328238" y="1623178"/>
              <a:ext cx="2693987" cy="3367087"/>
              <a:chOff x="2514600" y="1967359"/>
              <a:chExt cx="3124200" cy="3747641"/>
            </a:xfrm>
          </p:grpSpPr>
          <p:sp>
            <p:nvSpPr>
              <p:cNvPr id="113693" name="Freeform 6"/>
              <p:cNvSpPr>
                <a:spLocks/>
              </p:cNvSpPr>
              <p:nvPr/>
            </p:nvSpPr>
            <p:spPr bwMode="auto">
              <a:xfrm>
                <a:off x="2514600" y="1981200"/>
                <a:ext cx="1003300" cy="3733800"/>
              </a:xfrm>
              <a:custGeom>
                <a:avLst/>
                <a:gdLst>
                  <a:gd name="T0" fmla="*/ 2147483647 w 632"/>
                  <a:gd name="T1" fmla="*/ 0 h 2496"/>
                  <a:gd name="T2" fmla="*/ 2147483647 w 632"/>
                  <a:gd name="T3" fmla="*/ 2147483647 h 2496"/>
                  <a:gd name="T4" fmla="*/ 0 w 632"/>
                  <a:gd name="T5" fmla="*/ 2147483647 h 2496"/>
                  <a:gd name="T6" fmla="*/ 0 60000 65536"/>
                  <a:gd name="T7" fmla="*/ 0 60000 65536"/>
                  <a:gd name="T8" fmla="*/ 0 60000 65536"/>
                  <a:gd name="T9" fmla="*/ 0 w 632"/>
                  <a:gd name="T10" fmla="*/ 0 h 2496"/>
                  <a:gd name="T11" fmla="*/ 632 w 632"/>
                  <a:gd name="T12" fmla="*/ 2496 h 24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2" h="2496">
                    <a:moveTo>
                      <a:pt x="48" y="0"/>
                    </a:moveTo>
                    <a:cubicBezTo>
                      <a:pt x="340" y="368"/>
                      <a:pt x="632" y="736"/>
                      <a:pt x="624" y="1152"/>
                    </a:cubicBezTo>
                    <a:cubicBezTo>
                      <a:pt x="616" y="1568"/>
                      <a:pt x="308" y="2032"/>
                      <a:pt x="0" y="249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4" name="Freeform 7"/>
              <p:cNvSpPr>
                <a:spLocks/>
              </p:cNvSpPr>
              <p:nvPr/>
            </p:nvSpPr>
            <p:spPr bwMode="auto">
              <a:xfrm>
                <a:off x="4559300" y="1981200"/>
                <a:ext cx="1079500" cy="3733800"/>
              </a:xfrm>
              <a:custGeom>
                <a:avLst/>
                <a:gdLst>
                  <a:gd name="T0" fmla="*/ 2147483647 w 632"/>
                  <a:gd name="T1" fmla="*/ 0 h 2496"/>
                  <a:gd name="T2" fmla="*/ 2147483647 w 632"/>
                  <a:gd name="T3" fmla="*/ 2147483647 h 2496"/>
                  <a:gd name="T4" fmla="*/ 2147483647 w 632"/>
                  <a:gd name="T5" fmla="*/ 2147483647 h 2496"/>
                  <a:gd name="T6" fmla="*/ 0 60000 65536"/>
                  <a:gd name="T7" fmla="*/ 0 60000 65536"/>
                  <a:gd name="T8" fmla="*/ 0 60000 65536"/>
                  <a:gd name="T9" fmla="*/ 0 w 632"/>
                  <a:gd name="T10" fmla="*/ 0 h 2496"/>
                  <a:gd name="T11" fmla="*/ 632 w 632"/>
                  <a:gd name="T12" fmla="*/ 2496 h 24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2" h="2496">
                    <a:moveTo>
                      <a:pt x="584" y="0"/>
                    </a:moveTo>
                    <a:cubicBezTo>
                      <a:pt x="292" y="416"/>
                      <a:pt x="0" y="832"/>
                      <a:pt x="8" y="1248"/>
                    </a:cubicBezTo>
                    <a:cubicBezTo>
                      <a:pt x="16" y="1664"/>
                      <a:pt x="324" y="2080"/>
                      <a:pt x="632" y="249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5" name="Line 8"/>
              <p:cNvSpPr>
                <a:spLocks noChangeShapeType="1"/>
              </p:cNvSpPr>
              <p:nvPr/>
            </p:nvSpPr>
            <p:spPr bwMode="auto">
              <a:xfrm>
                <a:off x="3505200" y="3429000"/>
                <a:ext cx="1143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6" name="Line 9"/>
              <p:cNvSpPr>
                <a:spLocks noChangeShapeType="1"/>
              </p:cNvSpPr>
              <p:nvPr/>
            </p:nvSpPr>
            <p:spPr bwMode="auto">
              <a:xfrm>
                <a:off x="3429000" y="4038600"/>
                <a:ext cx="1143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7" name="Text Box 10"/>
              <p:cNvSpPr txBox="1">
                <a:spLocks noChangeArrowheads="1"/>
              </p:cNvSpPr>
              <p:nvPr/>
            </p:nvSpPr>
            <p:spPr bwMode="auto">
              <a:xfrm>
                <a:off x="3759438" y="3470275"/>
                <a:ext cx="582306" cy="447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>
                    <a:solidFill>
                      <a:srgbClr val="000000"/>
                    </a:solidFill>
                  </a:rPr>
                  <a:t>IP</a:t>
                </a:r>
              </a:p>
            </p:txBody>
          </p:sp>
          <p:sp>
            <p:nvSpPr>
              <p:cNvPr id="113698" name="Text Box 11"/>
              <p:cNvSpPr txBox="1">
                <a:spLocks noChangeArrowheads="1"/>
              </p:cNvSpPr>
              <p:nvPr/>
            </p:nvSpPr>
            <p:spPr bwMode="auto">
              <a:xfrm>
                <a:off x="2602062" y="5334004"/>
                <a:ext cx="1143970" cy="335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Ethernet</a:t>
                </a:r>
              </a:p>
            </p:txBody>
          </p:sp>
          <p:sp>
            <p:nvSpPr>
              <p:cNvPr id="113699" name="Text Box 12"/>
              <p:cNvSpPr txBox="1">
                <a:spLocks noChangeArrowheads="1"/>
              </p:cNvSpPr>
              <p:nvPr/>
            </p:nvSpPr>
            <p:spPr bwMode="auto">
              <a:xfrm>
                <a:off x="4267037" y="5334004"/>
                <a:ext cx="1348800" cy="335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Cable/DSL</a:t>
                </a:r>
              </a:p>
            </p:txBody>
          </p:sp>
          <p:sp>
            <p:nvSpPr>
              <p:cNvPr id="113700" name="Text Box 13"/>
              <p:cNvSpPr txBox="1">
                <a:spLocks noChangeArrowheads="1"/>
              </p:cNvSpPr>
              <p:nvPr/>
            </p:nvSpPr>
            <p:spPr bwMode="auto">
              <a:xfrm>
                <a:off x="3477832" y="5334004"/>
                <a:ext cx="1110074" cy="335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Wireless</a:t>
                </a:r>
              </a:p>
            </p:txBody>
          </p:sp>
          <p:sp>
            <p:nvSpPr>
              <p:cNvPr id="113701" name="Text Box 14"/>
              <p:cNvSpPr txBox="1">
                <a:spLocks noChangeArrowheads="1"/>
              </p:cNvSpPr>
              <p:nvPr/>
            </p:nvSpPr>
            <p:spPr bwMode="auto">
              <a:xfrm>
                <a:off x="3338329" y="2787650"/>
                <a:ext cx="735546" cy="335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TCP</a:t>
                </a:r>
              </a:p>
            </p:txBody>
          </p:sp>
          <p:sp>
            <p:nvSpPr>
              <p:cNvPr id="113702" name="Text Box 15"/>
              <p:cNvSpPr txBox="1">
                <a:spLocks noChangeArrowheads="1"/>
              </p:cNvSpPr>
              <p:nvPr/>
            </p:nvSpPr>
            <p:spPr bwMode="auto">
              <a:xfrm>
                <a:off x="4139241" y="2819400"/>
                <a:ext cx="735546" cy="335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UDP</a:t>
                </a:r>
              </a:p>
            </p:txBody>
          </p:sp>
          <p:sp>
            <p:nvSpPr>
              <p:cNvPr id="113703" name="Line 21"/>
              <p:cNvSpPr>
                <a:spLocks noChangeShapeType="1"/>
              </p:cNvSpPr>
              <p:nvPr/>
            </p:nvSpPr>
            <p:spPr bwMode="auto">
              <a:xfrm>
                <a:off x="2514600" y="5715000"/>
                <a:ext cx="3124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4" name="Line 23"/>
              <p:cNvSpPr>
                <a:spLocks noChangeShapeType="1"/>
              </p:cNvSpPr>
              <p:nvPr/>
            </p:nvSpPr>
            <p:spPr bwMode="auto">
              <a:xfrm>
                <a:off x="3124200" y="2667000"/>
                <a:ext cx="1905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5" name="Line 24"/>
              <p:cNvSpPr>
                <a:spLocks noChangeShapeType="1"/>
              </p:cNvSpPr>
              <p:nvPr/>
            </p:nvSpPr>
            <p:spPr bwMode="auto">
              <a:xfrm>
                <a:off x="4038600" y="2667000"/>
                <a:ext cx="0" cy="762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706" name="Group 31"/>
              <p:cNvGrpSpPr>
                <a:grpSpLocks/>
              </p:cNvGrpSpPr>
              <p:nvPr/>
            </p:nvGrpSpPr>
            <p:grpSpPr bwMode="auto">
              <a:xfrm>
                <a:off x="2604654" y="1967359"/>
                <a:ext cx="2971800" cy="377408"/>
                <a:chOff x="2604654" y="1967359"/>
                <a:chExt cx="2971800" cy="377408"/>
              </a:xfrm>
            </p:grpSpPr>
            <p:sp>
              <p:nvSpPr>
                <p:cNvPr id="11370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578889" y="2008911"/>
                  <a:ext cx="888785" cy="33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200" b="1">
                      <a:solidFill>
                        <a:srgbClr val="000000"/>
                      </a:solidFill>
                    </a:rPr>
                    <a:t>Telnet</a:t>
                  </a:r>
                </a:p>
              </p:txBody>
            </p:sp>
            <p:sp>
              <p:nvSpPr>
                <p:cNvPr id="11370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81501" y="1995055"/>
                  <a:ext cx="869630" cy="33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200" b="1">
                      <a:solidFill>
                        <a:srgbClr val="000000"/>
                      </a:solidFill>
                    </a:rPr>
                    <a:t>Email</a:t>
                  </a:r>
                </a:p>
              </p:txBody>
            </p:sp>
            <p:sp>
              <p:nvSpPr>
                <p:cNvPr id="11370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45483" y="2008910"/>
                  <a:ext cx="697274" cy="33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200" b="1">
                      <a:solidFill>
                        <a:srgbClr val="000000"/>
                      </a:solidFill>
                    </a:rPr>
                    <a:t>FTP</a:t>
                  </a:r>
                </a:p>
              </p:txBody>
            </p:sp>
            <p:sp>
              <p:nvSpPr>
                <p:cNvPr id="11371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417096" y="2008908"/>
                  <a:ext cx="965404" cy="3358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200" b="1">
                      <a:solidFill>
                        <a:srgbClr val="000000"/>
                      </a:solidFill>
                    </a:rPr>
                    <a:t>WWW</a:t>
                  </a:r>
                </a:p>
              </p:txBody>
            </p:sp>
            <p:sp>
              <p:nvSpPr>
                <p:cNvPr id="113711" name="Line 20"/>
                <p:cNvSpPr>
                  <a:spLocks noChangeShapeType="1"/>
                </p:cNvSpPr>
                <p:nvPr/>
              </p:nvSpPr>
              <p:spPr bwMode="auto">
                <a:xfrm>
                  <a:off x="2604654" y="1967359"/>
                  <a:ext cx="29718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3668" name="Group 2"/>
          <p:cNvGrpSpPr>
            <a:grpSpLocks/>
          </p:cNvGrpSpPr>
          <p:nvPr/>
        </p:nvGrpSpPr>
        <p:grpSpPr bwMode="auto">
          <a:xfrm>
            <a:off x="6767513" y="4021138"/>
            <a:ext cx="2376487" cy="2836862"/>
            <a:chOff x="5257799" y="1981200"/>
            <a:chExt cx="3162073" cy="3741772"/>
          </a:xfrm>
        </p:grpSpPr>
        <p:sp>
          <p:nvSpPr>
            <p:cNvPr id="113671" name="Freeform 22"/>
            <p:cNvSpPr>
              <a:spLocks/>
            </p:cNvSpPr>
            <p:nvPr/>
          </p:nvSpPr>
          <p:spPr bwMode="auto">
            <a:xfrm>
              <a:off x="5867400" y="2667000"/>
              <a:ext cx="914400" cy="762000"/>
            </a:xfrm>
            <a:custGeom>
              <a:avLst/>
              <a:gdLst>
                <a:gd name="T0" fmla="*/ 0 w 576"/>
                <a:gd name="T1" fmla="*/ 0 h 480"/>
                <a:gd name="T2" fmla="*/ 2147483647 w 576"/>
                <a:gd name="T3" fmla="*/ 0 h 480"/>
                <a:gd name="T4" fmla="*/ 2147483647 w 576"/>
                <a:gd name="T5" fmla="*/ 2147483647 h 480"/>
                <a:gd name="T6" fmla="*/ 2147483647 w 576"/>
                <a:gd name="T7" fmla="*/ 2147483647 h 480"/>
                <a:gd name="T8" fmla="*/ 2147483647 w 576"/>
                <a:gd name="T9" fmla="*/ 2147483647 h 480"/>
                <a:gd name="T10" fmla="*/ 2147483647 w 576"/>
                <a:gd name="T11" fmla="*/ 2147483647 h 480"/>
                <a:gd name="T12" fmla="*/ 0 w 57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480"/>
                <a:gd name="T23" fmla="*/ 576 w 57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480">
                  <a:moveTo>
                    <a:pt x="0" y="0"/>
                  </a:moveTo>
                  <a:lnTo>
                    <a:pt x="576" y="0"/>
                  </a:lnTo>
                  <a:lnTo>
                    <a:pt x="576" y="480"/>
                  </a:lnTo>
                  <a:lnTo>
                    <a:pt x="240" y="480"/>
                  </a:lnTo>
                  <a:lnTo>
                    <a:pt x="192" y="336"/>
                  </a:lnTo>
                  <a:lnTo>
                    <a:pt x="96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1800"/>
            </a:p>
            <a:p>
              <a:endParaRPr lang="en-US" altLang="x-none" sz="1800"/>
            </a:p>
          </p:txBody>
        </p:sp>
        <p:sp>
          <p:nvSpPr>
            <p:cNvPr id="113672" name="Freeform 4"/>
            <p:cNvSpPr>
              <a:spLocks/>
            </p:cNvSpPr>
            <p:nvPr/>
          </p:nvSpPr>
          <p:spPr bwMode="auto">
            <a:xfrm>
              <a:off x="5257800" y="1981200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3" name="Freeform 5"/>
            <p:cNvSpPr>
              <a:spLocks/>
            </p:cNvSpPr>
            <p:nvPr/>
          </p:nvSpPr>
          <p:spPr bwMode="auto">
            <a:xfrm>
              <a:off x="7302500" y="1981200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4" name="Line 6"/>
            <p:cNvSpPr>
              <a:spLocks noChangeShapeType="1"/>
            </p:cNvSpPr>
            <p:nvPr/>
          </p:nvSpPr>
          <p:spPr bwMode="auto">
            <a:xfrm>
              <a:off x="6248400" y="34290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5" name="Line 7"/>
            <p:cNvSpPr>
              <a:spLocks noChangeShapeType="1"/>
            </p:cNvSpPr>
            <p:nvPr/>
          </p:nvSpPr>
          <p:spPr bwMode="auto">
            <a:xfrm>
              <a:off x="6172200" y="40386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6" name="Text Box 8"/>
            <p:cNvSpPr txBox="1">
              <a:spLocks noChangeArrowheads="1"/>
            </p:cNvSpPr>
            <p:nvPr/>
          </p:nvSpPr>
          <p:spPr bwMode="auto">
            <a:xfrm>
              <a:off x="6523267" y="3470276"/>
              <a:ext cx="518655" cy="487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800">
                  <a:solidFill>
                    <a:srgbClr val="000000"/>
                  </a:solidFill>
                </a:rPr>
                <a:t>IP</a:t>
              </a:r>
            </a:p>
          </p:txBody>
        </p:sp>
        <p:sp>
          <p:nvSpPr>
            <p:cNvPr id="113677" name="Text Box 9"/>
            <p:cNvSpPr txBox="1">
              <a:spLocks noChangeArrowheads="1"/>
            </p:cNvSpPr>
            <p:nvPr/>
          </p:nvSpPr>
          <p:spPr bwMode="auto">
            <a:xfrm>
              <a:off x="5603565" y="5029201"/>
              <a:ext cx="945182" cy="36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Ethernet</a:t>
              </a:r>
            </a:p>
          </p:txBody>
        </p:sp>
        <p:sp>
          <p:nvSpPr>
            <p:cNvPr id="113678" name="Text Box 10"/>
            <p:cNvSpPr txBox="1">
              <a:spLocks noChangeArrowheads="1"/>
            </p:cNvSpPr>
            <p:nvPr/>
          </p:nvSpPr>
          <p:spPr bwMode="auto">
            <a:xfrm>
              <a:off x="7205902" y="5029201"/>
              <a:ext cx="723422" cy="36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FDDI</a:t>
              </a:r>
            </a:p>
          </p:txBody>
        </p:sp>
        <p:sp>
          <p:nvSpPr>
            <p:cNvPr id="113679" name="Text Box 11"/>
            <p:cNvSpPr txBox="1">
              <a:spLocks noChangeArrowheads="1"/>
            </p:cNvSpPr>
            <p:nvPr/>
          </p:nvSpPr>
          <p:spPr bwMode="auto">
            <a:xfrm>
              <a:off x="6364659" y="5029201"/>
              <a:ext cx="970807" cy="36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Wireless</a:t>
              </a:r>
            </a:p>
          </p:txBody>
        </p:sp>
        <p:sp>
          <p:nvSpPr>
            <p:cNvPr id="113680" name="Text Box 12"/>
            <p:cNvSpPr txBox="1">
              <a:spLocks noChangeArrowheads="1"/>
            </p:cNvSpPr>
            <p:nvPr/>
          </p:nvSpPr>
          <p:spPr bwMode="auto">
            <a:xfrm>
              <a:off x="6103965" y="2787649"/>
              <a:ext cx="647647" cy="36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UDP</a:t>
              </a:r>
            </a:p>
          </p:txBody>
        </p:sp>
        <p:sp>
          <p:nvSpPr>
            <p:cNvPr id="113681" name="Text Box 13"/>
            <p:cNvSpPr txBox="1">
              <a:spLocks noChangeArrowheads="1"/>
            </p:cNvSpPr>
            <p:nvPr/>
          </p:nvSpPr>
          <p:spPr bwMode="auto">
            <a:xfrm>
              <a:off x="6921903" y="2819400"/>
              <a:ext cx="613558" cy="36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TCP</a:t>
              </a:r>
            </a:p>
          </p:txBody>
        </p:sp>
        <p:sp>
          <p:nvSpPr>
            <p:cNvPr id="113682" name="Line 19"/>
            <p:cNvSpPr>
              <a:spLocks noChangeShapeType="1"/>
            </p:cNvSpPr>
            <p:nvPr/>
          </p:nvSpPr>
          <p:spPr bwMode="auto">
            <a:xfrm>
              <a:off x="5257799" y="5714999"/>
              <a:ext cx="3162073" cy="79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3" name="Line 20"/>
            <p:cNvSpPr>
              <a:spLocks noChangeShapeType="1"/>
            </p:cNvSpPr>
            <p:nvPr/>
          </p:nvSpPr>
          <p:spPr bwMode="auto">
            <a:xfrm>
              <a:off x="5867400" y="2667000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4" name="Line 21"/>
            <p:cNvSpPr>
              <a:spLocks noChangeShapeType="1"/>
            </p:cNvSpPr>
            <p:nvPr/>
          </p:nvSpPr>
          <p:spPr bwMode="auto">
            <a:xfrm>
              <a:off x="6781800" y="2667000"/>
              <a:ext cx="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685" name="Group 26"/>
            <p:cNvGrpSpPr>
              <a:grpSpLocks/>
            </p:cNvGrpSpPr>
            <p:nvPr/>
          </p:nvGrpSpPr>
          <p:grpSpPr bwMode="auto">
            <a:xfrm>
              <a:off x="5348288" y="1995489"/>
              <a:ext cx="2971800" cy="406831"/>
              <a:chOff x="2604654" y="1967359"/>
              <a:chExt cx="2971800" cy="407129"/>
            </a:xfrm>
          </p:grpSpPr>
          <p:sp>
            <p:nvSpPr>
              <p:cNvPr id="113686" name="Text Box 16"/>
              <p:cNvSpPr txBox="1">
                <a:spLocks noChangeArrowheads="1"/>
              </p:cNvSpPr>
              <p:nvPr/>
            </p:nvSpPr>
            <p:spPr bwMode="auto">
              <a:xfrm>
                <a:off x="4615642" y="2008911"/>
                <a:ext cx="791633" cy="365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Telnet</a:t>
                </a:r>
              </a:p>
            </p:txBody>
          </p:sp>
          <p:sp>
            <p:nvSpPr>
              <p:cNvPr id="113687" name="Text Box 17"/>
              <p:cNvSpPr txBox="1">
                <a:spLocks noChangeArrowheads="1"/>
              </p:cNvSpPr>
              <p:nvPr/>
            </p:nvSpPr>
            <p:spPr bwMode="auto">
              <a:xfrm>
                <a:off x="2808641" y="1995055"/>
                <a:ext cx="774572" cy="365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Email</a:t>
                </a:r>
              </a:p>
            </p:txBody>
          </p:sp>
          <p:sp>
            <p:nvSpPr>
              <p:cNvPr id="113688" name="Text Box 18"/>
              <p:cNvSpPr txBox="1">
                <a:spLocks noChangeArrowheads="1"/>
              </p:cNvSpPr>
              <p:nvPr/>
            </p:nvSpPr>
            <p:spPr bwMode="auto">
              <a:xfrm>
                <a:off x="4163840" y="2008910"/>
                <a:ext cx="621056" cy="365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FTP</a:t>
                </a:r>
              </a:p>
            </p:txBody>
          </p:sp>
          <p:sp>
            <p:nvSpPr>
              <p:cNvPr id="113689" name="Text Box 19"/>
              <p:cNvSpPr txBox="1">
                <a:spLocks noChangeArrowheads="1"/>
              </p:cNvSpPr>
              <p:nvPr/>
            </p:nvSpPr>
            <p:spPr bwMode="auto">
              <a:xfrm>
                <a:off x="3447458" y="2008908"/>
                <a:ext cx="859877" cy="365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WWW</a:t>
                </a:r>
              </a:p>
            </p:txBody>
          </p:sp>
          <p:sp>
            <p:nvSpPr>
              <p:cNvPr id="113690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13669" name="Straight Arrow Connector 47"/>
          <p:cNvCxnSpPr>
            <a:cxnSpLocks noChangeShapeType="1"/>
          </p:cNvCxnSpPr>
          <p:nvPr/>
        </p:nvCxnSpPr>
        <p:spPr bwMode="auto">
          <a:xfrm>
            <a:off x="1704975" y="4818063"/>
            <a:ext cx="5602288" cy="1746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452563"/>
            <a:ext cx="74676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9499D04-8B73-CC4A-A7EE-A95C083FEA66}"/>
              </a:ext>
            </a:extLst>
          </p:cNvPr>
          <p:cNvSpPr txBox="1"/>
          <p:nvPr/>
        </p:nvSpPr>
        <p:spPr>
          <a:xfrm>
            <a:off x="3744174" y="1827455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multiplexing</a:t>
            </a:r>
          </a:p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/demultiplexing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39EE83-678A-D74D-BCDD-0BD63BDE82EA}"/>
              </a:ext>
            </a:extLst>
          </p:cNvPr>
          <p:cNvSpPr txBox="1"/>
          <p:nvPr/>
        </p:nvSpPr>
        <p:spPr>
          <a:xfrm>
            <a:off x="4035593" y="2412230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error</a:t>
            </a:r>
          </a:p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detection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94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FE4A6F-F62F-3F4C-A740-D12854DAC688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21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5714" name="Freeform 22"/>
          <p:cNvSpPr>
            <a:spLocks/>
          </p:cNvSpPr>
          <p:nvPr/>
        </p:nvSpPr>
        <p:spPr bwMode="auto">
          <a:xfrm>
            <a:off x="5867400" y="2667000"/>
            <a:ext cx="914400" cy="762000"/>
          </a:xfrm>
          <a:custGeom>
            <a:avLst/>
            <a:gdLst>
              <a:gd name="T0" fmla="*/ 0 w 576"/>
              <a:gd name="T1" fmla="*/ 0 h 480"/>
              <a:gd name="T2" fmla="*/ 2147483647 w 576"/>
              <a:gd name="T3" fmla="*/ 0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0 w 576"/>
              <a:gd name="T13" fmla="*/ 0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"/>
              <a:gd name="T22" fmla="*/ 0 h 480"/>
              <a:gd name="T23" fmla="*/ 576 w 576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" h="480">
                <a:moveTo>
                  <a:pt x="0" y="0"/>
                </a:moveTo>
                <a:lnTo>
                  <a:pt x="576" y="0"/>
                </a:lnTo>
                <a:lnTo>
                  <a:pt x="576" y="480"/>
                </a:lnTo>
                <a:lnTo>
                  <a:pt x="240" y="480"/>
                </a:lnTo>
                <a:lnTo>
                  <a:pt x="192" y="336"/>
                </a:lnTo>
                <a:lnTo>
                  <a:pt x="96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x-none"/>
          </a:p>
          <a:p>
            <a:endParaRPr lang="en-US" altLang="x-none"/>
          </a:p>
        </p:txBody>
      </p:sp>
      <p:sp>
        <p:nvSpPr>
          <p:cNvPr id="115715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800" u="sng">
                <a:solidFill>
                  <a:srgbClr val="3333CC"/>
                </a:solidFill>
                <a:latin typeface="Comic Sans MS" charset="0"/>
              </a:rPr>
              <a:t>Transport Layer: TCP</a:t>
            </a:r>
            <a:endParaRPr lang="en-US" altLang="x-none" sz="3600" u="sng">
              <a:solidFill>
                <a:srgbClr val="3333CC"/>
              </a:solidFill>
              <a:latin typeface="Comic Sans MS" charset="0"/>
            </a:endParaRP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533400" y="1408113"/>
            <a:ext cx="48006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sz="1600" dirty="0">
                <a:latin typeface="Comic Sans MS" charset="0"/>
              </a:rPr>
              <a:t>Services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1600" dirty="0">
                <a:solidFill>
                  <a:srgbClr val="3333CC"/>
                </a:solidFill>
                <a:latin typeface="Comic Sans MS" charset="0"/>
              </a:rPr>
              <a:t>multiplexing/demultiplexing</a:t>
            </a:r>
            <a:endParaRPr lang="en-US" altLang="x-none" sz="1600" dirty="0">
              <a:solidFill>
                <a:srgbClr val="000000"/>
              </a:solidFill>
              <a:latin typeface="Comic Sans MS" charset="0"/>
            </a:endParaRP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1600" dirty="0">
                <a:solidFill>
                  <a:srgbClr val="3333CC"/>
                </a:solidFill>
                <a:latin typeface="Comic Sans MS" charset="0"/>
              </a:rPr>
              <a:t>reliable transport </a:t>
            </a:r>
          </a:p>
          <a:p>
            <a:pPr lvl="2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between sending and receiving processes</a:t>
            </a:r>
            <a:endParaRPr lang="en-US" altLang="zh-CN" sz="1800" dirty="0">
              <a:solidFill>
                <a:srgbClr val="000000"/>
              </a:solidFill>
              <a:latin typeface="Comic Sans MS" charset="0"/>
              <a:ea typeface="宋体" charset="-122"/>
            </a:endParaRPr>
          </a:p>
          <a:p>
            <a:pPr lvl="2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charset="0"/>
              <a:buChar char="o"/>
            </a:pP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setup required between </a:t>
            </a: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sender and receiver: a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omic Sans MS" charset="0"/>
                <a:ea typeface="宋体" charset="-122"/>
              </a:rPr>
              <a:t>c</a:t>
            </a:r>
            <a:r>
              <a:rPr lang="en-US" altLang="x-none" sz="1800" dirty="0">
                <a:solidFill>
                  <a:srgbClr val="FF0000"/>
                </a:solidFill>
                <a:latin typeface="Comic Sans MS" charset="0"/>
              </a:rPr>
              <a:t>onnection-oriented </a:t>
            </a:r>
            <a:r>
              <a:rPr lang="en-US" altLang="zh-CN" sz="1800" dirty="0">
                <a:solidFill>
                  <a:srgbClr val="FF0000"/>
                </a:solidFill>
                <a:latin typeface="Comic Sans MS" charset="0"/>
                <a:ea typeface="宋体" charset="-122"/>
              </a:rPr>
              <a:t>service</a:t>
            </a:r>
            <a:endParaRPr lang="en-US" altLang="x-none" sz="1800" dirty="0">
              <a:solidFill>
                <a:srgbClr val="FF0000"/>
              </a:solidFill>
              <a:latin typeface="Comic Sans MS" charset="0"/>
            </a:endParaRP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1600" dirty="0">
                <a:solidFill>
                  <a:srgbClr val="3333CC"/>
                </a:solidFill>
                <a:latin typeface="Comic Sans MS" charset="0"/>
              </a:rPr>
              <a:t>flow control: 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sender won</a:t>
            </a:r>
            <a:r>
              <a:rPr lang="ja-JP" altLang="en-US" sz="1800">
                <a:solidFill>
                  <a:srgbClr val="000000"/>
                </a:solidFill>
                <a:latin typeface="Comic Sans MS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Comic Sans MS" charset="0"/>
              </a:rPr>
              <a:t>t overwhelm receiver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1600" dirty="0">
                <a:solidFill>
                  <a:srgbClr val="3333CC"/>
                </a:solidFill>
                <a:latin typeface="Comic Sans MS" charset="0"/>
              </a:rPr>
              <a:t>congestion control: 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throttle sender when network overloaded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zh-CN" sz="1600" dirty="0">
                <a:solidFill>
                  <a:srgbClr val="3333CC"/>
                </a:solidFill>
                <a:latin typeface="Comic Sans MS" charset="0"/>
                <a:ea typeface="宋体" charset="-122"/>
              </a:rPr>
              <a:t>error detection</a:t>
            </a:r>
            <a:endParaRPr lang="en-US" altLang="x-none" sz="1600" dirty="0">
              <a:solidFill>
                <a:srgbClr val="3333CC"/>
              </a:solidFill>
              <a:latin typeface="Comic Sans MS" charset="0"/>
            </a:endParaRP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1600" dirty="0">
                <a:solidFill>
                  <a:srgbClr val="3333CC"/>
                </a:solidFill>
                <a:latin typeface="Comic Sans MS" charset="0"/>
              </a:rPr>
              <a:t>does not provide 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timing, minimum bandwidth guarantees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Interface: 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send a packet to a (app-layer) peer</a:t>
            </a:r>
          </a:p>
        </p:txBody>
      </p:sp>
      <p:sp>
        <p:nvSpPr>
          <p:cNvPr id="115717" name="Freeform 4"/>
          <p:cNvSpPr>
            <a:spLocks/>
          </p:cNvSpPr>
          <p:nvPr/>
        </p:nvSpPr>
        <p:spPr bwMode="auto">
          <a:xfrm>
            <a:off x="5257800" y="1981200"/>
            <a:ext cx="1003300" cy="3733800"/>
          </a:xfrm>
          <a:custGeom>
            <a:avLst/>
            <a:gdLst>
              <a:gd name="T0" fmla="*/ 2147483647 w 632"/>
              <a:gd name="T1" fmla="*/ 0 h 2496"/>
              <a:gd name="T2" fmla="*/ 2147483647 w 632"/>
              <a:gd name="T3" fmla="*/ 2147483647 h 2496"/>
              <a:gd name="T4" fmla="*/ 0 w 632"/>
              <a:gd name="T5" fmla="*/ 2147483647 h 2496"/>
              <a:gd name="T6" fmla="*/ 0 60000 65536"/>
              <a:gd name="T7" fmla="*/ 0 60000 65536"/>
              <a:gd name="T8" fmla="*/ 0 60000 65536"/>
              <a:gd name="T9" fmla="*/ 0 w 632"/>
              <a:gd name="T10" fmla="*/ 0 h 2496"/>
              <a:gd name="T11" fmla="*/ 632 w 632"/>
              <a:gd name="T12" fmla="*/ 2496 h 2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2496">
                <a:moveTo>
                  <a:pt x="48" y="0"/>
                </a:moveTo>
                <a:cubicBezTo>
                  <a:pt x="340" y="368"/>
                  <a:pt x="632" y="736"/>
                  <a:pt x="624" y="1152"/>
                </a:cubicBezTo>
                <a:cubicBezTo>
                  <a:pt x="616" y="1568"/>
                  <a:pt x="308" y="2032"/>
                  <a:pt x="0" y="24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Freeform 5"/>
          <p:cNvSpPr>
            <a:spLocks/>
          </p:cNvSpPr>
          <p:nvPr/>
        </p:nvSpPr>
        <p:spPr bwMode="auto">
          <a:xfrm>
            <a:off x="7302500" y="1981200"/>
            <a:ext cx="1079500" cy="3733800"/>
          </a:xfrm>
          <a:custGeom>
            <a:avLst/>
            <a:gdLst>
              <a:gd name="T0" fmla="*/ 2147483647 w 632"/>
              <a:gd name="T1" fmla="*/ 0 h 2496"/>
              <a:gd name="T2" fmla="*/ 2147483647 w 632"/>
              <a:gd name="T3" fmla="*/ 2147483647 h 2496"/>
              <a:gd name="T4" fmla="*/ 2147483647 w 632"/>
              <a:gd name="T5" fmla="*/ 2147483647 h 2496"/>
              <a:gd name="T6" fmla="*/ 0 60000 65536"/>
              <a:gd name="T7" fmla="*/ 0 60000 65536"/>
              <a:gd name="T8" fmla="*/ 0 60000 65536"/>
              <a:gd name="T9" fmla="*/ 0 w 632"/>
              <a:gd name="T10" fmla="*/ 0 h 2496"/>
              <a:gd name="T11" fmla="*/ 632 w 632"/>
              <a:gd name="T12" fmla="*/ 2496 h 2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2496">
                <a:moveTo>
                  <a:pt x="584" y="0"/>
                </a:moveTo>
                <a:cubicBezTo>
                  <a:pt x="292" y="416"/>
                  <a:pt x="0" y="832"/>
                  <a:pt x="8" y="1248"/>
                </a:cubicBezTo>
                <a:cubicBezTo>
                  <a:pt x="16" y="1664"/>
                  <a:pt x="324" y="2080"/>
                  <a:pt x="632" y="24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9" name="Line 6"/>
          <p:cNvSpPr>
            <a:spLocks noChangeShapeType="1"/>
          </p:cNvSpPr>
          <p:nvPr/>
        </p:nvSpPr>
        <p:spPr bwMode="auto">
          <a:xfrm>
            <a:off x="6248400" y="3429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Line 7"/>
          <p:cNvSpPr>
            <a:spLocks noChangeShapeType="1"/>
          </p:cNvSpPr>
          <p:nvPr/>
        </p:nvSpPr>
        <p:spPr bwMode="auto">
          <a:xfrm>
            <a:off x="6172200" y="4038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1" name="Text Box 8"/>
          <p:cNvSpPr txBox="1">
            <a:spLocks noChangeArrowheads="1"/>
          </p:cNvSpPr>
          <p:nvPr/>
        </p:nvSpPr>
        <p:spPr bwMode="auto">
          <a:xfrm>
            <a:off x="6554788" y="34702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IP</a:t>
            </a:r>
          </a:p>
        </p:txBody>
      </p:sp>
      <p:sp>
        <p:nvSpPr>
          <p:cNvPr id="115722" name="Text Box 9"/>
          <p:cNvSpPr txBox="1">
            <a:spLocks noChangeArrowheads="1"/>
          </p:cNvSpPr>
          <p:nvPr/>
        </p:nvSpPr>
        <p:spPr bwMode="auto">
          <a:xfrm>
            <a:off x="5638800" y="5029200"/>
            <a:ext cx="87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Ethernet</a:t>
            </a:r>
          </a:p>
        </p:txBody>
      </p:sp>
      <p:sp>
        <p:nvSpPr>
          <p:cNvPr id="115723" name="Text Box 10"/>
          <p:cNvSpPr txBox="1">
            <a:spLocks noChangeArrowheads="1"/>
          </p:cNvSpPr>
          <p:nvPr/>
        </p:nvSpPr>
        <p:spPr bwMode="auto">
          <a:xfrm>
            <a:off x="7239000" y="502920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FDDI</a:t>
            </a:r>
          </a:p>
        </p:txBody>
      </p:sp>
      <p:sp>
        <p:nvSpPr>
          <p:cNvPr id="115724" name="Text Box 11"/>
          <p:cNvSpPr txBox="1">
            <a:spLocks noChangeArrowheads="1"/>
          </p:cNvSpPr>
          <p:nvPr/>
        </p:nvSpPr>
        <p:spPr bwMode="auto">
          <a:xfrm>
            <a:off x="6400800" y="5029200"/>
            <a:ext cx="898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Wireless</a:t>
            </a:r>
          </a:p>
        </p:txBody>
      </p:sp>
      <p:sp>
        <p:nvSpPr>
          <p:cNvPr id="115725" name="Text Box 12"/>
          <p:cNvSpPr txBox="1">
            <a:spLocks noChangeArrowheads="1"/>
          </p:cNvSpPr>
          <p:nvPr/>
        </p:nvSpPr>
        <p:spPr bwMode="auto">
          <a:xfrm>
            <a:off x="6149975" y="2787650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</a:rPr>
              <a:t>TCP</a:t>
            </a:r>
          </a:p>
        </p:txBody>
      </p:sp>
      <p:sp>
        <p:nvSpPr>
          <p:cNvPr id="115726" name="Text Box 13"/>
          <p:cNvSpPr txBox="1">
            <a:spLocks noChangeArrowheads="1"/>
          </p:cNvSpPr>
          <p:nvPr/>
        </p:nvSpPr>
        <p:spPr bwMode="auto">
          <a:xfrm>
            <a:off x="6934200" y="2819400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</a:rPr>
              <a:t>UDP</a:t>
            </a:r>
          </a:p>
        </p:txBody>
      </p:sp>
      <p:sp>
        <p:nvSpPr>
          <p:cNvPr id="115727" name="Line 19"/>
          <p:cNvSpPr>
            <a:spLocks noChangeShapeType="1"/>
          </p:cNvSpPr>
          <p:nvPr/>
        </p:nvSpPr>
        <p:spPr bwMode="auto">
          <a:xfrm>
            <a:off x="5257800" y="57150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8" name="Line 20"/>
          <p:cNvSpPr>
            <a:spLocks noChangeShapeType="1"/>
          </p:cNvSpPr>
          <p:nvPr/>
        </p:nvSpPr>
        <p:spPr bwMode="auto">
          <a:xfrm>
            <a:off x="5867400" y="2667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9" name="Line 21"/>
          <p:cNvSpPr>
            <a:spLocks noChangeShapeType="1"/>
          </p:cNvSpPr>
          <p:nvPr/>
        </p:nvSpPr>
        <p:spPr bwMode="auto">
          <a:xfrm>
            <a:off x="6781800" y="26670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5730" name="Group 26"/>
          <p:cNvGrpSpPr>
            <a:grpSpLocks/>
          </p:cNvGrpSpPr>
          <p:nvPr/>
        </p:nvGrpSpPr>
        <p:grpSpPr bwMode="auto">
          <a:xfrm>
            <a:off x="5348288" y="1995488"/>
            <a:ext cx="2971800" cy="377825"/>
            <a:chOff x="2604654" y="1967359"/>
            <a:chExt cx="2971800" cy="378102"/>
          </a:xfrm>
        </p:grpSpPr>
        <p:sp>
          <p:nvSpPr>
            <p:cNvPr id="115731" name="Text Box 16"/>
            <p:cNvSpPr txBox="1">
              <a:spLocks noChangeArrowheads="1"/>
            </p:cNvSpPr>
            <p:nvPr/>
          </p:nvSpPr>
          <p:spPr bwMode="auto">
            <a:xfrm>
              <a:off x="4642364" y="2008911"/>
              <a:ext cx="738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Telnet</a:t>
              </a:r>
            </a:p>
          </p:txBody>
        </p:sp>
        <p:sp>
          <p:nvSpPr>
            <p:cNvPr id="115732" name="Text Box 17"/>
            <p:cNvSpPr txBox="1">
              <a:spLocks noChangeArrowheads="1"/>
            </p:cNvSpPr>
            <p:nvPr/>
          </p:nvSpPr>
          <p:spPr bwMode="auto">
            <a:xfrm>
              <a:off x="2843502" y="1995054"/>
              <a:ext cx="7048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Email</a:t>
              </a:r>
            </a:p>
          </p:txBody>
        </p:sp>
        <p:sp>
          <p:nvSpPr>
            <p:cNvPr id="115733" name="Text Box 18"/>
            <p:cNvSpPr txBox="1">
              <a:spLocks noChangeArrowheads="1"/>
            </p:cNvSpPr>
            <p:nvPr/>
          </p:nvSpPr>
          <p:spPr bwMode="auto">
            <a:xfrm>
              <a:off x="4191000" y="2008910"/>
              <a:ext cx="5667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FTP</a:t>
              </a:r>
            </a:p>
          </p:txBody>
        </p:sp>
        <p:sp>
          <p:nvSpPr>
            <p:cNvPr id="115734" name="Text Box 19"/>
            <p:cNvSpPr txBox="1">
              <a:spLocks noChangeArrowheads="1"/>
            </p:cNvSpPr>
            <p:nvPr/>
          </p:nvSpPr>
          <p:spPr bwMode="auto">
            <a:xfrm>
              <a:off x="3480522" y="2008908"/>
              <a:ext cx="793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WWW</a:t>
              </a:r>
            </a:p>
          </p:txBody>
        </p:sp>
        <p:sp>
          <p:nvSpPr>
            <p:cNvPr id="115735" name="Line 20"/>
            <p:cNvSpPr>
              <a:spLocks noChangeShapeType="1"/>
            </p:cNvSpPr>
            <p:nvPr/>
          </p:nvSpPr>
          <p:spPr bwMode="auto">
            <a:xfrm>
              <a:off x="2604654" y="1967359"/>
              <a:ext cx="297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5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018FB6D-5311-0F4A-B466-08C94C78207F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22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u="sng">
                <a:solidFill>
                  <a:srgbClr val="3333CC"/>
                </a:solidFill>
                <a:latin typeface="Comic Sans MS" charset="0"/>
              </a:rPr>
              <a:t>Transport Layer: TCP Header</a:t>
            </a:r>
            <a:endParaRPr lang="en-US" altLang="x-none" sz="4000" u="sng">
              <a:solidFill>
                <a:srgbClr val="3333CC"/>
              </a:solidFill>
              <a:latin typeface="Comic Sans MS" charset="0"/>
            </a:endParaRPr>
          </a:p>
        </p:txBody>
      </p:sp>
      <p:grpSp>
        <p:nvGrpSpPr>
          <p:cNvPr id="117763" name="Group 1"/>
          <p:cNvGrpSpPr>
            <a:grpSpLocks/>
          </p:cNvGrpSpPr>
          <p:nvPr/>
        </p:nvGrpSpPr>
        <p:grpSpPr bwMode="auto">
          <a:xfrm>
            <a:off x="-38100" y="4645025"/>
            <a:ext cx="2368550" cy="2190750"/>
            <a:chOff x="6328238" y="1623178"/>
            <a:chExt cx="2693987" cy="3367087"/>
          </a:xfrm>
        </p:grpSpPr>
        <p:sp>
          <p:nvSpPr>
            <p:cNvPr id="117788" name="Freeform 22"/>
            <p:cNvSpPr>
              <a:spLocks/>
            </p:cNvSpPr>
            <p:nvPr/>
          </p:nvSpPr>
          <p:spPr bwMode="auto">
            <a:xfrm flipH="1">
              <a:off x="7641836" y="2249519"/>
              <a:ext cx="899813" cy="725036"/>
            </a:xfrm>
            <a:custGeom>
              <a:avLst/>
              <a:gdLst>
                <a:gd name="T0" fmla="*/ 0 w 576"/>
                <a:gd name="T1" fmla="*/ 0 h 480"/>
                <a:gd name="T2" fmla="*/ 2147483647 w 576"/>
                <a:gd name="T3" fmla="*/ 0 h 480"/>
                <a:gd name="T4" fmla="*/ 2147483647 w 576"/>
                <a:gd name="T5" fmla="*/ 2147483647 h 480"/>
                <a:gd name="T6" fmla="*/ 2147483647 w 576"/>
                <a:gd name="T7" fmla="*/ 2147483647 h 480"/>
                <a:gd name="T8" fmla="*/ 2147483647 w 576"/>
                <a:gd name="T9" fmla="*/ 2147483647 h 480"/>
                <a:gd name="T10" fmla="*/ 2147483647 w 576"/>
                <a:gd name="T11" fmla="*/ 2147483647 h 480"/>
                <a:gd name="T12" fmla="*/ 0 w 57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480"/>
                <a:gd name="T23" fmla="*/ 576 w 57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480">
                  <a:moveTo>
                    <a:pt x="0" y="0"/>
                  </a:moveTo>
                  <a:lnTo>
                    <a:pt x="576" y="0"/>
                  </a:lnTo>
                  <a:lnTo>
                    <a:pt x="576" y="480"/>
                  </a:lnTo>
                  <a:lnTo>
                    <a:pt x="240" y="480"/>
                  </a:lnTo>
                  <a:lnTo>
                    <a:pt x="192" y="336"/>
                  </a:lnTo>
                  <a:lnTo>
                    <a:pt x="96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2000"/>
            </a:p>
            <a:p>
              <a:endParaRPr lang="en-US" altLang="x-none" sz="2000"/>
            </a:p>
          </p:txBody>
        </p:sp>
        <p:grpSp>
          <p:nvGrpSpPr>
            <p:cNvPr id="117789" name="Group 5"/>
            <p:cNvGrpSpPr>
              <a:grpSpLocks/>
            </p:cNvGrpSpPr>
            <p:nvPr/>
          </p:nvGrpSpPr>
          <p:grpSpPr bwMode="auto">
            <a:xfrm>
              <a:off x="6328238" y="1623178"/>
              <a:ext cx="2693987" cy="3367087"/>
              <a:chOff x="2514600" y="1967359"/>
              <a:chExt cx="3124200" cy="3747641"/>
            </a:xfrm>
          </p:grpSpPr>
          <p:sp>
            <p:nvSpPr>
              <p:cNvPr id="117790" name="Freeform 6"/>
              <p:cNvSpPr>
                <a:spLocks/>
              </p:cNvSpPr>
              <p:nvPr/>
            </p:nvSpPr>
            <p:spPr bwMode="auto">
              <a:xfrm>
                <a:off x="2514600" y="1981200"/>
                <a:ext cx="1003300" cy="3733800"/>
              </a:xfrm>
              <a:custGeom>
                <a:avLst/>
                <a:gdLst>
                  <a:gd name="T0" fmla="*/ 2147483647 w 632"/>
                  <a:gd name="T1" fmla="*/ 0 h 2496"/>
                  <a:gd name="T2" fmla="*/ 2147483647 w 632"/>
                  <a:gd name="T3" fmla="*/ 2147483647 h 2496"/>
                  <a:gd name="T4" fmla="*/ 0 w 632"/>
                  <a:gd name="T5" fmla="*/ 2147483647 h 2496"/>
                  <a:gd name="T6" fmla="*/ 0 60000 65536"/>
                  <a:gd name="T7" fmla="*/ 0 60000 65536"/>
                  <a:gd name="T8" fmla="*/ 0 60000 65536"/>
                  <a:gd name="T9" fmla="*/ 0 w 632"/>
                  <a:gd name="T10" fmla="*/ 0 h 2496"/>
                  <a:gd name="T11" fmla="*/ 632 w 632"/>
                  <a:gd name="T12" fmla="*/ 2496 h 24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2" h="2496">
                    <a:moveTo>
                      <a:pt x="48" y="0"/>
                    </a:moveTo>
                    <a:cubicBezTo>
                      <a:pt x="340" y="368"/>
                      <a:pt x="632" y="736"/>
                      <a:pt x="624" y="1152"/>
                    </a:cubicBezTo>
                    <a:cubicBezTo>
                      <a:pt x="616" y="1568"/>
                      <a:pt x="308" y="2032"/>
                      <a:pt x="0" y="249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1" name="Freeform 7"/>
              <p:cNvSpPr>
                <a:spLocks/>
              </p:cNvSpPr>
              <p:nvPr/>
            </p:nvSpPr>
            <p:spPr bwMode="auto">
              <a:xfrm>
                <a:off x="4559300" y="1981200"/>
                <a:ext cx="1079500" cy="3733800"/>
              </a:xfrm>
              <a:custGeom>
                <a:avLst/>
                <a:gdLst>
                  <a:gd name="T0" fmla="*/ 2147483647 w 632"/>
                  <a:gd name="T1" fmla="*/ 0 h 2496"/>
                  <a:gd name="T2" fmla="*/ 2147483647 w 632"/>
                  <a:gd name="T3" fmla="*/ 2147483647 h 2496"/>
                  <a:gd name="T4" fmla="*/ 2147483647 w 632"/>
                  <a:gd name="T5" fmla="*/ 2147483647 h 2496"/>
                  <a:gd name="T6" fmla="*/ 0 60000 65536"/>
                  <a:gd name="T7" fmla="*/ 0 60000 65536"/>
                  <a:gd name="T8" fmla="*/ 0 60000 65536"/>
                  <a:gd name="T9" fmla="*/ 0 w 632"/>
                  <a:gd name="T10" fmla="*/ 0 h 2496"/>
                  <a:gd name="T11" fmla="*/ 632 w 632"/>
                  <a:gd name="T12" fmla="*/ 2496 h 24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2" h="2496">
                    <a:moveTo>
                      <a:pt x="584" y="0"/>
                    </a:moveTo>
                    <a:cubicBezTo>
                      <a:pt x="292" y="416"/>
                      <a:pt x="0" y="832"/>
                      <a:pt x="8" y="1248"/>
                    </a:cubicBezTo>
                    <a:cubicBezTo>
                      <a:pt x="16" y="1664"/>
                      <a:pt x="324" y="2080"/>
                      <a:pt x="632" y="249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2" name="Line 8"/>
              <p:cNvSpPr>
                <a:spLocks noChangeShapeType="1"/>
              </p:cNvSpPr>
              <p:nvPr/>
            </p:nvSpPr>
            <p:spPr bwMode="auto">
              <a:xfrm>
                <a:off x="3505200" y="3429000"/>
                <a:ext cx="1143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3" name="Line 9"/>
              <p:cNvSpPr>
                <a:spLocks noChangeShapeType="1"/>
              </p:cNvSpPr>
              <p:nvPr/>
            </p:nvSpPr>
            <p:spPr bwMode="auto">
              <a:xfrm>
                <a:off x="3429000" y="4038600"/>
                <a:ext cx="1143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4" name="Text Box 10"/>
              <p:cNvSpPr txBox="1">
                <a:spLocks noChangeArrowheads="1"/>
              </p:cNvSpPr>
              <p:nvPr/>
            </p:nvSpPr>
            <p:spPr bwMode="auto">
              <a:xfrm>
                <a:off x="3759438" y="3470275"/>
                <a:ext cx="582306" cy="447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800">
                    <a:solidFill>
                      <a:srgbClr val="000000"/>
                    </a:solidFill>
                  </a:rPr>
                  <a:t>IP</a:t>
                </a:r>
              </a:p>
            </p:txBody>
          </p:sp>
          <p:sp>
            <p:nvSpPr>
              <p:cNvPr id="117795" name="Text Box 11"/>
              <p:cNvSpPr txBox="1">
                <a:spLocks noChangeArrowheads="1"/>
              </p:cNvSpPr>
              <p:nvPr/>
            </p:nvSpPr>
            <p:spPr bwMode="auto">
              <a:xfrm>
                <a:off x="2602062" y="5334004"/>
                <a:ext cx="1143970" cy="335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Ethernet</a:t>
                </a:r>
              </a:p>
            </p:txBody>
          </p:sp>
          <p:sp>
            <p:nvSpPr>
              <p:cNvPr id="117796" name="Text Box 12"/>
              <p:cNvSpPr txBox="1">
                <a:spLocks noChangeArrowheads="1"/>
              </p:cNvSpPr>
              <p:nvPr/>
            </p:nvSpPr>
            <p:spPr bwMode="auto">
              <a:xfrm>
                <a:off x="4267037" y="5334004"/>
                <a:ext cx="1348800" cy="335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Cable/DSL</a:t>
                </a:r>
              </a:p>
            </p:txBody>
          </p:sp>
          <p:sp>
            <p:nvSpPr>
              <p:cNvPr id="117797" name="Text Box 13"/>
              <p:cNvSpPr txBox="1">
                <a:spLocks noChangeArrowheads="1"/>
              </p:cNvSpPr>
              <p:nvPr/>
            </p:nvSpPr>
            <p:spPr bwMode="auto">
              <a:xfrm>
                <a:off x="3477832" y="5334004"/>
                <a:ext cx="1110074" cy="335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Wireless</a:t>
                </a:r>
              </a:p>
            </p:txBody>
          </p:sp>
          <p:sp>
            <p:nvSpPr>
              <p:cNvPr id="117798" name="Text Box 14"/>
              <p:cNvSpPr txBox="1">
                <a:spLocks noChangeArrowheads="1"/>
              </p:cNvSpPr>
              <p:nvPr/>
            </p:nvSpPr>
            <p:spPr bwMode="auto">
              <a:xfrm>
                <a:off x="3381523" y="2787650"/>
                <a:ext cx="649161" cy="35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UDP</a:t>
                </a:r>
              </a:p>
            </p:txBody>
          </p:sp>
          <p:sp>
            <p:nvSpPr>
              <p:cNvPr id="117799" name="Text Box 15"/>
              <p:cNvSpPr txBox="1">
                <a:spLocks noChangeArrowheads="1"/>
              </p:cNvSpPr>
              <p:nvPr/>
            </p:nvSpPr>
            <p:spPr bwMode="auto">
              <a:xfrm>
                <a:off x="4182434" y="2819400"/>
                <a:ext cx="649161" cy="35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TCP</a:t>
                </a:r>
              </a:p>
            </p:txBody>
          </p:sp>
          <p:sp>
            <p:nvSpPr>
              <p:cNvPr id="117800" name="Line 21"/>
              <p:cNvSpPr>
                <a:spLocks noChangeShapeType="1"/>
              </p:cNvSpPr>
              <p:nvPr/>
            </p:nvSpPr>
            <p:spPr bwMode="auto">
              <a:xfrm>
                <a:off x="2514600" y="5715000"/>
                <a:ext cx="3124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1" name="Line 23"/>
              <p:cNvSpPr>
                <a:spLocks noChangeShapeType="1"/>
              </p:cNvSpPr>
              <p:nvPr/>
            </p:nvSpPr>
            <p:spPr bwMode="auto">
              <a:xfrm>
                <a:off x="3124200" y="2667000"/>
                <a:ext cx="1905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2" name="Line 24"/>
              <p:cNvSpPr>
                <a:spLocks noChangeShapeType="1"/>
              </p:cNvSpPr>
              <p:nvPr/>
            </p:nvSpPr>
            <p:spPr bwMode="auto">
              <a:xfrm>
                <a:off x="4038600" y="2667000"/>
                <a:ext cx="0" cy="762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803" name="Group 31"/>
              <p:cNvGrpSpPr>
                <a:grpSpLocks/>
              </p:cNvGrpSpPr>
              <p:nvPr/>
            </p:nvGrpSpPr>
            <p:grpSpPr bwMode="auto">
              <a:xfrm>
                <a:off x="2604654" y="1967359"/>
                <a:ext cx="2971800" cy="377408"/>
                <a:chOff x="2604654" y="1967359"/>
                <a:chExt cx="2971800" cy="377408"/>
              </a:xfrm>
            </p:grpSpPr>
            <p:sp>
              <p:nvSpPr>
                <p:cNvPr id="1178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578889" y="2008911"/>
                  <a:ext cx="888785" cy="33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200" b="1">
                      <a:solidFill>
                        <a:srgbClr val="000000"/>
                      </a:solidFill>
                    </a:rPr>
                    <a:t>Telnet</a:t>
                  </a:r>
                </a:p>
              </p:txBody>
            </p:sp>
            <p:sp>
              <p:nvSpPr>
                <p:cNvPr id="1178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81501" y="1995055"/>
                  <a:ext cx="869630" cy="33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200" b="1">
                      <a:solidFill>
                        <a:srgbClr val="000000"/>
                      </a:solidFill>
                    </a:rPr>
                    <a:t>Email</a:t>
                  </a:r>
                </a:p>
              </p:txBody>
            </p:sp>
            <p:sp>
              <p:nvSpPr>
                <p:cNvPr id="11780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45483" y="2008910"/>
                  <a:ext cx="697274" cy="33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200" b="1">
                      <a:solidFill>
                        <a:srgbClr val="000000"/>
                      </a:solidFill>
                    </a:rPr>
                    <a:t>FTP</a:t>
                  </a:r>
                </a:p>
              </p:txBody>
            </p:sp>
            <p:sp>
              <p:nvSpPr>
                <p:cNvPr id="1178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417096" y="2008908"/>
                  <a:ext cx="965404" cy="3358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x-none" sz="1200" b="1">
                      <a:solidFill>
                        <a:srgbClr val="000000"/>
                      </a:solidFill>
                    </a:rPr>
                    <a:t>WWW</a:t>
                  </a:r>
                </a:p>
              </p:txBody>
            </p:sp>
            <p:sp>
              <p:nvSpPr>
                <p:cNvPr id="117808" name="Line 20"/>
                <p:cNvSpPr>
                  <a:spLocks noChangeShapeType="1"/>
                </p:cNvSpPr>
                <p:nvPr/>
              </p:nvSpPr>
              <p:spPr bwMode="auto">
                <a:xfrm>
                  <a:off x="2604654" y="1967359"/>
                  <a:ext cx="29718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7764" name="Group 2"/>
          <p:cNvGrpSpPr>
            <a:grpSpLocks/>
          </p:cNvGrpSpPr>
          <p:nvPr/>
        </p:nvGrpSpPr>
        <p:grpSpPr bwMode="auto">
          <a:xfrm>
            <a:off x="6767513" y="4765675"/>
            <a:ext cx="2376487" cy="2092325"/>
            <a:chOff x="5257799" y="1981200"/>
            <a:chExt cx="3162073" cy="3741772"/>
          </a:xfrm>
        </p:grpSpPr>
        <p:sp>
          <p:nvSpPr>
            <p:cNvPr id="117768" name="Freeform 22"/>
            <p:cNvSpPr>
              <a:spLocks/>
            </p:cNvSpPr>
            <p:nvPr/>
          </p:nvSpPr>
          <p:spPr bwMode="auto">
            <a:xfrm>
              <a:off x="5867400" y="2667000"/>
              <a:ext cx="914400" cy="762000"/>
            </a:xfrm>
            <a:custGeom>
              <a:avLst/>
              <a:gdLst>
                <a:gd name="T0" fmla="*/ 0 w 576"/>
                <a:gd name="T1" fmla="*/ 0 h 480"/>
                <a:gd name="T2" fmla="*/ 2147483647 w 576"/>
                <a:gd name="T3" fmla="*/ 0 h 480"/>
                <a:gd name="T4" fmla="*/ 2147483647 w 576"/>
                <a:gd name="T5" fmla="*/ 2147483647 h 480"/>
                <a:gd name="T6" fmla="*/ 2147483647 w 576"/>
                <a:gd name="T7" fmla="*/ 2147483647 h 480"/>
                <a:gd name="T8" fmla="*/ 2147483647 w 576"/>
                <a:gd name="T9" fmla="*/ 2147483647 h 480"/>
                <a:gd name="T10" fmla="*/ 2147483647 w 576"/>
                <a:gd name="T11" fmla="*/ 2147483647 h 480"/>
                <a:gd name="T12" fmla="*/ 0 w 57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480"/>
                <a:gd name="T23" fmla="*/ 576 w 57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480">
                  <a:moveTo>
                    <a:pt x="0" y="0"/>
                  </a:moveTo>
                  <a:lnTo>
                    <a:pt x="576" y="0"/>
                  </a:lnTo>
                  <a:lnTo>
                    <a:pt x="576" y="480"/>
                  </a:lnTo>
                  <a:lnTo>
                    <a:pt x="240" y="480"/>
                  </a:lnTo>
                  <a:lnTo>
                    <a:pt x="192" y="336"/>
                  </a:lnTo>
                  <a:lnTo>
                    <a:pt x="96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x-none" sz="1800"/>
            </a:p>
            <a:p>
              <a:endParaRPr lang="en-US" altLang="x-none" sz="1800"/>
            </a:p>
          </p:txBody>
        </p:sp>
        <p:sp>
          <p:nvSpPr>
            <p:cNvPr id="117769" name="Freeform 4"/>
            <p:cNvSpPr>
              <a:spLocks/>
            </p:cNvSpPr>
            <p:nvPr/>
          </p:nvSpPr>
          <p:spPr bwMode="auto">
            <a:xfrm>
              <a:off x="5257800" y="1981200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0" name="Freeform 5"/>
            <p:cNvSpPr>
              <a:spLocks/>
            </p:cNvSpPr>
            <p:nvPr/>
          </p:nvSpPr>
          <p:spPr bwMode="auto">
            <a:xfrm>
              <a:off x="7302500" y="1981200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1" name="Line 6"/>
            <p:cNvSpPr>
              <a:spLocks noChangeShapeType="1"/>
            </p:cNvSpPr>
            <p:nvPr/>
          </p:nvSpPr>
          <p:spPr bwMode="auto">
            <a:xfrm>
              <a:off x="6248400" y="34290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2" name="Line 7"/>
            <p:cNvSpPr>
              <a:spLocks noChangeShapeType="1"/>
            </p:cNvSpPr>
            <p:nvPr/>
          </p:nvSpPr>
          <p:spPr bwMode="auto">
            <a:xfrm>
              <a:off x="6172200" y="40386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3" name="Text Box 8"/>
            <p:cNvSpPr txBox="1">
              <a:spLocks noChangeArrowheads="1"/>
            </p:cNvSpPr>
            <p:nvPr/>
          </p:nvSpPr>
          <p:spPr bwMode="auto">
            <a:xfrm>
              <a:off x="6523267" y="3470276"/>
              <a:ext cx="518655" cy="487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800">
                  <a:solidFill>
                    <a:srgbClr val="000000"/>
                  </a:solidFill>
                </a:rPr>
                <a:t>IP</a:t>
              </a:r>
            </a:p>
          </p:txBody>
        </p:sp>
        <p:sp>
          <p:nvSpPr>
            <p:cNvPr id="117774" name="Text Box 9"/>
            <p:cNvSpPr txBox="1">
              <a:spLocks noChangeArrowheads="1"/>
            </p:cNvSpPr>
            <p:nvPr/>
          </p:nvSpPr>
          <p:spPr bwMode="auto">
            <a:xfrm>
              <a:off x="5603565" y="5029201"/>
              <a:ext cx="945182" cy="36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Ethernet</a:t>
              </a:r>
            </a:p>
          </p:txBody>
        </p:sp>
        <p:sp>
          <p:nvSpPr>
            <p:cNvPr id="117775" name="Text Box 10"/>
            <p:cNvSpPr txBox="1">
              <a:spLocks noChangeArrowheads="1"/>
            </p:cNvSpPr>
            <p:nvPr/>
          </p:nvSpPr>
          <p:spPr bwMode="auto">
            <a:xfrm>
              <a:off x="7205902" y="5029201"/>
              <a:ext cx="723422" cy="36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FDDI</a:t>
              </a:r>
            </a:p>
          </p:txBody>
        </p:sp>
        <p:sp>
          <p:nvSpPr>
            <p:cNvPr id="117776" name="Text Box 11"/>
            <p:cNvSpPr txBox="1">
              <a:spLocks noChangeArrowheads="1"/>
            </p:cNvSpPr>
            <p:nvPr/>
          </p:nvSpPr>
          <p:spPr bwMode="auto">
            <a:xfrm>
              <a:off x="6364659" y="5029201"/>
              <a:ext cx="970807" cy="36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Wireless</a:t>
              </a:r>
            </a:p>
          </p:txBody>
        </p:sp>
        <p:sp>
          <p:nvSpPr>
            <p:cNvPr id="117777" name="Text Box 12"/>
            <p:cNvSpPr txBox="1">
              <a:spLocks noChangeArrowheads="1"/>
            </p:cNvSpPr>
            <p:nvPr/>
          </p:nvSpPr>
          <p:spPr bwMode="auto">
            <a:xfrm>
              <a:off x="6121010" y="2787649"/>
              <a:ext cx="613558" cy="36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TCP</a:t>
              </a:r>
            </a:p>
          </p:txBody>
        </p:sp>
        <p:sp>
          <p:nvSpPr>
            <p:cNvPr id="117778" name="Text Box 13"/>
            <p:cNvSpPr txBox="1">
              <a:spLocks noChangeArrowheads="1"/>
            </p:cNvSpPr>
            <p:nvPr/>
          </p:nvSpPr>
          <p:spPr bwMode="auto">
            <a:xfrm>
              <a:off x="6904859" y="2819400"/>
              <a:ext cx="647647" cy="36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17779" name="Line 19"/>
            <p:cNvSpPr>
              <a:spLocks noChangeShapeType="1"/>
            </p:cNvSpPr>
            <p:nvPr/>
          </p:nvSpPr>
          <p:spPr bwMode="auto">
            <a:xfrm>
              <a:off x="5257799" y="5714999"/>
              <a:ext cx="3162073" cy="79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80" name="Line 20"/>
            <p:cNvSpPr>
              <a:spLocks noChangeShapeType="1"/>
            </p:cNvSpPr>
            <p:nvPr/>
          </p:nvSpPr>
          <p:spPr bwMode="auto">
            <a:xfrm>
              <a:off x="5867400" y="2667000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81" name="Line 21"/>
            <p:cNvSpPr>
              <a:spLocks noChangeShapeType="1"/>
            </p:cNvSpPr>
            <p:nvPr/>
          </p:nvSpPr>
          <p:spPr bwMode="auto">
            <a:xfrm>
              <a:off x="6781800" y="2667000"/>
              <a:ext cx="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82" name="Group 26"/>
            <p:cNvGrpSpPr>
              <a:grpSpLocks/>
            </p:cNvGrpSpPr>
            <p:nvPr/>
          </p:nvGrpSpPr>
          <p:grpSpPr bwMode="auto">
            <a:xfrm>
              <a:off x="5348288" y="1995489"/>
              <a:ext cx="2971800" cy="406831"/>
              <a:chOff x="2604654" y="1967359"/>
              <a:chExt cx="2971800" cy="407129"/>
            </a:xfrm>
          </p:grpSpPr>
          <p:sp>
            <p:nvSpPr>
              <p:cNvPr id="117783" name="Text Box 16"/>
              <p:cNvSpPr txBox="1">
                <a:spLocks noChangeArrowheads="1"/>
              </p:cNvSpPr>
              <p:nvPr/>
            </p:nvSpPr>
            <p:spPr bwMode="auto">
              <a:xfrm>
                <a:off x="4615642" y="2008911"/>
                <a:ext cx="791633" cy="365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Telnet</a:t>
                </a:r>
              </a:p>
            </p:txBody>
          </p:sp>
          <p:sp>
            <p:nvSpPr>
              <p:cNvPr id="117784" name="Text Box 17"/>
              <p:cNvSpPr txBox="1">
                <a:spLocks noChangeArrowheads="1"/>
              </p:cNvSpPr>
              <p:nvPr/>
            </p:nvSpPr>
            <p:spPr bwMode="auto">
              <a:xfrm>
                <a:off x="2808641" y="1995055"/>
                <a:ext cx="774572" cy="365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Email</a:t>
                </a:r>
              </a:p>
            </p:txBody>
          </p:sp>
          <p:sp>
            <p:nvSpPr>
              <p:cNvPr id="117785" name="Text Box 18"/>
              <p:cNvSpPr txBox="1">
                <a:spLocks noChangeArrowheads="1"/>
              </p:cNvSpPr>
              <p:nvPr/>
            </p:nvSpPr>
            <p:spPr bwMode="auto">
              <a:xfrm>
                <a:off x="4163840" y="2008910"/>
                <a:ext cx="621056" cy="365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FTP</a:t>
                </a:r>
              </a:p>
            </p:txBody>
          </p:sp>
          <p:sp>
            <p:nvSpPr>
              <p:cNvPr id="117786" name="Text Box 19"/>
              <p:cNvSpPr txBox="1">
                <a:spLocks noChangeArrowheads="1"/>
              </p:cNvSpPr>
              <p:nvPr/>
            </p:nvSpPr>
            <p:spPr bwMode="auto">
              <a:xfrm>
                <a:off x="3447458" y="2008908"/>
                <a:ext cx="859877" cy="365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200" b="1">
                    <a:solidFill>
                      <a:srgbClr val="000000"/>
                    </a:solidFill>
                  </a:rPr>
                  <a:t>WWW</a:t>
                </a:r>
              </a:p>
            </p:txBody>
          </p:sp>
          <p:sp>
            <p:nvSpPr>
              <p:cNvPr id="117787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17765" name="Straight Arrow Connector 47"/>
          <p:cNvCxnSpPr>
            <a:cxnSpLocks noChangeShapeType="1"/>
          </p:cNvCxnSpPr>
          <p:nvPr/>
        </p:nvCxnSpPr>
        <p:spPr bwMode="auto">
          <a:xfrm>
            <a:off x="1722438" y="5218113"/>
            <a:ext cx="5600700" cy="1746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081088"/>
            <a:ext cx="68707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TextBox 1"/>
          <p:cNvSpPr txBox="1">
            <a:spLocks noChangeArrowheads="1"/>
          </p:cNvSpPr>
          <p:nvPr/>
        </p:nvSpPr>
        <p:spPr bwMode="auto">
          <a:xfrm>
            <a:off x="10560050" y="48625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617D0-9A7C-594B-81C5-11E4939CEE1F}"/>
              </a:ext>
            </a:extLst>
          </p:cNvPr>
          <p:cNvSpPr txBox="1"/>
          <p:nvPr/>
        </p:nvSpPr>
        <p:spPr>
          <a:xfrm>
            <a:off x="28208" y="1273959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multiplexing</a:t>
            </a:r>
          </a:p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/demultiplexing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3C58E9-0056-C54D-A858-9FAEF144FF56}"/>
              </a:ext>
            </a:extLst>
          </p:cNvPr>
          <p:cNvSpPr txBox="1"/>
          <p:nvPr/>
        </p:nvSpPr>
        <p:spPr>
          <a:xfrm>
            <a:off x="287511" y="1956968"/>
            <a:ext cx="1104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Reliable</a:t>
            </a:r>
            <a:r>
              <a:rPr lang="zh-CN" altLang="en-US" sz="1600" dirty="0"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endParaRPr lang="en-US" altLang="zh-CN" sz="1600" dirty="0">
              <a:solidFill>
                <a:schemeClr val="accent2"/>
              </a:solidFill>
              <a:latin typeface="+mn-lt"/>
              <a:ea typeface="+mn-ea"/>
            </a:endParaRPr>
          </a:p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transport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72C869-9AC6-8540-94D3-10D46596780E}"/>
              </a:ext>
            </a:extLst>
          </p:cNvPr>
          <p:cNvSpPr txBox="1"/>
          <p:nvPr/>
        </p:nvSpPr>
        <p:spPr>
          <a:xfrm>
            <a:off x="7730319" y="2818185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flow</a:t>
            </a:r>
            <a:r>
              <a:rPr lang="zh-CN" altLang="en-US" sz="1600" dirty="0"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control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4A7F7C-A9A6-214C-B453-1DB462EAB2D3}"/>
              </a:ext>
            </a:extLst>
          </p:cNvPr>
          <p:cNvSpPr txBox="1"/>
          <p:nvPr/>
        </p:nvSpPr>
        <p:spPr>
          <a:xfrm>
            <a:off x="236598" y="2656813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congestion</a:t>
            </a:r>
            <a:r>
              <a:rPr lang="zh-CN" altLang="en-US" sz="1600" dirty="0"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endParaRPr lang="en-US" altLang="zh-CN" sz="1600" dirty="0">
              <a:solidFill>
                <a:schemeClr val="accent2"/>
              </a:solidFill>
              <a:latin typeface="+mn-lt"/>
              <a:ea typeface="+mn-ea"/>
            </a:endParaRPr>
          </a:p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control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DC5AD0-F146-FE41-9649-4185A9348D29}"/>
              </a:ext>
            </a:extLst>
          </p:cNvPr>
          <p:cNvSpPr txBox="1"/>
          <p:nvPr/>
        </p:nvSpPr>
        <p:spPr>
          <a:xfrm>
            <a:off x="308473" y="3142399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error</a:t>
            </a:r>
          </a:p>
          <a:p>
            <a:r>
              <a:rPr lang="en-US" altLang="zh-CN" sz="1600" dirty="0">
                <a:solidFill>
                  <a:schemeClr val="accent2"/>
                </a:solidFill>
                <a:latin typeface="+mn-lt"/>
                <a:ea typeface="+mn-ea"/>
              </a:rPr>
              <a:t>detection</a:t>
            </a:r>
            <a:endParaRPr 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8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Secure Socket Layer Architecture</a:t>
            </a:r>
          </a:p>
        </p:txBody>
      </p:sp>
      <p:pic>
        <p:nvPicPr>
          <p:cNvPr id="1198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6213475" y="1774825"/>
            <a:ext cx="927100" cy="1108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Times New Roman" pitchFamily="18" charset="0"/>
                <a:ea typeface="+mn-ea"/>
              </a:rPr>
              <a:t>HTTP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7151688" y="1785938"/>
            <a:ext cx="952500" cy="1108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Times New Roman" pitchFamily="18" charset="0"/>
                <a:ea typeface="+mn-ea"/>
              </a:rPr>
              <a:t>POP3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CEF8B-8EAC-2846-B56E-F283A9099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B93810-1130-5E43-8ADB-DEFA6B14AF28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253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21675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SSL Record-Layer Packet Format</a:t>
            </a:r>
          </a:p>
        </p:txBody>
      </p:sp>
      <p:pic>
        <p:nvPicPr>
          <p:cNvPr id="12185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" y="1793875"/>
            <a:ext cx="7772400" cy="4648200"/>
          </a:xfrm>
        </p:spPr>
      </p:pic>
      <p:sp>
        <p:nvSpPr>
          <p:cNvPr id="121859" name="Text Box 5"/>
          <p:cNvSpPr txBox="1">
            <a:spLocks noChangeArrowheads="1"/>
          </p:cNvSpPr>
          <p:nvPr/>
        </p:nvSpPr>
        <p:spPr bwMode="auto">
          <a:xfrm>
            <a:off x="150813" y="1604963"/>
            <a:ext cx="1708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20: change_cipher</a:t>
            </a:r>
          </a:p>
          <a:p>
            <a:r>
              <a:rPr lang="en-US" altLang="x-none" sz="1400"/>
              <a:t>21: alert</a:t>
            </a:r>
          </a:p>
          <a:p>
            <a:r>
              <a:rPr lang="en-US" altLang="x-none" sz="1400"/>
              <a:t>22: handshake</a:t>
            </a:r>
          </a:p>
          <a:p>
            <a:r>
              <a:rPr lang="en-US" altLang="x-none" sz="1400"/>
              <a:t>23: application</a:t>
            </a:r>
          </a:p>
        </p:txBody>
      </p:sp>
      <p:sp>
        <p:nvSpPr>
          <p:cNvPr id="121860" name="Line 6"/>
          <p:cNvSpPr>
            <a:spLocks noChangeShapeType="1"/>
          </p:cNvSpPr>
          <p:nvPr/>
        </p:nvSpPr>
        <p:spPr bwMode="auto">
          <a:xfrm>
            <a:off x="1446213" y="1993900"/>
            <a:ext cx="231775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A38A0A-0358-9940-8898-0B0B79730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B93810-1130-5E43-8ADB-DEFA6B14AF28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7611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E4A9E90-B6A9-554E-B15B-7A87D8A210D2}" type="slidenum">
              <a:rPr lang="en-US" altLang="x-none" sz="1400"/>
              <a:pPr/>
              <a:t>25</a:t>
            </a:fld>
            <a:endParaRPr lang="en-US" altLang="x-none" sz="140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7800"/>
            <a:ext cx="8193088" cy="11430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Summary: The Big Picture </a:t>
            </a:r>
            <a:br>
              <a:rPr lang="en-US" altLang="zh-CN" sz="3600" dirty="0">
                <a:ea typeface="宋体" charset="-122"/>
              </a:rPr>
            </a:br>
            <a:r>
              <a:rPr lang="en-US" altLang="zh-CN" sz="3600" dirty="0">
                <a:ea typeface="宋体" charset="-122"/>
              </a:rPr>
              <a:t>of the Internet</a:t>
            </a:r>
            <a:endParaRPr lang="en-US" altLang="x-none" sz="3600" dirty="0">
              <a:ea typeface="ＭＳ Ｐゴシック" charset="-128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30338"/>
            <a:ext cx="8137525" cy="5065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Hosts and routers: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~ 1 </a:t>
            </a:r>
            <a:r>
              <a:rPr lang="en-US" altLang="zh-CN" sz="2000" dirty="0" err="1">
                <a:ea typeface="宋体" charset="-122"/>
              </a:rPr>
              <a:t>bil</a:t>
            </a:r>
            <a:r>
              <a:rPr lang="en-US" altLang="zh-CN" sz="2000" dirty="0">
                <a:ea typeface="宋体" charset="-122"/>
              </a:rPr>
              <a:t>. hosts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autonomous systems organized </a:t>
            </a:r>
            <a:br>
              <a:rPr lang="en-US" altLang="zh-CN" sz="2000" dirty="0">
                <a:ea typeface="宋体" charset="-122"/>
              </a:rPr>
            </a:br>
            <a:r>
              <a:rPr lang="en-US" altLang="x-none" sz="2000" dirty="0">
                <a:ea typeface="ＭＳ Ｐゴシック" charset="-128"/>
              </a:rPr>
              <a:t>roughly hierarchical</a:t>
            </a:r>
            <a:endParaRPr lang="en-US" altLang="zh-CN" sz="2000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backbone links at 100 </a:t>
            </a:r>
            <a:r>
              <a:rPr lang="en-US" altLang="zh-CN" sz="2000" dirty="0" err="1">
                <a:ea typeface="宋体" charset="-122"/>
              </a:rPr>
              <a:t>Gbps</a:t>
            </a:r>
            <a:r>
              <a:rPr lang="en-US" altLang="zh-CN" sz="2000" dirty="0">
                <a:ea typeface="宋体" charset="-122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Software: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datagram switching with virtual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circuit support at backbone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l</a:t>
            </a:r>
            <a:r>
              <a:rPr lang="en-US" altLang="x-none" sz="2000" dirty="0">
                <a:ea typeface="ＭＳ Ｐゴシック" charset="-128"/>
              </a:rPr>
              <a:t>ayered network architecture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u</a:t>
            </a:r>
            <a:r>
              <a:rPr lang="en-US" altLang="x-none" sz="1800" dirty="0">
                <a:ea typeface="ＭＳ Ｐゴシック" charset="-128"/>
              </a:rPr>
              <a:t>se end-to-end arguments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to determine the services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provided by each layer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t</a:t>
            </a:r>
            <a:r>
              <a:rPr lang="en-US" altLang="x-none" sz="2000" dirty="0">
                <a:ea typeface="ＭＳ Ｐゴシック" charset="-128"/>
              </a:rPr>
              <a:t>he hourglass architecture 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of the Internet</a:t>
            </a:r>
          </a:p>
        </p:txBody>
      </p:sp>
      <p:sp>
        <p:nvSpPr>
          <p:cNvPr id="123908" name="Freeform 6"/>
          <p:cNvSpPr>
            <a:spLocks/>
          </p:cNvSpPr>
          <p:nvPr/>
        </p:nvSpPr>
        <p:spPr bwMode="auto">
          <a:xfrm>
            <a:off x="5645150" y="2022475"/>
            <a:ext cx="1003300" cy="3733800"/>
          </a:xfrm>
          <a:custGeom>
            <a:avLst/>
            <a:gdLst>
              <a:gd name="T0" fmla="*/ 2147483647 w 632"/>
              <a:gd name="T1" fmla="*/ 0 h 2496"/>
              <a:gd name="T2" fmla="*/ 2147483647 w 632"/>
              <a:gd name="T3" fmla="*/ 2147483647 h 2496"/>
              <a:gd name="T4" fmla="*/ 0 w 632"/>
              <a:gd name="T5" fmla="*/ 2147483647 h 2496"/>
              <a:gd name="T6" fmla="*/ 0 60000 65536"/>
              <a:gd name="T7" fmla="*/ 0 60000 65536"/>
              <a:gd name="T8" fmla="*/ 0 60000 65536"/>
              <a:gd name="T9" fmla="*/ 0 w 632"/>
              <a:gd name="T10" fmla="*/ 0 h 2496"/>
              <a:gd name="T11" fmla="*/ 632 w 632"/>
              <a:gd name="T12" fmla="*/ 2496 h 2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2496">
                <a:moveTo>
                  <a:pt x="48" y="0"/>
                </a:moveTo>
                <a:cubicBezTo>
                  <a:pt x="340" y="368"/>
                  <a:pt x="632" y="736"/>
                  <a:pt x="624" y="1152"/>
                </a:cubicBezTo>
                <a:cubicBezTo>
                  <a:pt x="616" y="1568"/>
                  <a:pt x="308" y="2032"/>
                  <a:pt x="0" y="24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9" name="Freeform 7"/>
          <p:cNvSpPr>
            <a:spLocks/>
          </p:cNvSpPr>
          <p:nvPr/>
        </p:nvSpPr>
        <p:spPr bwMode="auto">
          <a:xfrm>
            <a:off x="7689850" y="2022475"/>
            <a:ext cx="1079500" cy="3733800"/>
          </a:xfrm>
          <a:custGeom>
            <a:avLst/>
            <a:gdLst>
              <a:gd name="T0" fmla="*/ 2147483647 w 632"/>
              <a:gd name="T1" fmla="*/ 0 h 2496"/>
              <a:gd name="T2" fmla="*/ 2147483647 w 632"/>
              <a:gd name="T3" fmla="*/ 2147483647 h 2496"/>
              <a:gd name="T4" fmla="*/ 2147483647 w 632"/>
              <a:gd name="T5" fmla="*/ 2147483647 h 2496"/>
              <a:gd name="T6" fmla="*/ 0 60000 65536"/>
              <a:gd name="T7" fmla="*/ 0 60000 65536"/>
              <a:gd name="T8" fmla="*/ 0 60000 65536"/>
              <a:gd name="T9" fmla="*/ 0 w 632"/>
              <a:gd name="T10" fmla="*/ 0 h 2496"/>
              <a:gd name="T11" fmla="*/ 632 w 632"/>
              <a:gd name="T12" fmla="*/ 2496 h 2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2496">
                <a:moveTo>
                  <a:pt x="584" y="0"/>
                </a:moveTo>
                <a:cubicBezTo>
                  <a:pt x="292" y="416"/>
                  <a:pt x="0" y="832"/>
                  <a:pt x="8" y="1248"/>
                </a:cubicBezTo>
                <a:cubicBezTo>
                  <a:pt x="16" y="1664"/>
                  <a:pt x="324" y="2080"/>
                  <a:pt x="632" y="24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0" name="Line 8"/>
          <p:cNvSpPr>
            <a:spLocks noChangeShapeType="1"/>
          </p:cNvSpPr>
          <p:nvPr/>
        </p:nvSpPr>
        <p:spPr bwMode="auto">
          <a:xfrm>
            <a:off x="6635750" y="347027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1" name="Line 9"/>
          <p:cNvSpPr>
            <a:spLocks noChangeShapeType="1"/>
          </p:cNvSpPr>
          <p:nvPr/>
        </p:nvSpPr>
        <p:spPr bwMode="auto">
          <a:xfrm>
            <a:off x="6559550" y="407987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2" name="Text Box 10"/>
          <p:cNvSpPr txBox="1">
            <a:spLocks noChangeArrowheads="1"/>
          </p:cNvSpPr>
          <p:nvPr/>
        </p:nvSpPr>
        <p:spPr bwMode="auto">
          <a:xfrm>
            <a:off x="6743700" y="3511550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IP4/6</a:t>
            </a:r>
          </a:p>
        </p:txBody>
      </p:sp>
      <p:sp>
        <p:nvSpPr>
          <p:cNvPr id="123913" name="Text Box 11"/>
          <p:cNvSpPr txBox="1">
            <a:spLocks noChangeArrowheads="1"/>
          </p:cNvSpPr>
          <p:nvPr/>
        </p:nvSpPr>
        <p:spPr bwMode="auto">
          <a:xfrm>
            <a:off x="5805488" y="5375275"/>
            <a:ext cx="952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 b="1">
                <a:solidFill>
                  <a:srgbClr val="000000"/>
                </a:solidFill>
              </a:rPr>
              <a:t>Ethernet</a:t>
            </a:r>
          </a:p>
        </p:txBody>
      </p:sp>
      <p:sp>
        <p:nvSpPr>
          <p:cNvPr id="123914" name="Text Box 12"/>
          <p:cNvSpPr txBox="1">
            <a:spLocks noChangeArrowheads="1"/>
          </p:cNvSpPr>
          <p:nvPr/>
        </p:nvSpPr>
        <p:spPr bwMode="auto">
          <a:xfrm>
            <a:off x="7473950" y="5375275"/>
            <a:ext cx="115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 b="1">
                <a:solidFill>
                  <a:srgbClr val="000000"/>
                </a:solidFill>
              </a:rPr>
              <a:t>Cable/DSL</a:t>
            </a:r>
          </a:p>
        </p:txBody>
      </p:sp>
      <p:sp>
        <p:nvSpPr>
          <p:cNvPr id="123915" name="Text Box 13"/>
          <p:cNvSpPr txBox="1">
            <a:spLocks noChangeArrowheads="1"/>
          </p:cNvSpPr>
          <p:nvPr/>
        </p:nvSpPr>
        <p:spPr bwMode="auto">
          <a:xfrm>
            <a:off x="6678613" y="5375275"/>
            <a:ext cx="931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 b="1">
                <a:solidFill>
                  <a:srgbClr val="000000"/>
                </a:solidFill>
              </a:rPr>
              <a:t>Wireless</a:t>
            </a:r>
          </a:p>
        </p:txBody>
      </p:sp>
      <p:sp>
        <p:nvSpPr>
          <p:cNvPr id="123916" name="Text Box 14"/>
          <p:cNvSpPr txBox="1">
            <a:spLocks noChangeArrowheads="1"/>
          </p:cNvSpPr>
          <p:nvPr/>
        </p:nvSpPr>
        <p:spPr bwMode="auto">
          <a:xfrm>
            <a:off x="6521450" y="282892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 b="1">
                <a:solidFill>
                  <a:srgbClr val="000000"/>
                </a:solidFill>
              </a:rPr>
              <a:t>TCP</a:t>
            </a:r>
          </a:p>
        </p:txBody>
      </p:sp>
      <p:sp>
        <p:nvSpPr>
          <p:cNvPr id="123917" name="Text Box 15"/>
          <p:cNvSpPr txBox="1">
            <a:spLocks noChangeArrowheads="1"/>
          </p:cNvSpPr>
          <p:nvPr/>
        </p:nvSpPr>
        <p:spPr bwMode="auto">
          <a:xfrm>
            <a:off x="7316788" y="28606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 b="1">
                <a:solidFill>
                  <a:srgbClr val="000000"/>
                </a:solidFill>
              </a:rPr>
              <a:t>UDP</a:t>
            </a:r>
          </a:p>
        </p:txBody>
      </p:sp>
      <p:sp>
        <p:nvSpPr>
          <p:cNvPr id="123918" name="Line 21"/>
          <p:cNvSpPr>
            <a:spLocks noChangeShapeType="1"/>
          </p:cNvSpPr>
          <p:nvPr/>
        </p:nvSpPr>
        <p:spPr bwMode="auto">
          <a:xfrm>
            <a:off x="5645150" y="5756275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9" name="Line 23"/>
          <p:cNvSpPr>
            <a:spLocks noChangeShapeType="1"/>
          </p:cNvSpPr>
          <p:nvPr/>
        </p:nvSpPr>
        <p:spPr bwMode="auto">
          <a:xfrm>
            <a:off x="6254750" y="2708275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0" name="Line 24"/>
          <p:cNvSpPr>
            <a:spLocks noChangeShapeType="1"/>
          </p:cNvSpPr>
          <p:nvPr/>
        </p:nvSpPr>
        <p:spPr bwMode="auto">
          <a:xfrm>
            <a:off x="7169150" y="270827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921" name="Group 40"/>
          <p:cNvGrpSpPr>
            <a:grpSpLocks/>
          </p:cNvGrpSpPr>
          <p:nvPr/>
        </p:nvGrpSpPr>
        <p:grpSpPr bwMode="auto">
          <a:xfrm>
            <a:off x="5735638" y="2036763"/>
            <a:ext cx="2971800" cy="377825"/>
            <a:chOff x="2604654" y="1967359"/>
            <a:chExt cx="2971800" cy="378102"/>
          </a:xfrm>
        </p:grpSpPr>
        <p:sp>
          <p:nvSpPr>
            <p:cNvPr id="123924" name="Text Box 16"/>
            <p:cNvSpPr txBox="1">
              <a:spLocks noChangeArrowheads="1"/>
            </p:cNvSpPr>
            <p:nvPr/>
          </p:nvSpPr>
          <p:spPr bwMode="auto">
            <a:xfrm>
              <a:off x="4642364" y="2008911"/>
              <a:ext cx="738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Telnet</a:t>
              </a:r>
            </a:p>
          </p:txBody>
        </p:sp>
        <p:sp>
          <p:nvSpPr>
            <p:cNvPr id="123925" name="Text Box 17"/>
            <p:cNvSpPr txBox="1">
              <a:spLocks noChangeArrowheads="1"/>
            </p:cNvSpPr>
            <p:nvPr/>
          </p:nvSpPr>
          <p:spPr bwMode="auto">
            <a:xfrm>
              <a:off x="2843502" y="1995054"/>
              <a:ext cx="7048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Email</a:t>
              </a:r>
            </a:p>
          </p:txBody>
        </p:sp>
        <p:sp>
          <p:nvSpPr>
            <p:cNvPr id="123926" name="Text Box 18"/>
            <p:cNvSpPr txBox="1">
              <a:spLocks noChangeArrowheads="1"/>
            </p:cNvSpPr>
            <p:nvPr/>
          </p:nvSpPr>
          <p:spPr bwMode="auto">
            <a:xfrm>
              <a:off x="4191000" y="2008910"/>
              <a:ext cx="5667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FTP</a:t>
              </a:r>
            </a:p>
          </p:txBody>
        </p:sp>
        <p:sp>
          <p:nvSpPr>
            <p:cNvPr id="123927" name="Text Box 19"/>
            <p:cNvSpPr txBox="1">
              <a:spLocks noChangeArrowheads="1"/>
            </p:cNvSpPr>
            <p:nvPr/>
          </p:nvSpPr>
          <p:spPr bwMode="auto">
            <a:xfrm>
              <a:off x="3480522" y="2008908"/>
              <a:ext cx="793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 b="1">
                  <a:solidFill>
                    <a:srgbClr val="000000"/>
                  </a:solidFill>
                </a:rPr>
                <a:t>WWW</a:t>
              </a:r>
            </a:p>
          </p:txBody>
        </p:sp>
        <p:sp>
          <p:nvSpPr>
            <p:cNvPr id="123928" name="Line 20"/>
            <p:cNvSpPr>
              <a:spLocks noChangeShapeType="1"/>
            </p:cNvSpPr>
            <p:nvPr/>
          </p:nvSpPr>
          <p:spPr bwMode="auto">
            <a:xfrm>
              <a:off x="2604654" y="1967359"/>
              <a:ext cx="297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3929" name="Straight Connector 46"/>
            <p:cNvCxnSpPr>
              <a:cxnSpLocks noChangeShapeType="1"/>
            </p:cNvCxnSpPr>
            <p:nvPr/>
          </p:nvCxnSpPr>
          <p:spPr bwMode="auto">
            <a:xfrm>
              <a:off x="2867891" y="2313709"/>
              <a:ext cx="81741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3922" name="Straight Connector 47"/>
          <p:cNvCxnSpPr>
            <a:cxnSpLocks noChangeShapeType="1"/>
          </p:cNvCxnSpPr>
          <p:nvPr/>
        </p:nvCxnSpPr>
        <p:spPr bwMode="auto">
          <a:xfrm rot="5400000">
            <a:off x="6671469" y="2542381"/>
            <a:ext cx="3175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23" name="Text Box 14"/>
          <p:cNvSpPr txBox="1">
            <a:spLocks noChangeArrowheads="1"/>
          </p:cNvSpPr>
          <p:nvPr/>
        </p:nvSpPr>
        <p:spPr bwMode="auto">
          <a:xfrm>
            <a:off x="6203950" y="2344738"/>
            <a:ext cx="547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 b="1">
                <a:solidFill>
                  <a:srgbClr val="000000"/>
                </a:solidFill>
              </a:rPr>
              <a:t>SSL</a:t>
            </a:r>
          </a:p>
        </p:txBody>
      </p:sp>
    </p:spTree>
    <p:extLst>
      <p:ext uri="{BB962C8B-B14F-4D97-AF65-F5344CB8AC3E}">
        <p14:creationId xmlns:p14="http://schemas.microsoft.com/office/powerpoint/2010/main" val="1143598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675102-CCC8-324F-A4F1-45CC1B1967EB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59563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extBox 2"/>
          <p:cNvSpPr txBox="1">
            <a:spLocks noChangeArrowheads="1"/>
          </p:cNvSpPr>
          <p:nvPr/>
        </p:nvSpPr>
        <p:spPr bwMode="auto">
          <a:xfrm>
            <a:off x="10109200" y="38608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181350"/>
            <a:ext cx="5864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485775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46088"/>
            <a:ext cx="4352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Rectangle 4"/>
          <p:cNvSpPr>
            <a:spLocks noChangeArrowheads="1"/>
          </p:cNvSpPr>
          <p:nvPr/>
        </p:nvSpPr>
        <p:spPr bwMode="auto">
          <a:xfrm>
            <a:off x="225425" y="223838"/>
            <a:ext cx="264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latin typeface="Comic Sans MS" charset="0"/>
              </a:rPr>
              <a:t>Protocol Formats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72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56051C8-8151-9346-80BB-2F55948007E4}" type="slidenum">
              <a:rPr lang="en-US" altLang="x-none" sz="1400"/>
              <a:pPr/>
              <a:t>27</a:t>
            </a:fld>
            <a:endParaRPr lang="en-US" altLang="x-none" sz="140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</a:t>
            </a:r>
            <a:r>
              <a:rPr lang="en-US" altLang="zh-CN" dirty="0">
                <a:ea typeface="ＭＳ Ｐゴシック" charset="-128"/>
              </a:rPr>
              <a:t>min.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and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r</a:t>
            </a:r>
            <a:r>
              <a:rPr lang="en-US" altLang="x-none" dirty="0">
                <a:ea typeface="ＭＳ Ｐゴシック" charset="-128"/>
              </a:rPr>
              <a:t>ecap</a:t>
            </a:r>
          </a:p>
          <a:p>
            <a:pPr>
              <a:buClr>
                <a:srgbClr val="C00000"/>
              </a:buClr>
              <a:buFont typeface="Wingdings" charset="2"/>
              <a:buChar char="Ø"/>
            </a:pPr>
            <a:r>
              <a:rPr lang="en-US" altLang="zh-CN" i="1" dirty="0">
                <a:solidFill>
                  <a:srgbClr val="C00000"/>
                </a:solidFill>
                <a:ea typeface="宋体" charset="-122"/>
              </a:rPr>
              <a:t>Application layer o</a:t>
            </a: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verview</a:t>
            </a:r>
          </a:p>
        </p:txBody>
      </p:sp>
    </p:spTree>
    <p:extLst>
      <p:ext uri="{BB962C8B-B14F-4D97-AF65-F5344CB8AC3E}">
        <p14:creationId xmlns:p14="http://schemas.microsoft.com/office/powerpoint/2010/main" val="3649223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FF6417-7D3F-BC43-869E-DA205F89467F}" type="slidenum">
              <a:rPr lang="en-US" altLang="x-none" sz="1400"/>
              <a:pPr/>
              <a:t>28</a:t>
            </a:fld>
            <a:endParaRPr lang="en-US" altLang="x-none" sz="1400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Application Layer</a:t>
            </a:r>
            <a:r>
              <a:rPr lang="en-US" altLang="zh-CN">
                <a:ea typeface="宋体" charset="-122"/>
              </a:rPr>
              <a:t>: </a:t>
            </a:r>
            <a:r>
              <a:rPr lang="en-US" altLang="x-none">
                <a:ea typeface="ＭＳ Ｐゴシック" charset="-128"/>
              </a:rPr>
              <a:t>Goals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7325"/>
            <a:ext cx="770413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Conceptual + implementation aspects of network application protocols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client server paradigm</a:t>
            </a:r>
            <a:endParaRPr lang="en-US" altLang="zh-CN" dirty="0"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peer to peer paradigm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network app. programming</a:t>
            </a:r>
          </a:p>
          <a:p>
            <a:pPr lvl="1">
              <a:lnSpc>
                <a:spcPct val="90000"/>
              </a:lnSpc>
            </a:pPr>
            <a:endParaRPr lang="en-US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L</a:t>
            </a:r>
            <a:r>
              <a:rPr lang="en-US" altLang="x-none" dirty="0">
                <a:ea typeface="ＭＳ Ｐゴシック" charset="-128"/>
              </a:rPr>
              <a:t>earn about applications by examining common applications</a:t>
            </a:r>
            <a:endParaRPr lang="en-US" altLang="zh-CN" dirty="0"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 err="1">
                <a:ea typeface="ＭＳ Ｐゴシック" charset="-128"/>
              </a:rPr>
              <a:t>smtp</a:t>
            </a:r>
            <a:r>
              <a:rPr lang="en-US" altLang="x-none" dirty="0">
                <a:ea typeface="ＭＳ Ｐゴシック" charset="-128"/>
              </a:rPr>
              <a:t>/pop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 err="1">
                <a:ea typeface="宋体" charset="-122"/>
              </a:rPr>
              <a:t>d</a:t>
            </a:r>
            <a:r>
              <a:rPr lang="en-US" altLang="x-none" dirty="0" err="1">
                <a:ea typeface="ＭＳ Ｐゴシック" charset="-128"/>
              </a:rPr>
              <a:t>ns</a:t>
            </a:r>
            <a:endParaRPr lang="en-US" altLang="x-none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http (1, 1.1, /2)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content distribution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peer-to-peer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267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B195DE-7BCE-6048-A8E4-042E3378DFB7}" type="slidenum">
              <a:rPr lang="en-US" altLang="x-none" sz="1400"/>
              <a:pPr/>
              <a:t>29</a:t>
            </a:fld>
            <a:endParaRPr lang="en-US" altLang="x-none" sz="140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24888" cy="1143000"/>
          </a:xfrm>
        </p:spPr>
        <p:txBody>
          <a:bodyPr/>
          <a:lstStyle/>
          <a:p>
            <a:r>
              <a:rPr lang="en-US" altLang="x-none" sz="2400">
                <a:ea typeface="ＭＳ Ｐゴシック" charset="-128"/>
              </a:rPr>
              <a:t>Network Applications vs. Application-layer Protocols</a:t>
            </a:r>
            <a:endParaRPr lang="en-US" altLang="x-none" sz="3600">
              <a:ea typeface="ＭＳ Ｐゴシック" charset="-128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191000" cy="51149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x-none" sz="1600" dirty="0">
                <a:solidFill>
                  <a:srgbClr val="FF0000"/>
                </a:solidFill>
                <a:ea typeface="ＭＳ Ｐゴシック" charset="-128"/>
              </a:rPr>
              <a:t>Network application: communicating, distributed processes</a:t>
            </a:r>
            <a:endParaRPr lang="en-US" altLang="x-none" sz="18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a </a:t>
            </a:r>
            <a:r>
              <a:rPr lang="en-US" altLang="x-none" sz="1600" dirty="0">
                <a:solidFill>
                  <a:schemeClr val="accent2"/>
                </a:solidFill>
                <a:ea typeface="ＭＳ Ｐゴシック" charset="-128"/>
              </a:rPr>
              <a:t>process</a:t>
            </a:r>
            <a:r>
              <a:rPr lang="en-US" altLang="x-none" sz="1600" dirty="0">
                <a:ea typeface="ＭＳ Ｐゴシック" charset="-128"/>
              </a:rPr>
              <a:t> is a program that is running within a host</a:t>
            </a:r>
          </a:p>
          <a:p>
            <a:pPr lvl="2">
              <a:lnSpc>
                <a:spcPct val="90000"/>
              </a:lnSpc>
            </a:pPr>
            <a:r>
              <a:rPr lang="en-US" altLang="x-none" sz="1400" dirty="0">
                <a:ea typeface="ＭＳ Ｐゴシック" charset="-128"/>
              </a:rPr>
              <a:t>a </a:t>
            </a:r>
            <a:r>
              <a:rPr lang="en-US" altLang="x-none" sz="1400" dirty="0">
                <a:solidFill>
                  <a:schemeClr val="accent2"/>
                </a:solidFill>
                <a:ea typeface="ＭＳ Ｐゴシック" charset="-128"/>
              </a:rPr>
              <a:t>user agent</a:t>
            </a:r>
            <a:r>
              <a:rPr lang="en-US" altLang="x-none" sz="1400" dirty="0">
                <a:ea typeface="ＭＳ Ｐゴシック" charset="-128"/>
              </a:rPr>
              <a:t> is a process serving as an interface to the user</a:t>
            </a:r>
          </a:p>
          <a:p>
            <a:pPr lvl="3">
              <a:lnSpc>
                <a:spcPct val="90000"/>
              </a:lnSpc>
            </a:pPr>
            <a:r>
              <a:rPr lang="en-US" altLang="x-none" sz="1400" dirty="0">
                <a:latin typeface="Times New Roman" charset="0"/>
                <a:ea typeface="ＭＳ Ｐゴシック" charset="-128"/>
              </a:rPr>
              <a:t>web: browser</a:t>
            </a:r>
          </a:p>
          <a:p>
            <a:pPr lvl="3">
              <a:lnSpc>
                <a:spcPct val="90000"/>
              </a:lnSpc>
            </a:pPr>
            <a:r>
              <a:rPr lang="en-US" altLang="x-none" sz="1400" dirty="0">
                <a:latin typeface="Times New Roman" charset="0"/>
                <a:ea typeface="ＭＳ Ｐゴシック" charset="-128"/>
              </a:rPr>
              <a:t>streaming audio/video: media player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processes communicate by an </a:t>
            </a:r>
            <a:r>
              <a:rPr lang="en-US" altLang="x-none" sz="1600" dirty="0">
                <a:solidFill>
                  <a:schemeClr val="accent2"/>
                </a:solidFill>
                <a:ea typeface="ＭＳ Ｐゴシック" charset="-128"/>
              </a:rPr>
              <a:t>application-layer protocol</a:t>
            </a:r>
            <a:endParaRPr lang="en-US" altLang="x-none" sz="1600" dirty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r>
              <a:rPr lang="en-US" altLang="x-none" sz="1200" dirty="0">
                <a:ea typeface="ＭＳ Ｐゴシック" charset="-128"/>
              </a:rPr>
              <a:t>e.g., email, Web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x-none" sz="1600" dirty="0">
                <a:solidFill>
                  <a:srgbClr val="FF0000"/>
                </a:solidFill>
                <a:ea typeface="ＭＳ Ｐゴシック" charset="-128"/>
              </a:rPr>
              <a:t>Application-layer protocols</a:t>
            </a:r>
            <a:endParaRPr lang="en-US" altLang="x-none" sz="1800" dirty="0">
              <a:solidFill>
                <a:srgbClr val="FF0000"/>
              </a:solidFill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one 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 dirty="0">
                <a:ea typeface="ＭＳ Ｐゴシック" charset="-128"/>
              </a:rPr>
              <a:t>piece</a:t>
            </a:r>
            <a:r>
              <a:rPr lang="ja-JP" altLang="en-US" sz="1600">
                <a:ea typeface="ＭＳ Ｐゴシック" charset="-128"/>
              </a:rPr>
              <a:t>”</a:t>
            </a:r>
            <a:r>
              <a:rPr lang="en-US" altLang="ja-JP" sz="1600" dirty="0">
                <a:ea typeface="ＭＳ Ｐゴシック" charset="-128"/>
              </a:rPr>
              <a:t> of an app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define messages exchanged by apps and actions taken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implementing services by using the service provided by </a:t>
            </a:r>
            <a:r>
              <a:rPr lang="en-US" altLang="zh-CN" sz="1600" dirty="0">
                <a:ea typeface="宋体" charset="-122"/>
              </a:rPr>
              <a:t>the </a:t>
            </a:r>
            <a:r>
              <a:rPr lang="en-US" altLang="x-none" sz="1600" dirty="0">
                <a:ea typeface="ＭＳ Ｐゴシック" charset="-128"/>
              </a:rPr>
              <a:t>lower layer</a:t>
            </a:r>
            <a:r>
              <a:rPr lang="en-US" altLang="zh-CN" sz="1600" dirty="0">
                <a:ea typeface="宋体" charset="-122"/>
              </a:rPr>
              <a:t>, i.e., the transport layer</a:t>
            </a:r>
            <a:endParaRPr lang="en-US" altLang="x-none" sz="1600" dirty="0">
              <a:ea typeface="ＭＳ Ｐゴシック" charset="-128"/>
            </a:endParaRPr>
          </a:p>
        </p:txBody>
      </p:sp>
      <p:grpSp>
        <p:nvGrpSpPr>
          <p:cNvPr id="138244" name="Group 4"/>
          <p:cNvGrpSpPr>
            <a:grpSpLocks/>
          </p:cNvGrpSpPr>
          <p:nvPr/>
        </p:nvGrpSpPr>
        <p:grpSpPr bwMode="auto">
          <a:xfrm>
            <a:off x="4908550" y="1876425"/>
            <a:ext cx="3678238" cy="3670300"/>
            <a:chOff x="3092" y="1182"/>
            <a:chExt cx="2317" cy="2312"/>
          </a:xfrm>
        </p:grpSpPr>
        <p:sp>
          <p:nvSpPr>
            <p:cNvPr id="138263" name="Freeform 5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4 w 1292"/>
                <a:gd name="T1" fmla="*/ 3 h 1255"/>
                <a:gd name="T2" fmla="*/ 4 w 1292"/>
                <a:gd name="T3" fmla="*/ 3 h 1255"/>
                <a:gd name="T4" fmla="*/ 4 w 1292"/>
                <a:gd name="T5" fmla="*/ 3 h 1255"/>
                <a:gd name="T6" fmla="*/ 4 w 1292"/>
                <a:gd name="T7" fmla="*/ 3 h 1255"/>
                <a:gd name="T8" fmla="*/ 4 w 1292"/>
                <a:gd name="T9" fmla="*/ 3 h 1255"/>
                <a:gd name="T10" fmla="*/ 10 w 1292"/>
                <a:gd name="T11" fmla="*/ 4 h 1255"/>
                <a:gd name="T12" fmla="*/ 15 w 1292"/>
                <a:gd name="T13" fmla="*/ 5 h 1255"/>
                <a:gd name="T14" fmla="*/ 18 w 1292"/>
                <a:gd name="T15" fmla="*/ 4 h 1255"/>
                <a:gd name="T16" fmla="*/ 19 w 1292"/>
                <a:gd name="T17" fmla="*/ 3 h 1255"/>
                <a:gd name="T18" fmla="*/ 18 w 1292"/>
                <a:gd name="T19" fmla="*/ 3 h 1255"/>
                <a:gd name="T20" fmla="*/ 11 w 1292"/>
                <a:gd name="T21" fmla="*/ 3 h 1255"/>
                <a:gd name="T22" fmla="*/ 4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4" name="Freeform 6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9 w 1340"/>
                <a:gd name="T1" fmla="*/ 3 h 1191"/>
                <a:gd name="T2" fmla="*/ 4 w 1340"/>
                <a:gd name="T3" fmla="*/ 3 h 1191"/>
                <a:gd name="T4" fmla="*/ 4 w 1340"/>
                <a:gd name="T5" fmla="*/ 3 h 1191"/>
                <a:gd name="T6" fmla="*/ 4 w 1340"/>
                <a:gd name="T7" fmla="*/ 3 h 1191"/>
                <a:gd name="T8" fmla="*/ 4 w 1340"/>
                <a:gd name="T9" fmla="*/ 3 h 1191"/>
                <a:gd name="T10" fmla="*/ 9 w 1340"/>
                <a:gd name="T11" fmla="*/ 3 h 1191"/>
                <a:gd name="T12" fmla="*/ 10 w 1340"/>
                <a:gd name="T13" fmla="*/ 4 h 1191"/>
                <a:gd name="T14" fmla="*/ 19 w 1340"/>
                <a:gd name="T15" fmla="*/ 4 h 1191"/>
                <a:gd name="T16" fmla="*/ 19 w 1340"/>
                <a:gd name="T17" fmla="*/ 3 h 1191"/>
                <a:gd name="T18" fmla="*/ 19 w 1340"/>
                <a:gd name="T19" fmla="*/ 3 h 1191"/>
                <a:gd name="T20" fmla="*/ 11 w 1340"/>
                <a:gd name="T21" fmla="*/ 3 h 1191"/>
                <a:gd name="T22" fmla="*/ 9 w 1340"/>
                <a:gd name="T23" fmla="*/ 3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5" name="Freeform 7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4 w 2135"/>
                <a:gd name="T1" fmla="*/ 3 h 1662"/>
                <a:gd name="T2" fmla="*/ 4 w 2135"/>
                <a:gd name="T3" fmla="*/ 3 h 1662"/>
                <a:gd name="T4" fmla="*/ 10 w 2135"/>
                <a:gd name="T5" fmla="*/ 3 h 1662"/>
                <a:gd name="T6" fmla="*/ 19 w 2135"/>
                <a:gd name="T7" fmla="*/ 3 h 1662"/>
                <a:gd name="T8" fmla="*/ 32 w 2135"/>
                <a:gd name="T9" fmla="*/ 3 h 1662"/>
                <a:gd name="T10" fmla="*/ 32 w 2135"/>
                <a:gd name="T11" fmla="*/ 5 h 1662"/>
                <a:gd name="T12" fmla="*/ 25 w 2135"/>
                <a:gd name="T13" fmla="*/ 6 h 1662"/>
                <a:gd name="T14" fmla="*/ 13 w 2135"/>
                <a:gd name="T15" fmla="*/ 6 h 1662"/>
                <a:gd name="T16" fmla="*/ 8 w 2135"/>
                <a:gd name="T17" fmla="*/ 5 h 1662"/>
                <a:gd name="T18" fmla="*/ 4 w 2135"/>
                <a:gd name="T19" fmla="*/ 4 h 1662"/>
                <a:gd name="T20" fmla="*/ 4 w 2135"/>
                <a:gd name="T21" fmla="*/ 3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66" name="Group 8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38480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43" name="Clip" r:id="rId4" imgW="1307079" imgH="1083682" progId="MS_ClipArt_Gallery.2">
                      <p:embed/>
                    </p:oleObj>
                  </mc:Choice>
                  <mc:Fallback>
                    <p:oleObj name="Clip" r:id="rId4" imgW="1307079" imgH="1083682" progId="MS_ClipArt_Gallery.2">
                      <p:embed/>
                      <p:pic>
                        <p:nvPicPr>
                          <p:cNvPr id="13848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8481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44" name="Clip" r:id="rId6" imgW="682368" imgH="480541" progId="MS_ClipArt_Gallery.2">
                      <p:embed/>
                    </p:oleObj>
                  </mc:Choice>
                  <mc:Fallback>
                    <p:oleObj name="Clip" r:id="rId6" imgW="682368" imgH="480541" progId="MS_ClipArt_Gallery.2">
                      <p:embed/>
                      <p:pic>
                        <p:nvPicPr>
                          <p:cNvPr id="138481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8482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267" name="Group 12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38477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45" name="Clip" r:id="rId8" imgW="1307079" imgH="1083682" progId="MS_ClipArt_Gallery.2">
                      <p:embed/>
                    </p:oleObj>
                  </mc:Choice>
                  <mc:Fallback>
                    <p:oleObj name="Clip" r:id="rId8" imgW="1307079" imgH="1083682" progId="MS_ClipArt_Gallery.2">
                      <p:embed/>
                      <p:pic>
                        <p:nvPicPr>
                          <p:cNvPr id="138477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8478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46" name="Clip" r:id="rId9" imgW="682368" imgH="480541" progId="MS_ClipArt_Gallery.2">
                      <p:embed/>
                    </p:oleObj>
                  </mc:Choice>
                  <mc:Fallback>
                    <p:oleObj name="Clip" r:id="rId9" imgW="682368" imgH="480541" progId="MS_ClipArt_Gallery.2">
                      <p:embed/>
                      <p:pic>
                        <p:nvPicPr>
                          <p:cNvPr id="138478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8479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268" name="Group 16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38474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75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76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grpSp>
          <p:nvGrpSpPr>
            <p:cNvPr id="138269" name="Group 20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38466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67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68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69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70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71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72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73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grpSp>
          <p:nvGrpSpPr>
            <p:cNvPr id="138270" name="Group 29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38463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64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65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sp>
          <p:nvSpPr>
            <p:cNvPr id="138271" name="Line 33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72" name="Line 34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73" name="Line 35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74" name="Line 36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75" name="Line 37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76" name="Line 38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77" name="Group 39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38455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56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57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58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59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60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61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62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grpSp>
          <p:nvGrpSpPr>
            <p:cNvPr id="138278" name="Group 48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38446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47" name="Clip" r:id="rId10" imgW="1307079" imgH="1083682" progId="MS_ClipArt_Gallery.2">
                      <p:embed/>
                    </p:oleObj>
                  </mc:Choice>
                  <mc:Fallback>
                    <p:oleObj name="Clip" r:id="rId10" imgW="1307079" imgH="1083682" progId="MS_ClipArt_Gallery.2">
                      <p:embed/>
                      <p:pic>
                        <p:nvPicPr>
                          <p:cNvPr id="138446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8447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8448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48" name="Clip" r:id="rId11" imgW="1307079" imgH="1083682" progId="MS_ClipArt_Gallery.2">
                      <p:embed/>
                    </p:oleObj>
                  </mc:Choice>
                  <mc:Fallback>
                    <p:oleObj name="Clip" r:id="rId11" imgW="1307079" imgH="1083682" progId="MS_ClipArt_Gallery.2">
                      <p:embed/>
                      <p:pic>
                        <p:nvPicPr>
                          <p:cNvPr id="138448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8449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450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38452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38453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38454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/>
                </a:p>
              </p:txBody>
            </p:sp>
          </p:grpSp>
          <p:sp>
            <p:nvSpPr>
              <p:cNvPr id="138451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38279" name="Object 58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49" name="Clip" r:id="rId12" imgW="1307079" imgH="1083682" progId="MS_ClipArt_Gallery.2">
                    <p:embed/>
                  </p:oleObj>
                </mc:Choice>
                <mc:Fallback>
                  <p:oleObj name="Clip" r:id="rId12" imgW="1307079" imgH="1083682" progId="MS_ClipArt_Gallery.2">
                    <p:embed/>
                    <p:pic>
                      <p:nvPicPr>
                        <p:cNvPr id="138279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280" name="Object 59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50" name="Clip" r:id="rId13" imgW="1307079" imgH="1083682" progId="MS_ClipArt_Gallery.2">
                    <p:embed/>
                  </p:oleObj>
                </mc:Choice>
                <mc:Fallback>
                  <p:oleObj name="Clip" r:id="rId13" imgW="1307079" imgH="1083682" progId="MS_ClipArt_Gallery.2">
                    <p:embed/>
                    <p:pic>
                      <p:nvPicPr>
                        <p:cNvPr id="13828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281" name="Oval 60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38282" name="Oval 61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38283" name="Oval 62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38284" name="Line 63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85" name="Line 64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86" name="Line 65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87" name="Line 66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88" name="Line 67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89" name="Line 68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8290" name="Object 69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51" name="Clip" r:id="rId14" imgW="983255" imgH="1207724" progId="MS_ClipArt_Gallery.2">
                    <p:embed/>
                  </p:oleObj>
                </mc:Choice>
                <mc:Fallback>
                  <p:oleObj name="Clip" r:id="rId14" imgW="983255" imgH="1207724" progId="MS_ClipArt_Gallery.2">
                    <p:embed/>
                    <p:pic>
                      <p:nvPicPr>
                        <p:cNvPr id="13829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291" name="Object 70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52" name="Clip" r:id="rId16" imgW="983255" imgH="1207724" progId="MS_ClipArt_Gallery.2">
                    <p:embed/>
                  </p:oleObj>
                </mc:Choice>
                <mc:Fallback>
                  <p:oleObj name="Clip" r:id="rId16" imgW="983255" imgH="1207724" progId="MS_ClipArt_Gallery.2">
                    <p:embed/>
                    <p:pic>
                      <p:nvPicPr>
                        <p:cNvPr id="138291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292" name="Freeform 71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3 h 228"/>
                <a:gd name="T2" fmla="*/ 7 w 972"/>
                <a:gd name="T3" fmla="*/ 3 h 228"/>
                <a:gd name="T4" fmla="*/ 15 w 972"/>
                <a:gd name="T5" fmla="*/ 3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93" name="Group 72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38444" name="Object 7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53" name="Clip" r:id="rId17" imgW="826793" imgH="840481" progId="MS_ClipArt_Gallery.2">
                      <p:embed/>
                    </p:oleObj>
                  </mc:Choice>
                  <mc:Fallback>
                    <p:oleObj name="Clip" r:id="rId17" imgW="826793" imgH="840481" progId="MS_ClipArt_Gallery.2">
                      <p:embed/>
                      <p:pic>
                        <p:nvPicPr>
                          <p:cNvPr id="138444" name="Object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8445" name="Object 7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54" name="Clip" r:id="rId19" imgW="1268227" imgH="1200237" progId="MS_ClipArt_Gallery.2">
                      <p:embed/>
                    </p:oleObj>
                  </mc:Choice>
                  <mc:Fallback>
                    <p:oleObj name="Clip" r:id="rId19" imgW="1268227" imgH="1200237" progId="MS_ClipArt_Gallery.2">
                      <p:embed/>
                      <p:pic>
                        <p:nvPicPr>
                          <p:cNvPr id="138445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8294" name="Group 75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38442" name="Object 7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55" name="Clip" r:id="rId21" imgW="826793" imgH="840481" progId="MS_ClipArt_Gallery.2">
                      <p:embed/>
                    </p:oleObj>
                  </mc:Choice>
                  <mc:Fallback>
                    <p:oleObj name="Clip" r:id="rId21" imgW="826793" imgH="840481" progId="MS_ClipArt_Gallery.2">
                      <p:embed/>
                      <p:pic>
                        <p:nvPicPr>
                          <p:cNvPr id="138442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8443" name="Object 7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56" name="Clip" r:id="rId22" imgW="1268227" imgH="1200237" progId="MS_ClipArt_Gallery.2">
                      <p:embed/>
                    </p:oleObj>
                  </mc:Choice>
                  <mc:Fallback>
                    <p:oleObj name="Clip" r:id="rId22" imgW="1268227" imgH="1200237" progId="MS_ClipArt_Gallery.2">
                      <p:embed/>
                      <p:pic>
                        <p:nvPicPr>
                          <p:cNvPr id="138443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8295" name="Group 78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38440" name="Object 79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57" name="Clip" r:id="rId23" imgW="826793" imgH="840481" progId="MS_ClipArt_Gallery.2">
                      <p:embed/>
                    </p:oleObj>
                  </mc:Choice>
                  <mc:Fallback>
                    <p:oleObj name="Clip" r:id="rId23" imgW="826793" imgH="840481" progId="MS_ClipArt_Gallery.2">
                      <p:embed/>
                      <p:pic>
                        <p:nvPicPr>
                          <p:cNvPr id="138440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8441" name="Rectangle 80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sp>
          <p:nvSpPr>
            <p:cNvPr id="138296" name="Line 81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97" name="Group 82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38432" name="AutoShape 8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33" name="Rectangle 8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34" name="Rectangle 8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35" name="AutoShape 8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36" name="Line 8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37" name="Line 8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38" name="Rectangle 8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39" name="Rectangle 9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grpSp>
          <p:nvGrpSpPr>
            <p:cNvPr id="138298" name="Group 91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38424" name="AutoShape 9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25" name="Rectangle 9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26" name="Rectangle 9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27" name="AutoShape 9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28" name="Line 9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29" name="Line 9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30" name="Rectangle 9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31" name="Rectangle 9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sp>
          <p:nvSpPr>
            <p:cNvPr id="138299" name="Line 100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0" name="Line 101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1" name="Line 102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2" name="Line 103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3" name="Line 104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4" name="Line 105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5" name="Line 106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6" name="Line 107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7" name="Line 108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8" name="Line 109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9" name="Line 110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10" name="Line 111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11" name="Group 112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38411" name="Oval 1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12" name="Line 1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13" name="Line 1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14" name="Rectangle 1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15" name="Oval 1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38416" name="Group 1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8421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22" name="Line 1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23" name="Line 1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417" name="Group 1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418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Line 1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20" name="Line 1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312" name="Group 126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38398" name="Oval 1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99" name="Line 1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00" name="Line 1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01" name="Rectangle 1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402" name="Oval 1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38403" name="Group 1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8408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9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0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404" name="Group 1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40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6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7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313" name="Group 140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38385" name="Oval 1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86" name="Line 1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7" name="Line 1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8" name="Rectangle 1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89" name="Oval 1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38390" name="Group 1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8395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96" name="Line 1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97" name="Line 1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391" name="Group 1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392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93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94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314" name="Group 154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38372" name="Oval 1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73" name="Line 1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74" name="Line 1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75" name="Rectangle 1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76" name="Oval 1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38377" name="Group 1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8382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83" name="Line 1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84" name="Line 1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378" name="Group 1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37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80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81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315" name="Group 168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38359" name="Oval 1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60" name="Line 1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61" name="Line 1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62" name="Rectangle 1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63" name="Oval 1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38364" name="Group 1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8369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70" name="Line 1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71" name="Line 1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365" name="Group 1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366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67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68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316" name="Group 182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38346" name="Oval 1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47" name="Line 1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48" name="Line 1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49" name="Rectangle 1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50" name="Oval 1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38351" name="Group 1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8356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57" name="Line 1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58" name="Line 1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352" name="Group 1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353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54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55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317" name="Group 196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38333" name="Oval 1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34" name="Line 1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35" name="Line 1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36" name="Rectangle 2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37" name="Oval 2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38338" name="Group 2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8343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44" name="Line 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45" name="Line 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339" name="Group 2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340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41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42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8318" name="Group 210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38320" name="Oval 2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21" name="Line 2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22" name="Line 2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23" name="Rectangle 2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324" name="Oval 2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38325" name="Group 2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8330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31" name="Line 2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32" name="Line 2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326" name="Group 2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327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28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29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8319" name="Line 224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245" name="Group 252"/>
          <p:cNvGrpSpPr>
            <a:grpSpLocks/>
          </p:cNvGrpSpPr>
          <p:nvPr/>
        </p:nvGrpSpPr>
        <p:grpSpPr bwMode="auto">
          <a:xfrm>
            <a:off x="4740275" y="1500188"/>
            <a:ext cx="3738563" cy="3725862"/>
            <a:chOff x="2986" y="945"/>
            <a:chExt cx="2355" cy="2347"/>
          </a:xfrm>
        </p:grpSpPr>
        <p:grpSp>
          <p:nvGrpSpPr>
            <p:cNvPr id="138246" name="Group 226"/>
            <p:cNvGrpSpPr>
              <a:grpSpLocks/>
            </p:cNvGrpSpPr>
            <p:nvPr/>
          </p:nvGrpSpPr>
          <p:grpSpPr bwMode="auto">
            <a:xfrm>
              <a:off x="2986" y="945"/>
              <a:ext cx="513" cy="541"/>
              <a:chOff x="2938" y="2925"/>
              <a:chExt cx="513" cy="541"/>
            </a:xfrm>
          </p:grpSpPr>
          <p:sp>
            <p:nvSpPr>
              <p:cNvPr id="138256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257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258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259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000">
                    <a:solidFill>
                      <a:schemeClr val="bg1"/>
                    </a:solidFill>
                    <a:latin typeface="Comic Sans MS" charset="0"/>
                  </a:rPr>
                  <a:t>application</a:t>
                </a:r>
                <a:endParaRPr lang="en-US" altLang="x-none" sz="1000">
                  <a:latin typeface="Comic Sans MS" charset="0"/>
                </a:endParaRPr>
              </a:p>
              <a:p>
                <a:r>
                  <a:rPr lang="en-US" altLang="x-none" sz="1000">
                    <a:latin typeface="Comic Sans MS" charset="0"/>
                  </a:rPr>
                  <a:t>transport</a:t>
                </a:r>
              </a:p>
              <a:p>
                <a:r>
                  <a:rPr lang="en-US" altLang="x-none" sz="1000">
                    <a:latin typeface="Comic Sans MS" charset="0"/>
                  </a:rPr>
                  <a:t>network</a:t>
                </a:r>
              </a:p>
              <a:p>
                <a:r>
                  <a:rPr lang="en-US" altLang="x-none" sz="1000">
                    <a:latin typeface="Comic Sans MS" charset="0"/>
                  </a:rPr>
                  <a:t>data link</a:t>
                </a:r>
              </a:p>
              <a:p>
                <a:r>
                  <a:rPr lang="en-US" altLang="x-none" sz="1000">
                    <a:latin typeface="Comic Sans MS" charset="0"/>
                  </a:rPr>
                  <a:t>physical</a:t>
                </a:r>
                <a:endParaRPr lang="en-US" altLang="x-none"/>
              </a:p>
            </p:txBody>
          </p:sp>
          <p:sp>
            <p:nvSpPr>
              <p:cNvPr id="138260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61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62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247" name="Group 234"/>
            <p:cNvGrpSpPr>
              <a:grpSpLocks/>
            </p:cNvGrpSpPr>
            <p:nvPr/>
          </p:nvGrpSpPr>
          <p:grpSpPr bwMode="auto">
            <a:xfrm>
              <a:off x="4828" y="2751"/>
              <a:ext cx="513" cy="541"/>
              <a:chOff x="2938" y="2925"/>
              <a:chExt cx="513" cy="541"/>
            </a:xfrm>
          </p:grpSpPr>
          <p:sp>
            <p:nvSpPr>
              <p:cNvPr id="138249" name="Rectangle 235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250" name="Rectangle 236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251" name="Rectangle 237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38252" name="Text Box 238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000">
                    <a:solidFill>
                      <a:schemeClr val="bg1"/>
                    </a:solidFill>
                    <a:latin typeface="Comic Sans MS" charset="0"/>
                  </a:rPr>
                  <a:t>application</a:t>
                </a:r>
                <a:endParaRPr lang="en-US" altLang="x-none" sz="1000">
                  <a:latin typeface="Comic Sans MS" charset="0"/>
                </a:endParaRPr>
              </a:p>
              <a:p>
                <a:r>
                  <a:rPr lang="en-US" altLang="x-none" sz="1000">
                    <a:latin typeface="Comic Sans MS" charset="0"/>
                  </a:rPr>
                  <a:t>transport</a:t>
                </a:r>
              </a:p>
              <a:p>
                <a:r>
                  <a:rPr lang="en-US" altLang="x-none" sz="1000">
                    <a:latin typeface="Comic Sans MS" charset="0"/>
                  </a:rPr>
                  <a:t>network</a:t>
                </a:r>
              </a:p>
              <a:p>
                <a:r>
                  <a:rPr lang="en-US" altLang="x-none" sz="1000">
                    <a:latin typeface="Comic Sans MS" charset="0"/>
                  </a:rPr>
                  <a:t>data link</a:t>
                </a:r>
              </a:p>
              <a:p>
                <a:r>
                  <a:rPr lang="en-US" altLang="x-none" sz="1000">
                    <a:latin typeface="Comic Sans MS" charset="0"/>
                  </a:rPr>
                  <a:t>physical</a:t>
                </a:r>
                <a:endParaRPr lang="en-US" altLang="x-none"/>
              </a:p>
            </p:txBody>
          </p:sp>
          <p:sp>
            <p:nvSpPr>
              <p:cNvPr id="138253" name="Line 23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54" name="Line 24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55" name="Line 24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248" name="Line 250"/>
            <p:cNvSpPr>
              <a:spLocks noChangeShapeType="1"/>
            </p:cNvSpPr>
            <p:nvPr/>
          </p:nvSpPr>
          <p:spPr bwMode="auto">
            <a:xfrm>
              <a:off x="3480" y="1020"/>
              <a:ext cx="1380" cy="17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185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A19F5D-8DC4-D14F-A233-689B91B597BD}" type="slidenum">
              <a:rPr lang="en-US" altLang="x-none" sz="1400"/>
              <a:pPr/>
              <a:t>3</a:t>
            </a:fld>
            <a:endParaRPr lang="en-US" altLang="x-none" sz="1400"/>
          </a:p>
        </p:txBody>
      </p:sp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387350" y="234950"/>
            <a:ext cx="77724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4" rIns="91402" bIns="45704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 u="sng">
                <a:solidFill>
                  <a:schemeClr val="accent2"/>
                </a:solidFill>
                <a:latin typeface="Comic Sans MS" charset="0"/>
              </a:rPr>
              <a:t>Recap: Summary of the Taxonomy </a:t>
            </a:r>
            <a:br>
              <a:rPr lang="en-US" altLang="x-none" sz="3200" u="sng">
                <a:solidFill>
                  <a:schemeClr val="accent2"/>
                </a:solidFill>
                <a:latin typeface="Comic Sans MS" charset="0"/>
              </a:rPr>
            </a:br>
            <a:r>
              <a:rPr lang="en-US" altLang="x-none" sz="3200" u="sng">
                <a:solidFill>
                  <a:schemeClr val="accent2"/>
                </a:solidFill>
                <a:latin typeface="Comic Sans MS" charset="0"/>
              </a:rPr>
              <a:t>of Communication Networks</a:t>
            </a:r>
            <a:endParaRPr lang="en-US" altLang="zh-TW" sz="3200" i="1" u="sng">
              <a:solidFill>
                <a:srgbClr val="FE00FE"/>
              </a:solidFill>
              <a:latin typeface="Comic Sans MS" charset="0"/>
              <a:ea typeface="新細明體" charset="-120"/>
            </a:endParaRPr>
          </a:p>
        </p:txBody>
      </p:sp>
      <p:grpSp>
        <p:nvGrpSpPr>
          <p:cNvPr id="87043" name="Group 23"/>
          <p:cNvGrpSpPr>
            <a:grpSpLocks/>
          </p:cNvGrpSpPr>
          <p:nvPr/>
        </p:nvGrpSpPr>
        <p:grpSpPr bwMode="auto">
          <a:xfrm>
            <a:off x="809625" y="1665288"/>
            <a:ext cx="6519863" cy="4614862"/>
            <a:chOff x="1428" y="937"/>
            <a:chExt cx="4113" cy="2913"/>
          </a:xfrm>
        </p:grpSpPr>
        <p:sp>
          <p:nvSpPr>
            <p:cNvPr id="87044" name="Text Box 11"/>
            <p:cNvSpPr txBox="1">
              <a:spLocks noChangeArrowheads="1"/>
            </p:cNvSpPr>
            <p:nvPr/>
          </p:nvSpPr>
          <p:spPr bwMode="auto">
            <a:xfrm>
              <a:off x="3580" y="2639"/>
              <a:ext cx="1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542" tIns="45774" rIns="91542" bIns="4577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ts val="1000"/>
                </a:spcAft>
              </a:pPr>
              <a:r>
                <a:rPr lang="en-US" altLang="x-none" sz="1800"/>
                <a:t>circuit-switched</a:t>
              </a:r>
              <a:br>
                <a:rPr lang="en-US" altLang="x-none" sz="1800"/>
              </a:br>
              <a:r>
                <a:rPr lang="en-US" altLang="x-none" sz="1800"/>
                <a:t>network</a:t>
              </a:r>
              <a:endParaRPr lang="en-US" altLang="x-none" sz="2800" i="1">
                <a:solidFill>
                  <a:srgbClr val="000000"/>
                </a:solidFill>
              </a:endParaRPr>
            </a:p>
          </p:txBody>
        </p:sp>
        <p:grpSp>
          <p:nvGrpSpPr>
            <p:cNvPr id="87045" name="Group 21"/>
            <p:cNvGrpSpPr>
              <a:grpSpLocks/>
            </p:cNvGrpSpPr>
            <p:nvPr/>
          </p:nvGrpSpPr>
          <p:grpSpPr bwMode="auto">
            <a:xfrm>
              <a:off x="1428" y="937"/>
              <a:ext cx="4113" cy="2913"/>
              <a:chOff x="1428" y="1173"/>
              <a:chExt cx="4113" cy="2913"/>
            </a:xfrm>
          </p:grpSpPr>
          <p:sp>
            <p:nvSpPr>
              <p:cNvPr id="87046" name="Text Box 6"/>
              <p:cNvSpPr txBox="1">
                <a:spLocks noChangeArrowheads="1"/>
              </p:cNvSpPr>
              <p:nvPr/>
            </p:nvSpPr>
            <p:spPr bwMode="auto">
              <a:xfrm>
                <a:off x="3601" y="1173"/>
                <a:ext cx="1031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542" tIns="45774" rIns="91542" bIns="4577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ts val="1000"/>
                  </a:spcAft>
                </a:pPr>
                <a:r>
                  <a:rPr lang="en-US" altLang="x-none" sz="1800"/>
                  <a:t>communication network</a:t>
                </a:r>
                <a:endParaRPr lang="en-US" altLang="x-none" sz="28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7047" name="Text Box 7"/>
              <p:cNvSpPr txBox="1">
                <a:spLocks noChangeArrowheads="1"/>
              </p:cNvSpPr>
              <p:nvPr/>
            </p:nvSpPr>
            <p:spPr bwMode="auto">
              <a:xfrm>
                <a:off x="3075" y="2142"/>
                <a:ext cx="796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542" tIns="45774" rIns="91542" bIns="4577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ts val="1000"/>
                  </a:spcAft>
                </a:pPr>
                <a:r>
                  <a:rPr lang="en-US" altLang="x-none" sz="1800"/>
                  <a:t>switched</a:t>
                </a:r>
                <a:br>
                  <a:rPr lang="en-US" altLang="x-none" sz="1800"/>
                </a:br>
                <a:r>
                  <a:rPr lang="en-US" altLang="x-none" sz="1800"/>
                  <a:t>network</a:t>
                </a:r>
                <a:endParaRPr lang="en-US" altLang="x-none" sz="28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7048" name="Text Box 8"/>
              <p:cNvSpPr txBox="1">
                <a:spLocks noChangeArrowheads="1"/>
              </p:cNvSpPr>
              <p:nvPr/>
            </p:nvSpPr>
            <p:spPr bwMode="auto">
              <a:xfrm>
                <a:off x="4511" y="2134"/>
                <a:ext cx="1030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542" tIns="45774" rIns="91542" bIns="4577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ts val="1000"/>
                  </a:spcAft>
                </a:pPr>
                <a:r>
                  <a:rPr lang="en-US" altLang="x-none" sz="1800"/>
                  <a:t>broadcast</a:t>
                </a:r>
                <a:br>
                  <a:rPr lang="en-US" altLang="x-none" sz="1800"/>
                </a:br>
                <a:r>
                  <a:rPr lang="en-US" altLang="x-none" sz="1800"/>
                  <a:t>communication</a:t>
                </a:r>
                <a:endParaRPr lang="en-US" altLang="x-none" sz="28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7049" name="Line 9"/>
              <p:cNvSpPr>
                <a:spLocks noChangeShapeType="1"/>
              </p:cNvSpPr>
              <p:nvPr/>
            </p:nvSpPr>
            <p:spPr bwMode="auto">
              <a:xfrm flipH="1">
                <a:off x="3434" y="1566"/>
                <a:ext cx="473" cy="5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87050" name="Line 10"/>
              <p:cNvSpPr>
                <a:spLocks noChangeShapeType="1"/>
              </p:cNvSpPr>
              <p:nvPr/>
            </p:nvSpPr>
            <p:spPr bwMode="auto">
              <a:xfrm>
                <a:off x="4370" y="1556"/>
                <a:ext cx="594" cy="6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87051" name="Text Box 12"/>
              <p:cNvSpPr txBox="1">
                <a:spLocks noChangeArrowheads="1"/>
              </p:cNvSpPr>
              <p:nvPr/>
            </p:nvSpPr>
            <p:spPr bwMode="auto">
              <a:xfrm>
                <a:off x="2305" y="2884"/>
                <a:ext cx="1163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542" tIns="45774" rIns="91542" bIns="4577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ts val="1000"/>
                  </a:spcAft>
                </a:pPr>
                <a:r>
                  <a:rPr lang="en-US" altLang="x-none" sz="1800"/>
                  <a:t>packet-switched</a:t>
                </a:r>
                <a:br>
                  <a:rPr lang="en-US" altLang="x-none" sz="1800"/>
                </a:br>
                <a:r>
                  <a:rPr lang="en-US" altLang="x-none" sz="1800"/>
                  <a:t> network</a:t>
                </a:r>
                <a:endParaRPr lang="en-US" altLang="x-none" sz="28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7052" name="Line 13"/>
              <p:cNvSpPr>
                <a:spLocks noChangeShapeType="1"/>
              </p:cNvSpPr>
              <p:nvPr/>
            </p:nvSpPr>
            <p:spPr bwMode="auto">
              <a:xfrm flipH="1">
                <a:off x="2840" y="2513"/>
                <a:ext cx="383" cy="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87053" name="Line 14"/>
              <p:cNvSpPr>
                <a:spLocks noChangeShapeType="1"/>
              </p:cNvSpPr>
              <p:nvPr/>
            </p:nvSpPr>
            <p:spPr bwMode="auto">
              <a:xfrm>
                <a:off x="3752" y="2509"/>
                <a:ext cx="417" cy="4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87054" name="Text Box 15"/>
              <p:cNvSpPr txBox="1">
                <a:spLocks noChangeArrowheads="1"/>
              </p:cNvSpPr>
              <p:nvPr/>
            </p:nvSpPr>
            <p:spPr bwMode="auto">
              <a:xfrm>
                <a:off x="1428" y="3678"/>
                <a:ext cx="1298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542" tIns="45774" rIns="91542" bIns="4577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ts val="1000"/>
                  </a:spcAft>
                </a:pPr>
                <a:r>
                  <a:rPr lang="en-US" altLang="x-none" sz="1800"/>
                  <a:t>datagram</a:t>
                </a:r>
                <a:br>
                  <a:rPr lang="en-US" altLang="x-none" sz="1800"/>
                </a:br>
                <a:r>
                  <a:rPr lang="en-US" altLang="x-none" sz="1800"/>
                  <a:t> network</a:t>
                </a:r>
                <a:endParaRPr lang="en-US" altLang="x-none" sz="28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7055" name="Line 17"/>
              <p:cNvSpPr>
                <a:spLocks noChangeShapeType="1"/>
              </p:cNvSpPr>
              <p:nvPr/>
            </p:nvSpPr>
            <p:spPr bwMode="auto">
              <a:xfrm flipH="1">
                <a:off x="2202" y="3243"/>
                <a:ext cx="489" cy="4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87056" name="Text Box 19"/>
              <p:cNvSpPr txBox="1">
                <a:spLocks noChangeArrowheads="1"/>
              </p:cNvSpPr>
              <p:nvPr/>
            </p:nvSpPr>
            <p:spPr bwMode="auto">
              <a:xfrm>
                <a:off x="2882" y="3648"/>
                <a:ext cx="1298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542" tIns="45774" rIns="91542" bIns="4577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ts val="1000"/>
                  </a:spcAft>
                </a:pPr>
                <a:r>
                  <a:rPr lang="en-US" altLang="x-none" sz="1800"/>
                  <a:t>virtual circuit network</a:t>
                </a:r>
                <a:endParaRPr lang="en-US" altLang="x-none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057" name="Line 20"/>
              <p:cNvSpPr>
                <a:spLocks noChangeShapeType="1"/>
              </p:cNvSpPr>
              <p:nvPr/>
            </p:nvSpPr>
            <p:spPr bwMode="auto">
              <a:xfrm>
                <a:off x="3081" y="3255"/>
                <a:ext cx="458" cy="4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411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宋体" charset="-122"/>
              </a:rPr>
              <a:t>App. and Trans.: App.</a:t>
            </a:r>
            <a:r>
              <a:rPr lang="en-US" altLang="x-none" sz="2800" dirty="0">
                <a:ea typeface="ＭＳ Ｐゴシック" charset="-128"/>
              </a:rPr>
              <a:t> Protocols and </a:t>
            </a:r>
            <a:r>
              <a:rPr lang="en-US" altLang="zh-CN" sz="2800" dirty="0">
                <a:ea typeface="宋体" charset="-122"/>
              </a:rPr>
              <a:t>their </a:t>
            </a:r>
            <a:r>
              <a:rPr lang="en-US" altLang="x-none" sz="2800" dirty="0">
                <a:ea typeface="ＭＳ Ｐゴシック" charset="-128"/>
              </a:rPr>
              <a:t>Transport Protocols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400" dirty="0"/>
              <a:t>64</a:t>
            </a:r>
            <a:endParaRPr lang="en-US" altLang="x-none" sz="1400" dirty="0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15913" y="2901950"/>
            <a:ext cx="28067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 b="1">
                <a:latin typeface="Arial" charset="0"/>
              </a:rPr>
              <a:t>Application</a:t>
            </a:r>
            <a:endParaRPr lang="en-US" altLang="x-none" sz="2000">
              <a:latin typeface="Arial" charset="0"/>
            </a:endParaRPr>
          </a:p>
          <a:p>
            <a:pPr algn="r"/>
            <a:endParaRPr lang="en-US" altLang="x-none" sz="2000">
              <a:latin typeface="Arial" charset="0"/>
            </a:endParaRPr>
          </a:p>
          <a:p>
            <a:pPr algn="r"/>
            <a:r>
              <a:rPr lang="en-US" altLang="x-none" sz="2000">
                <a:latin typeface="Arial" charset="0"/>
              </a:rPr>
              <a:t>e-mail</a:t>
            </a:r>
          </a:p>
          <a:p>
            <a:pPr algn="r"/>
            <a:r>
              <a:rPr lang="en-US" altLang="x-none" sz="2000">
                <a:latin typeface="Arial" charset="0"/>
              </a:rPr>
              <a:t>remote terminal access</a:t>
            </a:r>
          </a:p>
          <a:p>
            <a:pPr algn="r"/>
            <a:r>
              <a:rPr lang="en-US" altLang="x-none" sz="2000">
                <a:latin typeface="Arial" charset="0"/>
              </a:rPr>
              <a:t>Web </a:t>
            </a:r>
          </a:p>
          <a:p>
            <a:pPr algn="r"/>
            <a:r>
              <a:rPr lang="en-US" altLang="x-none" sz="2000">
                <a:latin typeface="Arial" charset="0"/>
              </a:rPr>
              <a:t>file transfer</a:t>
            </a:r>
          </a:p>
          <a:p>
            <a:pPr algn="r"/>
            <a:r>
              <a:rPr lang="en-US" altLang="x-none" sz="2000">
                <a:latin typeface="Arial" charset="0"/>
              </a:rPr>
              <a:t>Internet telephony</a:t>
            </a:r>
          </a:p>
          <a:p>
            <a:pPr algn="r"/>
            <a:endParaRPr lang="en-US" altLang="x-none" sz="2000">
              <a:latin typeface="Arial" charset="0"/>
            </a:endParaRPr>
          </a:p>
          <a:p>
            <a:pPr algn="r"/>
            <a:r>
              <a:rPr lang="en-US" altLang="x-none" sz="2000">
                <a:latin typeface="Arial" charset="0"/>
              </a:rPr>
              <a:t>remote file server</a:t>
            </a:r>
          </a:p>
          <a:p>
            <a:pPr algn="r"/>
            <a:r>
              <a:rPr lang="en-US" altLang="x-none" sz="2000">
                <a:latin typeface="Arial" charset="0"/>
              </a:rPr>
              <a:t>streaming multimedia</a:t>
            </a:r>
          </a:p>
          <a:p>
            <a:pPr algn="r"/>
            <a:endParaRPr lang="en-US" altLang="x-none" sz="2000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498850" y="2630488"/>
            <a:ext cx="20320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>
                <a:latin typeface="Arial" charset="0"/>
              </a:rPr>
              <a:t>Application</a:t>
            </a:r>
          </a:p>
          <a:p>
            <a:r>
              <a:rPr lang="en-US" altLang="x-none" sz="2000" b="1">
                <a:latin typeface="Arial" charset="0"/>
              </a:rPr>
              <a:t>layer protocol</a:t>
            </a:r>
            <a:endParaRPr lang="en-US" altLang="x-none" sz="2000">
              <a:latin typeface="Arial" charset="0"/>
            </a:endParaRPr>
          </a:p>
          <a:p>
            <a:endParaRPr lang="en-US" altLang="x-none" sz="1800">
              <a:latin typeface="Arial" charset="0"/>
            </a:endParaRPr>
          </a:p>
          <a:p>
            <a:r>
              <a:rPr lang="en-US" altLang="x-none" sz="2000">
                <a:latin typeface="Arial" charset="0"/>
              </a:rPr>
              <a:t>smtp [RFC 821]</a:t>
            </a:r>
          </a:p>
          <a:p>
            <a:r>
              <a:rPr lang="en-US" altLang="x-none" sz="2000">
                <a:latin typeface="Arial" charset="0"/>
              </a:rPr>
              <a:t>telnet [RFC 854]</a:t>
            </a:r>
          </a:p>
          <a:p>
            <a:r>
              <a:rPr lang="en-US" altLang="x-none" sz="2000">
                <a:latin typeface="Arial" charset="0"/>
              </a:rPr>
              <a:t>http [RFC 2068]</a:t>
            </a:r>
          </a:p>
          <a:p>
            <a:r>
              <a:rPr lang="en-US" altLang="x-none" sz="2000">
                <a:latin typeface="Arial" charset="0"/>
              </a:rPr>
              <a:t>ftp [RFC 959]</a:t>
            </a:r>
          </a:p>
          <a:p>
            <a:r>
              <a:rPr lang="en-US" altLang="x-none" sz="2000">
                <a:latin typeface="Arial" charset="0"/>
              </a:rPr>
              <a:t>proprietary</a:t>
            </a:r>
          </a:p>
          <a:p>
            <a:r>
              <a:rPr lang="en-US" altLang="x-none" sz="2000">
                <a:latin typeface="Arial" charset="0"/>
              </a:rPr>
              <a:t>(e.g., Vocaltec)</a:t>
            </a:r>
          </a:p>
          <a:p>
            <a:r>
              <a:rPr lang="en-US" altLang="x-none" sz="2000">
                <a:latin typeface="Arial" charset="0"/>
              </a:rPr>
              <a:t>NF</a:t>
            </a:r>
            <a:r>
              <a:rPr lang="en-US" altLang="zh-CN" sz="2000">
                <a:latin typeface="Arial" charset="0"/>
                <a:ea typeface="宋体" charset="-122"/>
              </a:rPr>
              <a:t>S</a:t>
            </a:r>
            <a:endParaRPr lang="en-US" altLang="x-none" sz="2000">
              <a:latin typeface="Arial" charset="0"/>
            </a:endParaRPr>
          </a:p>
          <a:p>
            <a:r>
              <a:rPr lang="en-US" altLang="x-none" sz="2000">
                <a:latin typeface="Arial" charset="0"/>
              </a:rPr>
              <a:t>proprietary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30925" y="2592388"/>
            <a:ext cx="26241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 dirty="0">
                <a:latin typeface="Arial" charset="0"/>
              </a:rPr>
              <a:t>Underlying</a:t>
            </a:r>
          </a:p>
          <a:p>
            <a:pPr algn="l"/>
            <a:r>
              <a:rPr lang="en-US" altLang="x-none" sz="2000" b="1" dirty="0">
                <a:latin typeface="Arial" charset="0"/>
              </a:rPr>
              <a:t>transport protocol</a:t>
            </a:r>
            <a:endParaRPr lang="en-US" altLang="x-none" sz="2000" dirty="0">
              <a:latin typeface="Arial" charset="0"/>
            </a:endParaRPr>
          </a:p>
          <a:p>
            <a:pPr algn="l"/>
            <a:endParaRPr lang="en-US" altLang="x-none" sz="2000" dirty="0">
              <a:latin typeface="Arial" charset="0"/>
            </a:endParaRPr>
          </a:p>
          <a:p>
            <a:pPr algn="l"/>
            <a:r>
              <a:rPr lang="en-US" altLang="x-none" sz="2000" dirty="0">
                <a:latin typeface="Arial" charset="0"/>
              </a:rPr>
              <a:t>TCP/SSL</a:t>
            </a:r>
          </a:p>
          <a:p>
            <a:pPr algn="l"/>
            <a:r>
              <a:rPr lang="en-US" altLang="x-none" sz="2000" dirty="0">
                <a:latin typeface="Arial" charset="0"/>
              </a:rPr>
              <a:t>TCP</a:t>
            </a:r>
          </a:p>
          <a:p>
            <a:pPr algn="l"/>
            <a:r>
              <a:rPr lang="en-US" altLang="x-none" sz="2000" dirty="0">
                <a:latin typeface="Arial" charset="0"/>
              </a:rPr>
              <a:t>TCP/SSL</a:t>
            </a:r>
          </a:p>
          <a:p>
            <a:pPr algn="l"/>
            <a:r>
              <a:rPr lang="en-US" altLang="x-none" sz="2000" dirty="0">
                <a:latin typeface="Arial" charset="0"/>
              </a:rPr>
              <a:t>TCP</a:t>
            </a:r>
          </a:p>
          <a:p>
            <a:pPr algn="l"/>
            <a:r>
              <a:rPr lang="en-US" altLang="zh-CN" sz="2000" dirty="0">
                <a:latin typeface="Arial" charset="0"/>
                <a:ea typeface="宋体" charset="-122"/>
              </a:rPr>
              <a:t>typically</a:t>
            </a:r>
            <a:r>
              <a:rPr lang="en-US" altLang="x-none" sz="2000" dirty="0">
                <a:latin typeface="Arial" charset="0"/>
              </a:rPr>
              <a:t> UDP</a:t>
            </a:r>
          </a:p>
          <a:p>
            <a:pPr algn="l"/>
            <a:endParaRPr lang="en-US" altLang="x-none" sz="2000" dirty="0">
              <a:latin typeface="Arial" charset="0"/>
            </a:endParaRPr>
          </a:p>
          <a:p>
            <a:pPr algn="l"/>
            <a:r>
              <a:rPr lang="en-US" altLang="x-none" sz="2000" dirty="0">
                <a:latin typeface="Arial" charset="0"/>
              </a:rPr>
              <a:t>TCP or UDP</a:t>
            </a:r>
          </a:p>
          <a:p>
            <a:pPr algn="l"/>
            <a:r>
              <a:rPr lang="en-US" altLang="x-none" sz="2000" dirty="0">
                <a:latin typeface="Arial" charset="0"/>
              </a:rPr>
              <a:t>typically UDP but moving to http</a:t>
            </a:r>
          </a:p>
        </p:txBody>
      </p:sp>
      <p:sp>
        <p:nvSpPr>
          <p:cNvPr id="136198" name="Line 7"/>
          <p:cNvSpPr>
            <a:spLocks noChangeShapeType="1"/>
          </p:cNvSpPr>
          <p:nvPr/>
        </p:nvSpPr>
        <p:spPr bwMode="auto">
          <a:xfrm>
            <a:off x="1171575" y="3267075"/>
            <a:ext cx="73342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8"/>
          <p:cNvSpPr>
            <a:spLocks noChangeShapeType="1"/>
          </p:cNvSpPr>
          <p:nvPr/>
        </p:nvSpPr>
        <p:spPr bwMode="auto">
          <a:xfrm flipV="1">
            <a:off x="1123950" y="3857625"/>
            <a:ext cx="7324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Line 9"/>
          <p:cNvSpPr>
            <a:spLocks noChangeShapeType="1"/>
          </p:cNvSpPr>
          <p:nvPr/>
        </p:nvSpPr>
        <p:spPr bwMode="auto">
          <a:xfrm flipV="1">
            <a:off x="1133475" y="4152900"/>
            <a:ext cx="729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1" name="Line 10"/>
          <p:cNvSpPr>
            <a:spLocks noChangeShapeType="1"/>
          </p:cNvSpPr>
          <p:nvPr/>
        </p:nvSpPr>
        <p:spPr bwMode="auto">
          <a:xfrm flipV="1">
            <a:off x="1143000" y="4448175"/>
            <a:ext cx="727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2" name="Line 11"/>
          <p:cNvSpPr>
            <a:spLocks noChangeShapeType="1"/>
          </p:cNvSpPr>
          <p:nvPr/>
        </p:nvSpPr>
        <p:spPr bwMode="auto">
          <a:xfrm flipV="1">
            <a:off x="1162050" y="4772025"/>
            <a:ext cx="72580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3" name="Line 12"/>
          <p:cNvSpPr>
            <a:spLocks noChangeShapeType="1"/>
          </p:cNvSpPr>
          <p:nvPr/>
        </p:nvSpPr>
        <p:spPr bwMode="auto">
          <a:xfrm flipV="1">
            <a:off x="1114425" y="53721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Line 13"/>
          <p:cNvSpPr>
            <a:spLocks noChangeShapeType="1"/>
          </p:cNvSpPr>
          <p:nvPr/>
        </p:nvSpPr>
        <p:spPr bwMode="auto">
          <a:xfrm flipV="1">
            <a:off x="1114425" y="569595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Line 14"/>
          <p:cNvSpPr>
            <a:spLocks noChangeShapeType="1"/>
          </p:cNvSpPr>
          <p:nvPr/>
        </p:nvSpPr>
        <p:spPr bwMode="auto">
          <a:xfrm flipV="1">
            <a:off x="962025" y="6296025"/>
            <a:ext cx="7343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6" name="Rectangle 15"/>
          <p:cNvSpPr>
            <a:spLocks noChangeArrowheads="1"/>
          </p:cNvSpPr>
          <p:nvPr/>
        </p:nvSpPr>
        <p:spPr bwMode="auto">
          <a:xfrm>
            <a:off x="658813" y="1579563"/>
            <a:ext cx="77882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zh-CN" sz="2800" dirty="0">
                <a:latin typeface="Comic Sans MS" charset="0"/>
                <a:ea typeface="宋体" charset="-122"/>
              </a:rPr>
              <a:t>An application needs to choose the transport protocol</a:t>
            </a:r>
          </a:p>
        </p:txBody>
      </p:sp>
    </p:spTree>
    <p:extLst>
      <p:ext uri="{BB962C8B-B14F-4D97-AF65-F5344CB8AC3E}">
        <p14:creationId xmlns:p14="http://schemas.microsoft.com/office/powerpoint/2010/main" val="38976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5F1215E-3B9A-7740-B426-521506270B0C}" type="slidenum">
              <a:rPr lang="en-US" altLang="x-none" sz="1400"/>
              <a:pPr/>
              <a:t>31</a:t>
            </a:fld>
            <a:endParaRPr lang="en-US" altLang="x-none" sz="1400"/>
          </a:p>
        </p:txBody>
      </p:sp>
      <p:sp>
        <p:nvSpPr>
          <p:cNvPr id="140290" name="Rectangle 293"/>
          <p:cNvSpPr>
            <a:spLocks noChangeArrowheads="1"/>
          </p:cNvSpPr>
          <p:nvPr/>
        </p:nvSpPr>
        <p:spPr bwMode="auto">
          <a:xfrm>
            <a:off x="619125" y="1247775"/>
            <a:ext cx="3638550" cy="7239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38125"/>
            <a:ext cx="8382000" cy="1143000"/>
          </a:xfrm>
        </p:spPr>
        <p:txBody>
          <a:bodyPr/>
          <a:lstStyle/>
          <a:p>
            <a:r>
              <a:rPr lang="en-US" altLang="x-none" sz="2800">
                <a:ea typeface="ＭＳ Ｐゴシック" charset="-128"/>
              </a:rPr>
              <a:t>Client-Server Paradigm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304925"/>
            <a:ext cx="4191000" cy="781050"/>
          </a:xfrm>
        </p:spPr>
        <p:txBody>
          <a:bodyPr/>
          <a:lstStyle/>
          <a:p>
            <a:pPr algn="ctr">
              <a:buFont typeface="ZapfDingbats" charset="0"/>
              <a:buNone/>
            </a:pPr>
            <a:r>
              <a:rPr lang="en-US" altLang="x-none" sz="2000">
                <a:ea typeface="ＭＳ Ｐゴシック" charset="-128"/>
              </a:rPr>
              <a:t>Typical network app has two pieces: </a:t>
            </a:r>
            <a:r>
              <a:rPr lang="en-US" altLang="x-none" sz="2000" i="1">
                <a:solidFill>
                  <a:schemeClr val="accent2"/>
                </a:solidFill>
                <a:ea typeface="ＭＳ Ｐゴシック" charset="-128"/>
              </a:rPr>
              <a:t>client</a:t>
            </a:r>
            <a:r>
              <a:rPr lang="en-US" altLang="x-none" sz="2000">
                <a:ea typeface="ＭＳ Ｐゴシック" charset="-128"/>
              </a:rPr>
              <a:t> and </a:t>
            </a:r>
            <a:r>
              <a:rPr lang="en-US" altLang="x-none" sz="2000" i="1">
                <a:solidFill>
                  <a:schemeClr val="accent2"/>
                </a:solidFill>
                <a:ea typeface="ＭＳ Ｐゴシック" charset="-128"/>
              </a:rPr>
              <a:t>server</a:t>
            </a:r>
          </a:p>
        </p:txBody>
      </p:sp>
      <p:grpSp>
        <p:nvGrpSpPr>
          <p:cNvPr id="140293" name="Group 262"/>
          <p:cNvGrpSpPr>
            <a:grpSpLocks/>
          </p:cNvGrpSpPr>
          <p:nvPr/>
        </p:nvGrpSpPr>
        <p:grpSpPr bwMode="auto">
          <a:xfrm>
            <a:off x="4899025" y="1847850"/>
            <a:ext cx="3678238" cy="3670300"/>
            <a:chOff x="3092" y="1182"/>
            <a:chExt cx="2317" cy="2312"/>
          </a:xfrm>
        </p:grpSpPr>
        <p:sp>
          <p:nvSpPr>
            <p:cNvPr id="140322" name="Freeform 7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4 w 1292"/>
                <a:gd name="T1" fmla="*/ 3 h 1255"/>
                <a:gd name="T2" fmla="*/ 4 w 1292"/>
                <a:gd name="T3" fmla="*/ 3 h 1255"/>
                <a:gd name="T4" fmla="*/ 4 w 1292"/>
                <a:gd name="T5" fmla="*/ 3 h 1255"/>
                <a:gd name="T6" fmla="*/ 4 w 1292"/>
                <a:gd name="T7" fmla="*/ 3 h 1255"/>
                <a:gd name="T8" fmla="*/ 4 w 1292"/>
                <a:gd name="T9" fmla="*/ 3 h 1255"/>
                <a:gd name="T10" fmla="*/ 10 w 1292"/>
                <a:gd name="T11" fmla="*/ 4 h 1255"/>
                <a:gd name="T12" fmla="*/ 15 w 1292"/>
                <a:gd name="T13" fmla="*/ 5 h 1255"/>
                <a:gd name="T14" fmla="*/ 18 w 1292"/>
                <a:gd name="T15" fmla="*/ 4 h 1255"/>
                <a:gd name="T16" fmla="*/ 19 w 1292"/>
                <a:gd name="T17" fmla="*/ 3 h 1255"/>
                <a:gd name="T18" fmla="*/ 18 w 1292"/>
                <a:gd name="T19" fmla="*/ 3 h 1255"/>
                <a:gd name="T20" fmla="*/ 11 w 1292"/>
                <a:gd name="T21" fmla="*/ 3 h 1255"/>
                <a:gd name="T22" fmla="*/ 4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3" name="Freeform 8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9 w 1340"/>
                <a:gd name="T1" fmla="*/ 3 h 1191"/>
                <a:gd name="T2" fmla="*/ 4 w 1340"/>
                <a:gd name="T3" fmla="*/ 3 h 1191"/>
                <a:gd name="T4" fmla="*/ 4 w 1340"/>
                <a:gd name="T5" fmla="*/ 3 h 1191"/>
                <a:gd name="T6" fmla="*/ 4 w 1340"/>
                <a:gd name="T7" fmla="*/ 3 h 1191"/>
                <a:gd name="T8" fmla="*/ 4 w 1340"/>
                <a:gd name="T9" fmla="*/ 3 h 1191"/>
                <a:gd name="T10" fmla="*/ 9 w 1340"/>
                <a:gd name="T11" fmla="*/ 3 h 1191"/>
                <a:gd name="T12" fmla="*/ 10 w 1340"/>
                <a:gd name="T13" fmla="*/ 4 h 1191"/>
                <a:gd name="T14" fmla="*/ 19 w 1340"/>
                <a:gd name="T15" fmla="*/ 4 h 1191"/>
                <a:gd name="T16" fmla="*/ 19 w 1340"/>
                <a:gd name="T17" fmla="*/ 3 h 1191"/>
                <a:gd name="T18" fmla="*/ 19 w 1340"/>
                <a:gd name="T19" fmla="*/ 3 h 1191"/>
                <a:gd name="T20" fmla="*/ 11 w 1340"/>
                <a:gd name="T21" fmla="*/ 3 h 1191"/>
                <a:gd name="T22" fmla="*/ 9 w 1340"/>
                <a:gd name="T23" fmla="*/ 3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4" name="Freeform 9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4 w 2135"/>
                <a:gd name="T1" fmla="*/ 3 h 1662"/>
                <a:gd name="T2" fmla="*/ 4 w 2135"/>
                <a:gd name="T3" fmla="*/ 3 h 1662"/>
                <a:gd name="T4" fmla="*/ 10 w 2135"/>
                <a:gd name="T5" fmla="*/ 3 h 1662"/>
                <a:gd name="T6" fmla="*/ 19 w 2135"/>
                <a:gd name="T7" fmla="*/ 3 h 1662"/>
                <a:gd name="T8" fmla="*/ 32 w 2135"/>
                <a:gd name="T9" fmla="*/ 3 h 1662"/>
                <a:gd name="T10" fmla="*/ 32 w 2135"/>
                <a:gd name="T11" fmla="*/ 5 h 1662"/>
                <a:gd name="T12" fmla="*/ 25 w 2135"/>
                <a:gd name="T13" fmla="*/ 6 h 1662"/>
                <a:gd name="T14" fmla="*/ 13 w 2135"/>
                <a:gd name="T15" fmla="*/ 6 h 1662"/>
                <a:gd name="T16" fmla="*/ 8 w 2135"/>
                <a:gd name="T17" fmla="*/ 5 h 1662"/>
                <a:gd name="T18" fmla="*/ 4 w 2135"/>
                <a:gd name="T19" fmla="*/ 4 h 1662"/>
                <a:gd name="T20" fmla="*/ 4 w 2135"/>
                <a:gd name="T21" fmla="*/ 3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25" name="Group 10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40539" name="Object 11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67" name="Clip" r:id="rId4" imgW="1307079" imgH="1083682" progId="MS_ClipArt_Gallery.2">
                      <p:embed/>
                    </p:oleObj>
                  </mc:Choice>
                  <mc:Fallback>
                    <p:oleObj name="Clip" r:id="rId4" imgW="1307079" imgH="1083682" progId="MS_ClipArt_Gallery.2">
                      <p:embed/>
                      <p:pic>
                        <p:nvPicPr>
                          <p:cNvPr id="140539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0540" name="Object 12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68" name="Clip" r:id="rId6" imgW="682368" imgH="480541" progId="MS_ClipArt_Gallery.2">
                      <p:embed/>
                    </p:oleObj>
                  </mc:Choice>
                  <mc:Fallback>
                    <p:oleObj name="Clip" r:id="rId6" imgW="682368" imgH="480541" progId="MS_ClipArt_Gallery.2">
                      <p:embed/>
                      <p:pic>
                        <p:nvPicPr>
                          <p:cNvPr id="14054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0541" name="Line 13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326" name="Group 14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40536" name="Object 15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69" name="Clip" r:id="rId8" imgW="1307079" imgH="1083682" progId="MS_ClipArt_Gallery.2">
                      <p:embed/>
                    </p:oleObj>
                  </mc:Choice>
                  <mc:Fallback>
                    <p:oleObj name="Clip" r:id="rId8" imgW="1307079" imgH="1083682" progId="MS_ClipArt_Gallery.2">
                      <p:embed/>
                      <p:pic>
                        <p:nvPicPr>
                          <p:cNvPr id="14053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0537" name="Object 16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70" name="Clip" r:id="rId9" imgW="682368" imgH="480541" progId="MS_ClipArt_Gallery.2">
                      <p:embed/>
                    </p:oleObj>
                  </mc:Choice>
                  <mc:Fallback>
                    <p:oleObj name="Clip" r:id="rId9" imgW="682368" imgH="480541" progId="MS_ClipArt_Gallery.2">
                      <p:embed/>
                      <p:pic>
                        <p:nvPicPr>
                          <p:cNvPr id="140537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0538" name="Line 17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327" name="Group 18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40533" name="Oval 19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34" name="Oval 20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35" name="Oval 21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grpSp>
          <p:nvGrpSpPr>
            <p:cNvPr id="140328" name="Group 22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40525" name="AutoShape 2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26" name="Rectangle 2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27" name="Rectangle 2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28" name="AutoShape 2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29" name="Line 2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530" name="Line 2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531" name="Rectangle 2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32" name="Rectangle 3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grpSp>
          <p:nvGrpSpPr>
            <p:cNvPr id="140329" name="Group 31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40522" name="Oval 3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23" name="Oval 3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24" name="Oval 3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sp>
          <p:nvSpPr>
            <p:cNvPr id="140330" name="Line 35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31" name="Line 36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32" name="Line 37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33" name="Line 38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34" name="Line 39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35" name="Line 40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36" name="Group 41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40514" name="AutoShape 4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15" name="Rectangle 4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16" name="Rectangle 4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17" name="AutoShape 4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18" name="Line 4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519" name="Line 4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520" name="Rectangle 4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521" name="Rectangle 4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grpSp>
          <p:nvGrpSpPr>
            <p:cNvPr id="140337" name="Group 50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40505" name="Object 51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71" name="Clip" r:id="rId10" imgW="1307079" imgH="1083682" progId="MS_ClipArt_Gallery.2">
                      <p:embed/>
                    </p:oleObj>
                  </mc:Choice>
                  <mc:Fallback>
                    <p:oleObj name="Clip" r:id="rId10" imgW="1307079" imgH="1083682" progId="MS_ClipArt_Gallery.2">
                      <p:embed/>
                      <p:pic>
                        <p:nvPicPr>
                          <p:cNvPr id="140505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0506" name="Line 52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40507" name="Object 53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72" name="Clip" r:id="rId11" imgW="1307079" imgH="1083682" progId="MS_ClipArt_Gallery.2">
                      <p:embed/>
                    </p:oleObj>
                  </mc:Choice>
                  <mc:Fallback>
                    <p:oleObj name="Clip" r:id="rId11" imgW="1307079" imgH="1083682" progId="MS_ClipArt_Gallery.2">
                      <p:embed/>
                      <p:pic>
                        <p:nvPicPr>
                          <p:cNvPr id="140507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0508" name="Line 54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509" name="Group 55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40511" name="Oval 56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40512" name="Oval 57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/>
                </a:p>
              </p:txBody>
            </p:sp>
            <p:sp>
              <p:nvSpPr>
                <p:cNvPr id="140513" name="Oval 58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/>
                </a:p>
              </p:txBody>
            </p:sp>
          </p:grpSp>
          <p:sp>
            <p:nvSpPr>
              <p:cNvPr id="140510" name="Line 59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40338" name="Object 60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73" name="Clip" r:id="rId12" imgW="1307079" imgH="1083682" progId="MS_ClipArt_Gallery.2">
                    <p:embed/>
                  </p:oleObj>
                </mc:Choice>
                <mc:Fallback>
                  <p:oleObj name="Clip" r:id="rId12" imgW="1307079" imgH="1083682" progId="MS_ClipArt_Gallery.2">
                    <p:embed/>
                    <p:pic>
                      <p:nvPicPr>
                        <p:cNvPr id="140338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339" name="Object 61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74" name="Clip" r:id="rId13" imgW="1307079" imgH="1083682" progId="MS_ClipArt_Gallery.2">
                    <p:embed/>
                  </p:oleObj>
                </mc:Choice>
                <mc:Fallback>
                  <p:oleObj name="Clip" r:id="rId13" imgW="1307079" imgH="1083682" progId="MS_ClipArt_Gallery.2">
                    <p:embed/>
                    <p:pic>
                      <p:nvPicPr>
                        <p:cNvPr id="140339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340" name="Oval 62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40341" name="Oval 63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40342" name="Oval 64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40343" name="Line 65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4" name="Line 66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5" name="Line 67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6" name="Line 68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7" name="Line 69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8" name="Line 70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0349" name="Object 71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75" name="Clip" r:id="rId14" imgW="983255" imgH="1207724" progId="MS_ClipArt_Gallery.2">
                    <p:embed/>
                  </p:oleObj>
                </mc:Choice>
                <mc:Fallback>
                  <p:oleObj name="Clip" r:id="rId14" imgW="983255" imgH="1207724" progId="MS_ClipArt_Gallery.2">
                    <p:embed/>
                    <p:pic>
                      <p:nvPicPr>
                        <p:cNvPr id="140349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350" name="Object 72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76" name="Clip" r:id="rId16" imgW="983255" imgH="1207724" progId="MS_ClipArt_Gallery.2">
                    <p:embed/>
                  </p:oleObj>
                </mc:Choice>
                <mc:Fallback>
                  <p:oleObj name="Clip" r:id="rId16" imgW="983255" imgH="1207724" progId="MS_ClipArt_Gallery.2">
                    <p:embed/>
                    <p:pic>
                      <p:nvPicPr>
                        <p:cNvPr id="14035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351" name="Freeform 73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3 h 228"/>
                <a:gd name="T2" fmla="*/ 7 w 972"/>
                <a:gd name="T3" fmla="*/ 3 h 228"/>
                <a:gd name="T4" fmla="*/ 15 w 972"/>
                <a:gd name="T5" fmla="*/ 3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52" name="Group 74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40503" name="Object 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77" name="Clip" r:id="rId17" imgW="826793" imgH="840481" progId="MS_ClipArt_Gallery.2">
                      <p:embed/>
                    </p:oleObj>
                  </mc:Choice>
                  <mc:Fallback>
                    <p:oleObj name="Clip" r:id="rId17" imgW="826793" imgH="840481" progId="MS_ClipArt_Gallery.2">
                      <p:embed/>
                      <p:pic>
                        <p:nvPicPr>
                          <p:cNvPr id="140503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0504" name="Object 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78" name="Clip" r:id="rId19" imgW="1268227" imgH="1200237" progId="MS_ClipArt_Gallery.2">
                      <p:embed/>
                    </p:oleObj>
                  </mc:Choice>
                  <mc:Fallback>
                    <p:oleObj name="Clip" r:id="rId19" imgW="1268227" imgH="1200237" progId="MS_ClipArt_Gallery.2">
                      <p:embed/>
                      <p:pic>
                        <p:nvPicPr>
                          <p:cNvPr id="140504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0353" name="Group 77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40501" name="Object 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79" name="Clip" r:id="rId21" imgW="826793" imgH="840481" progId="MS_ClipArt_Gallery.2">
                      <p:embed/>
                    </p:oleObj>
                  </mc:Choice>
                  <mc:Fallback>
                    <p:oleObj name="Clip" r:id="rId21" imgW="826793" imgH="840481" progId="MS_ClipArt_Gallery.2">
                      <p:embed/>
                      <p:pic>
                        <p:nvPicPr>
                          <p:cNvPr id="140501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0502" name="Object 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80" name="Clip" r:id="rId22" imgW="1268227" imgH="1200237" progId="MS_ClipArt_Gallery.2">
                      <p:embed/>
                    </p:oleObj>
                  </mc:Choice>
                  <mc:Fallback>
                    <p:oleObj name="Clip" r:id="rId22" imgW="1268227" imgH="1200237" progId="MS_ClipArt_Gallery.2">
                      <p:embed/>
                      <p:pic>
                        <p:nvPicPr>
                          <p:cNvPr id="140502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0354" name="Group 80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40499" name="Object 81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281" name="Clip" r:id="rId23" imgW="826793" imgH="840481" progId="MS_ClipArt_Gallery.2">
                      <p:embed/>
                    </p:oleObj>
                  </mc:Choice>
                  <mc:Fallback>
                    <p:oleObj name="Clip" r:id="rId23" imgW="826793" imgH="840481" progId="MS_ClipArt_Gallery.2">
                      <p:embed/>
                      <p:pic>
                        <p:nvPicPr>
                          <p:cNvPr id="140499" name="Object 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0500" name="Rectangle 82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sp>
          <p:nvSpPr>
            <p:cNvPr id="140355" name="Line 83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56" name="Group 84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40491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92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93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94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95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96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97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98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grpSp>
          <p:nvGrpSpPr>
            <p:cNvPr id="140357" name="Group 93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40483" name="AutoShape 9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84" name="Rectangle 9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85" name="Rectangle 9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86" name="AutoShape 9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87" name="Line 9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88" name="Line 9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89" name="Rectangle 10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90" name="Rectangle 10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  <p:sp>
          <p:nvSpPr>
            <p:cNvPr id="140358" name="Line 102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9" name="Line 103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0" name="Line 104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1" name="Line 105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2" name="Line 106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3" name="Line 107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4" name="Line 108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5" name="Line 109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6" name="Line 110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7" name="Line 111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8" name="Line 112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9" name="Line 113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70" name="Group 144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40470" name="Oval 14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71" name="Line 14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72" name="Line 14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73" name="Rectangle 14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74" name="Oval 14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40475" name="Group 15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480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81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82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476" name="Group 15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477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78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79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0371" name="Group 158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40457" name="Oval 1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58" name="Line 1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59" name="Line 1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60" name="Rectangle 1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61" name="Oval 1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40462" name="Group 1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46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68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69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463" name="Group 1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464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65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66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0372" name="Group 172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40444" name="Oval 17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45" name="Line 17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46" name="Line 17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47" name="Rectangle 17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48" name="Oval 17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40449" name="Group 17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454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55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56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450" name="Group 18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451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52" name="Line 1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53" name="Line 1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0373" name="Group 186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40431" name="Oval 18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32" name="Line 18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33" name="Line 18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34" name="Rectangle 19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35" name="Oval 19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40436" name="Group 19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441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42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43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437" name="Group 19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438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39" name="Line 1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40" name="Line 1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0374" name="Group 200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40418" name="Oval 20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19" name="Line 20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20" name="Line 20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21" name="Rectangle 20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22" name="Oval 20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40423" name="Group 20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428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29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30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424" name="Group 21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425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26" name="Line 2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27" name="Line 2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0375" name="Group 214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40405" name="Oval 21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06" name="Line 21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07" name="Line 21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08" name="Rectangle 21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409" name="Oval 21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40410" name="Group 22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415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16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17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411" name="Group 22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412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13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14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0376" name="Group 228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40392" name="Oval 22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93" name="Line 23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4" name="Line 23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5" name="Rectangle 23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96" name="Oval 23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40397" name="Group 23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402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03" name="Line 23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04" name="Line 23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398" name="Group 23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399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00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01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0377" name="Group 242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40379" name="Oval 24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80" name="Line 24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81" name="Line 24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82" name="Rectangle 24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83" name="Oval 24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grpSp>
            <p:nvGrpSpPr>
              <p:cNvPr id="140384" name="Group 24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89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90" name="Line 2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91" name="Line 2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385" name="Group 25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386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87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88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0378" name="Line 261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8" name="Group 302"/>
          <p:cNvGrpSpPr>
            <a:grpSpLocks/>
          </p:cNvGrpSpPr>
          <p:nvPr/>
        </p:nvGrpSpPr>
        <p:grpSpPr bwMode="auto">
          <a:xfrm>
            <a:off x="4740275" y="1500188"/>
            <a:ext cx="3738563" cy="3725862"/>
            <a:chOff x="2986" y="945"/>
            <a:chExt cx="2355" cy="2347"/>
          </a:xfrm>
        </p:grpSpPr>
        <p:grpSp>
          <p:nvGrpSpPr>
            <p:cNvPr id="140306" name="Group 272"/>
            <p:cNvGrpSpPr>
              <a:grpSpLocks/>
            </p:cNvGrpSpPr>
            <p:nvPr/>
          </p:nvGrpSpPr>
          <p:grpSpPr bwMode="auto">
            <a:xfrm>
              <a:off x="2986" y="945"/>
              <a:ext cx="513" cy="541"/>
              <a:chOff x="2938" y="2925"/>
              <a:chExt cx="513" cy="541"/>
            </a:xfrm>
          </p:grpSpPr>
          <p:sp>
            <p:nvSpPr>
              <p:cNvPr id="140315" name="Rectangle 266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16" name="Rectangle 264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17" name="Rectangle 265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18" name="Text Box 263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000">
                    <a:solidFill>
                      <a:schemeClr val="bg1"/>
                    </a:solidFill>
                    <a:latin typeface="Comic Sans MS" charset="0"/>
                  </a:rPr>
                  <a:t>application</a:t>
                </a:r>
                <a:endParaRPr lang="en-US" altLang="x-none" sz="1000">
                  <a:latin typeface="Comic Sans MS" charset="0"/>
                </a:endParaRPr>
              </a:p>
              <a:p>
                <a:r>
                  <a:rPr lang="en-US" altLang="x-none" sz="1000">
                    <a:latin typeface="Comic Sans MS" charset="0"/>
                  </a:rPr>
                  <a:t>transport</a:t>
                </a:r>
              </a:p>
              <a:p>
                <a:r>
                  <a:rPr lang="en-US" altLang="x-none" sz="1000">
                    <a:latin typeface="Comic Sans MS" charset="0"/>
                  </a:rPr>
                  <a:t>network</a:t>
                </a:r>
              </a:p>
              <a:p>
                <a:r>
                  <a:rPr lang="en-US" altLang="x-none" sz="1000">
                    <a:latin typeface="Comic Sans MS" charset="0"/>
                  </a:rPr>
                  <a:t>data link</a:t>
                </a:r>
              </a:p>
              <a:p>
                <a:r>
                  <a:rPr lang="en-US" altLang="x-none" sz="1000">
                    <a:latin typeface="Comic Sans MS" charset="0"/>
                  </a:rPr>
                  <a:t>physical</a:t>
                </a:r>
                <a:endParaRPr lang="en-US" altLang="x-none"/>
              </a:p>
            </p:txBody>
          </p:sp>
          <p:sp>
            <p:nvSpPr>
              <p:cNvPr id="140319" name="Line 26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0" name="Line 27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1" name="Line 27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307" name="Group 273"/>
            <p:cNvGrpSpPr>
              <a:grpSpLocks/>
            </p:cNvGrpSpPr>
            <p:nvPr/>
          </p:nvGrpSpPr>
          <p:grpSpPr bwMode="auto">
            <a:xfrm>
              <a:off x="4828" y="2751"/>
              <a:ext cx="513" cy="541"/>
              <a:chOff x="2938" y="2925"/>
              <a:chExt cx="513" cy="541"/>
            </a:xfrm>
          </p:grpSpPr>
          <p:sp>
            <p:nvSpPr>
              <p:cNvPr id="140308" name="Rectangle 274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09" name="Rectangle 275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10" name="Rectangle 276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11" name="Text Box 277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000">
                    <a:solidFill>
                      <a:schemeClr val="bg1"/>
                    </a:solidFill>
                    <a:latin typeface="Comic Sans MS" charset="0"/>
                  </a:rPr>
                  <a:t>application</a:t>
                </a:r>
                <a:endParaRPr lang="en-US" altLang="x-none" sz="1000">
                  <a:latin typeface="Comic Sans MS" charset="0"/>
                </a:endParaRPr>
              </a:p>
              <a:p>
                <a:r>
                  <a:rPr lang="en-US" altLang="x-none" sz="1000">
                    <a:latin typeface="Comic Sans MS" charset="0"/>
                  </a:rPr>
                  <a:t>transport</a:t>
                </a:r>
              </a:p>
              <a:p>
                <a:r>
                  <a:rPr lang="en-US" altLang="x-none" sz="1000">
                    <a:latin typeface="Comic Sans MS" charset="0"/>
                  </a:rPr>
                  <a:t>network</a:t>
                </a:r>
              </a:p>
              <a:p>
                <a:r>
                  <a:rPr lang="en-US" altLang="x-none" sz="1000">
                    <a:latin typeface="Comic Sans MS" charset="0"/>
                  </a:rPr>
                  <a:t>data link</a:t>
                </a:r>
              </a:p>
              <a:p>
                <a:r>
                  <a:rPr lang="en-US" altLang="x-none" sz="1000">
                    <a:latin typeface="Comic Sans MS" charset="0"/>
                  </a:rPr>
                  <a:t>physical</a:t>
                </a:r>
                <a:endParaRPr lang="en-US" altLang="x-none"/>
              </a:p>
            </p:txBody>
          </p:sp>
          <p:sp>
            <p:nvSpPr>
              <p:cNvPr id="140312" name="Line 278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3" name="Line 279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280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0295" name="Rectangle 292"/>
          <p:cNvSpPr>
            <a:spLocks noChangeArrowheads="1"/>
          </p:cNvSpPr>
          <p:nvPr/>
        </p:nvSpPr>
        <p:spPr bwMode="auto">
          <a:xfrm>
            <a:off x="571500" y="2095500"/>
            <a:ext cx="42957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altLang="x-none" sz="2000" dirty="0">
                <a:solidFill>
                  <a:srgbClr val="FF0000"/>
                </a:solidFill>
                <a:latin typeface="Comic Sans MS" charset="0"/>
              </a:rPr>
              <a:t>Client (C):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mic Sans MS" charset="0"/>
              </a:rPr>
              <a:t>initiates contact with server (</a:t>
            </a:r>
            <a:r>
              <a:rPr lang="ja-JP" altLang="en-US" sz="2000">
                <a:latin typeface="Comic Sans MS" charset="0"/>
              </a:rPr>
              <a:t>“</a:t>
            </a:r>
            <a:r>
              <a:rPr lang="en-US" altLang="ja-JP" sz="2000" dirty="0">
                <a:latin typeface="Comic Sans MS" charset="0"/>
              </a:rPr>
              <a:t>speaks first</a:t>
            </a:r>
            <a:r>
              <a:rPr lang="ja-JP" altLang="en-US" sz="2000">
                <a:latin typeface="Comic Sans MS" charset="0"/>
              </a:rPr>
              <a:t>”</a:t>
            </a:r>
            <a:r>
              <a:rPr lang="en-US" altLang="ja-JP" sz="2000" dirty="0">
                <a:latin typeface="Comic Sans MS" charset="0"/>
              </a:rPr>
              <a:t>)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mic Sans MS" charset="0"/>
              </a:rPr>
              <a:t>typically requests service from server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mic Sans MS" charset="0"/>
              </a:rPr>
              <a:t>for Web, client is implemented in browser; for e-mail, in mail reader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altLang="x-none" sz="2000" dirty="0">
                <a:solidFill>
                  <a:srgbClr val="FF0000"/>
                </a:solidFill>
                <a:latin typeface="Comic Sans MS" charset="0"/>
              </a:rPr>
              <a:t>Server (S):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mic Sans MS" charset="0"/>
              </a:rPr>
              <a:t>provides requested service to client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mic Sans MS" charset="0"/>
              </a:rPr>
              <a:t>e.g., Web server sends requested Web page; mail server delivers e-mail</a:t>
            </a:r>
            <a:endParaRPr lang="en-US" altLang="x-none" dirty="0">
              <a:latin typeface="Comic Sans MS" charset="0"/>
            </a:endParaRPr>
          </a:p>
        </p:txBody>
      </p:sp>
      <p:grpSp>
        <p:nvGrpSpPr>
          <p:cNvPr id="3171" name="Group 303"/>
          <p:cNvGrpSpPr>
            <a:grpSpLocks/>
          </p:cNvGrpSpPr>
          <p:nvPr/>
        </p:nvGrpSpPr>
        <p:grpSpPr bwMode="auto">
          <a:xfrm>
            <a:off x="5476875" y="1724025"/>
            <a:ext cx="2238375" cy="2743200"/>
            <a:chOff x="3450" y="1086"/>
            <a:chExt cx="1410" cy="1728"/>
          </a:xfrm>
        </p:grpSpPr>
        <p:sp>
          <p:nvSpPr>
            <p:cNvPr id="140302" name="Line 289"/>
            <p:cNvSpPr>
              <a:spLocks noChangeShapeType="1"/>
            </p:cNvSpPr>
            <p:nvPr/>
          </p:nvSpPr>
          <p:spPr bwMode="auto">
            <a:xfrm>
              <a:off x="3462" y="1086"/>
              <a:ext cx="1398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3" name="Group 296"/>
            <p:cNvGrpSpPr>
              <a:grpSpLocks/>
            </p:cNvGrpSpPr>
            <p:nvPr/>
          </p:nvGrpSpPr>
          <p:grpSpPr bwMode="auto">
            <a:xfrm>
              <a:off x="3450" y="1481"/>
              <a:ext cx="688" cy="250"/>
              <a:chOff x="4032" y="2303"/>
              <a:chExt cx="688" cy="250"/>
            </a:xfrm>
          </p:grpSpPr>
          <p:sp>
            <p:nvSpPr>
              <p:cNvPr id="140304" name="Rectangle 295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05" name="Text Box 294"/>
              <p:cNvSpPr txBox="1">
                <a:spLocks noChangeArrowheads="1"/>
              </p:cNvSpPr>
              <p:nvPr/>
            </p:nvSpPr>
            <p:spPr bwMode="auto">
              <a:xfrm>
                <a:off x="4032" y="2303"/>
                <a:ext cx="6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2000">
                    <a:solidFill>
                      <a:srgbClr val="FF0000"/>
                    </a:solidFill>
                    <a:latin typeface="Comic Sans MS" charset="0"/>
                  </a:rPr>
                  <a:t>request</a:t>
                </a:r>
                <a:endParaRPr lang="en-US" altLang="x-none"/>
              </a:p>
            </p:txBody>
          </p:sp>
        </p:grpSp>
      </p:grpSp>
      <p:grpSp>
        <p:nvGrpSpPr>
          <p:cNvPr id="3173" name="Group 305"/>
          <p:cNvGrpSpPr>
            <a:grpSpLocks/>
          </p:cNvGrpSpPr>
          <p:nvPr/>
        </p:nvGrpSpPr>
        <p:grpSpPr bwMode="auto">
          <a:xfrm>
            <a:off x="5572125" y="1609725"/>
            <a:ext cx="2914650" cy="2743200"/>
            <a:chOff x="3510" y="1014"/>
            <a:chExt cx="1836" cy="1728"/>
          </a:xfrm>
        </p:grpSpPr>
        <p:sp>
          <p:nvSpPr>
            <p:cNvPr id="140298" name="Line 297"/>
            <p:cNvSpPr>
              <a:spLocks noChangeShapeType="1"/>
            </p:cNvSpPr>
            <p:nvPr/>
          </p:nvSpPr>
          <p:spPr bwMode="auto">
            <a:xfrm>
              <a:off x="3510" y="1014"/>
              <a:ext cx="1440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299" name="Group 298"/>
            <p:cNvGrpSpPr>
              <a:grpSpLocks/>
            </p:cNvGrpSpPr>
            <p:nvPr/>
          </p:nvGrpSpPr>
          <p:grpSpPr bwMode="auto">
            <a:xfrm>
              <a:off x="4752" y="2387"/>
              <a:ext cx="594" cy="250"/>
              <a:chOff x="4086" y="2303"/>
              <a:chExt cx="594" cy="250"/>
            </a:xfrm>
          </p:grpSpPr>
          <p:sp>
            <p:nvSpPr>
              <p:cNvPr id="140300" name="Rectangle 299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140301" name="Text Box 300"/>
              <p:cNvSpPr txBox="1">
                <a:spLocks noChangeArrowheads="1"/>
              </p:cNvSpPr>
              <p:nvPr/>
            </p:nvSpPr>
            <p:spPr bwMode="auto">
              <a:xfrm>
                <a:off x="4129" y="2303"/>
                <a:ext cx="4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2000">
                    <a:solidFill>
                      <a:srgbClr val="FF0000"/>
                    </a:solidFill>
                    <a:latin typeface="Comic Sans MS" charset="0"/>
                  </a:rPr>
                  <a:t>reply</a:t>
                </a:r>
                <a:endParaRPr lang="en-US" alt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34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31E9F4-676E-B744-A74A-7B4A6D926130}" type="slidenum">
              <a:rPr lang="en-US" altLang="x-none" sz="1400">
                <a:solidFill>
                  <a:srgbClr val="000000"/>
                </a:solidFill>
              </a:rPr>
              <a:pPr/>
              <a:t>32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38125"/>
            <a:ext cx="83820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Client-Server Paradigm: Key Questions</a:t>
            </a:r>
            <a:endParaRPr lang="en-US" altLang="x-none" sz="4400">
              <a:ea typeface="ＭＳ Ｐゴシック" charset="-128"/>
            </a:endParaRPr>
          </a:p>
        </p:txBody>
      </p:sp>
      <p:grpSp>
        <p:nvGrpSpPr>
          <p:cNvPr id="142339" name="Group 262"/>
          <p:cNvGrpSpPr>
            <a:grpSpLocks/>
          </p:cNvGrpSpPr>
          <p:nvPr/>
        </p:nvGrpSpPr>
        <p:grpSpPr bwMode="auto">
          <a:xfrm>
            <a:off x="4899025" y="1847850"/>
            <a:ext cx="3678238" cy="3670300"/>
            <a:chOff x="3092" y="1182"/>
            <a:chExt cx="2317" cy="2312"/>
          </a:xfrm>
        </p:grpSpPr>
        <p:sp>
          <p:nvSpPr>
            <p:cNvPr id="1074" name="Freeform 7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39 w 1292"/>
                <a:gd name="T1" fmla="*/ 3 h 1255"/>
                <a:gd name="T2" fmla="*/ 6 w 1292"/>
                <a:gd name="T3" fmla="*/ 14 h 1255"/>
                <a:gd name="T4" fmla="*/ 4 w 1292"/>
                <a:gd name="T5" fmla="*/ 46 h 1255"/>
                <a:gd name="T6" fmla="*/ 9 w 1292"/>
                <a:gd name="T7" fmla="*/ 73 h 1255"/>
                <a:gd name="T8" fmla="*/ 39 w 1292"/>
                <a:gd name="T9" fmla="*/ 76 h 1255"/>
                <a:gd name="T10" fmla="*/ 103 w 1292"/>
                <a:gd name="T11" fmla="*/ 99 h 1255"/>
                <a:gd name="T12" fmla="*/ 158 w 1292"/>
                <a:gd name="T13" fmla="*/ 109 h 1255"/>
                <a:gd name="T14" fmla="*/ 190 w 1292"/>
                <a:gd name="T15" fmla="*/ 90 h 1255"/>
                <a:gd name="T16" fmla="*/ 203 w 1292"/>
                <a:gd name="T17" fmla="*/ 39 h 1255"/>
                <a:gd name="T18" fmla="*/ 191 w 1292"/>
                <a:gd name="T19" fmla="*/ 18 h 1255"/>
                <a:gd name="T20" fmla="*/ 118 w 1292"/>
                <a:gd name="T21" fmla="*/ 10 h 1255"/>
                <a:gd name="T22" fmla="*/ 39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75" name="Freeform 8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88 w 1340"/>
                <a:gd name="T1" fmla="*/ 3 h 1191"/>
                <a:gd name="T2" fmla="*/ 13 w 1340"/>
                <a:gd name="T3" fmla="*/ 5 h 1191"/>
                <a:gd name="T4" fmla="*/ 10 w 1340"/>
                <a:gd name="T5" fmla="*/ 35 h 1191"/>
                <a:gd name="T6" fmla="*/ 4 w 1340"/>
                <a:gd name="T7" fmla="*/ 63 h 1191"/>
                <a:gd name="T8" fmla="*/ 18 w 1340"/>
                <a:gd name="T9" fmla="*/ 76 h 1191"/>
                <a:gd name="T10" fmla="*/ 87 w 1340"/>
                <a:gd name="T11" fmla="*/ 76 h 1191"/>
                <a:gd name="T12" fmla="*/ 103 w 1340"/>
                <a:gd name="T13" fmla="*/ 99 h 1191"/>
                <a:gd name="T14" fmla="*/ 198 w 1340"/>
                <a:gd name="T15" fmla="*/ 95 h 1191"/>
                <a:gd name="T16" fmla="*/ 205 w 1340"/>
                <a:gd name="T17" fmla="*/ 50 h 1191"/>
                <a:gd name="T18" fmla="*/ 193 w 1340"/>
                <a:gd name="T19" fmla="*/ 30 h 1191"/>
                <a:gd name="T20" fmla="*/ 123 w 1340"/>
                <a:gd name="T21" fmla="*/ 25 h 1191"/>
                <a:gd name="T22" fmla="*/ 88 w 1340"/>
                <a:gd name="T23" fmla="*/ 3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76" name="Freeform 9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4 w 2135"/>
                <a:gd name="T1" fmla="*/ 57 h 1662"/>
                <a:gd name="T2" fmla="*/ 17 w 2135"/>
                <a:gd name="T3" fmla="*/ 7 h 1662"/>
                <a:gd name="T4" fmla="*/ 105 w 2135"/>
                <a:gd name="T5" fmla="*/ 17 h 1662"/>
                <a:gd name="T6" fmla="*/ 195 w 2135"/>
                <a:gd name="T7" fmla="*/ 8 h 1662"/>
                <a:gd name="T8" fmla="*/ 323 w 2135"/>
                <a:gd name="T9" fmla="*/ 36 h 1662"/>
                <a:gd name="T10" fmla="*/ 324 w 2135"/>
                <a:gd name="T11" fmla="*/ 102 h 1662"/>
                <a:gd name="T12" fmla="*/ 255 w 2135"/>
                <a:gd name="T13" fmla="*/ 141 h 1662"/>
                <a:gd name="T14" fmla="*/ 131 w 2135"/>
                <a:gd name="T15" fmla="*/ 135 h 1662"/>
                <a:gd name="T16" fmla="*/ 80 w 2135"/>
                <a:gd name="T17" fmla="*/ 113 h 1662"/>
                <a:gd name="T18" fmla="*/ 30 w 2135"/>
                <a:gd name="T19" fmla="*/ 95 h 1662"/>
                <a:gd name="T20" fmla="*/ 4 w 2135"/>
                <a:gd name="T21" fmla="*/ 5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2371" name="Group 10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42585" name="Object 11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91" name="Clip" r:id="rId4" imgW="1307079" imgH="1083682" progId="MS_ClipArt_Gallery.2">
                      <p:embed/>
                    </p:oleObj>
                  </mc:Choice>
                  <mc:Fallback>
                    <p:oleObj name="Clip" r:id="rId4" imgW="1307079" imgH="1083682" progId="MS_ClipArt_Gallery.2">
                      <p:embed/>
                      <p:pic>
                        <p:nvPicPr>
                          <p:cNvPr id="142585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586" name="Object 12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92" name="Clip" r:id="rId6" imgW="682368" imgH="480541" progId="MS_ClipArt_Gallery.2">
                      <p:embed/>
                    </p:oleObj>
                  </mc:Choice>
                  <mc:Fallback>
                    <p:oleObj name="Clip" r:id="rId6" imgW="682368" imgH="480541" progId="MS_ClipArt_Gallery.2">
                      <p:embed/>
                      <p:pic>
                        <p:nvPicPr>
                          <p:cNvPr id="142586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8" name="Line 13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2372" name="Group 14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42582" name="Object 15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93" name="Clip" r:id="rId8" imgW="1307079" imgH="1083682" progId="MS_ClipArt_Gallery.2">
                      <p:embed/>
                    </p:oleObj>
                  </mc:Choice>
                  <mc:Fallback>
                    <p:oleObj name="Clip" r:id="rId8" imgW="1307079" imgH="1083682" progId="MS_ClipArt_Gallery.2">
                      <p:embed/>
                      <p:pic>
                        <p:nvPicPr>
                          <p:cNvPr id="142582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583" name="Object 16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94" name="Clip" r:id="rId9" imgW="682368" imgH="480541" progId="MS_ClipArt_Gallery.2">
                      <p:embed/>
                    </p:oleObj>
                  </mc:Choice>
                  <mc:Fallback>
                    <p:oleObj name="Clip" r:id="rId9" imgW="682368" imgH="480541" progId="MS_ClipArt_Gallery.2">
                      <p:embed/>
                      <p:pic>
                        <p:nvPicPr>
                          <p:cNvPr id="142583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7" name="Line 17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2373" name="Group 18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274" name="Oval 19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8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5" name="Oval 20"/>
              <p:cNvSpPr>
                <a:spLocks noChangeArrowheads="1"/>
              </p:cNvSpPr>
              <p:nvPr/>
            </p:nvSpPr>
            <p:spPr bwMode="auto">
              <a:xfrm>
                <a:off x="3844" y="467"/>
                <a:ext cx="45" cy="4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6" name="Oval 21"/>
              <p:cNvSpPr>
                <a:spLocks noChangeArrowheads="1"/>
              </p:cNvSpPr>
              <p:nvPr/>
            </p:nvSpPr>
            <p:spPr bwMode="auto">
              <a:xfrm>
                <a:off x="3845" y="526"/>
                <a:ext cx="48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2374" name="Group 22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266" name="AutoShape 23"/>
              <p:cNvSpPr>
                <a:spLocks noChangeArrowheads="1"/>
              </p:cNvSpPr>
              <p:nvPr/>
            </p:nvSpPr>
            <p:spPr bwMode="auto">
              <a:xfrm>
                <a:off x="4180" y="1018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7" name="Rectangle 2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3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8" name="Rectangle 2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4" cy="235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9" name="AutoShape 2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0" name="Line 2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1" name="Line 28"/>
              <p:cNvSpPr>
                <a:spLocks noChangeShapeType="1"/>
              </p:cNvSpPr>
              <p:nvPr/>
            </p:nvSpPr>
            <p:spPr bwMode="auto">
              <a:xfrm flipH="1">
                <a:off x="4275" y="1018"/>
                <a:ext cx="5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2" name="Rectangle 29"/>
              <p:cNvSpPr>
                <a:spLocks noChangeArrowheads="1"/>
              </p:cNvSpPr>
              <p:nvPr/>
            </p:nvSpPr>
            <p:spPr bwMode="auto">
              <a:xfrm>
                <a:off x="4192" y="883"/>
                <a:ext cx="64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3" name="Rectangle 3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9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2375" name="Group 31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263" name="Oval 32"/>
              <p:cNvSpPr>
                <a:spLocks noChangeArrowheads="1"/>
              </p:cNvSpPr>
              <p:nvPr/>
            </p:nvSpPr>
            <p:spPr bwMode="auto">
              <a:xfrm>
                <a:off x="3861" y="384"/>
                <a:ext cx="47" cy="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4" name="Oval 3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5" name="Oval 3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082" name="Line 35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3" name="Line 36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4" name="Line 37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5" name="Line 38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6" name="Line 39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7" name="Line 40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2382" name="Group 41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255" name="AutoShape 42"/>
              <p:cNvSpPr>
                <a:spLocks noChangeArrowheads="1"/>
              </p:cNvSpPr>
              <p:nvPr/>
            </p:nvSpPr>
            <p:spPr bwMode="auto">
              <a:xfrm>
                <a:off x="4180" y="1018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6" name="Rectangle 4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3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7" name="Rectangle 4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4" cy="235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8" name="AutoShape 4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9" name="Line 4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0" name="Line 47"/>
              <p:cNvSpPr>
                <a:spLocks noChangeShapeType="1"/>
              </p:cNvSpPr>
              <p:nvPr/>
            </p:nvSpPr>
            <p:spPr bwMode="auto">
              <a:xfrm flipH="1">
                <a:off x="4275" y="1018"/>
                <a:ext cx="5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1" name="Rectangle 48"/>
              <p:cNvSpPr>
                <a:spLocks noChangeArrowheads="1"/>
              </p:cNvSpPr>
              <p:nvPr/>
            </p:nvSpPr>
            <p:spPr bwMode="auto">
              <a:xfrm>
                <a:off x="4192" y="883"/>
                <a:ext cx="64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2" name="Rectangle 4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9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2383" name="Group 50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42551" name="Object 51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95" name="Clip" r:id="rId10" imgW="1307079" imgH="1083682" progId="MS_ClipArt_Gallery.2">
                      <p:embed/>
                    </p:oleObj>
                  </mc:Choice>
                  <mc:Fallback>
                    <p:oleObj name="Clip" r:id="rId10" imgW="1307079" imgH="1083682" progId="MS_ClipArt_Gallery.2">
                      <p:embed/>
                      <p:pic>
                        <p:nvPicPr>
                          <p:cNvPr id="142551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8" name="Line 52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aphicFrame>
            <p:nvGraphicFramePr>
              <p:cNvPr id="142553" name="Object 53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296" name="Clip" r:id="rId11" imgW="1307079" imgH="1083682" progId="MS_ClipArt_Gallery.2">
                      <p:embed/>
                    </p:oleObj>
                  </mc:Choice>
                  <mc:Fallback>
                    <p:oleObj name="Clip" r:id="rId11" imgW="1307079" imgH="1083682" progId="MS_ClipArt_Gallery.2">
                      <p:embed/>
                      <p:pic>
                        <p:nvPicPr>
                          <p:cNvPr id="142553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9" name="Line 54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2555" name="Group 55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252" name="Oval 56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53" name="Oval 57"/>
                <p:cNvSpPr>
                  <a:spLocks noChangeArrowheads="1"/>
                </p:cNvSpPr>
                <p:nvPr/>
              </p:nvSpPr>
              <p:spPr bwMode="auto">
                <a:xfrm>
                  <a:off x="3844" y="464"/>
                  <a:ext cx="47" cy="4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54" name="Oval 58"/>
                <p:cNvSpPr>
                  <a:spLocks noChangeArrowheads="1"/>
                </p:cNvSpPr>
                <p:nvPr/>
              </p:nvSpPr>
              <p:spPr bwMode="auto">
                <a:xfrm>
                  <a:off x="3847" y="526"/>
                  <a:ext cx="51" cy="4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251" name="Line 59"/>
              <p:cNvSpPr>
                <a:spLocks noChangeShapeType="1"/>
              </p:cNvSpPr>
              <p:nvPr/>
            </p:nvSpPr>
            <p:spPr bwMode="auto">
              <a:xfrm>
                <a:off x="3653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aphicFrame>
          <p:nvGraphicFramePr>
            <p:cNvPr id="142384" name="Object 60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97" name="Clip" r:id="rId12" imgW="1307079" imgH="1083682" progId="MS_ClipArt_Gallery.2">
                    <p:embed/>
                  </p:oleObj>
                </mc:Choice>
                <mc:Fallback>
                  <p:oleObj name="Clip" r:id="rId12" imgW="1307079" imgH="1083682" progId="MS_ClipArt_Gallery.2">
                    <p:embed/>
                    <p:pic>
                      <p:nvPicPr>
                        <p:cNvPr id="142384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85" name="Object 61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98" name="Clip" r:id="rId13" imgW="1307079" imgH="1083682" progId="MS_ClipArt_Gallery.2">
                    <p:embed/>
                  </p:oleObj>
                </mc:Choice>
                <mc:Fallback>
                  <p:oleObj name="Clip" r:id="rId13" imgW="1307079" imgH="1083682" progId="MS_ClipArt_Gallery.2">
                    <p:embed/>
                    <p:pic>
                      <p:nvPicPr>
                        <p:cNvPr id="142385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0" name="Oval 62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1" name="Oval 63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2" name="Oval 64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3" name="Line 65"/>
            <p:cNvSpPr>
              <a:spLocks noChangeShapeType="1"/>
            </p:cNvSpPr>
            <p:nvPr/>
          </p:nvSpPr>
          <p:spPr bwMode="auto">
            <a:xfrm rot="-5400000">
              <a:off x="4097" y="2840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4" name="Line 66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5" name="Line 67"/>
            <p:cNvSpPr>
              <a:spLocks noChangeShapeType="1"/>
            </p:cNvSpPr>
            <p:nvPr/>
          </p:nvSpPr>
          <p:spPr bwMode="auto">
            <a:xfrm rot="16200000" flipV="1">
              <a:off x="3921" y="2621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6" name="Line 68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7" name="Line 69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8" name="Line 70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aphicFrame>
          <p:nvGraphicFramePr>
            <p:cNvPr id="142395" name="Object 71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99" name="Clip" r:id="rId14" imgW="983255" imgH="1207724" progId="MS_ClipArt_Gallery.2">
                    <p:embed/>
                  </p:oleObj>
                </mc:Choice>
                <mc:Fallback>
                  <p:oleObj name="Clip" r:id="rId14" imgW="983255" imgH="1207724" progId="MS_ClipArt_Gallery.2">
                    <p:embed/>
                    <p:pic>
                      <p:nvPicPr>
                        <p:cNvPr id="142395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96" name="Object 72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0" name="Clip" r:id="rId16" imgW="983255" imgH="1207724" progId="MS_ClipArt_Gallery.2">
                    <p:embed/>
                  </p:oleObj>
                </mc:Choice>
                <mc:Fallback>
                  <p:oleObj name="Clip" r:id="rId16" imgW="983255" imgH="1207724" progId="MS_ClipArt_Gallery.2">
                    <p:embed/>
                    <p:pic>
                      <p:nvPicPr>
                        <p:cNvPr id="142396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9" name="Freeform 73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20 h 228"/>
                <a:gd name="T2" fmla="*/ 69 w 972"/>
                <a:gd name="T3" fmla="*/ 3 h 228"/>
                <a:gd name="T4" fmla="*/ 156 w 972"/>
                <a:gd name="T5" fmla="*/ 15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2398" name="Group 74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42549" name="Object 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301" name="Clip" r:id="rId17" imgW="826793" imgH="840481" progId="MS_ClipArt_Gallery.2">
                      <p:embed/>
                    </p:oleObj>
                  </mc:Choice>
                  <mc:Fallback>
                    <p:oleObj name="Clip" r:id="rId17" imgW="826793" imgH="840481" progId="MS_ClipArt_Gallery.2">
                      <p:embed/>
                      <p:pic>
                        <p:nvPicPr>
                          <p:cNvPr id="142549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550" name="Object 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302" name="Clip" r:id="rId19" imgW="1268227" imgH="1200237" progId="MS_ClipArt_Gallery.2">
                      <p:embed/>
                    </p:oleObj>
                  </mc:Choice>
                  <mc:Fallback>
                    <p:oleObj name="Clip" r:id="rId19" imgW="1268227" imgH="1200237" progId="MS_ClipArt_Gallery.2">
                      <p:embed/>
                      <p:pic>
                        <p:nvPicPr>
                          <p:cNvPr id="142550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2399" name="Group 77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42547" name="Object 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303" name="Clip" r:id="rId21" imgW="826793" imgH="840481" progId="MS_ClipArt_Gallery.2">
                      <p:embed/>
                    </p:oleObj>
                  </mc:Choice>
                  <mc:Fallback>
                    <p:oleObj name="Clip" r:id="rId21" imgW="826793" imgH="840481" progId="MS_ClipArt_Gallery.2">
                      <p:embed/>
                      <p:pic>
                        <p:nvPicPr>
                          <p:cNvPr id="142547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548" name="Object 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304" name="Clip" r:id="rId22" imgW="1268227" imgH="1200237" progId="MS_ClipArt_Gallery.2">
                      <p:embed/>
                    </p:oleObj>
                  </mc:Choice>
                  <mc:Fallback>
                    <p:oleObj name="Clip" r:id="rId22" imgW="1268227" imgH="1200237" progId="MS_ClipArt_Gallery.2">
                      <p:embed/>
                      <p:pic>
                        <p:nvPicPr>
                          <p:cNvPr id="142548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2400" name="Group 80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42545" name="Object 81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305" name="Clip" r:id="rId23" imgW="826793" imgH="840481" progId="MS_ClipArt_Gallery.2">
                      <p:embed/>
                    </p:oleObj>
                  </mc:Choice>
                  <mc:Fallback>
                    <p:oleObj name="Clip" r:id="rId23" imgW="826793" imgH="840481" progId="MS_ClipArt_Gallery.2">
                      <p:embed/>
                      <p:pic>
                        <p:nvPicPr>
                          <p:cNvPr id="142545" name="Object 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7" name="Rectangle 82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103" name="Line 83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2402" name="Group 84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23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1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6" name="Rectangle 92"/>
              <p:cNvSpPr>
                <a:spLocks noChangeArrowheads="1"/>
              </p:cNvSpPr>
              <p:nvPr/>
            </p:nvSpPr>
            <p:spPr bwMode="auto">
              <a:xfrm>
                <a:off x="4202" y="923"/>
                <a:ext cx="48" cy="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2403" name="Group 93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231" name="AutoShape 9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2" name="Rectangle 9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1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3" name="Rectangle 9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4" name="AutoShape 9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5" name="Line 9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6" name="Line 9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7" name="Rectangle 10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8" name="Rectangle 101"/>
              <p:cNvSpPr>
                <a:spLocks noChangeArrowheads="1"/>
              </p:cNvSpPr>
              <p:nvPr/>
            </p:nvSpPr>
            <p:spPr bwMode="auto">
              <a:xfrm>
                <a:off x="4202" y="923"/>
                <a:ext cx="48" cy="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106" name="Line 102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7" name="Line 103"/>
            <p:cNvSpPr>
              <a:spLocks noChangeShapeType="1"/>
            </p:cNvSpPr>
            <p:nvPr/>
          </p:nvSpPr>
          <p:spPr bwMode="auto">
            <a:xfrm rot="-5400000">
              <a:off x="4934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8" name="Line 104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9" name="Line 105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0" name="Line 106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1" name="Line 107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2" name="Line 108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3" name="Line 109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4" name="Line 110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5" name="Line 111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6" name="Line 112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7" name="Line 113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2416" name="Group 144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218" name="Oval 14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19" name="Line 14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0" name="Line 14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1" name="Rectangle 14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2" name="Oval 14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2521" name="Group 15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28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29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30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2522" name="Group 15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25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26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27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417" name="Group 158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205" name="Oval 159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6" name="Line 1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7" name="Line 1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8" name="Rectangle 1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9" name="Oval 1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2508" name="Group 1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1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6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7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2509" name="Group 1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12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3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4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418" name="Group 172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192" name="Oval 173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3" name="Line 17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4" name="Line 17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5" name="Rectangle 17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6" name="Oval 17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2495" name="Group 17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02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3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4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2496" name="Group 18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99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0" name="Line 1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1" name="Line 185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419" name="Group 186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179" name="Oval 187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0" name="Line 18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1" name="Line 18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2" name="Rectangle 19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3" name="Oval 19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2482" name="Group 19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89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90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91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2483" name="Group 19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86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87" name="Line 1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88" name="Line 199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420" name="Group 200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166" name="Oval 201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67" name="Line 20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68" name="Line 20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69" name="Rectangle 20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70" name="Oval 20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2469" name="Group 20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76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7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8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2470" name="Group 21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73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4" name="Line 2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5" name="Line 213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421" name="Group 214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153" name="Oval 21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4" name="Line 21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5" name="Line 21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6" name="Rectangle 21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7" name="Oval 21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2456" name="Group 22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63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4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5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2457" name="Group 22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60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1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8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2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422" name="Group 228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140" name="Oval 229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1" name="Line 23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2" name="Line 23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3" name="Rectangle 23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4" name="Oval 23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2443" name="Group 23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50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51" name="Line 236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52" name="Line 23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2444" name="Group 23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47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48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49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423" name="Group 242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127" name="Oval 243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28" name="Line 24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29" name="Line 24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30" name="Rectangle 24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31" name="Oval 24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2430" name="Group 24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8" name="Line 250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9" name="Line 2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2431" name="Group 25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34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5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6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126" name="Line 261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42340" name="Group 302"/>
          <p:cNvGrpSpPr>
            <a:grpSpLocks/>
          </p:cNvGrpSpPr>
          <p:nvPr/>
        </p:nvGrpSpPr>
        <p:grpSpPr bwMode="auto">
          <a:xfrm>
            <a:off x="4740275" y="1500188"/>
            <a:ext cx="3738563" cy="3725862"/>
            <a:chOff x="2986" y="945"/>
            <a:chExt cx="2355" cy="2347"/>
          </a:xfrm>
        </p:grpSpPr>
        <p:grpSp>
          <p:nvGrpSpPr>
            <p:cNvPr id="142352" name="Group 272"/>
            <p:cNvGrpSpPr>
              <a:grpSpLocks/>
            </p:cNvGrpSpPr>
            <p:nvPr/>
          </p:nvGrpSpPr>
          <p:grpSpPr bwMode="auto">
            <a:xfrm>
              <a:off x="2986" y="945"/>
              <a:ext cx="513" cy="541"/>
              <a:chOff x="2938" y="2925"/>
              <a:chExt cx="513" cy="541"/>
            </a:xfrm>
          </p:grpSpPr>
          <p:sp>
            <p:nvSpPr>
              <p:cNvPr id="1067" name="Rectangle 266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8" name="Rectangle 264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9" name="Rectangle 265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70" name="Text Box 263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srgbClr val="FFFFFF"/>
                    </a:solidFill>
                  </a:rPr>
                  <a:t>application</a:t>
                </a:r>
                <a:endParaRPr lang="en-US" sz="100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transport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network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Line 26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72" name="Line 27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73" name="Line 27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2353" name="Group 273"/>
            <p:cNvGrpSpPr>
              <a:grpSpLocks/>
            </p:cNvGrpSpPr>
            <p:nvPr/>
          </p:nvGrpSpPr>
          <p:grpSpPr bwMode="auto">
            <a:xfrm>
              <a:off x="4828" y="2751"/>
              <a:ext cx="513" cy="541"/>
              <a:chOff x="2938" y="2925"/>
              <a:chExt cx="513" cy="541"/>
            </a:xfrm>
          </p:grpSpPr>
          <p:sp>
            <p:nvSpPr>
              <p:cNvPr id="1060" name="Rectangle 274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1" name="Rectangle 275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2" name="Rectangle 276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3" name="Text Box 277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srgbClr val="FFFFFF"/>
                    </a:solidFill>
                  </a:rPr>
                  <a:t>application</a:t>
                </a:r>
                <a:endParaRPr lang="en-US" sz="100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transport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network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Line 278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5" name="Line 279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6" name="Line 280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2341" name="Group 303"/>
          <p:cNvGrpSpPr>
            <a:grpSpLocks/>
          </p:cNvGrpSpPr>
          <p:nvPr/>
        </p:nvGrpSpPr>
        <p:grpSpPr bwMode="auto">
          <a:xfrm>
            <a:off x="5476875" y="1724025"/>
            <a:ext cx="2238375" cy="2743200"/>
            <a:chOff x="3450" y="1086"/>
            <a:chExt cx="1410" cy="1728"/>
          </a:xfrm>
        </p:grpSpPr>
        <p:sp>
          <p:nvSpPr>
            <p:cNvPr id="1054" name="Line 289"/>
            <p:cNvSpPr>
              <a:spLocks noChangeShapeType="1"/>
            </p:cNvSpPr>
            <p:nvPr/>
          </p:nvSpPr>
          <p:spPr bwMode="auto">
            <a:xfrm>
              <a:off x="3462" y="1086"/>
              <a:ext cx="1398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2349" name="Group 296"/>
            <p:cNvGrpSpPr>
              <a:grpSpLocks/>
            </p:cNvGrpSpPr>
            <p:nvPr/>
          </p:nvGrpSpPr>
          <p:grpSpPr bwMode="auto">
            <a:xfrm>
              <a:off x="3450" y="1481"/>
              <a:ext cx="688" cy="250"/>
              <a:chOff x="4032" y="2303"/>
              <a:chExt cx="688" cy="250"/>
            </a:xfrm>
          </p:grpSpPr>
          <p:sp>
            <p:nvSpPr>
              <p:cNvPr id="1056" name="Rectangle 295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57" name="Text Box 294"/>
              <p:cNvSpPr txBox="1">
                <a:spLocks noChangeArrowheads="1"/>
              </p:cNvSpPr>
              <p:nvPr/>
            </p:nvSpPr>
            <p:spPr bwMode="auto">
              <a:xfrm>
                <a:off x="4032" y="2303"/>
                <a:ext cx="6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>
                    <a:solidFill>
                      <a:srgbClr val="FF0000"/>
                    </a:solidFill>
                  </a:rPr>
                  <a:t>request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2342" name="Group 305"/>
          <p:cNvGrpSpPr>
            <a:grpSpLocks/>
          </p:cNvGrpSpPr>
          <p:nvPr/>
        </p:nvGrpSpPr>
        <p:grpSpPr bwMode="auto">
          <a:xfrm>
            <a:off x="5572125" y="1609725"/>
            <a:ext cx="2914650" cy="2743200"/>
            <a:chOff x="3510" y="1014"/>
            <a:chExt cx="1836" cy="1728"/>
          </a:xfrm>
        </p:grpSpPr>
        <p:sp>
          <p:nvSpPr>
            <p:cNvPr id="2" name="Line 297"/>
            <p:cNvSpPr>
              <a:spLocks noChangeShapeType="1"/>
            </p:cNvSpPr>
            <p:nvPr/>
          </p:nvSpPr>
          <p:spPr bwMode="auto">
            <a:xfrm>
              <a:off x="3510" y="1014"/>
              <a:ext cx="1440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2345" name="Group 298"/>
            <p:cNvGrpSpPr>
              <a:grpSpLocks/>
            </p:cNvGrpSpPr>
            <p:nvPr/>
          </p:nvGrpSpPr>
          <p:grpSpPr bwMode="auto">
            <a:xfrm>
              <a:off x="4752" y="2387"/>
              <a:ext cx="594" cy="250"/>
              <a:chOff x="4086" y="2303"/>
              <a:chExt cx="594" cy="250"/>
            </a:xfrm>
          </p:grpSpPr>
          <p:sp>
            <p:nvSpPr>
              <p:cNvPr id="1052" name="Rectangle 299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53" name="Text Box 300"/>
              <p:cNvSpPr txBox="1">
                <a:spLocks noChangeArrowheads="1"/>
              </p:cNvSpPr>
              <p:nvPr/>
            </p:nvSpPr>
            <p:spPr bwMode="auto">
              <a:xfrm>
                <a:off x="4129" y="2303"/>
                <a:ext cx="4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solidFill>
                      <a:srgbClr val="FF0000"/>
                    </a:solidFill>
                  </a:rPr>
                  <a:t>reply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50" name="Rectangle 306"/>
          <p:cNvSpPr>
            <a:spLocks noChangeArrowheads="1"/>
          </p:cNvSpPr>
          <p:nvPr/>
        </p:nvSpPr>
        <p:spPr bwMode="auto">
          <a:xfrm>
            <a:off x="415925" y="2600325"/>
            <a:ext cx="4246563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Key questions to ask about </a:t>
            </a:r>
            <a:br>
              <a:rPr lang="en-US" altLang="zh-CN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a C-S application</a:t>
            </a:r>
          </a:p>
          <a:p>
            <a:pPr algn="l"/>
            <a:br>
              <a:rPr lang="en-US" altLang="zh-CN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- Is the application </a:t>
            </a:r>
            <a:r>
              <a:rPr lang="en-US" altLang="zh-CN" sz="1800" b="1" dirty="0">
                <a:solidFill>
                  <a:srgbClr val="FF0000"/>
                </a:solidFill>
                <a:latin typeface="Comic Sans MS" charset="0"/>
                <a:ea typeface="宋体" charset="-122"/>
              </a:rPr>
              <a:t>extensible</a:t>
            </a:r>
            <a:r>
              <a:rPr lang="en-US" altLang="zh-CN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</a:p>
          <a:p>
            <a:pPr algn="l"/>
            <a:r>
              <a:rPr lang="en-US" altLang="zh-CN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- Is the application </a:t>
            </a:r>
            <a:r>
              <a:rPr lang="en-US" altLang="zh-CN" sz="1800" b="1" dirty="0">
                <a:solidFill>
                  <a:srgbClr val="FF0000"/>
                </a:solidFill>
                <a:latin typeface="Comic Sans MS" charset="0"/>
                <a:ea typeface="宋体" charset="-122"/>
              </a:rPr>
              <a:t>scalable</a:t>
            </a:r>
            <a:r>
              <a:rPr lang="en-US" altLang="zh-CN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</a:p>
          <a:p>
            <a:pPr algn="l"/>
            <a:r>
              <a:rPr lang="en-US" altLang="zh-CN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- How does the application handle server failures (being </a:t>
            </a:r>
            <a:r>
              <a:rPr lang="en-US" altLang="zh-CN" sz="1800" b="1" dirty="0">
                <a:solidFill>
                  <a:srgbClr val="FF0000"/>
                </a:solidFill>
                <a:latin typeface="Comic Sans MS" charset="0"/>
                <a:ea typeface="宋体" charset="-122"/>
              </a:rPr>
              <a:t>robust</a:t>
            </a:r>
            <a:r>
              <a:rPr lang="en-US" altLang="zh-CN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)? </a:t>
            </a:r>
          </a:p>
          <a:p>
            <a:pPr algn="l"/>
            <a:r>
              <a:rPr lang="en-US" altLang="x-none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- How does the application handle </a:t>
            </a:r>
            <a:r>
              <a:rPr lang="en-US" altLang="x-none" sz="1800" b="1" dirty="0">
                <a:solidFill>
                  <a:srgbClr val="FF0000"/>
                </a:solidFill>
                <a:latin typeface="Comic Sans MS" charset="0"/>
                <a:ea typeface="宋体" charset="-122"/>
              </a:rPr>
              <a:t>security</a:t>
            </a:r>
            <a:r>
              <a:rPr lang="en-US" altLang="x-none" sz="1800" b="1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  <a:endParaRPr lang="en-US" altLang="x-none" sz="1800" b="1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18CBA0F-AE1D-C04B-8649-7E71B36DC8A8}" type="slidenum">
              <a:rPr lang="en-US" altLang="x-none" sz="1400"/>
              <a:pPr/>
              <a:t>33</a:t>
            </a:fld>
            <a:endParaRPr lang="en-US" altLang="x-none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</a:t>
            </a:r>
            <a:r>
              <a:rPr lang="en-US" altLang="zh-CN" dirty="0">
                <a:ea typeface="ＭＳ Ｐゴシック" charset="-128"/>
              </a:rPr>
              <a:t>min.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and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r</a:t>
            </a:r>
            <a:r>
              <a:rPr lang="en-US" altLang="x-none" dirty="0">
                <a:ea typeface="ＭＳ Ｐゴシック" charset="-128"/>
              </a:rPr>
              <a:t>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Application layer o</a:t>
            </a:r>
            <a:r>
              <a:rPr lang="en-US" altLang="x-none" dirty="0">
                <a:ea typeface="ＭＳ Ｐゴシック" charset="-128"/>
              </a:rPr>
              <a:t>verview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 applications</a:t>
            </a:r>
          </a:p>
          <a:p>
            <a:pPr lvl="1">
              <a:buClr>
                <a:srgbClr val="C00000"/>
              </a:buClr>
              <a:buFont typeface="Wingdings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588483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9BFFDED-8D36-AE41-84FB-3E9A3A9E71D2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34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Electronic Mail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44406" name="Rectangle 3"/>
          <p:cNvSpPr txBox="1">
            <a:spLocks noChangeArrowheads="1"/>
          </p:cNvSpPr>
          <p:nvPr/>
        </p:nvSpPr>
        <p:spPr bwMode="auto">
          <a:xfrm>
            <a:off x="596900" y="1561383"/>
            <a:ext cx="784051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457200" indent="-4572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x-none" sz="3200" dirty="0">
                <a:latin typeface="Comic Sans MS" charset="0"/>
              </a:rPr>
              <a:t>Still active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Courier New" charset="0"/>
              <a:buChar char="o"/>
            </a:pPr>
            <a:r>
              <a:rPr lang="en-US" altLang="x-none" sz="2800" dirty="0">
                <a:latin typeface="Comic Sans MS" charset="0"/>
              </a:rPr>
              <a:t>80B emails/day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Courier New" charset="0"/>
              <a:buChar char="o"/>
            </a:pPr>
            <a:r>
              <a:rPr lang="en-US" altLang="x-none" sz="2800" dirty="0">
                <a:latin typeface="Comic Sans MS" charset="0"/>
              </a:rPr>
              <a:t>3.9B active email boxes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Courier New" charset="0"/>
              <a:buChar char="o"/>
            </a:pPr>
            <a:endParaRPr lang="en-US" altLang="x-none" sz="2800" dirty="0">
              <a:latin typeface="Comic Sans MS" charset="0"/>
            </a:endParaRPr>
          </a:p>
          <a:p>
            <a:pPr marL="457200" lvl="0" indent="-4572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3200" dirty="0">
                <a:solidFill>
                  <a:srgbClr val="000000"/>
                </a:solidFill>
                <a:latin typeface="Comic Sans MS" charset="0"/>
              </a:rPr>
              <a:t>A highly recommended reading: a history of Email development </a:t>
            </a:r>
          </a:p>
          <a:p>
            <a:pPr marL="857250" lvl="1" indent="-4572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3200" dirty="0">
                <a:solidFill>
                  <a:srgbClr val="000000"/>
                </a:solidFill>
                <a:latin typeface="Comic Sans MS" charset="0"/>
              </a:rPr>
              <a:t>linked on the Schedule page</a:t>
            </a:r>
          </a:p>
        </p:txBody>
      </p:sp>
    </p:spTree>
    <p:extLst>
      <p:ext uri="{BB962C8B-B14F-4D97-AF65-F5344CB8AC3E}">
        <p14:creationId xmlns:p14="http://schemas.microsoft.com/office/powerpoint/2010/main" val="333842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B2C4CF7-F423-F944-A67E-48FDE99538F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35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7800"/>
            <a:ext cx="8243888" cy="11430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Demo: SMTP</a:t>
            </a:r>
            <a:endParaRPr lang="en-US" altLang="x-none" sz="3600" dirty="0">
              <a:ea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C22CE-EAA8-E045-A997-7734FE5FBFA3}"/>
              </a:ext>
            </a:extLst>
          </p:cNvPr>
          <p:cNvSpPr txBox="1"/>
          <p:nvPr/>
        </p:nvSpPr>
        <p:spPr>
          <a:xfrm>
            <a:off x="2618963" y="1463926"/>
            <a:ext cx="46337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C: </a:t>
            </a:r>
            <a:r>
              <a:rPr lang="en-US" sz="1400" dirty="0" err="1">
                <a:solidFill>
                  <a:schemeClr val="accent2"/>
                </a:solidFill>
              </a:rPr>
              <a:t>auth</a:t>
            </a:r>
            <a:r>
              <a:rPr lang="en-US" sz="1400" dirty="0">
                <a:solidFill>
                  <a:schemeClr val="accent2"/>
                </a:solidFill>
              </a:rPr>
              <a:t> login</a:t>
            </a:r>
          </a:p>
          <a:p>
            <a:pPr algn="l"/>
            <a:r>
              <a:rPr lang="en-US" sz="1400" dirty="0"/>
              <a:t>S: 334 VXNlcm5hbWU6</a:t>
            </a:r>
          </a:p>
          <a:p>
            <a:pPr algn="l"/>
            <a:r>
              <a:rPr lang="en-US" sz="1400" dirty="0"/>
              <a:t>C: eG11Y25ucw==</a:t>
            </a:r>
          </a:p>
          <a:p>
            <a:pPr algn="l"/>
            <a:r>
              <a:rPr lang="en-US" sz="1400" dirty="0"/>
              <a:t>S: 334 UGFzc3dvcmQ6</a:t>
            </a:r>
          </a:p>
          <a:p>
            <a:pPr algn="l"/>
            <a:r>
              <a:rPr lang="en-US" sz="1400" dirty="0"/>
              <a:t>C: MzM0ZjU2MDVkZjE1MDRmOQ==</a:t>
            </a:r>
          </a:p>
          <a:p>
            <a:pPr algn="l"/>
            <a:r>
              <a:rPr lang="en-US" sz="1400" dirty="0"/>
              <a:t>S: 235 OK Authenticated</a:t>
            </a:r>
          </a:p>
          <a:p>
            <a:pPr algn="l"/>
            <a:r>
              <a:rPr lang="en-US" sz="1400" dirty="0"/>
              <a:t>C: </a:t>
            </a:r>
            <a:r>
              <a:rPr lang="en-US" sz="1400" dirty="0">
                <a:solidFill>
                  <a:schemeClr val="accent2"/>
                </a:solidFill>
              </a:rPr>
              <a:t>mail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accent2"/>
                </a:solidFill>
              </a:rPr>
              <a:t>from</a:t>
            </a:r>
            <a:r>
              <a:rPr lang="en-US" sz="1400" dirty="0" err="1"/>
              <a:t>:xmucnns@sina.com</a:t>
            </a:r>
            <a:endParaRPr lang="en-US" sz="1400" dirty="0"/>
          </a:p>
          <a:p>
            <a:pPr algn="l"/>
            <a:r>
              <a:rPr lang="en-US" sz="1400" dirty="0"/>
              <a:t>S: 250 ok</a:t>
            </a:r>
          </a:p>
          <a:p>
            <a:pPr algn="l"/>
            <a:r>
              <a:rPr lang="en-US" sz="1400" dirty="0"/>
              <a:t>C: </a:t>
            </a:r>
            <a:r>
              <a:rPr lang="en-US" sz="1400" dirty="0" err="1">
                <a:solidFill>
                  <a:schemeClr val="accent2"/>
                </a:solidFill>
              </a:rPr>
              <a:t>rcpt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accent2"/>
                </a:solidFill>
              </a:rPr>
              <a:t>to</a:t>
            </a:r>
            <a:r>
              <a:rPr lang="en-US" sz="1400" dirty="0" err="1"/>
              <a:t>:qiaoxiang@xmu.edu.cn</a:t>
            </a:r>
            <a:endParaRPr lang="en-US" sz="1400" dirty="0"/>
          </a:p>
          <a:p>
            <a:pPr algn="l"/>
            <a:r>
              <a:rPr lang="en-US" sz="1400" dirty="0"/>
              <a:t>S: 250 ok</a:t>
            </a:r>
          </a:p>
          <a:p>
            <a:pPr algn="l"/>
            <a:r>
              <a:rPr lang="en-US" sz="1400" dirty="0"/>
              <a:t>C: </a:t>
            </a:r>
            <a:r>
              <a:rPr lang="en-US" sz="1400" dirty="0">
                <a:solidFill>
                  <a:schemeClr val="accent2"/>
                </a:solidFill>
              </a:rPr>
              <a:t>data</a:t>
            </a:r>
          </a:p>
          <a:p>
            <a:pPr algn="l"/>
            <a:r>
              <a:rPr lang="en-US" sz="1400" dirty="0"/>
              <a:t>S: 354 End data with &lt;CR&gt;&lt;LF&gt;.&lt;CR&gt;&lt;LF&gt;</a:t>
            </a:r>
          </a:p>
          <a:p>
            <a:pPr algn="l"/>
            <a:r>
              <a:rPr lang="en-US" sz="1400" dirty="0"/>
              <a:t>C: Date:202</a:t>
            </a:r>
            <a:r>
              <a:rPr lang="en-US" altLang="zh-CN" sz="1400" dirty="0"/>
              <a:t>2</a:t>
            </a:r>
            <a:r>
              <a:rPr lang="en-US" sz="1400" dirty="0"/>
              <a:t>-9-22 12:36</a:t>
            </a:r>
          </a:p>
          <a:p>
            <a:pPr algn="l"/>
            <a:r>
              <a:rPr lang="en-US" sz="1400" dirty="0"/>
              <a:t>C: </a:t>
            </a:r>
            <a:r>
              <a:rPr lang="en-US" sz="1400" dirty="0" err="1"/>
              <a:t>From:xmucnns@sina.com</a:t>
            </a:r>
            <a:endParaRPr lang="en-US" sz="1400" dirty="0"/>
          </a:p>
          <a:p>
            <a:pPr algn="l"/>
            <a:r>
              <a:rPr lang="en-US" sz="1400" dirty="0"/>
              <a:t>C: </a:t>
            </a:r>
            <a:r>
              <a:rPr lang="en-US" sz="1400" dirty="0" err="1"/>
              <a:t>To:qiaoxiang@xmu.edu.cn</a:t>
            </a:r>
            <a:endParaRPr lang="en-US" sz="1400" dirty="0"/>
          </a:p>
          <a:p>
            <a:pPr algn="l"/>
            <a:r>
              <a:rPr lang="en-US" sz="1400" dirty="0"/>
              <a:t>C: </a:t>
            </a:r>
            <a:r>
              <a:rPr lang="en-US" sz="1400" dirty="0" err="1"/>
              <a:t>Subject:test</a:t>
            </a:r>
            <a:r>
              <a:rPr lang="en-US" sz="1400" dirty="0"/>
              <a:t> smtp</a:t>
            </a:r>
          </a:p>
          <a:p>
            <a:pPr algn="l"/>
            <a:r>
              <a:rPr lang="en-US" sz="1400" dirty="0"/>
              <a:t>C: </a:t>
            </a:r>
          </a:p>
          <a:p>
            <a:pPr algn="l"/>
            <a:r>
              <a:rPr lang="en-US" sz="1400" dirty="0"/>
              <a:t>C: Hello, Qiao.   </a:t>
            </a:r>
          </a:p>
          <a:p>
            <a:pPr algn="l"/>
            <a:r>
              <a:rPr lang="en-US" sz="1400" dirty="0"/>
              <a:t>C: </a:t>
            </a:r>
          </a:p>
          <a:p>
            <a:pPr algn="l"/>
            <a:r>
              <a:rPr lang="en-US" sz="1400" dirty="0"/>
              <a:t>C: .</a:t>
            </a:r>
          </a:p>
          <a:p>
            <a:pPr algn="l"/>
            <a:r>
              <a:rPr lang="en-US" sz="1400" dirty="0"/>
              <a:t>S: 250 ok queue id 11479549283321</a:t>
            </a:r>
          </a:p>
          <a:p>
            <a:pPr algn="l"/>
            <a:r>
              <a:rPr lang="en-US" sz="1400" dirty="0"/>
              <a:t>C: </a:t>
            </a:r>
            <a:r>
              <a:rPr lang="en-US" sz="1400" dirty="0">
                <a:solidFill>
                  <a:schemeClr val="accent2"/>
                </a:solidFill>
              </a:rPr>
              <a:t>quit</a:t>
            </a:r>
          </a:p>
          <a:p>
            <a:pPr algn="l"/>
            <a:r>
              <a:rPr lang="en-US" sz="1400" dirty="0"/>
              <a:t>S: 221 smtp-97-27.smtpsmail.fmail.bx.sinanode.com</a:t>
            </a:r>
          </a:p>
          <a:p>
            <a:pPr algn="l"/>
            <a:r>
              <a:rPr lang="en-US" sz="1400" dirty="0"/>
              <a:t>S: Connection closed by foreign host.</a:t>
            </a:r>
          </a:p>
        </p:txBody>
      </p:sp>
    </p:spTree>
    <p:extLst>
      <p:ext uri="{BB962C8B-B14F-4D97-AF65-F5344CB8AC3E}">
        <p14:creationId xmlns:p14="http://schemas.microsoft.com/office/powerpoint/2010/main" val="236110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9BFFDED-8D36-AE41-84FB-3E9A3A9E71D2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Electronic Mail: Components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7688" y="1804988"/>
            <a:ext cx="3933825" cy="4623521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Three major components:</a:t>
            </a:r>
            <a:r>
              <a:rPr lang="en-US" altLang="x-none" dirty="0">
                <a:ea typeface="ＭＳ Ｐゴシック" charset="-128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User agents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Mail servers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Protocols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Mail transport protocol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SMTP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Mail access protocols</a:t>
            </a:r>
          </a:p>
          <a:p>
            <a:pPr lvl="2">
              <a:lnSpc>
                <a:spcPct val="90000"/>
              </a:lnSpc>
            </a:pP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POP3</a:t>
            </a:r>
            <a:r>
              <a:rPr lang="en-US" altLang="x-none" sz="1800" dirty="0">
                <a:ea typeface="ＭＳ Ｐゴシック" charset="-128"/>
              </a:rPr>
              <a:t>: Post Office Protocol [RFC 1939]</a:t>
            </a:r>
          </a:p>
          <a:p>
            <a:pPr lvl="2">
              <a:lnSpc>
                <a:spcPct val="90000"/>
              </a:lnSpc>
              <a:spcAft>
                <a:spcPct val="75000"/>
              </a:spcAft>
            </a:pP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IMAP</a:t>
            </a:r>
            <a:r>
              <a:rPr lang="en-US" altLang="x-none" sz="1800" dirty="0">
                <a:ea typeface="ＭＳ Ｐゴシック" charset="-128"/>
              </a:rPr>
              <a:t>: Internet Mail Access Protocol [RFC 1730]</a:t>
            </a:r>
          </a:p>
        </p:txBody>
      </p:sp>
      <p:grpSp>
        <p:nvGrpSpPr>
          <p:cNvPr id="24" name="Group 141"/>
          <p:cNvGrpSpPr>
            <a:grpSpLocks/>
          </p:cNvGrpSpPr>
          <p:nvPr/>
        </p:nvGrpSpPr>
        <p:grpSpPr bwMode="auto">
          <a:xfrm>
            <a:off x="4351341" y="2373314"/>
            <a:ext cx="2732085" cy="2387601"/>
            <a:chOff x="4351341" y="2373314"/>
            <a:chExt cx="2732085" cy="2387601"/>
          </a:xfrm>
        </p:grpSpPr>
        <p:grpSp>
          <p:nvGrpSpPr>
            <p:cNvPr id="144409" name="Group 128"/>
            <p:cNvGrpSpPr>
              <a:grpSpLocks/>
            </p:cNvGrpSpPr>
            <p:nvPr/>
          </p:nvGrpSpPr>
          <p:grpSpPr bwMode="auto">
            <a:xfrm>
              <a:off x="5905501" y="2373314"/>
              <a:ext cx="1177925" cy="1970088"/>
              <a:chOff x="3798" y="1531"/>
              <a:chExt cx="742" cy="1241"/>
            </a:xfrm>
          </p:grpSpPr>
          <p:sp>
            <p:nvSpPr>
              <p:cNvPr id="2086" name="Rectangle 129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087" name="Text Box 130"/>
              <p:cNvSpPr txBox="1">
                <a:spLocks noChangeArrowheads="1"/>
              </p:cNvSpPr>
              <p:nvPr/>
            </p:nvSpPr>
            <p:spPr bwMode="auto">
              <a:xfrm>
                <a:off x="3890" y="1531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44410" name="Group 131"/>
            <p:cNvGrpSpPr>
              <a:grpSpLocks/>
            </p:cNvGrpSpPr>
            <p:nvPr/>
          </p:nvGrpSpPr>
          <p:grpSpPr bwMode="auto">
            <a:xfrm>
              <a:off x="5867401" y="2781302"/>
              <a:ext cx="1177925" cy="1979613"/>
              <a:chOff x="3798" y="2580"/>
              <a:chExt cx="742" cy="1247"/>
            </a:xfrm>
          </p:grpSpPr>
          <p:sp>
            <p:nvSpPr>
              <p:cNvPr id="2084" name="Rectangle 132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085" name="Text Box 133"/>
              <p:cNvSpPr txBox="1">
                <a:spLocks noChangeArrowheads="1"/>
              </p:cNvSpPr>
              <p:nvPr/>
            </p:nvSpPr>
            <p:spPr bwMode="auto">
              <a:xfrm>
                <a:off x="3890" y="3539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44411" name="Group 134"/>
            <p:cNvGrpSpPr>
              <a:grpSpLocks/>
            </p:cNvGrpSpPr>
            <p:nvPr/>
          </p:nvGrpSpPr>
          <p:grpSpPr bwMode="auto">
            <a:xfrm>
              <a:off x="4351341" y="3408364"/>
              <a:ext cx="1049338" cy="457200"/>
              <a:chOff x="3677" y="2525"/>
              <a:chExt cx="661" cy="288"/>
            </a:xfrm>
          </p:grpSpPr>
          <p:sp>
            <p:nvSpPr>
              <p:cNvPr id="2082" name="Rectangle 135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083" name="Text Box 136"/>
              <p:cNvSpPr txBox="1">
                <a:spLocks noChangeArrowheads="1"/>
              </p:cNvSpPr>
              <p:nvPr/>
            </p:nvSpPr>
            <p:spPr bwMode="auto">
              <a:xfrm>
                <a:off x="3677" y="2525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873625" y="150813"/>
            <a:ext cx="4150884" cy="6069012"/>
            <a:chOff x="4873625" y="150813"/>
            <a:chExt cx="4150884" cy="6069012"/>
          </a:xfrm>
        </p:grpSpPr>
        <p:sp>
          <p:nvSpPr>
            <p:cNvPr id="2059" name="Rectangle 4"/>
            <p:cNvSpPr>
              <a:spLocks noChangeArrowheads="1"/>
            </p:cNvSpPr>
            <p:nvPr/>
          </p:nvSpPr>
          <p:spPr bwMode="auto">
            <a:xfrm>
              <a:off x="7195709" y="269875"/>
              <a:ext cx="1828800" cy="981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144389" name="Group 5"/>
            <p:cNvGrpSpPr>
              <a:grpSpLocks/>
            </p:cNvGrpSpPr>
            <p:nvPr/>
          </p:nvGrpSpPr>
          <p:grpSpPr bwMode="auto">
            <a:xfrm>
              <a:off x="7271909" y="150813"/>
              <a:ext cx="1736725" cy="955675"/>
              <a:chOff x="4458" y="3335"/>
              <a:chExt cx="1094" cy="602"/>
            </a:xfrm>
          </p:grpSpPr>
          <p:sp>
            <p:nvSpPr>
              <p:cNvPr id="2179" name="Text Box 6"/>
              <p:cNvSpPr txBox="1">
                <a:spLocks noChangeArrowheads="1"/>
              </p:cNvSpPr>
              <p:nvPr/>
            </p:nvSpPr>
            <p:spPr bwMode="auto">
              <a:xfrm>
                <a:off x="4666" y="3725"/>
                <a:ext cx="87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 mailbox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44516" name="Group 7"/>
              <p:cNvGrpSpPr>
                <a:grpSpLocks/>
              </p:cNvGrpSpPr>
              <p:nvPr/>
            </p:nvGrpSpPr>
            <p:grpSpPr bwMode="auto">
              <a:xfrm>
                <a:off x="4458" y="3408"/>
                <a:ext cx="450" cy="120"/>
                <a:chOff x="4314" y="3444"/>
                <a:chExt cx="450" cy="120"/>
              </a:xfrm>
            </p:grpSpPr>
            <p:sp>
              <p:nvSpPr>
                <p:cNvPr id="2183" name="Rectangle 8"/>
                <p:cNvSpPr>
                  <a:spLocks noChangeArrowheads="1"/>
                </p:cNvSpPr>
                <p:nvPr/>
              </p:nvSpPr>
              <p:spPr bwMode="auto">
                <a:xfrm>
                  <a:off x="4314" y="3444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84" name="Line 9"/>
                <p:cNvSpPr>
                  <a:spLocks noChangeShapeType="1"/>
                </p:cNvSpPr>
                <p:nvPr/>
              </p:nvSpPr>
              <p:spPr bwMode="auto">
                <a:xfrm>
                  <a:off x="4363" y="3472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85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472" y="3471"/>
                  <a:ext cx="6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86" name="Line 11"/>
                <p:cNvSpPr>
                  <a:spLocks noChangeShapeType="1"/>
                </p:cNvSpPr>
                <p:nvPr/>
              </p:nvSpPr>
              <p:spPr bwMode="auto">
                <a:xfrm>
                  <a:off x="4527" y="347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87" name="Line 12"/>
                <p:cNvSpPr>
                  <a:spLocks noChangeShapeType="1"/>
                </p:cNvSpPr>
                <p:nvPr/>
              </p:nvSpPr>
              <p:spPr bwMode="auto">
                <a:xfrm>
                  <a:off x="4584" y="347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88" name="Line 13"/>
                <p:cNvSpPr>
                  <a:spLocks noChangeShapeType="1"/>
                </p:cNvSpPr>
                <p:nvPr/>
              </p:nvSpPr>
              <p:spPr bwMode="auto">
                <a:xfrm>
                  <a:off x="4645" y="347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89" name="Line 14"/>
                <p:cNvSpPr>
                  <a:spLocks noChangeShapeType="1"/>
                </p:cNvSpPr>
                <p:nvPr/>
              </p:nvSpPr>
              <p:spPr bwMode="auto">
                <a:xfrm>
                  <a:off x="4701" y="3471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90" name="Line 15"/>
                <p:cNvSpPr>
                  <a:spLocks noChangeShapeType="1"/>
                </p:cNvSpPr>
                <p:nvPr/>
              </p:nvSpPr>
              <p:spPr bwMode="auto">
                <a:xfrm>
                  <a:off x="4416" y="3472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81" name="Rectangle 16"/>
              <p:cNvSpPr>
                <a:spLocks noChangeArrowheads="1"/>
              </p:cNvSpPr>
              <p:nvPr/>
            </p:nvSpPr>
            <p:spPr bwMode="auto">
              <a:xfrm>
                <a:off x="4472" y="3779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82" name="Text Box 17"/>
              <p:cNvSpPr txBox="1">
                <a:spLocks noChangeArrowheads="1"/>
              </p:cNvSpPr>
              <p:nvPr/>
            </p:nvSpPr>
            <p:spPr bwMode="auto">
              <a:xfrm>
                <a:off x="4560" y="3335"/>
                <a:ext cx="99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r"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outgoing </a:t>
                </a:r>
              </a:p>
              <a:p>
                <a:pPr algn="r"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message queue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2061" name="Line 18"/>
            <p:cNvSpPr>
              <a:spLocks noChangeShapeType="1"/>
            </p:cNvSpPr>
            <p:nvPr/>
          </p:nvSpPr>
          <p:spPr bwMode="auto">
            <a:xfrm>
              <a:off x="5724525" y="2476500"/>
              <a:ext cx="1123950" cy="790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4391" name="Group 19"/>
            <p:cNvGrpSpPr>
              <a:grpSpLocks/>
            </p:cNvGrpSpPr>
            <p:nvPr/>
          </p:nvGrpSpPr>
          <p:grpSpPr bwMode="auto">
            <a:xfrm>
              <a:off x="7116763" y="2479675"/>
              <a:ext cx="355600" cy="933450"/>
              <a:chOff x="4180" y="783"/>
              <a:chExt cx="150" cy="307"/>
            </a:xfrm>
          </p:grpSpPr>
          <p:sp>
            <p:nvSpPr>
              <p:cNvPr id="2171" name="AutoShape 2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72" name="Rectangle 2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0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73" name="Rectangle 2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74" name="AutoShape 2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75" name="Line 2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76" name="Line 2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77" name="Rectangle 2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78" name="Rectangle 2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44392" name="Group 28"/>
            <p:cNvGrpSpPr>
              <a:grpSpLocks/>
            </p:cNvGrpSpPr>
            <p:nvPr/>
          </p:nvGrpSpPr>
          <p:grpSpPr bwMode="auto">
            <a:xfrm>
              <a:off x="6873875" y="2932113"/>
              <a:ext cx="822325" cy="1049337"/>
              <a:chOff x="4288" y="2627"/>
              <a:chExt cx="518" cy="661"/>
            </a:xfrm>
          </p:grpSpPr>
          <p:sp>
            <p:nvSpPr>
              <p:cNvPr id="2156" name="Rectangle 29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57" name="Text Box 30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mail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server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58" name="Rectangle 31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59" name="Line 32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0" name="Line 33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1" name="Line 34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2" name="Line 35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3" name="Line 36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4" name="Line 37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5" name="Line 38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6" name="Rectangle 39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67" name="Rectangle 40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68" name="Rectangle 41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69" name="Rectangle 42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70" name="Rectangle 43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44393" name="Group 44"/>
            <p:cNvGrpSpPr>
              <a:grpSpLocks/>
            </p:cNvGrpSpPr>
            <p:nvPr/>
          </p:nvGrpSpPr>
          <p:grpSpPr bwMode="auto">
            <a:xfrm>
              <a:off x="7599363" y="2070100"/>
              <a:ext cx="709612" cy="703263"/>
              <a:chOff x="4337" y="290"/>
              <a:chExt cx="447" cy="443"/>
            </a:xfrm>
          </p:grpSpPr>
          <p:graphicFrame>
            <p:nvGraphicFramePr>
              <p:cNvPr id="144488" name="Object 45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373" name="Clip" r:id="rId4" imgW="1307079" imgH="1083682" progId="MS_ClipArt_Gallery.2">
                      <p:embed/>
                    </p:oleObj>
                  </mc:Choice>
                  <mc:Fallback>
                    <p:oleObj name="Clip" r:id="rId4" imgW="1307079" imgH="1083682" progId="MS_ClipArt_Gallery.2">
                      <p:embed/>
                      <p:pic>
                        <p:nvPicPr>
                          <p:cNvPr id="144488" name="Object 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489" name="Group 46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2154" name="Rectangle 47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55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user</a:t>
                  </a:r>
                </a:p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agent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44394" name="Group 49"/>
            <p:cNvGrpSpPr>
              <a:grpSpLocks/>
            </p:cNvGrpSpPr>
            <p:nvPr/>
          </p:nvGrpSpPr>
          <p:grpSpPr bwMode="auto">
            <a:xfrm>
              <a:off x="7827963" y="3079750"/>
              <a:ext cx="709612" cy="703263"/>
              <a:chOff x="4337" y="290"/>
              <a:chExt cx="447" cy="443"/>
            </a:xfrm>
          </p:grpSpPr>
          <p:graphicFrame>
            <p:nvGraphicFramePr>
              <p:cNvPr id="144484" name="Object 50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374" name="Clip" r:id="rId6" imgW="1307079" imgH="1083682" progId="MS_ClipArt_Gallery.2">
                      <p:embed/>
                    </p:oleObj>
                  </mc:Choice>
                  <mc:Fallback>
                    <p:oleObj name="Clip" r:id="rId6" imgW="1307079" imgH="1083682" progId="MS_ClipArt_Gallery.2">
                      <p:embed/>
                      <p:pic>
                        <p:nvPicPr>
                          <p:cNvPr id="144484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485" name="Group 51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2151" name="Rectangle 52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5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user</a:t>
                  </a:r>
                </a:p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agent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44395" name="Group 54"/>
            <p:cNvGrpSpPr>
              <a:grpSpLocks/>
            </p:cNvGrpSpPr>
            <p:nvPr/>
          </p:nvGrpSpPr>
          <p:grpSpPr bwMode="auto">
            <a:xfrm>
              <a:off x="7599363" y="4127500"/>
              <a:ext cx="709612" cy="703263"/>
              <a:chOff x="4337" y="290"/>
              <a:chExt cx="447" cy="443"/>
            </a:xfrm>
          </p:grpSpPr>
          <p:graphicFrame>
            <p:nvGraphicFramePr>
              <p:cNvPr id="144480" name="Object 55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375" name="Clip" r:id="rId7" imgW="1307079" imgH="1083682" progId="MS_ClipArt_Gallery.2">
                      <p:embed/>
                    </p:oleObj>
                  </mc:Choice>
                  <mc:Fallback>
                    <p:oleObj name="Clip" r:id="rId7" imgW="1307079" imgH="1083682" progId="MS_ClipArt_Gallery.2">
                      <p:embed/>
                      <p:pic>
                        <p:nvPicPr>
                          <p:cNvPr id="14448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481" name="Group 56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2148" name="Rectangle 57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49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user</a:t>
                  </a:r>
                </a:p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agent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44396" name="Group 59"/>
            <p:cNvGrpSpPr>
              <a:grpSpLocks/>
            </p:cNvGrpSpPr>
            <p:nvPr/>
          </p:nvGrpSpPr>
          <p:grpSpPr bwMode="auto">
            <a:xfrm>
              <a:off x="4873625" y="3889375"/>
              <a:ext cx="822325" cy="1501775"/>
              <a:chOff x="3484" y="2522"/>
              <a:chExt cx="518" cy="946"/>
            </a:xfrm>
          </p:grpSpPr>
          <p:grpSp>
            <p:nvGrpSpPr>
              <p:cNvPr id="144455" name="Group 60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2139" name="AutoShape 61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40" name="Rectangle 62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70" cy="236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41" name="Rectangle 63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42" name="AutoShape 64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43" name="Line 65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44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45" name="Rectangle 67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46" name="Rectangle 68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44456" name="Group 69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2124" name="Rectangle 70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2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mail</a:t>
                  </a:r>
                </a:p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server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126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27" name="Line 73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28" name="Line 74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29" name="Line 75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30" name="Line 76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31" name="Line 77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32" name="Line 78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33" name="Line 79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34" name="Rectangle 80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35" name="Rectangle 81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36" name="Rectangle 82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37" name="Rectangle 83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38" name="Rectangle 84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4397" name="Group 85"/>
            <p:cNvGrpSpPr>
              <a:grpSpLocks/>
            </p:cNvGrpSpPr>
            <p:nvPr/>
          </p:nvGrpSpPr>
          <p:grpSpPr bwMode="auto">
            <a:xfrm>
              <a:off x="7016750" y="5516563"/>
              <a:ext cx="709613" cy="703262"/>
              <a:chOff x="4337" y="290"/>
              <a:chExt cx="447" cy="443"/>
            </a:xfrm>
          </p:grpSpPr>
          <p:graphicFrame>
            <p:nvGraphicFramePr>
              <p:cNvPr id="144451" name="Object 86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376" name="Clip" r:id="rId8" imgW="1307079" imgH="1083682" progId="MS_ClipArt_Gallery.2">
                      <p:embed/>
                    </p:oleObj>
                  </mc:Choice>
                  <mc:Fallback>
                    <p:oleObj name="Clip" r:id="rId8" imgW="1307079" imgH="1083682" progId="MS_ClipArt_Gallery.2">
                      <p:embed/>
                      <p:pic>
                        <p:nvPicPr>
                          <p:cNvPr id="144451" name="Object 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452" name="Group 87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2120" name="Rectangle 88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21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user</a:t>
                  </a:r>
                </a:p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agent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44398" name="Group 90"/>
            <p:cNvGrpSpPr>
              <a:grpSpLocks/>
            </p:cNvGrpSpPr>
            <p:nvPr/>
          </p:nvGrpSpPr>
          <p:grpSpPr bwMode="auto">
            <a:xfrm>
              <a:off x="4989513" y="5499100"/>
              <a:ext cx="709612" cy="703263"/>
              <a:chOff x="4337" y="290"/>
              <a:chExt cx="447" cy="443"/>
            </a:xfrm>
          </p:grpSpPr>
          <p:graphicFrame>
            <p:nvGraphicFramePr>
              <p:cNvPr id="144447" name="Object 91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377" name="Clip" r:id="rId9" imgW="1307079" imgH="1083682" progId="MS_ClipArt_Gallery.2">
                      <p:embed/>
                    </p:oleObj>
                  </mc:Choice>
                  <mc:Fallback>
                    <p:oleObj name="Clip" r:id="rId9" imgW="1307079" imgH="1083682" progId="MS_ClipArt_Gallery.2">
                      <p:embed/>
                      <p:pic>
                        <p:nvPicPr>
                          <p:cNvPr id="144447" name="Object 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448" name="Group 92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2117" name="Rectangle 93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1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user</a:t>
                  </a:r>
                </a:p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agent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44399" name="Group 95"/>
            <p:cNvGrpSpPr>
              <a:grpSpLocks/>
            </p:cNvGrpSpPr>
            <p:nvPr/>
          </p:nvGrpSpPr>
          <p:grpSpPr bwMode="auto">
            <a:xfrm>
              <a:off x="4873625" y="1631950"/>
              <a:ext cx="822325" cy="1501775"/>
              <a:chOff x="3484" y="2522"/>
              <a:chExt cx="518" cy="946"/>
            </a:xfrm>
          </p:grpSpPr>
          <p:grpSp>
            <p:nvGrpSpPr>
              <p:cNvPr id="144422" name="Group 96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2108" name="AutoShape 97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09" name="Rectangle 98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70" cy="236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10" name="Rectangle 99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11" name="AutoShape 100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12" name="Line 101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13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1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15" name="Rectangle 104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44423" name="Group 105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2093" name="Rectangle 106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09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mail</a:t>
                  </a:r>
                </a:p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server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2095" name="Rectangle 108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096" name="Line 109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097" name="Line 110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098" name="Line 111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099" name="Line 112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00" name="Line 113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01" name="Line 114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02" name="Line 115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103" name="Rectangle 116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04" name="Rectangle 117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05" name="Rectangle 118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06" name="Rectangle 119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07" name="Rectangle 120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4400" name="Group 121"/>
            <p:cNvGrpSpPr>
              <a:grpSpLocks/>
            </p:cNvGrpSpPr>
            <p:nvPr/>
          </p:nvGrpSpPr>
          <p:grpSpPr bwMode="auto">
            <a:xfrm>
              <a:off x="6329363" y="1374775"/>
              <a:ext cx="709612" cy="703263"/>
              <a:chOff x="4337" y="290"/>
              <a:chExt cx="447" cy="443"/>
            </a:xfrm>
          </p:grpSpPr>
          <p:graphicFrame>
            <p:nvGraphicFramePr>
              <p:cNvPr id="144418" name="Object 122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378" name="Clip" r:id="rId10" imgW="1307079" imgH="1083682" progId="MS_ClipArt_Gallery.2">
                      <p:embed/>
                    </p:oleObj>
                  </mc:Choice>
                  <mc:Fallback>
                    <p:oleObj name="Clip" r:id="rId10" imgW="1307079" imgH="1083682" progId="MS_ClipArt_Gallery.2">
                      <p:embed/>
                      <p:pic>
                        <p:nvPicPr>
                          <p:cNvPr id="144418" name="Object 1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419" name="Group 123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2089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090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user</a:t>
                  </a:r>
                </a:p>
                <a:p>
                  <a:pPr>
                    <a:defRPr/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agent</a:t>
                  </a:r>
                  <a:endParaRPr lang="en-US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</p:grpSp>
        <p:sp>
          <p:nvSpPr>
            <p:cNvPr id="2072" name="Line 126"/>
            <p:cNvSpPr>
              <a:spLocks noChangeShapeType="1"/>
            </p:cNvSpPr>
            <p:nvPr/>
          </p:nvSpPr>
          <p:spPr bwMode="auto">
            <a:xfrm flipV="1">
              <a:off x="5724525" y="3676650"/>
              <a:ext cx="1123950" cy="10858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73" name="Line 127"/>
            <p:cNvSpPr>
              <a:spLocks noChangeShapeType="1"/>
            </p:cNvSpPr>
            <p:nvPr/>
          </p:nvSpPr>
          <p:spPr bwMode="auto">
            <a:xfrm flipH="1" flipV="1">
              <a:off x="4981575" y="3152775"/>
              <a:ext cx="0" cy="12477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75" name="Line 137"/>
            <p:cNvSpPr>
              <a:spLocks noChangeShapeType="1"/>
            </p:cNvSpPr>
            <p:nvPr/>
          </p:nvSpPr>
          <p:spPr bwMode="auto">
            <a:xfrm>
              <a:off x="5735638" y="5332413"/>
              <a:ext cx="1306512" cy="6064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8" name="Group 138"/>
          <p:cNvGrpSpPr>
            <a:grpSpLocks/>
          </p:cNvGrpSpPr>
          <p:nvPr/>
        </p:nvGrpSpPr>
        <p:grpSpPr bwMode="auto">
          <a:xfrm>
            <a:off x="6002338" y="5243512"/>
            <a:ext cx="862013" cy="790575"/>
            <a:chOff x="3798" y="2580"/>
            <a:chExt cx="543" cy="498"/>
          </a:xfrm>
        </p:grpSpPr>
        <p:sp>
          <p:nvSpPr>
            <p:cNvPr id="2077" name="Rectangle 139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78" name="Text Box 140"/>
            <p:cNvSpPr txBox="1">
              <a:spLocks noChangeArrowheads="1"/>
            </p:cNvSpPr>
            <p:nvPr/>
          </p:nvSpPr>
          <p:spPr bwMode="auto">
            <a:xfrm>
              <a:off x="3802" y="2613"/>
              <a:ext cx="539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POP3 or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IMAP</a:t>
              </a:r>
              <a:br>
                <a:rPr lang="en-US" sz="1400" dirty="0">
                  <a:solidFill>
                    <a:srgbClr val="FF0000"/>
                  </a:solidFill>
                </a:rPr>
              </a:br>
              <a:r>
                <a:rPr lang="en-US" sz="1400" dirty="0">
                  <a:solidFill>
                    <a:srgbClr val="FF0000"/>
                  </a:solidFill>
                </a:rPr>
                <a:t>SMTP</a:t>
              </a:r>
              <a:endParaRPr lang="en-US" sz="1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0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B9EDA78-8E1E-6B4D-8AA6-C74ADCA010DD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37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Email Transport Architecture</a:t>
            </a:r>
            <a:endParaRPr lang="en-US" altLang="x-none">
              <a:ea typeface="ＭＳ Ｐゴシック" charset="-128"/>
            </a:endParaRPr>
          </a:p>
        </p:txBody>
      </p:sp>
      <p:pic>
        <p:nvPicPr>
          <p:cNvPr id="148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850"/>
            <a:ext cx="91440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3"/>
          <p:cNvSpPr>
            <a:spLocks noChangeArrowheads="1"/>
          </p:cNvSpPr>
          <p:nvPr/>
        </p:nvSpPr>
        <p:spPr bwMode="auto">
          <a:xfrm>
            <a:off x="134938" y="6289675"/>
            <a:ext cx="8501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600"/>
              <a:t>http://www.maawg.org/sites/maawg/files/news/MAAWG_Email_Authentication_Paper_2008-07.pdf</a:t>
            </a:r>
          </a:p>
        </p:txBody>
      </p:sp>
    </p:spTree>
    <p:extLst>
      <p:ext uri="{BB962C8B-B14F-4D97-AF65-F5344CB8AC3E}">
        <p14:creationId xmlns:p14="http://schemas.microsoft.com/office/powerpoint/2010/main" val="2731537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74C621-6668-A940-80E2-5DB714360311}"/>
              </a:ext>
            </a:extLst>
          </p:cNvPr>
          <p:cNvSpPr txBox="1"/>
          <p:nvPr/>
        </p:nvSpPr>
        <p:spPr>
          <a:xfrm>
            <a:off x="4399124" y="1434743"/>
            <a:ext cx="46337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C: </a:t>
            </a:r>
            <a:r>
              <a:rPr lang="en-US" sz="1400" dirty="0" err="1">
                <a:solidFill>
                  <a:schemeClr val="accent2"/>
                </a:solidFill>
              </a:rPr>
              <a:t>auth</a:t>
            </a:r>
            <a:r>
              <a:rPr lang="en-US" sz="1400" dirty="0">
                <a:solidFill>
                  <a:schemeClr val="accent2"/>
                </a:solidFill>
              </a:rPr>
              <a:t> login</a:t>
            </a:r>
          </a:p>
          <a:p>
            <a:pPr algn="l"/>
            <a:r>
              <a:rPr lang="en-US" sz="1400" dirty="0"/>
              <a:t>S: 334 VXNlcm5hbWU6</a:t>
            </a:r>
          </a:p>
          <a:p>
            <a:pPr algn="l"/>
            <a:r>
              <a:rPr lang="en-US" sz="1400" dirty="0"/>
              <a:t>C: eG11Y25ucw==</a:t>
            </a:r>
          </a:p>
          <a:p>
            <a:pPr algn="l"/>
            <a:r>
              <a:rPr lang="en-US" sz="1400" dirty="0"/>
              <a:t>S: 334 UGFzc3dvcmQ6</a:t>
            </a:r>
          </a:p>
          <a:p>
            <a:pPr algn="l"/>
            <a:r>
              <a:rPr lang="en-US" sz="1400" dirty="0"/>
              <a:t>C: MzM0ZjU2MDVkZjE1MDRmOQ==</a:t>
            </a:r>
          </a:p>
          <a:p>
            <a:pPr algn="l"/>
            <a:r>
              <a:rPr lang="en-US" sz="1400" dirty="0"/>
              <a:t>S: 235 OK Authenticated</a:t>
            </a:r>
          </a:p>
          <a:p>
            <a:pPr algn="l"/>
            <a:r>
              <a:rPr lang="en-US" sz="1400" dirty="0"/>
              <a:t>C: </a:t>
            </a:r>
            <a:r>
              <a:rPr lang="en-US" sz="1400" dirty="0">
                <a:solidFill>
                  <a:schemeClr val="accent2"/>
                </a:solidFill>
              </a:rPr>
              <a:t>mail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accent2"/>
                </a:solidFill>
              </a:rPr>
              <a:t>from</a:t>
            </a:r>
            <a:r>
              <a:rPr lang="en-US" sz="1400" dirty="0" err="1"/>
              <a:t>:xmucnns@sina.com</a:t>
            </a:r>
            <a:endParaRPr lang="en-US" sz="1400" dirty="0"/>
          </a:p>
          <a:p>
            <a:pPr algn="l"/>
            <a:r>
              <a:rPr lang="en-US" sz="1400" dirty="0"/>
              <a:t>S: 250 ok</a:t>
            </a:r>
          </a:p>
          <a:p>
            <a:pPr algn="l"/>
            <a:r>
              <a:rPr lang="en-US" sz="1400" dirty="0"/>
              <a:t>C: </a:t>
            </a:r>
            <a:r>
              <a:rPr lang="en-US" sz="1400" dirty="0" err="1">
                <a:solidFill>
                  <a:schemeClr val="accent2"/>
                </a:solidFill>
              </a:rPr>
              <a:t>rcpt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accent2"/>
                </a:solidFill>
              </a:rPr>
              <a:t>to</a:t>
            </a:r>
            <a:r>
              <a:rPr lang="en-US" sz="1400" dirty="0" err="1"/>
              <a:t>:qiaoxiang@xmu.edu.cn</a:t>
            </a:r>
            <a:endParaRPr lang="en-US" sz="1400" dirty="0"/>
          </a:p>
          <a:p>
            <a:pPr algn="l"/>
            <a:r>
              <a:rPr lang="en-US" sz="1400" dirty="0"/>
              <a:t>S: 250 ok</a:t>
            </a:r>
          </a:p>
          <a:p>
            <a:pPr algn="l"/>
            <a:r>
              <a:rPr lang="en-US" sz="1400" dirty="0"/>
              <a:t>C: </a:t>
            </a:r>
            <a:r>
              <a:rPr lang="en-US" sz="1400" dirty="0">
                <a:solidFill>
                  <a:schemeClr val="accent2"/>
                </a:solidFill>
              </a:rPr>
              <a:t>data</a:t>
            </a:r>
          </a:p>
          <a:p>
            <a:pPr algn="l"/>
            <a:r>
              <a:rPr lang="en-US" sz="1400" dirty="0"/>
              <a:t>S: 354 End data with &lt;CR&gt;&lt;LF&gt;.&lt;CR&gt;&lt;LF&gt;</a:t>
            </a:r>
          </a:p>
          <a:p>
            <a:pPr algn="l"/>
            <a:r>
              <a:rPr lang="en-US" sz="1400" dirty="0"/>
              <a:t>C: Date:2021-9-22 12:36</a:t>
            </a:r>
          </a:p>
          <a:p>
            <a:pPr algn="l"/>
            <a:r>
              <a:rPr lang="en-US" sz="1400" dirty="0"/>
              <a:t>C: </a:t>
            </a:r>
            <a:r>
              <a:rPr lang="en-US" sz="1400" dirty="0" err="1"/>
              <a:t>From:xmucnns@sina.com</a:t>
            </a:r>
            <a:endParaRPr lang="en-US" sz="1400" dirty="0"/>
          </a:p>
          <a:p>
            <a:pPr algn="l"/>
            <a:r>
              <a:rPr lang="en-US" sz="1400" dirty="0"/>
              <a:t>C: </a:t>
            </a:r>
            <a:r>
              <a:rPr lang="en-US" sz="1400" dirty="0" err="1"/>
              <a:t>To:qiaoxiang@xmu.edu.cn</a:t>
            </a:r>
            <a:endParaRPr lang="en-US" sz="1400" dirty="0"/>
          </a:p>
          <a:p>
            <a:pPr algn="l"/>
            <a:r>
              <a:rPr lang="en-US" sz="1400" dirty="0"/>
              <a:t>C: </a:t>
            </a:r>
            <a:r>
              <a:rPr lang="en-US" sz="1400" dirty="0" err="1"/>
              <a:t>Subject:test</a:t>
            </a:r>
            <a:r>
              <a:rPr lang="en-US" sz="1400" dirty="0"/>
              <a:t> smtp</a:t>
            </a:r>
          </a:p>
          <a:p>
            <a:pPr algn="l"/>
            <a:r>
              <a:rPr lang="en-US" sz="1400" dirty="0"/>
              <a:t>C: </a:t>
            </a:r>
          </a:p>
          <a:p>
            <a:pPr algn="l"/>
            <a:r>
              <a:rPr lang="en-US" sz="1400" dirty="0"/>
              <a:t>C: Hello, Qiao.   </a:t>
            </a:r>
          </a:p>
          <a:p>
            <a:pPr algn="l"/>
            <a:r>
              <a:rPr lang="en-US" sz="1400" dirty="0"/>
              <a:t>C: </a:t>
            </a:r>
          </a:p>
          <a:p>
            <a:pPr algn="l"/>
            <a:r>
              <a:rPr lang="en-US" sz="1400" dirty="0"/>
              <a:t>C: .</a:t>
            </a:r>
          </a:p>
          <a:p>
            <a:pPr algn="l"/>
            <a:r>
              <a:rPr lang="en-US" sz="1400" dirty="0"/>
              <a:t>S: 250 ok queue id 11479549283321</a:t>
            </a:r>
          </a:p>
          <a:p>
            <a:pPr algn="l"/>
            <a:r>
              <a:rPr lang="en-US" sz="1400" dirty="0"/>
              <a:t>C: </a:t>
            </a:r>
            <a:r>
              <a:rPr lang="en-US" sz="1400" dirty="0">
                <a:solidFill>
                  <a:schemeClr val="accent2"/>
                </a:solidFill>
              </a:rPr>
              <a:t>quit</a:t>
            </a:r>
          </a:p>
          <a:p>
            <a:pPr algn="l"/>
            <a:r>
              <a:rPr lang="en-US" sz="1400" dirty="0"/>
              <a:t>S: 221 smtp-97-27.smtpsmail.fmail.bx.sinanode.com</a:t>
            </a:r>
          </a:p>
          <a:p>
            <a:pPr algn="l"/>
            <a:r>
              <a:rPr lang="en-US" sz="1400" dirty="0"/>
              <a:t>S: Connection closed by foreign host.</a:t>
            </a:r>
          </a:p>
        </p:txBody>
      </p:sp>
      <p:sp>
        <p:nvSpPr>
          <p:cNvPr id="1464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B2C4CF7-F423-F944-A67E-48FDE99538F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38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7800"/>
            <a:ext cx="8243888" cy="1143000"/>
          </a:xfrm>
        </p:spPr>
        <p:txBody>
          <a:bodyPr/>
          <a:lstStyle/>
          <a:p>
            <a:r>
              <a:rPr lang="en-US" altLang="zh-CN" sz="3600">
                <a:ea typeface="宋体" charset="-122"/>
              </a:rPr>
              <a:t>SMTP</a:t>
            </a:r>
            <a:r>
              <a:rPr lang="en-US" altLang="zh-CN" sz="3600" dirty="0">
                <a:ea typeface="宋体" charset="-122"/>
              </a:rPr>
              <a:t>: Mail Transport </a:t>
            </a:r>
            <a:r>
              <a:rPr lang="en-US" altLang="zh-CN" sz="3600">
                <a:ea typeface="宋体" charset="-122"/>
              </a:rPr>
              <a:t>Protocol Messages (Envelop Messages)</a:t>
            </a:r>
            <a:endParaRPr lang="en-US" altLang="x-none" sz="3600" dirty="0">
              <a:ea typeface="ＭＳ Ｐゴシック" charset="-128"/>
            </a:endParaRPr>
          </a:p>
        </p:txBody>
      </p:sp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209550" y="1509713"/>
          <a:ext cx="379095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3" name="Photo Editor Photo" r:id="rId4" imgW="12142857" imgH="9573961" progId="MSPhotoEd.3">
                  <p:embed/>
                </p:oleObj>
              </mc:Choice>
              <mc:Fallback>
                <p:oleObj name="Photo Editor Photo" r:id="rId4" imgW="12142857" imgH="9573961" progId="MSPhotoEd.3">
                  <p:embed/>
                  <p:pic>
                    <p:nvPicPr>
                      <p:cNvPr id="146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509713"/>
                        <a:ext cx="3790950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0" y="5403850"/>
          <a:ext cx="43815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4" name="Photo Editor Photo" r:id="rId6" imgW="13514286" imgH="2638095" progId="MSPhotoEd.3">
                  <p:embed/>
                </p:oleObj>
              </mc:Choice>
              <mc:Fallback>
                <p:oleObj name="Photo Editor Photo" r:id="rId6" imgW="13514286" imgH="2638095" progId="MSPhotoEd.3">
                  <p:embed/>
                  <p:pic>
                    <p:nvPicPr>
                      <p:cNvPr id="146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03850"/>
                        <a:ext cx="43815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55344" y="4052390"/>
            <a:ext cx="4105275" cy="130333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" name="Rectangular Callout 1"/>
          <p:cNvSpPr/>
          <p:nvPr/>
        </p:nvSpPr>
        <p:spPr bwMode="auto">
          <a:xfrm>
            <a:off x="5393196" y="5824515"/>
            <a:ext cx="3287651" cy="825299"/>
          </a:xfrm>
          <a:prstGeom prst="wedgeRectCallout">
            <a:avLst>
              <a:gd name="adj1" fmla="val -24633"/>
              <a:gd name="adj2" fmla="val -1035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18" charset="0"/>
              </a:rPr>
              <a:t>Email text different from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SMTP protocol message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9913" y="618814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5E3F4AB-9B0C-6745-A8EF-6256DC8E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90256"/>
            <a:ext cx="3631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 b="1" dirty="0">
                <a:solidFill>
                  <a:srgbClr val="002060"/>
                </a:solidFill>
                <a:latin typeface="Courier New" charset="0"/>
              </a:rPr>
              <a:t>%telnet </a:t>
            </a:r>
            <a:r>
              <a:rPr lang="en-US" altLang="x-none" sz="1800" b="1" dirty="0" err="1">
                <a:solidFill>
                  <a:srgbClr val="002060"/>
                </a:solidFill>
                <a:latin typeface="Courier New" charset="0"/>
              </a:rPr>
              <a:t>smtp.sina.com</a:t>
            </a:r>
            <a:r>
              <a:rPr lang="en-US" altLang="x-none" sz="1800" b="1" dirty="0">
                <a:solidFill>
                  <a:srgbClr val="002060"/>
                </a:solidFill>
                <a:latin typeface="Courier New" charset="0"/>
              </a:rPr>
              <a:t> 25</a:t>
            </a:r>
            <a:endParaRPr lang="en-US" altLang="x-none" sz="28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EF66F79-7948-114A-B51A-33EACDBD862F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39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Mail Message Data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SMTP: protocol for exchanging email </a:t>
            </a:r>
            <a:r>
              <a:rPr lang="en-US" altLang="x-none" sz="2000" dirty="0" err="1">
                <a:ea typeface="ＭＳ Ｐゴシック" charset="-128"/>
              </a:rPr>
              <a:t>msgs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RFC 822: standard for text message format: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Header lines, e.g.,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From: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Subject: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Body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the </a:t>
            </a:r>
            <a:r>
              <a:rPr lang="ja-JP" altLang="en-US" sz="1800" dirty="0">
                <a:ea typeface="ＭＳ Ｐゴシック" charset="-128"/>
              </a:rPr>
              <a:t>“</a:t>
            </a:r>
            <a:r>
              <a:rPr lang="en-US" altLang="ja-JP" sz="1800" dirty="0">
                <a:ea typeface="ＭＳ Ｐゴシック" charset="-128"/>
              </a:rPr>
              <a:t>message</a:t>
            </a:r>
            <a:r>
              <a:rPr lang="ja-JP" altLang="en-US" sz="1800" dirty="0">
                <a:ea typeface="ＭＳ Ｐゴシック" charset="-128"/>
              </a:rPr>
              <a:t>”</a:t>
            </a:r>
            <a:r>
              <a:rPr lang="en-US" altLang="ja-JP" sz="1800" dirty="0">
                <a:ea typeface="ＭＳ Ｐゴシック" charset="-128"/>
              </a:rPr>
              <a:t>, ASCII characters only</a:t>
            </a:r>
            <a:endParaRPr lang="en-US" altLang="x-none" sz="1800" dirty="0">
              <a:ea typeface="ＭＳ Ｐゴシック" charset="-128"/>
            </a:endParaRPr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V="1">
            <a:off x="3162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 flipV="1">
            <a:off x="1663700" y="3327400"/>
            <a:ext cx="3251200" cy="1162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8132763" y="2112963"/>
            <a:ext cx="80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000000"/>
                </a:solidFill>
              </a:rPr>
              <a:t>blank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</a:rPr>
              <a:t>line</a:t>
            </a:r>
          </a:p>
        </p:txBody>
      </p:sp>
      <p:grpSp>
        <p:nvGrpSpPr>
          <p:cNvPr id="150535" name="Group 11"/>
          <p:cNvGrpSpPr>
            <a:grpSpLocks/>
          </p:cNvGrpSpPr>
          <p:nvPr/>
        </p:nvGrpSpPr>
        <p:grpSpPr bwMode="auto">
          <a:xfrm>
            <a:off x="4775200" y="1778000"/>
            <a:ext cx="3441700" cy="3073400"/>
            <a:chOff x="3008" y="1120"/>
            <a:chExt cx="2168" cy="1936"/>
          </a:xfrm>
        </p:grpSpPr>
        <p:sp>
          <p:nvSpPr>
            <p:cNvPr id="31753" name="Rectangle 4"/>
            <p:cNvSpPr>
              <a:spLocks noChangeArrowheads="1"/>
            </p:cNvSpPr>
            <p:nvPr/>
          </p:nvSpPr>
          <p:spPr bwMode="auto">
            <a:xfrm>
              <a:off x="3136" y="1192"/>
              <a:ext cx="178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>
                  <a:solidFill>
                    <a:srgbClr val="FFFFFF"/>
                  </a:solidFill>
                  <a:latin typeface="Comic Sans MS" charset="0"/>
                  <a:ea typeface="ＭＳ Ｐゴシック" charset="0"/>
                </a:rPr>
                <a:t>header</a:t>
              </a:r>
            </a:p>
          </p:txBody>
        </p:sp>
        <p:sp>
          <p:nvSpPr>
            <p:cNvPr id="31754" name="Rectangle 5"/>
            <p:cNvSpPr>
              <a:spLocks noChangeArrowheads="1"/>
            </p:cNvSpPr>
            <p:nvPr/>
          </p:nvSpPr>
          <p:spPr bwMode="auto">
            <a:xfrm>
              <a:off x="3136" y="1704"/>
              <a:ext cx="1784" cy="10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>
                  <a:solidFill>
                    <a:srgbClr val="FFFFFF"/>
                  </a:solidFill>
                  <a:latin typeface="Comic Sans MS" charset="0"/>
                  <a:ea typeface="ＭＳ Ｐゴシック" charset="0"/>
                </a:rPr>
                <a:t>body</a:t>
              </a:r>
            </a:p>
          </p:txBody>
        </p:sp>
        <p:sp>
          <p:nvSpPr>
            <p:cNvPr id="31755" name="Rectangle 6"/>
            <p:cNvSpPr>
              <a:spLocks noChangeArrowheads="1"/>
            </p:cNvSpPr>
            <p:nvPr/>
          </p:nvSpPr>
          <p:spPr bwMode="auto">
            <a:xfrm>
              <a:off x="3008" y="1120"/>
              <a:ext cx="2040" cy="19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 flipH="1">
              <a:off x="4568" y="1608"/>
              <a:ext cx="6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3400" y="5946914"/>
            <a:ext cx="77724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20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Benefit of separating protocol and </a:t>
            </a:r>
            <a:r>
              <a:rPr lang="en-US" altLang="x-none" sz="2000" kern="0" dirty="0" err="1">
                <a:solidFill>
                  <a:srgbClr val="000000"/>
                </a:solidFill>
                <a:latin typeface="Comic Sans MS"/>
                <a:cs typeface="ＭＳ Ｐゴシック" charset="0"/>
              </a:rPr>
              <a:t>msg</a:t>
            </a:r>
            <a:r>
              <a:rPr lang="en-US" altLang="x-none" sz="20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: easier extensibility </a:t>
            </a:r>
          </a:p>
        </p:txBody>
      </p:sp>
    </p:spTree>
    <p:extLst>
      <p:ext uri="{BB962C8B-B14F-4D97-AF65-F5344CB8AC3E}">
        <p14:creationId xmlns:p14="http://schemas.microsoft.com/office/powerpoint/2010/main" val="14479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 dirty="0">
                <a:ea typeface="ＭＳ Ｐゴシック" charset="-128"/>
              </a:rPr>
              <a:t>Recap: Circuit Switching vs. Packet Switching</a:t>
            </a:r>
          </a:p>
        </p:txBody>
      </p:sp>
      <p:sp>
        <p:nvSpPr>
          <p:cNvPr id="37890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latin typeface="Tahoma" charset="0"/>
              </a:rPr>
              <a:t>5</a:t>
            </a:r>
            <a:endParaRPr lang="en-US" altLang="x-none" sz="1200" dirty="0">
              <a:latin typeface="Tahom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90563" y="1617663"/>
          <a:ext cx="7686675" cy="4294187"/>
        </p:xfrm>
        <a:graphic>
          <a:graphicData uri="http://schemas.openxmlformats.org/drawingml/2006/table">
            <a:tbl>
              <a:tblPr/>
              <a:tblGrid>
                <a:gridCol w="22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marL="91313" marR="91313" marT="45634" marB="456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circuit switching</a:t>
                      </a:r>
                    </a:p>
                  </a:txBody>
                  <a:tcPr marL="91313" marR="91313" marT="45634" marB="456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packet </a:t>
                      </a:r>
                      <a:br>
                        <a:rPr kumimoji="0" lang="en-US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</a:br>
                      <a:r>
                        <a:rPr kumimoji="0" lang="en-US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switching</a:t>
                      </a:r>
                    </a:p>
                  </a:txBody>
                  <a:tcPr marL="91313" marR="91313" marT="45634" marB="456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resource usage</a:t>
                      </a:r>
                    </a:p>
                  </a:txBody>
                  <a:tcPr marL="91313" marR="91313" marT="45634" marB="456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use a single partition bandwidth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use whole link bandwidth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reservation/setup</a:t>
                      </a:r>
                    </a:p>
                  </a:txBody>
                  <a:tcPr marL="91313" marR="91313" marT="45634" marB="456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need reservation </a:t>
                      </a:r>
                      <a:b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</a:b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(setup delay)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no reservation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resource contention</a:t>
                      </a:r>
                    </a:p>
                  </a:txBody>
                  <a:tcPr marL="91313" marR="91313" marT="45634" marB="456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busy signal </a:t>
                      </a:r>
                      <a:b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</a:b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(session loss)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congestion (long delay and packet losses)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charging</a:t>
                      </a:r>
                    </a:p>
                  </a:txBody>
                  <a:tcPr marL="91313" marR="91313" marT="45634" marB="456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time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packet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0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header</a:t>
                      </a:r>
                    </a:p>
                  </a:txBody>
                  <a:tcPr marL="91313" marR="91313" marT="45634" marB="456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no per-pkt header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per packet header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4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fast path processing</a:t>
                      </a:r>
                    </a:p>
                  </a:txBody>
                  <a:tcPr marL="91313" marR="91313" marT="45634" marB="456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fast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per packet processing</a:t>
                      </a:r>
                    </a:p>
                  </a:txBody>
                  <a:tcPr marL="91313" marR="91313" marT="45616" marB="456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520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480B395-7436-3A4C-A9F3-A62F6A684228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40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Message Format: Multimedia Extensions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384300"/>
            <a:ext cx="83978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MIME: multimedia mail extension, RFC 2045, 2056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Additional lines in </a:t>
            </a:r>
            <a:r>
              <a:rPr lang="en-US" altLang="x-none" sz="2000" dirty="0" err="1">
                <a:ea typeface="ＭＳ Ｐゴシック" charset="-128"/>
              </a:rPr>
              <a:t>msg</a:t>
            </a:r>
            <a:r>
              <a:rPr lang="en-US" altLang="x-none" sz="2000" dirty="0">
                <a:ea typeface="ＭＳ Ｐゴシック" charset="-128"/>
              </a:rPr>
              <a:t> header declare MIME content type</a:t>
            </a:r>
            <a:endParaRPr lang="en-US" altLang="x-none" sz="2400" dirty="0">
              <a:ea typeface="ＭＳ Ｐゴシック" charset="-128"/>
            </a:endParaRPr>
          </a:p>
        </p:txBody>
      </p:sp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3943350" y="2851150"/>
            <a:ext cx="5003800" cy="3113088"/>
            <a:chOff x="1424" y="1808"/>
            <a:chExt cx="3152" cy="2152"/>
          </a:xfrm>
        </p:grpSpPr>
        <p:sp>
          <p:nvSpPr>
            <p:cNvPr id="32783" name="Text Box 5"/>
            <p:cNvSpPr txBox="1">
              <a:spLocks noChangeArrowheads="1"/>
            </p:cNvSpPr>
            <p:nvPr/>
          </p:nvSpPr>
          <p:spPr bwMode="auto">
            <a:xfrm>
              <a:off x="1440" y="1808"/>
              <a:ext cx="3136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From: </a:t>
              </a:r>
              <a:r>
                <a:rPr lang="en-US" sz="1800" b="1" dirty="0" err="1">
                  <a:solidFill>
                    <a:srgbClr val="000000"/>
                  </a:solidFill>
                  <a:latin typeface="Courier New" charset="0"/>
                </a:rPr>
                <a:t>xmucnns@sina.com</a:t>
              </a:r>
              <a:endParaRPr lang="en-US" sz="1800" b="1" dirty="0">
                <a:solidFill>
                  <a:srgbClr val="000000"/>
                </a:solidFill>
                <a:latin typeface="Courier New" charset="0"/>
              </a:endParaRPr>
            </a:p>
            <a:p>
              <a:pPr algn="l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To: </a:t>
              </a:r>
              <a:r>
                <a:rPr lang="en-US" sz="1800" b="1" dirty="0" err="1">
                  <a:solidFill>
                    <a:srgbClr val="000000"/>
                  </a:solidFill>
                  <a:latin typeface="Courier New" charset="0"/>
                </a:rPr>
                <a:t>qiaoxiang@xmu.edu.cn</a:t>
              </a: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 </a:t>
              </a:r>
            </a:p>
            <a:p>
              <a:pPr algn="l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Subject: Network map. </a:t>
              </a:r>
            </a:p>
            <a:p>
              <a:pPr algn="l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MIME-Version: 1.0 </a:t>
              </a:r>
            </a:p>
            <a:p>
              <a:pPr algn="l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Content-Type: image/jpeg </a:t>
              </a:r>
              <a:b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Content-Transfer-Encoding: base64</a:t>
              </a:r>
              <a:b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</a:br>
              <a:endParaRPr lang="en-US" sz="1800" b="1" dirty="0">
                <a:solidFill>
                  <a:srgbClr val="000000"/>
                </a:solidFill>
                <a:latin typeface="Courier New" charset="0"/>
              </a:endParaRPr>
            </a:p>
            <a:p>
              <a:pPr algn="l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base64 encoded data ..... </a:t>
              </a:r>
            </a:p>
            <a:p>
              <a:pPr algn="l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......................... </a:t>
              </a:r>
            </a:p>
            <a:p>
              <a:pPr algn="l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......base64 encoded data </a:t>
              </a:r>
            </a:p>
            <a:p>
              <a:pPr algn="l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ourier New" charset="0"/>
                </a:rPr>
                <a:t> </a:t>
              </a:r>
            </a:p>
          </p:txBody>
        </p:sp>
        <p:sp>
          <p:nvSpPr>
            <p:cNvPr id="32784" name="Rectangle 6"/>
            <p:cNvSpPr>
              <a:spLocks noChangeArrowheads="1"/>
            </p:cNvSpPr>
            <p:nvPr/>
          </p:nvSpPr>
          <p:spPr bwMode="auto">
            <a:xfrm>
              <a:off x="1424" y="1808"/>
              <a:ext cx="2984" cy="2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0" y="3465513"/>
            <a:ext cx="2825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>
                <a:solidFill>
                  <a:srgbClr val="000000"/>
                </a:solidFill>
              </a:rPr>
              <a:t>multimedia data</a:t>
            </a:r>
          </a:p>
          <a:p>
            <a:pPr algn="r">
              <a:defRPr/>
            </a:pPr>
            <a:r>
              <a:rPr lang="en-US" sz="2000">
                <a:solidFill>
                  <a:srgbClr val="000000"/>
                </a:solidFill>
              </a:rPr>
              <a:t>type, subtype, </a:t>
            </a:r>
          </a:p>
          <a:p>
            <a:pPr algn="r">
              <a:defRPr/>
            </a:pPr>
            <a:r>
              <a:rPr lang="en-US" sz="2000">
                <a:solidFill>
                  <a:srgbClr val="000000"/>
                </a:solidFill>
              </a:rPr>
              <a:t>parameter declaration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833438" y="4556125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>
                <a:solidFill>
                  <a:srgbClr val="000000"/>
                </a:solidFill>
              </a:rPr>
              <a:t>method used</a:t>
            </a:r>
          </a:p>
          <a:p>
            <a:pPr algn="r">
              <a:defRPr/>
            </a:pPr>
            <a:r>
              <a:rPr lang="en-US" sz="2000">
                <a:solidFill>
                  <a:srgbClr val="000000"/>
                </a:solidFill>
              </a:rPr>
              <a:t>to encode data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973138" y="3001963"/>
            <a:ext cx="1852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000000"/>
                </a:solidFill>
              </a:rPr>
              <a:t>MIME version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1106488" y="5529263"/>
            <a:ext cx="176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000000"/>
                </a:solidFill>
              </a:rPr>
              <a:t>encoded data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2857500" y="3276600"/>
            <a:ext cx="1155700" cy="546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2832100" y="3911600"/>
            <a:ext cx="1181100" cy="190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2806700" y="4419600"/>
            <a:ext cx="1244600" cy="355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2844800" y="5168900"/>
            <a:ext cx="1003300" cy="50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2782" name="Freeform 15"/>
          <p:cNvSpPr>
            <a:spLocks/>
          </p:cNvSpPr>
          <p:nvPr/>
        </p:nvSpPr>
        <p:spPr bwMode="auto">
          <a:xfrm>
            <a:off x="3871913" y="4810125"/>
            <a:ext cx="309562" cy="881063"/>
          </a:xfrm>
          <a:custGeom>
            <a:avLst/>
            <a:gdLst>
              <a:gd name="T0" fmla="*/ 2147483647 w 195"/>
              <a:gd name="T1" fmla="*/ 2147483647 h 555"/>
              <a:gd name="T2" fmla="*/ 0 w 195"/>
              <a:gd name="T3" fmla="*/ 0 h 555"/>
              <a:gd name="T4" fmla="*/ 0 w 195"/>
              <a:gd name="T5" fmla="*/ 2147483647 h 555"/>
              <a:gd name="T6" fmla="*/ 2147483647 w 195"/>
              <a:gd name="T7" fmla="*/ 2147483647 h 555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555"/>
              <a:gd name="T14" fmla="*/ 195 w 195"/>
              <a:gd name="T15" fmla="*/ 555 h 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555">
                <a:moveTo>
                  <a:pt x="159" y="3"/>
                </a:moveTo>
                <a:lnTo>
                  <a:pt x="0" y="0"/>
                </a:lnTo>
                <a:lnTo>
                  <a:pt x="0" y="555"/>
                </a:lnTo>
                <a:lnTo>
                  <a:pt x="195" y="552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6030913"/>
            <a:ext cx="77724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2000" kern="0" dirty="0">
                <a:solidFill>
                  <a:srgbClr val="000000"/>
                </a:solidFill>
                <a:latin typeface="Comic Sans MS"/>
                <a:cs typeface="ＭＳ Ｐゴシック" charset="0"/>
              </a:rPr>
              <a:t>Benefit of MIME type: self describing data type, </a:t>
            </a:r>
            <a:r>
              <a:rPr lang="en-US" altLang="x-none" sz="2000" kern="0">
                <a:solidFill>
                  <a:srgbClr val="000000"/>
                </a:solidFill>
                <a:latin typeface="Comic Sans MS"/>
                <a:cs typeface="ＭＳ Ｐゴシック" charset="0"/>
              </a:rPr>
              <a:t>adding extensibility.</a:t>
            </a:r>
            <a:endParaRPr lang="en-US" altLang="x-none" sz="2000" kern="0" dirty="0">
              <a:solidFill>
                <a:srgbClr val="000000"/>
              </a:solidFill>
              <a:latin typeface="Comic Sans MS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87468AD-BE0D-054C-8836-F449D508FE82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41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431800"/>
            <a:ext cx="8382000" cy="638175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Multipart Type: How Attachment Works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31825" y="1425575"/>
            <a:ext cx="73469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From: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</a:rPr>
              <a:t>xmucnns@sina.com</a:t>
            </a:r>
            <a:endParaRPr 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To: </a:t>
            </a:r>
            <a:r>
              <a:rPr lang="en-US" sz="1600" b="1" dirty="0" err="1">
                <a:solidFill>
                  <a:srgbClr val="000000"/>
                </a:solidFill>
                <a:latin typeface="Courier New" charset="0"/>
              </a:rPr>
              <a:t>qiaoxiang@xmu.edu.cn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</a:p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Subject: Network map. </a:t>
            </a:r>
          </a:p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MIME-Version: 1.0 </a:t>
            </a:r>
          </a:p>
          <a:p>
            <a:pPr algn="l">
              <a:defRPr/>
            </a:pPr>
            <a:r>
              <a:rPr lang="en-US" sz="1600" b="1" dirty="0">
                <a:solidFill>
                  <a:srgbClr val="FF0000"/>
                </a:solidFill>
                <a:latin typeface="Courier New" charset="0"/>
              </a:rPr>
              <a:t>Content-Type: multipart/mixed; boundary=98766789</a:t>
            </a:r>
          </a:p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</a:p>
          <a:p>
            <a:pPr algn="l">
              <a:defRPr/>
            </a:pPr>
            <a:r>
              <a:rPr lang="en-US" sz="1600" b="1" dirty="0">
                <a:solidFill>
                  <a:srgbClr val="3333CC"/>
                </a:solidFill>
                <a:latin typeface="Courier New" charset="0"/>
              </a:rPr>
              <a:t>--98766789</a:t>
            </a:r>
          </a:p>
          <a:p>
            <a:pPr algn="l">
              <a:defRPr/>
            </a:pPr>
            <a:r>
              <a:rPr lang="en-US" sz="1600" b="1" dirty="0">
                <a:solidFill>
                  <a:srgbClr val="3333CC"/>
                </a:solidFill>
                <a:latin typeface="Courier New" charset="0"/>
              </a:rPr>
              <a:t>Content-Transfer-Encoding: quoted-printable</a:t>
            </a:r>
          </a:p>
          <a:p>
            <a:pPr algn="l">
              <a:defRPr/>
            </a:pPr>
            <a:r>
              <a:rPr lang="en-US" sz="1600" b="1" dirty="0">
                <a:solidFill>
                  <a:srgbClr val="3333CC"/>
                </a:solidFill>
                <a:latin typeface="Courier New" charset="0"/>
              </a:rPr>
              <a:t>Content-Type: text/plain</a:t>
            </a:r>
          </a:p>
          <a:p>
            <a:pPr algn="l">
              <a:defRPr/>
            </a:pPr>
            <a:endParaRPr lang="en-US" sz="1600" b="1" dirty="0">
              <a:solidFill>
                <a:srgbClr val="3333CC"/>
              </a:solidFill>
              <a:latin typeface="Courier New" charset="0"/>
            </a:endParaRPr>
          </a:p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Hi, </a:t>
            </a:r>
          </a:p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Attached is network topology map.</a:t>
            </a:r>
          </a:p>
          <a:p>
            <a:pPr algn="l">
              <a:defRPr/>
            </a:pPr>
            <a:r>
              <a:rPr lang="en-US" sz="1600" b="1" dirty="0">
                <a:solidFill>
                  <a:srgbClr val="3333CC"/>
                </a:solidFill>
                <a:latin typeface="Courier New" charset="0"/>
              </a:rPr>
              <a:t>--98766789</a:t>
            </a:r>
          </a:p>
          <a:p>
            <a:pPr algn="l">
              <a:defRPr/>
            </a:pPr>
            <a:r>
              <a:rPr lang="en-US" sz="1600" b="1" dirty="0">
                <a:solidFill>
                  <a:srgbClr val="3333CC"/>
                </a:solidFill>
                <a:latin typeface="Courier New" charset="0"/>
              </a:rPr>
              <a:t>Content-Transfer-Encoding: base64</a:t>
            </a:r>
          </a:p>
          <a:p>
            <a:pPr algn="l">
              <a:defRPr/>
            </a:pPr>
            <a:r>
              <a:rPr lang="en-US" sz="1600" b="1" dirty="0">
                <a:solidFill>
                  <a:srgbClr val="3333CC"/>
                </a:solidFill>
                <a:latin typeface="Courier New" charset="0"/>
              </a:rPr>
              <a:t>Content-Type: image/jpeg</a:t>
            </a:r>
          </a:p>
          <a:p>
            <a:pPr algn="l">
              <a:defRPr/>
            </a:pPr>
            <a:endParaRPr 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base64 encoded data ..... </a:t>
            </a:r>
          </a:p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......................... </a:t>
            </a:r>
          </a:p>
          <a:p>
            <a:pPr algn="l"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</a:rPr>
              <a:t>......base64 encoded data </a:t>
            </a:r>
          </a:p>
          <a:p>
            <a:pPr algn="l">
              <a:defRPr/>
            </a:pPr>
            <a:r>
              <a:rPr lang="en-US" sz="1600" b="1" dirty="0">
                <a:solidFill>
                  <a:srgbClr val="3333CC"/>
                </a:solidFill>
                <a:latin typeface="Courier New" charset="0"/>
              </a:rPr>
              <a:t>--98766789--</a:t>
            </a:r>
          </a:p>
          <a:p>
            <a:pPr algn="l">
              <a:defRPr/>
            </a:pPr>
            <a:endParaRPr lang="en-US" sz="1800" b="1" dirty="0">
              <a:solidFill>
                <a:srgbClr val="00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90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9FACA5-F9A6-064E-8320-5C141E15FD65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42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POP3 Protocol: Mail Retrieval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38275"/>
            <a:ext cx="3971925" cy="5183188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Authorization phase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client commands: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b="1" dirty="0">
                <a:latin typeface="Courier New" charset="0"/>
                <a:ea typeface="ＭＳ Ｐゴシック" charset="-128"/>
              </a:rPr>
              <a:t>user:</a:t>
            </a:r>
            <a:r>
              <a:rPr lang="en-US" altLang="x-none" sz="2000" dirty="0">
                <a:ea typeface="ＭＳ Ｐゴシック" charset="-128"/>
              </a:rPr>
              <a:t> declare username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b="1" dirty="0">
                <a:latin typeface="Courier New" charset="0"/>
                <a:ea typeface="ＭＳ Ｐゴシック" charset="-128"/>
              </a:rPr>
              <a:t>pass:</a:t>
            </a:r>
            <a:r>
              <a:rPr lang="en-US" altLang="x-none" sz="2000" dirty="0">
                <a:ea typeface="ＭＳ Ｐゴシック" charset="-128"/>
              </a:rPr>
              <a:t> password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server responses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b="1" dirty="0">
                <a:latin typeface="Courier New" charset="0"/>
                <a:ea typeface="ＭＳ Ｐゴシック" charset="-128"/>
              </a:rPr>
              <a:t>+OK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b="1" dirty="0">
                <a:latin typeface="Courier New" charset="0"/>
                <a:ea typeface="ＭＳ Ｐゴシック" charset="-128"/>
              </a:rPr>
              <a:t>-ERR</a:t>
            </a:r>
            <a:endParaRPr lang="en-US" altLang="x-none" sz="1800" dirty="0">
              <a:ea typeface="ＭＳ Ｐゴシック" charset="-128"/>
            </a:endParaRPr>
          </a:p>
          <a:p>
            <a:pPr>
              <a:buFont typeface="ZapfDingbats" charset="0"/>
              <a:buNone/>
            </a:pP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Transaction phase, </a:t>
            </a:r>
            <a:r>
              <a:rPr lang="en-US" altLang="x-none" sz="2000" dirty="0">
                <a:solidFill>
                  <a:schemeClr val="tx2"/>
                </a:solidFill>
                <a:ea typeface="ＭＳ Ｐゴシック" charset="-128"/>
              </a:rPr>
              <a:t>client: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b="1" dirty="0">
                <a:latin typeface="Courier New" charset="0"/>
                <a:ea typeface="ＭＳ Ｐゴシック" charset="-128"/>
              </a:rPr>
              <a:t>list:</a:t>
            </a:r>
            <a:r>
              <a:rPr lang="en-US" altLang="x-none" sz="2000" dirty="0">
                <a:ea typeface="ＭＳ Ｐゴシック" charset="-128"/>
              </a:rPr>
              <a:t> list message numbers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b="1" dirty="0" err="1">
                <a:latin typeface="Courier New" charset="0"/>
                <a:ea typeface="ＭＳ Ｐゴシック" charset="-128"/>
              </a:rPr>
              <a:t>retr</a:t>
            </a:r>
            <a:r>
              <a:rPr lang="en-US" altLang="x-none" sz="2000" b="1" dirty="0">
                <a:latin typeface="Courier New" charset="0"/>
                <a:ea typeface="ＭＳ Ｐゴシック" charset="-128"/>
              </a:rPr>
              <a:t>:</a:t>
            </a:r>
            <a:r>
              <a:rPr lang="en-US" altLang="x-none" sz="2000" dirty="0">
                <a:ea typeface="ＭＳ Ｐゴシック" charset="-128"/>
              </a:rPr>
              <a:t> retrieve message by number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b="1" dirty="0">
                <a:latin typeface="Courier New" charset="0"/>
                <a:ea typeface="ＭＳ Ｐゴシック" charset="-128"/>
              </a:rPr>
              <a:t>dele:</a:t>
            </a:r>
            <a:r>
              <a:rPr lang="en-US" altLang="x-none" sz="2000" dirty="0">
                <a:ea typeface="ＭＳ Ｐゴシック" charset="-128"/>
              </a:rPr>
              <a:t> delete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b="1" dirty="0">
                <a:latin typeface="Courier New" charset="0"/>
                <a:ea typeface="ＭＳ Ｐゴシック" charset="-128"/>
              </a:rPr>
              <a:t>quit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34823" name="Freeform 6"/>
          <p:cNvSpPr>
            <a:spLocks/>
          </p:cNvSpPr>
          <p:nvPr/>
        </p:nvSpPr>
        <p:spPr bwMode="auto">
          <a:xfrm>
            <a:off x="4972050" y="1560513"/>
            <a:ext cx="371475" cy="1301750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>
            <a:off x="3486150" y="1676400"/>
            <a:ext cx="1425575" cy="376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4825" name="Freeform 8"/>
          <p:cNvSpPr>
            <a:spLocks/>
          </p:cNvSpPr>
          <p:nvPr/>
        </p:nvSpPr>
        <p:spPr bwMode="auto">
          <a:xfrm>
            <a:off x="4962525" y="3125789"/>
            <a:ext cx="371475" cy="3325812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 flipV="1">
            <a:off x="3152775" y="3952875"/>
            <a:ext cx="1733550" cy="323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4827" name="Text Box 6"/>
          <p:cNvSpPr txBox="1">
            <a:spLocks noChangeArrowheads="1"/>
          </p:cNvSpPr>
          <p:nvPr/>
        </p:nvSpPr>
        <p:spPr bwMode="auto">
          <a:xfrm>
            <a:off x="76200" y="6490256"/>
            <a:ext cx="3631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 b="1" dirty="0">
                <a:solidFill>
                  <a:srgbClr val="002060"/>
                </a:solidFill>
                <a:latin typeface="Courier New" charset="0"/>
              </a:rPr>
              <a:t>%telnet </a:t>
            </a:r>
            <a:r>
              <a:rPr lang="en-US" altLang="x-none" sz="1800" b="1" dirty="0" err="1">
                <a:solidFill>
                  <a:srgbClr val="002060"/>
                </a:solidFill>
                <a:latin typeface="Courier New" charset="0"/>
              </a:rPr>
              <a:t>pop.sina.com</a:t>
            </a:r>
            <a:r>
              <a:rPr lang="en-US" altLang="x-none" sz="1800" b="1" dirty="0">
                <a:solidFill>
                  <a:srgbClr val="002060"/>
                </a:solidFill>
                <a:latin typeface="Courier New" charset="0"/>
              </a:rPr>
              <a:t> 110</a:t>
            </a:r>
            <a:endParaRPr lang="en-US" altLang="x-none" sz="2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CBBFA-3EE5-344C-8563-A81E82BD749D}"/>
              </a:ext>
            </a:extLst>
          </p:cNvPr>
          <p:cNvSpPr txBox="1"/>
          <p:nvPr/>
        </p:nvSpPr>
        <p:spPr>
          <a:xfrm>
            <a:off x="5232930" y="1462528"/>
            <a:ext cx="37327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S: +OK </a:t>
            </a:r>
            <a:r>
              <a:rPr lang="en-US" sz="1800" dirty="0" err="1"/>
              <a:t>sina</a:t>
            </a:r>
            <a:r>
              <a:rPr lang="en-US" sz="1800" dirty="0"/>
              <a:t> pop3 server ready</a:t>
            </a:r>
          </a:p>
          <a:p>
            <a:pPr algn="l"/>
            <a:r>
              <a:rPr lang="en-US" sz="1800" dirty="0"/>
              <a:t>C: user </a:t>
            </a:r>
            <a:r>
              <a:rPr lang="en-US" sz="1800" dirty="0" err="1"/>
              <a:t>xmucnns</a:t>
            </a:r>
            <a:endParaRPr lang="en-US" sz="1800" dirty="0"/>
          </a:p>
          <a:p>
            <a:pPr algn="l"/>
            <a:r>
              <a:rPr lang="en-US" sz="1800" dirty="0"/>
              <a:t>S: +OK welcome to </a:t>
            </a:r>
            <a:r>
              <a:rPr lang="en-US" sz="1800" dirty="0" err="1"/>
              <a:t>sina</a:t>
            </a:r>
            <a:r>
              <a:rPr lang="en-US" sz="1800" dirty="0"/>
              <a:t> mail</a:t>
            </a:r>
          </a:p>
          <a:p>
            <a:pPr algn="l"/>
            <a:r>
              <a:rPr lang="en-US" sz="1800" dirty="0"/>
              <a:t>C: pass 334f5605df1504f9</a:t>
            </a:r>
          </a:p>
          <a:p>
            <a:pPr algn="l"/>
            <a:r>
              <a:rPr lang="en-US" sz="1800" dirty="0"/>
              <a:t>S: +OK 4 messages (32377 octets)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C: list</a:t>
            </a:r>
          </a:p>
          <a:p>
            <a:pPr algn="l"/>
            <a:r>
              <a:rPr lang="en-US" sz="1800" dirty="0"/>
              <a:t>S: +OK 4 messages (32377 octets)</a:t>
            </a:r>
          </a:p>
          <a:p>
            <a:pPr algn="l"/>
            <a:r>
              <a:rPr lang="en-US" sz="1800" dirty="0"/>
              <a:t>S: 1 10410</a:t>
            </a:r>
          </a:p>
          <a:p>
            <a:pPr algn="l"/>
            <a:r>
              <a:rPr lang="en-US" sz="1800" dirty="0"/>
              <a:t>S: 2 10748</a:t>
            </a:r>
          </a:p>
          <a:p>
            <a:pPr algn="l"/>
            <a:r>
              <a:rPr lang="en-US" sz="1800" dirty="0"/>
              <a:t>S: 3 7859</a:t>
            </a:r>
          </a:p>
          <a:p>
            <a:pPr algn="l"/>
            <a:r>
              <a:rPr lang="en-US" sz="1800" dirty="0"/>
              <a:t>S: 4 3360</a:t>
            </a:r>
          </a:p>
          <a:p>
            <a:pPr algn="l"/>
            <a:r>
              <a:rPr lang="en-US" sz="1800" dirty="0"/>
              <a:t>S: .</a:t>
            </a:r>
          </a:p>
          <a:p>
            <a:pPr algn="l"/>
            <a:r>
              <a:rPr lang="en-US" sz="1800" dirty="0"/>
              <a:t>C: </a:t>
            </a:r>
            <a:r>
              <a:rPr lang="en-US" sz="1800" dirty="0" err="1"/>
              <a:t>retr</a:t>
            </a:r>
            <a:r>
              <a:rPr lang="en-US" sz="1800" dirty="0"/>
              <a:t> 4</a:t>
            </a:r>
          </a:p>
          <a:p>
            <a:pPr algn="l"/>
            <a:r>
              <a:rPr lang="en-US" sz="1800" dirty="0"/>
              <a:t>S: +OK 3360 octets</a:t>
            </a:r>
          </a:p>
          <a:p>
            <a:pPr algn="l"/>
            <a:r>
              <a:rPr lang="en-US" sz="1800" dirty="0"/>
              <a:t>C: dele 2</a:t>
            </a:r>
          </a:p>
          <a:p>
            <a:pPr algn="l"/>
            <a:r>
              <a:rPr lang="en-US" sz="1800" dirty="0"/>
              <a:t>C: quit</a:t>
            </a:r>
          </a:p>
          <a:p>
            <a:pPr algn="l"/>
            <a:r>
              <a:rPr lang="en-US" sz="1800" dirty="0"/>
              <a:t>S: +OK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BD2D9-27BE-D14D-AF48-94D9DFCCB07D}"/>
              </a:ext>
            </a:extLst>
          </p:cNvPr>
          <p:cNvSpPr txBox="1"/>
          <p:nvPr/>
        </p:nvSpPr>
        <p:spPr>
          <a:xfrm>
            <a:off x="6503519" y="6113046"/>
            <a:ext cx="245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POP3 server signing off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EACAFE-60E7-8A43-A3A1-F73102B8B94C}"/>
              </a:ext>
            </a:extLst>
          </p:cNvPr>
          <p:cNvSpPr txBox="1"/>
          <p:nvPr/>
        </p:nvSpPr>
        <p:spPr>
          <a:xfrm>
            <a:off x="6593934" y="2862263"/>
            <a:ext cx="245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user successfully logged in</a:t>
            </a:r>
          </a:p>
        </p:txBody>
      </p:sp>
    </p:spTree>
    <p:extLst>
      <p:ext uri="{BB962C8B-B14F-4D97-AF65-F5344CB8AC3E}">
        <p14:creationId xmlns:p14="http://schemas.microsoft.com/office/powerpoint/2010/main" val="16821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  <p:bldP spid="34827" grpId="0"/>
      <p:bldP spid="2" grpId="0"/>
      <p:bldP spid="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email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 err="1"/>
              <a:t>sina.com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Send an</a:t>
            </a:r>
            <a:r>
              <a:rPr lang="zh-CN" altLang="en-US" dirty="0"/>
              <a:t> </a:t>
            </a:r>
            <a:r>
              <a:rPr lang="en-US" dirty="0"/>
              <a:t>email to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registered</a:t>
            </a:r>
            <a:r>
              <a:rPr lang="zh-CN" altLang="en-US" dirty="0"/>
              <a:t> </a:t>
            </a:r>
            <a:r>
              <a:rPr lang="en-US" altLang="zh-CN" dirty="0"/>
              <a:t>email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smtp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Retrieve using pop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8200E6-4CED-3D4B-AAC7-42A621ACFA33}" type="slidenum">
              <a:rPr lang="en-US" altLang="x-none" smtClean="0"/>
              <a:pPr/>
              <a:t>43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0357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7823A4-81B8-1A45-9743-07104256B7DA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44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38125"/>
            <a:ext cx="8382000" cy="1143000"/>
          </a:xfrm>
        </p:spPr>
        <p:txBody>
          <a:bodyPr/>
          <a:lstStyle/>
          <a:p>
            <a:r>
              <a:rPr lang="en-US" altLang="x-none" sz="2800">
                <a:ea typeface="ＭＳ Ｐゴシック" charset="-128"/>
              </a:rPr>
              <a:t>Evaluation of SMTP/POP/IMAP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4106" name="Rectangle 306"/>
          <p:cNvSpPr>
            <a:spLocks noChangeArrowheads="1"/>
          </p:cNvSpPr>
          <p:nvPr/>
        </p:nvSpPr>
        <p:spPr bwMode="auto">
          <a:xfrm>
            <a:off x="415925" y="2600325"/>
            <a:ext cx="3646488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Key questions to ask about a C-S application</a:t>
            </a:r>
          </a:p>
          <a:p>
            <a:pPr algn="l"/>
            <a:b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</a:t>
            </a:r>
            <a:r>
              <a:rPr lang="en-US" altLang="zh-CN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extensible</a:t>
            </a: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</a:p>
          <a:p>
            <a:pPr algn="l"/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</a:t>
            </a:r>
            <a:r>
              <a:rPr lang="en-US" altLang="zh-CN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scalable</a:t>
            </a: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</a:p>
          <a:p>
            <a:pPr algn="l"/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</a:t>
            </a:r>
            <a:r>
              <a:rPr lang="en-US" altLang="zh-CN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robust</a:t>
            </a: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 </a:t>
            </a:r>
          </a:p>
          <a:p>
            <a:pPr algn="l"/>
            <a:r>
              <a:rPr lang="en-US" altLang="x-none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</a:t>
            </a:r>
            <a:r>
              <a:rPr lang="en-US" altLang="x-none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security</a:t>
            </a:r>
            <a:r>
              <a:rPr lang="en-US" altLang="x-none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  <a:endParaRPr lang="en-US" altLang="x-none" sz="1800" b="1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107" name="Line 18"/>
          <p:cNvSpPr>
            <a:spLocks noChangeShapeType="1"/>
          </p:cNvSpPr>
          <p:nvPr/>
        </p:nvSpPr>
        <p:spPr bwMode="auto">
          <a:xfrm>
            <a:off x="5724525" y="2476500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160773" name="Group 19"/>
          <p:cNvGrpSpPr>
            <a:grpSpLocks/>
          </p:cNvGrpSpPr>
          <p:nvPr/>
        </p:nvGrpSpPr>
        <p:grpSpPr bwMode="auto">
          <a:xfrm>
            <a:off x="7116763" y="2479675"/>
            <a:ext cx="355600" cy="933450"/>
            <a:chOff x="4180" y="783"/>
            <a:chExt cx="150" cy="307"/>
          </a:xfrm>
        </p:grpSpPr>
        <p:sp>
          <p:nvSpPr>
            <p:cNvPr id="4217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8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70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9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20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21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22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23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24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60774" name="Group 28"/>
          <p:cNvGrpSpPr>
            <a:grpSpLocks/>
          </p:cNvGrpSpPr>
          <p:nvPr/>
        </p:nvGrpSpPr>
        <p:grpSpPr bwMode="auto">
          <a:xfrm>
            <a:off x="6873875" y="2932113"/>
            <a:ext cx="822325" cy="1049337"/>
            <a:chOff x="4288" y="2627"/>
            <a:chExt cx="518" cy="661"/>
          </a:xfrm>
        </p:grpSpPr>
        <p:sp>
          <p:nvSpPr>
            <p:cNvPr id="4202" name="Rectangle 2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03" name="Text Box 30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>
                  <a:solidFill>
                    <a:srgbClr val="000000"/>
                  </a:solidFill>
                </a:rPr>
                <a:t>mail</a:t>
              </a:r>
            </a:p>
            <a:p>
              <a:pPr>
                <a:defRPr/>
              </a:pPr>
              <a:r>
                <a:rPr lang="en-US" sz="1600">
                  <a:solidFill>
                    <a:srgbClr val="000000"/>
                  </a:solidFill>
                </a:rPr>
                <a:t>server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204" name="Rectangle 3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05" name="Line 3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6" name="Line 3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7" name="Line 3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8" name="Line 3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9" name="Line 3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10" name="Line 3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11" name="Line 3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12" name="Rectangle 3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3" name="Rectangle 4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4" name="Rectangle 4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5" name="Rectangle 4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6" name="Rectangle 4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60775" name="Group 44"/>
          <p:cNvGrpSpPr>
            <a:grpSpLocks/>
          </p:cNvGrpSpPr>
          <p:nvPr/>
        </p:nvGrpSpPr>
        <p:grpSpPr bwMode="auto">
          <a:xfrm>
            <a:off x="7599363" y="2070100"/>
            <a:ext cx="709612" cy="703263"/>
            <a:chOff x="4337" y="290"/>
            <a:chExt cx="447" cy="443"/>
          </a:xfrm>
        </p:grpSpPr>
        <p:graphicFrame>
          <p:nvGraphicFramePr>
            <p:cNvPr id="160869" name="Object 4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21" name="Clip" r:id="rId4" imgW="1307079" imgH="1083682" progId="MS_ClipArt_Gallery.2">
                    <p:embed/>
                  </p:oleObj>
                </mc:Choice>
                <mc:Fallback>
                  <p:oleObj name="Clip" r:id="rId4" imgW="1307079" imgH="1083682" progId="MS_ClipArt_Gallery.2">
                    <p:embed/>
                    <p:pic>
                      <p:nvPicPr>
                        <p:cNvPr id="160869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70" name="Group 4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200" name="Rectangle 4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201" name="Text Box 4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60776" name="Group 49"/>
          <p:cNvGrpSpPr>
            <a:grpSpLocks/>
          </p:cNvGrpSpPr>
          <p:nvPr/>
        </p:nvGrpSpPr>
        <p:grpSpPr bwMode="auto">
          <a:xfrm>
            <a:off x="7827963" y="3079750"/>
            <a:ext cx="709612" cy="703263"/>
            <a:chOff x="4337" y="290"/>
            <a:chExt cx="447" cy="443"/>
          </a:xfrm>
        </p:grpSpPr>
        <p:graphicFrame>
          <p:nvGraphicFramePr>
            <p:cNvPr id="160865" name="Object 5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22"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160865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66" name="Group 5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97" name="Rectangle 5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98" name="Text Box 5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60777" name="Group 54"/>
          <p:cNvGrpSpPr>
            <a:grpSpLocks/>
          </p:cNvGrpSpPr>
          <p:nvPr/>
        </p:nvGrpSpPr>
        <p:grpSpPr bwMode="auto">
          <a:xfrm>
            <a:off x="7599363" y="4127500"/>
            <a:ext cx="709612" cy="703263"/>
            <a:chOff x="4337" y="290"/>
            <a:chExt cx="447" cy="443"/>
          </a:xfrm>
        </p:grpSpPr>
        <p:graphicFrame>
          <p:nvGraphicFramePr>
            <p:cNvPr id="160861" name="Object 5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23" name="Clip" r:id="rId7" imgW="1307079" imgH="1083682" progId="MS_ClipArt_Gallery.2">
                    <p:embed/>
                  </p:oleObj>
                </mc:Choice>
                <mc:Fallback>
                  <p:oleObj name="Clip" r:id="rId7" imgW="1307079" imgH="1083682" progId="MS_ClipArt_Gallery.2">
                    <p:embed/>
                    <p:pic>
                      <p:nvPicPr>
                        <p:cNvPr id="160861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62" name="Group 5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94" name="Rectangle 5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95" name="Text Box 5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60778" name="Group 59"/>
          <p:cNvGrpSpPr>
            <a:grpSpLocks/>
          </p:cNvGrpSpPr>
          <p:nvPr/>
        </p:nvGrpSpPr>
        <p:grpSpPr bwMode="auto">
          <a:xfrm>
            <a:off x="4873625" y="3889375"/>
            <a:ext cx="822325" cy="1501775"/>
            <a:chOff x="3484" y="2522"/>
            <a:chExt cx="518" cy="946"/>
          </a:xfrm>
        </p:grpSpPr>
        <p:grpSp>
          <p:nvGrpSpPr>
            <p:cNvPr id="160836" name="Group 60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4185" name="AutoShape 6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6" name="Rectangle 6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0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7" name="Rectangle 6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8" name="AutoShape 6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9" name="Line 6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90" name="Line 6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91" name="Rectangle 6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92" name="Rectangle 6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60837" name="Group 69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4170" name="Rectangle 70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71" name="Text Box 71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mail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server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172" name="Rectangle 72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73" name="Line 73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4" name="Line 74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5" name="Line 75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6" name="Line 76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7" name="Line 77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8" name="Line 78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9" name="Line 79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80" name="Rectangle 80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1" name="Rectangle 81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2" name="Rectangle 82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3" name="Rectangle 83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4" name="Rectangle 84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grpSp>
        <p:nvGrpSpPr>
          <p:cNvPr id="160779" name="Group 85"/>
          <p:cNvGrpSpPr>
            <a:grpSpLocks/>
          </p:cNvGrpSpPr>
          <p:nvPr/>
        </p:nvGrpSpPr>
        <p:grpSpPr bwMode="auto">
          <a:xfrm>
            <a:off x="7016750" y="5516563"/>
            <a:ext cx="709613" cy="703262"/>
            <a:chOff x="4337" y="290"/>
            <a:chExt cx="447" cy="443"/>
          </a:xfrm>
        </p:grpSpPr>
        <p:graphicFrame>
          <p:nvGraphicFramePr>
            <p:cNvPr id="160832" name="Object 8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24" name="Clip" r:id="rId8" imgW="1307079" imgH="1083682" progId="MS_ClipArt_Gallery.2">
                    <p:embed/>
                  </p:oleObj>
                </mc:Choice>
                <mc:Fallback>
                  <p:oleObj name="Clip" r:id="rId8" imgW="1307079" imgH="1083682" progId="MS_ClipArt_Gallery.2">
                    <p:embed/>
                    <p:pic>
                      <p:nvPicPr>
                        <p:cNvPr id="160832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33" name="Group 8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66" name="Rectangle 8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67" name="Text Box 8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60780" name="Group 90"/>
          <p:cNvGrpSpPr>
            <a:grpSpLocks/>
          </p:cNvGrpSpPr>
          <p:nvPr/>
        </p:nvGrpSpPr>
        <p:grpSpPr bwMode="auto">
          <a:xfrm>
            <a:off x="4989513" y="5499100"/>
            <a:ext cx="709612" cy="703263"/>
            <a:chOff x="4337" y="290"/>
            <a:chExt cx="447" cy="443"/>
          </a:xfrm>
        </p:grpSpPr>
        <p:graphicFrame>
          <p:nvGraphicFramePr>
            <p:cNvPr id="160828" name="Object 9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25" name="Clip" r:id="rId9" imgW="1307079" imgH="1083682" progId="MS_ClipArt_Gallery.2">
                    <p:embed/>
                  </p:oleObj>
                </mc:Choice>
                <mc:Fallback>
                  <p:oleObj name="Clip" r:id="rId9" imgW="1307079" imgH="1083682" progId="MS_ClipArt_Gallery.2">
                    <p:embed/>
                    <p:pic>
                      <p:nvPicPr>
                        <p:cNvPr id="160828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29" name="Group 9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63" name="Rectangle 9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64" name="Text Box 9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60781" name="Group 95"/>
          <p:cNvGrpSpPr>
            <a:grpSpLocks/>
          </p:cNvGrpSpPr>
          <p:nvPr/>
        </p:nvGrpSpPr>
        <p:grpSpPr bwMode="auto">
          <a:xfrm>
            <a:off x="4873625" y="1631950"/>
            <a:ext cx="822325" cy="1501775"/>
            <a:chOff x="3484" y="2522"/>
            <a:chExt cx="518" cy="946"/>
          </a:xfrm>
        </p:grpSpPr>
        <p:grpSp>
          <p:nvGrpSpPr>
            <p:cNvPr id="160803" name="Group 96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4154" name="AutoShape 9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5" name="Rectangle 9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0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6" name="Rectangle 9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7" name="AutoShape 10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8" name="Line 10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59" name="Line 10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60" name="Rectangle 10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61" name="Rectangle 10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60804" name="Group 105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4139" name="Rectangle 106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40" name="Text Box 107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mail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server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141" name="Rectangle 108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42" name="Line 109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3" name="Line 110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4" name="Line 111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5" name="Line 112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6" name="Line 113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7" name="Line 114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8" name="Line 115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9" name="Rectangle 116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0" name="Rectangle 117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1" name="Rectangle 118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2" name="Rectangle 119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3" name="Rectangle 120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grpSp>
        <p:nvGrpSpPr>
          <p:cNvPr id="160782" name="Group 121"/>
          <p:cNvGrpSpPr>
            <a:grpSpLocks/>
          </p:cNvGrpSpPr>
          <p:nvPr/>
        </p:nvGrpSpPr>
        <p:grpSpPr bwMode="auto">
          <a:xfrm>
            <a:off x="6329363" y="1374775"/>
            <a:ext cx="709612" cy="703263"/>
            <a:chOff x="4337" y="290"/>
            <a:chExt cx="447" cy="443"/>
          </a:xfrm>
        </p:grpSpPr>
        <p:graphicFrame>
          <p:nvGraphicFramePr>
            <p:cNvPr id="160799" name="Object 122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26" name="Clip" r:id="rId10" imgW="1307079" imgH="1083682" progId="MS_ClipArt_Gallery.2">
                    <p:embed/>
                  </p:oleObj>
                </mc:Choice>
                <mc:Fallback>
                  <p:oleObj name="Clip" r:id="rId10" imgW="1307079" imgH="1083682" progId="MS_ClipArt_Gallery.2">
                    <p:embed/>
                    <p:pic>
                      <p:nvPicPr>
                        <p:cNvPr id="160799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00" name="Group 123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35" name="Rectangle 124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36" name="Text Box 125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4118" name="Line 126"/>
          <p:cNvSpPr>
            <a:spLocks noChangeShapeType="1"/>
          </p:cNvSpPr>
          <p:nvPr/>
        </p:nvSpPr>
        <p:spPr bwMode="auto">
          <a:xfrm flipV="1">
            <a:off x="5724525" y="3676650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4119" name="Line 127"/>
          <p:cNvSpPr>
            <a:spLocks noChangeShapeType="1"/>
          </p:cNvSpPr>
          <p:nvPr/>
        </p:nvSpPr>
        <p:spPr bwMode="auto">
          <a:xfrm flipH="1" flipV="1">
            <a:off x="4981575" y="3152775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160785" name="Group 364"/>
          <p:cNvGrpSpPr>
            <a:grpSpLocks/>
          </p:cNvGrpSpPr>
          <p:nvPr/>
        </p:nvGrpSpPr>
        <p:grpSpPr bwMode="auto">
          <a:xfrm>
            <a:off x="4459288" y="2713038"/>
            <a:ext cx="2393950" cy="1714500"/>
            <a:chOff x="4459288" y="2713038"/>
            <a:chExt cx="2393950" cy="1714500"/>
          </a:xfrm>
        </p:grpSpPr>
        <p:grpSp>
          <p:nvGrpSpPr>
            <p:cNvPr id="160790" name="Group 128"/>
            <p:cNvGrpSpPr>
              <a:grpSpLocks/>
            </p:cNvGrpSpPr>
            <p:nvPr/>
          </p:nvGrpSpPr>
          <p:grpSpPr bwMode="auto">
            <a:xfrm>
              <a:off x="5821365" y="3970340"/>
              <a:ext cx="1031875" cy="457200"/>
              <a:chOff x="3745" y="2537"/>
              <a:chExt cx="650" cy="288"/>
            </a:xfrm>
          </p:grpSpPr>
          <p:sp>
            <p:nvSpPr>
              <p:cNvPr id="4132" name="Rectangle 129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33" name="Text Box 130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60791" name="Group 131"/>
            <p:cNvGrpSpPr>
              <a:grpSpLocks/>
            </p:cNvGrpSpPr>
            <p:nvPr/>
          </p:nvGrpSpPr>
          <p:grpSpPr bwMode="auto">
            <a:xfrm>
              <a:off x="5783265" y="2713040"/>
              <a:ext cx="1031875" cy="457200"/>
              <a:chOff x="3745" y="2537"/>
              <a:chExt cx="650" cy="288"/>
            </a:xfrm>
          </p:grpSpPr>
          <p:sp>
            <p:nvSpPr>
              <p:cNvPr id="4130" name="Rectangle 132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31" name="Text Box 133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60792" name="Group 134"/>
            <p:cNvGrpSpPr>
              <a:grpSpLocks/>
            </p:cNvGrpSpPr>
            <p:nvPr/>
          </p:nvGrpSpPr>
          <p:grpSpPr bwMode="auto">
            <a:xfrm>
              <a:off x="4459290" y="3427415"/>
              <a:ext cx="1031875" cy="457200"/>
              <a:chOff x="3745" y="2537"/>
              <a:chExt cx="650" cy="288"/>
            </a:xfrm>
          </p:grpSpPr>
          <p:sp>
            <p:nvSpPr>
              <p:cNvPr id="4128" name="Rectangle 135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29" name="Text Box 136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4121" name="Line 137"/>
          <p:cNvSpPr>
            <a:spLocks noChangeShapeType="1"/>
          </p:cNvSpPr>
          <p:nvPr/>
        </p:nvSpPr>
        <p:spPr bwMode="auto">
          <a:xfrm>
            <a:off x="5735638" y="5332413"/>
            <a:ext cx="1306512" cy="606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160787" name="Group 138"/>
          <p:cNvGrpSpPr>
            <a:grpSpLocks/>
          </p:cNvGrpSpPr>
          <p:nvPr/>
        </p:nvGrpSpPr>
        <p:grpSpPr bwMode="auto">
          <a:xfrm>
            <a:off x="5956300" y="5295900"/>
            <a:ext cx="862013" cy="790575"/>
            <a:chOff x="3798" y="2580"/>
            <a:chExt cx="543" cy="498"/>
          </a:xfrm>
        </p:grpSpPr>
        <p:sp>
          <p:nvSpPr>
            <p:cNvPr id="4123" name="Rectangle 139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124" name="Text Box 140"/>
            <p:cNvSpPr txBox="1">
              <a:spLocks noChangeArrowheads="1"/>
            </p:cNvSpPr>
            <p:nvPr/>
          </p:nvSpPr>
          <p:spPr bwMode="auto">
            <a:xfrm>
              <a:off x="3802" y="2613"/>
              <a:ext cx="539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FF0000"/>
                  </a:solidFill>
                </a:rPr>
                <a:t>POP3 or</a:t>
              </a:r>
            </a:p>
            <a:p>
              <a:pPr>
                <a:defRPr/>
              </a:pPr>
              <a:r>
                <a:rPr lang="en-US" sz="1400">
                  <a:solidFill>
                    <a:srgbClr val="FF0000"/>
                  </a:solidFill>
                </a:rPr>
                <a:t>IMAP</a:t>
              </a:r>
              <a:br>
                <a:rPr lang="en-US" sz="1400">
                  <a:solidFill>
                    <a:srgbClr val="FF0000"/>
                  </a:solidFill>
                </a:rPr>
              </a:br>
              <a:r>
                <a:rPr lang="en-US" sz="1400">
                  <a:solidFill>
                    <a:srgbClr val="FF0000"/>
                  </a:solidFill>
                </a:rPr>
                <a:t>SMTP</a:t>
              </a: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185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7DCB12C-1B56-4448-89AD-26B0E9E9553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45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Email Security: Spam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953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Spam (Google)</a:t>
            </a:r>
          </a:p>
        </p:txBody>
      </p:sp>
      <p:pic>
        <p:nvPicPr>
          <p:cNvPr id="1648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16150"/>
            <a:ext cx="713422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33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3CDB921-6F11-354B-A8F9-A988CFA4DF83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Email Security Issue: Spam</a:t>
            </a:r>
            <a:endParaRPr lang="en-US" altLang="x-none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72" y="1609725"/>
            <a:ext cx="7913903" cy="4702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99" y="6396425"/>
            <a:ext cx="64977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www.statista.com</a:t>
            </a:r>
            <a:r>
              <a:rPr lang="en-US" sz="1400" dirty="0"/>
              <a:t>/statistics/420400/spam-email-traffic-share-annual/</a:t>
            </a:r>
          </a:p>
        </p:txBody>
      </p:sp>
    </p:spTree>
    <p:extLst>
      <p:ext uri="{BB962C8B-B14F-4D97-AF65-F5344CB8AC3E}">
        <p14:creationId xmlns:p14="http://schemas.microsoft.com/office/powerpoint/2010/main" val="2407955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3CDB921-6F11-354B-A8F9-A988CFA4DF83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47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Email Security Issue: Spam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99" y="6396425"/>
            <a:ext cx="64977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www.statista.com</a:t>
            </a:r>
            <a:r>
              <a:rPr lang="en-US" sz="1400" dirty="0"/>
              <a:t>/statistics/420391/spam-email-traffic-share/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D1433-F92C-194C-A632-5561C9B5B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09224"/>
            <a:ext cx="7274669" cy="47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71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0498749-7344-674D-80BB-75E4C26E8F01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48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Discussion: How May One Handle </a:t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>Email Spams?</a:t>
            </a:r>
            <a:endParaRPr lang="en-US" altLang="x-none" sz="3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2500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0FBAB2A-340A-0B44-9ABE-26790B8CA34D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49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Detection Methods Used by GMail</a:t>
            </a:r>
            <a:endParaRPr lang="en-US" altLang="x-none" sz="3200">
              <a:ea typeface="ＭＳ Ｐゴシック" charset="-128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Known phishing scams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Message from unconfirmed sender identity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Message you sent to Spam/similarity to suspicious messages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Administrator-set policies</a:t>
            </a:r>
          </a:p>
        </p:txBody>
      </p:sp>
      <p:sp>
        <p:nvSpPr>
          <p:cNvPr id="173060" name="Rectangle 1"/>
          <p:cNvSpPr>
            <a:spLocks noChangeArrowheads="1"/>
          </p:cNvSpPr>
          <p:nvPr/>
        </p:nvSpPr>
        <p:spPr bwMode="auto">
          <a:xfrm>
            <a:off x="388938" y="5718175"/>
            <a:ext cx="7275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dirty="0"/>
              <a:t>https://</a:t>
            </a:r>
            <a:r>
              <a:rPr lang="en-US" altLang="x-none" dirty="0" err="1"/>
              <a:t>support.google.com</a:t>
            </a:r>
            <a:r>
              <a:rPr lang="en-US" altLang="x-none" dirty="0"/>
              <a:t>/mail/answer/1366858?hl=</a:t>
            </a:r>
            <a:r>
              <a:rPr lang="en-US" altLang="x-none" dirty="0" err="1"/>
              <a:t>en</a:t>
            </a:r>
            <a:endParaRPr lang="en-US" altLang="x-none" dirty="0"/>
          </a:p>
        </p:txBody>
      </p:sp>
      <p:sp>
        <p:nvSpPr>
          <p:cNvPr id="2" name="Rectangle 1"/>
          <p:cNvSpPr/>
          <p:nvPr/>
        </p:nvSpPr>
        <p:spPr bwMode="auto">
          <a:xfrm>
            <a:off x="942109" y="2105891"/>
            <a:ext cx="7363691" cy="526473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Recap: Queueing Theory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  <a:sym typeface="Symbol" charset="2"/>
              </a:rPr>
              <a:t>Model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  <a:sym typeface="Symbol" charset="2"/>
              </a:rPr>
              <a:t>system state 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  <a:sym typeface="Symbol" charset="2"/>
              </a:rPr>
              <a:t>Introduce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  <a:sym typeface="Symbol" charset="2"/>
              </a:rPr>
              <a:t>state transition </a:t>
            </a:r>
            <a:r>
              <a:rPr lang="en-US" altLang="x-none" dirty="0">
                <a:ea typeface="ＭＳ Ｐゴシック" charset="-128"/>
                <a:sym typeface="Symbol" charset="2"/>
              </a:rPr>
              <a:t>diagram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  <a:sym typeface="Symbol" charset="2"/>
              </a:rPr>
              <a:t>Focus on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  <a:sym typeface="Symbol" charset="2"/>
              </a:rPr>
              <a:t>equilibrium</a:t>
            </a:r>
            <a:r>
              <a:rPr lang="en-US" altLang="x-none" dirty="0">
                <a:ea typeface="ＭＳ Ｐゴシック" charset="-128"/>
                <a:sym typeface="Symbol" charset="2"/>
              </a:rPr>
              <a:t>: state trend neither growing nor shrinking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1879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055A5B-BD83-A84D-9D4B-8306F5FAE498}" type="slidenum">
              <a:rPr lang="en-US" altLang="x-none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0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C1B7BC-2F5E-CF45-8B39-B1157B37D2E5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50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宋体" charset="-122"/>
              </a:rPr>
              <a:t>Email Authentication Approaches</a:t>
            </a:r>
            <a:endParaRPr lang="en-US" altLang="x-none" sz="2800" dirty="0">
              <a:ea typeface="ＭＳ Ｐゴシック" charset="-128"/>
            </a:endParaRPr>
          </a:p>
        </p:txBody>
      </p:sp>
      <p:pic>
        <p:nvPicPr>
          <p:cNvPr id="624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04938"/>
            <a:ext cx="83216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968375" y="6230938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Sender Policy Frame (SPF)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4449089" y="6219825"/>
            <a:ext cx="40462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 dirty="0" err="1">
                <a:solidFill>
                  <a:srgbClr val="000000"/>
                </a:solidFill>
                <a:latin typeface="Comic Sans MS" charset="0"/>
                <a:ea typeface="宋体" charset="-122"/>
              </a:rPr>
              <a:t>DomainKeys</a:t>
            </a: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 Identified Mail (DKIM)</a:t>
            </a:r>
            <a:b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Authenticated Results Chain (ARC)</a:t>
            </a:r>
            <a:endParaRPr lang="en-US" altLang="x-non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477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2"/>
          <p:cNvPicPr>
            <a:picLocks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49388"/>
            <a:ext cx="5370513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B392E9-A742-B94F-B99F-BF65B23FB6A0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51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</a:rPr>
              <a:t>Sender Policy Framework (SPF RFC7208)</a:t>
            </a:r>
            <a:endParaRPr lang="en-US" altLang="x-none" sz="2800"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595" y="2161612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MUA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407" y="2896718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MTA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6160" y="3736412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Border</a:t>
            </a:r>
            <a:br>
              <a:rPr lang="en-US" altLang="zh-CN" sz="14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altLang="zh-CN" sz="14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Outbound</a:t>
            </a:r>
            <a:br>
              <a:rPr lang="en-US" altLang="zh-CN" sz="14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altLang="zh-CN" sz="14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MTA </a:t>
            </a:r>
            <a:r>
              <a:rPr lang="en-US" altLang="zh-CN" sz="1400" dirty="0">
                <a:solidFill>
                  <a:srgbClr val="FF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</a:t>
            </a:r>
            <a:endParaRPr lang="en-US" sz="1400" kern="0" dirty="0">
              <a:solidFill>
                <a:srgbClr val="FF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0796" y="4471518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Border</a:t>
            </a:r>
            <a:br>
              <a:rPr lang="en-US" altLang="zh-CN" sz="16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altLang="zh-CN" sz="16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Inbound</a:t>
            </a:r>
            <a:br>
              <a:rPr lang="en-US" altLang="zh-CN" sz="16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altLang="zh-CN" sz="16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MTA</a:t>
            </a:r>
            <a:endParaRPr lang="en-US" sz="16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2701" y="5795306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MUA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4531" name="Straight Arrow Connector 5"/>
          <p:cNvCxnSpPr>
            <a:cxnSpLocks noChangeShapeType="1"/>
          </p:cNvCxnSpPr>
          <p:nvPr/>
        </p:nvCxnSpPr>
        <p:spPr bwMode="auto">
          <a:xfrm>
            <a:off x="1795463" y="2619375"/>
            <a:ext cx="344487" cy="735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2" name="Rectangle 6"/>
          <p:cNvSpPr>
            <a:spLocks noChangeArrowheads="1"/>
          </p:cNvSpPr>
          <p:nvPr/>
        </p:nvSpPr>
        <p:spPr bwMode="auto">
          <a:xfrm>
            <a:off x="2197100" y="2362200"/>
            <a:ext cx="197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smtp/submission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cxnSp>
        <p:nvCxnSpPr>
          <p:cNvPr id="64533" name="Straight Arrow Connector 15"/>
          <p:cNvCxnSpPr>
            <a:cxnSpLocks noChangeShapeType="1"/>
          </p:cNvCxnSpPr>
          <p:nvPr/>
        </p:nvCxnSpPr>
        <p:spPr bwMode="auto">
          <a:xfrm>
            <a:off x="3127375" y="3354388"/>
            <a:ext cx="577850" cy="919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4" name="Straight Arrow Connector 17"/>
          <p:cNvCxnSpPr>
            <a:cxnSpLocks noChangeShapeType="1"/>
          </p:cNvCxnSpPr>
          <p:nvPr/>
        </p:nvCxnSpPr>
        <p:spPr bwMode="auto">
          <a:xfrm>
            <a:off x="4729163" y="4194175"/>
            <a:ext cx="1122362" cy="735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5" name="Rectangle 18"/>
          <p:cNvSpPr>
            <a:spLocks noChangeArrowheads="1"/>
          </p:cNvSpPr>
          <p:nvPr/>
        </p:nvSpPr>
        <p:spPr bwMode="auto">
          <a:xfrm>
            <a:off x="3398838" y="3216275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64536" name="Rectangle 19"/>
          <p:cNvSpPr>
            <a:spLocks noChangeArrowheads="1"/>
          </p:cNvSpPr>
          <p:nvPr/>
        </p:nvSpPr>
        <p:spPr bwMode="auto">
          <a:xfrm>
            <a:off x="5268913" y="4011613"/>
            <a:ext cx="709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64537" name="Rectangle 20"/>
          <p:cNvSpPr>
            <a:spLocks noChangeArrowheads="1"/>
          </p:cNvSpPr>
          <p:nvPr/>
        </p:nvSpPr>
        <p:spPr bwMode="auto">
          <a:xfrm>
            <a:off x="7224713" y="5157788"/>
            <a:ext cx="115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pop/imap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cxnSp>
        <p:nvCxnSpPr>
          <p:cNvPr id="64538" name="Straight Arrow Connector 21"/>
          <p:cNvCxnSpPr>
            <a:cxnSpLocks noChangeShapeType="1"/>
          </p:cNvCxnSpPr>
          <p:nvPr/>
        </p:nvCxnSpPr>
        <p:spPr bwMode="auto">
          <a:xfrm>
            <a:off x="6824663" y="4929188"/>
            <a:ext cx="828675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9" name="Rectangle 23"/>
          <p:cNvSpPr>
            <a:spLocks noChangeArrowheads="1"/>
          </p:cNvSpPr>
          <p:nvPr/>
        </p:nvSpPr>
        <p:spPr bwMode="auto">
          <a:xfrm>
            <a:off x="3717925" y="4668838"/>
            <a:ext cx="1122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neighbor</a:t>
            </a:r>
            <a:b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MTA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64540" name="Rectangle 24"/>
          <p:cNvSpPr>
            <a:spLocks noChangeArrowheads="1"/>
          </p:cNvSpPr>
          <p:nvPr/>
        </p:nvSpPr>
        <p:spPr bwMode="auto">
          <a:xfrm>
            <a:off x="5751513" y="5508625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validating</a:t>
            </a:r>
            <a:b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MTA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5819775" y="2332038"/>
            <a:ext cx="2924175" cy="1154112"/>
          </a:xfrm>
          <a:prstGeom prst="wedgeRoundRectCallout">
            <a:avLst>
              <a:gd name="adj1" fmla="val -28356"/>
              <a:gd name="adj2" fmla="val 1348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Menlo Regular" charset="0"/>
                <a:ea typeface="ＭＳ Ｐゴシック" charset="0"/>
                <a:cs typeface="Menlo Regular" charset="0"/>
                <a:sym typeface="Menlo Regular" charset="0"/>
              </a:rPr>
              <a:t>Is my neighbor </a:t>
            </a:r>
            <a:r>
              <a:rPr lang="en-US" sz="1800" dirty="0">
                <a:solidFill>
                  <a:srgbClr val="FF0000"/>
                </a:solidFill>
                <a:latin typeface="Menlo Regular" charset="0"/>
                <a:ea typeface="ＭＳ Ｐゴシック" charset="0"/>
                <a:cs typeface="Menlo Regular" charset="0"/>
                <a:sym typeface="Menlo Regular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latin typeface="Menlo Regular" charset="0"/>
                <a:ea typeface="ＭＳ Ｐゴシック" charset="0"/>
                <a:cs typeface="Menlo Regular" charset="0"/>
                <a:sym typeface="Menlo Regular" charset="0"/>
              </a:rPr>
              <a:t> a permitted sender for the domain?</a:t>
            </a:r>
          </a:p>
          <a:p>
            <a:pPr algn="l">
              <a:defRPr/>
            </a:pPr>
            <a:endParaRPr lang="en-US" sz="1800" baseline="-25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4542" name="Rectangle 1"/>
          <p:cNvSpPr>
            <a:spLocks noChangeArrowheads="1"/>
          </p:cNvSpPr>
          <p:nvPr/>
        </p:nvSpPr>
        <p:spPr bwMode="auto">
          <a:xfrm>
            <a:off x="4845050" y="0"/>
            <a:ext cx="429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https://tools.ietf.org/html/rfc7208</a:t>
            </a:r>
          </a:p>
        </p:txBody>
      </p:sp>
    </p:spTree>
    <p:extLst>
      <p:ext uri="{BB962C8B-B14F-4D97-AF65-F5344CB8AC3E}">
        <p14:creationId xmlns:p14="http://schemas.microsoft.com/office/powerpoint/2010/main" val="25031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56600" cy="11430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Key Question for SPF?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How does SPF know if its neighbor MTA is a permitted sender of the domain?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A6817DA-4BB4-C74A-869E-C7CEF33A97D2}" type="slidenum">
              <a:rPr lang="en-US" altLang="x-none" sz="1400">
                <a:solidFill>
                  <a:srgbClr val="000000"/>
                </a:solidFill>
              </a:rPr>
              <a:pPr/>
              <a:t>52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718B3E1-3851-804A-A727-15532F06D1CB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53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7772400" cy="11430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DomainKeys Identified Mail (DKIM; RFC 5585)</a:t>
            </a:r>
            <a:endParaRPr lang="en-US" altLang="x-none" sz="3200">
              <a:ea typeface="ＭＳ Ｐゴシック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 domain-level digital signature authentication framework for email, using public key crypto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E.g., </a:t>
            </a:r>
            <a:r>
              <a:rPr lang="en-US" altLang="zh-CN" dirty="0" err="1">
                <a:ea typeface="宋体" charset="-122"/>
              </a:rPr>
              <a:t>mail.sina.com</a:t>
            </a:r>
            <a:r>
              <a:rPr lang="en-US" altLang="zh-CN" dirty="0">
                <a:ea typeface="宋体" charset="-122"/>
              </a:rPr>
              <a:t> signs that the message is sent by </a:t>
            </a:r>
            <a:r>
              <a:rPr lang="en-US" altLang="zh-CN" dirty="0" err="1">
                <a:ea typeface="宋体" charset="-122"/>
              </a:rPr>
              <a:t>mail</a:t>
            </a:r>
            <a:r>
              <a:rPr lang="en-US" altLang="zh-CN" err="1">
                <a:ea typeface="宋体" charset="-122"/>
              </a:rPr>
              <a:t>.</a:t>
            </a:r>
            <a:r>
              <a:rPr lang="en-US" altLang="zh-CN">
                <a:ea typeface="宋体" charset="-122"/>
              </a:rPr>
              <a:t>sina </a:t>
            </a:r>
            <a:r>
              <a:rPr lang="en-US" altLang="zh-CN" dirty="0">
                <a:ea typeface="宋体" charset="-122"/>
              </a:rPr>
              <a:t>server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Basic idea of public key signature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Owner has both public and private keys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Owner uses private key to sign a message to generate a signature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Others with public key can verify signature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Assumption: difficult to get private key even w/  public key distributed</a:t>
            </a:r>
          </a:p>
        </p:txBody>
      </p:sp>
    </p:spTree>
    <p:extLst>
      <p:ext uri="{BB962C8B-B14F-4D97-AF65-F5344CB8AC3E}">
        <p14:creationId xmlns:p14="http://schemas.microsoft.com/office/powerpoint/2010/main" val="17125078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24DEC85-868D-5F4E-AADE-ACD08F3AA56E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54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DomainKeys Identified Mail (DKIM)</a:t>
            </a:r>
            <a:endParaRPr lang="en-US" altLang="x-none" sz="3200"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595" y="1862792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MUA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407" y="2597898"/>
            <a:ext cx="11924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Signing</a:t>
            </a:r>
            <a:b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MTA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6160" y="3437592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MTA</a:t>
            </a:r>
            <a:endParaRPr lang="en-US" sz="1800" kern="0" dirty="0">
              <a:solidFill>
                <a:srgbClr val="FF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0796" y="4172698"/>
            <a:ext cx="1111792" cy="1026835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err="1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VerifyingMTA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2701" y="5496486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MUA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6818" name="Straight Arrow Connector 5"/>
          <p:cNvCxnSpPr>
            <a:cxnSpLocks noChangeShapeType="1"/>
          </p:cNvCxnSpPr>
          <p:nvPr/>
        </p:nvCxnSpPr>
        <p:spPr bwMode="auto">
          <a:xfrm>
            <a:off x="1795463" y="2319338"/>
            <a:ext cx="344487" cy="736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9" name="Rectangle 6"/>
          <p:cNvSpPr>
            <a:spLocks noChangeArrowheads="1"/>
          </p:cNvSpPr>
          <p:nvPr/>
        </p:nvSpPr>
        <p:spPr bwMode="auto">
          <a:xfrm>
            <a:off x="2197100" y="2062163"/>
            <a:ext cx="197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smtp/submission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cxnSp>
        <p:nvCxnSpPr>
          <p:cNvPr id="76820" name="Straight Arrow Connector 15"/>
          <p:cNvCxnSpPr>
            <a:cxnSpLocks noChangeShapeType="1"/>
          </p:cNvCxnSpPr>
          <p:nvPr/>
        </p:nvCxnSpPr>
        <p:spPr bwMode="auto">
          <a:xfrm>
            <a:off x="3332163" y="3055938"/>
            <a:ext cx="373062" cy="919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1" name="Straight Arrow Connector 17"/>
          <p:cNvCxnSpPr>
            <a:cxnSpLocks noChangeShapeType="1"/>
          </p:cNvCxnSpPr>
          <p:nvPr/>
        </p:nvCxnSpPr>
        <p:spPr bwMode="auto">
          <a:xfrm>
            <a:off x="4729163" y="3894138"/>
            <a:ext cx="1122362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2" name="Rectangle 18"/>
          <p:cNvSpPr>
            <a:spLocks noChangeArrowheads="1"/>
          </p:cNvSpPr>
          <p:nvPr/>
        </p:nvSpPr>
        <p:spPr bwMode="auto">
          <a:xfrm>
            <a:off x="3398838" y="2917825"/>
            <a:ext cx="70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76823" name="Rectangle 19"/>
          <p:cNvSpPr>
            <a:spLocks noChangeArrowheads="1"/>
          </p:cNvSpPr>
          <p:nvPr/>
        </p:nvSpPr>
        <p:spPr bwMode="auto">
          <a:xfrm>
            <a:off x="5268913" y="3711575"/>
            <a:ext cx="70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76824" name="Rectangle 20"/>
          <p:cNvSpPr>
            <a:spLocks noChangeArrowheads="1"/>
          </p:cNvSpPr>
          <p:nvPr/>
        </p:nvSpPr>
        <p:spPr bwMode="auto">
          <a:xfrm>
            <a:off x="7224713" y="4859338"/>
            <a:ext cx="115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pop/imap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cxnSp>
        <p:nvCxnSpPr>
          <p:cNvPr id="76825" name="Straight Arrow Connector 21"/>
          <p:cNvCxnSpPr>
            <a:cxnSpLocks noChangeShapeType="1"/>
          </p:cNvCxnSpPr>
          <p:nvPr/>
        </p:nvCxnSpPr>
        <p:spPr bwMode="auto">
          <a:xfrm>
            <a:off x="6962775" y="4686300"/>
            <a:ext cx="690563" cy="126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ounded Rectangular Callout 28"/>
          <p:cNvSpPr/>
          <p:nvPr/>
        </p:nvSpPr>
        <p:spPr bwMode="auto">
          <a:xfrm>
            <a:off x="5819775" y="2033588"/>
            <a:ext cx="2924175" cy="1343025"/>
          </a:xfrm>
          <a:prstGeom prst="wedgeRoundRectCallout">
            <a:avLst>
              <a:gd name="adj1" fmla="val -30399"/>
              <a:gd name="adj2" fmla="val 10927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Menlo Regular" charset="0"/>
                <a:ea typeface="ＭＳ Ｐゴシック" charset="0"/>
                <a:cs typeface="Menlo Regular" charset="0"/>
                <a:sym typeface="Menlo Regular" charset="0"/>
              </a:rPr>
              <a:t>Is the message signed by the private key of the signing domain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  <a:sym typeface="Menlo Regular" charset="0"/>
              </a:rPr>
              <a:t>?</a:t>
            </a:r>
            <a:endParaRPr lang="en-US" sz="1800" dirty="0">
              <a:solidFill>
                <a:srgbClr val="000000"/>
              </a:solidFill>
              <a:latin typeface="Menlo Regular" charset="0"/>
              <a:ea typeface="ＭＳ Ｐゴシック" charset="0"/>
              <a:cs typeface="Menlo Regular" charset="0"/>
              <a:sym typeface="Menl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Example: RSA</a:t>
            </a:r>
          </a:p>
        </p:txBody>
      </p:sp>
      <p:sp>
        <p:nvSpPr>
          <p:cNvPr id="580611" name="Text Box 3"/>
          <p:cNvSpPr txBox="1">
            <a:spLocks noChangeArrowheads="1"/>
          </p:cNvSpPr>
          <p:nvPr/>
        </p:nvSpPr>
        <p:spPr bwMode="auto">
          <a:xfrm>
            <a:off x="644525" y="1681163"/>
            <a:ext cx="5819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1.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Choose two large prime numbers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p, q.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  <a:p>
            <a:pPr algn="l">
              <a:defRPr/>
            </a:pP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 (e.g., 1024 bits each)</a:t>
            </a:r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596900" y="2667000"/>
            <a:ext cx="471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2.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Compute </a:t>
            </a:r>
            <a:r>
              <a:rPr lang="en-US" altLang="zh-CN" i="1" dirty="0">
                <a:solidFill>
                  <a:srgbClr val="FF0000"/>
                </a:solidFill>
                <a:latin typeface="Comic Sans MS" charset="0"/>
                <a:ea typeface="SimSun" charset="0"/>
                <a:cs typeface="SimSun" charset="0"/>
              </a:rPr>
              <a:t>n</a:t>
            </a: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= </a:t>
            </a:r>
            <a:r>
              <a:rPr lang="en-US" altLang="zh-CN" i="1" dirty="0" err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pq</a:t>
            </a: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,  z = (p-1)(q-1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</a:t>
            </a:r>
          </a:p>
        </p:txBody>
      </p:sp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595313" y="3336925"/>
            <a:ext cx="7475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>
                <a:solidFill>
                  <a:srgbClr val="3333CC"/>
                </a:solidFill>
                <a:latin typeface="Comic Sans MS" charset="0"/>
                <a:ea typeface="SimSun" charset="-122"/>
              </a:rPr>
              <a:t>3.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-122"/>
              </a:rPr>
              <a:t> Choose </a:t>
            </a:r>
            <a:r>
              <a:rPr lang="en-US" altLang="zh-CN" i="1">
                <a:solidFill>
                  <a:srgbClr val="FF0000"/>
                </a:solidFill>
                <a:latin typeface="Comic Sans MS" charset="0"/>
                <a:ea typeface="SimSun" charset="-122"/>
              </a:rPr>
              <a:t>e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-122"/>
              </a:rPr>
              <a:t> (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-122"/>
              </a:rPr>
              <a:t>with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-122"/>
              </a:rPr>
              <a:t> e &lt; n)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-122"/>
              </a:rPr>
              <a:t> that has no common factors</a:t>
            </a:r>
          </a:p>
          <a:p>
            <a:pPr algn="l"/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-122"/>
              </a:rPr>
              <a:t>    with z. (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-122"/>
              </a:rPr>
              <a:t>e, z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-122"/>
              </a:rPr>
              <a:t> are “relatively prime”).</a:t>
            </a:r>
          </a:p>
        </p:txBody>
      </p:sp>
      <p:sp>
        <p:nvSpPr>
          <p:cNvPr id="580614" name="Text Box 6"/>
          <p:cNvSpPr txBox="1">
            <a:spLocks noChangeArrowheads="1"/>
          </p:cNvSpPr>
          <p:nvPr/>
        </p:nvSpPr>
        <p:spPr bwMode="auto">
          <a:xfrm>
            <a:off x="611188" y="4325938"/>
            <a:ext cx="759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4.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Choose </a:t>
            </a:r>
            <a:r>
              <a:rPr lang="en-US" altLang="zh-CN" i="1">
                <a:solidFill>
                  <a:srgbClr val="FF0000"/>
                </a:solidFill>
                <a:latin typeface="Comic Sans MS" charset="0"/>
                <a:ea typeface="SimSun" charset="0"/>
                <a:cs typeface="SimSun" charset="0"/>
              </a:rPr>
              <a:t>d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such that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ed-1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is  exactly divisible by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z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.</a:t>
            </a:r>
          </a:p>
          <a:p>
            <a:pPr algn="l">
              <a:defRPr/>
            </a:pP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  (in other words: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ed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mod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z  = 1 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).</a:t>
            </a:r>
          </a:p>
        </p:txBody>
      </p:sp>
      <p:sp>
        <p:nvSpPr>
          <p:cNvPr id="580615" name="Text Box 7"/>
          <p:cNvSpPr txBox="1">
            <a:spLocks noChangeArrowheads="1"/>
          </p:cNvSpPr>
          <p:nvPr/>
        </p:nvSpPr>
        <p:spPr bwMode="auto">
          <a:xfrm>
            <a:off x="622300" y="5360988"/>
            <a:ext cx="596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5.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Public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key is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(</a:t>
            </a:r>
            <a:r>
              <a:rPr lang="en-US" altLang="zh-CN" i="1">
                <a:solidFill>
                  <a:srgbClr val="FF0000"/>
                </a:solidFill>
                <a:latin typeface="Comic Sans MS" charset="0"/>
                <a:ea typeface="SimSun" charset="0"/>
                <a:cs typeface="SimSun" charset="0"/>
              </a:rPr>
              <a:t>n,e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Private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key is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(</a:t>
            </a:r>
            <a:r>
              <a:rPr lang="en-US" altLang="zh-CN" i="1">
                <a:solidFill>
                  <a:srgbClr val="FF0000"/>
                </a:solidFill>
                <a:latin typeface="Comic Sans MS" charset="0"/>
                <a:ea typeface="SimSun" charset="0"/>
                <a:cs typeface="SimSun" charset="0"/>
              </a:rPr>
              <a:t>n,d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D9F45F1-37DB-9947-9B4B-C53F428D0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75675" y="6575425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1F582D-EAC7-1246-9EB0-BD0033BF4D09}" type="slidenum">
              <a:rPr lang="en-US" altLang="x-none" sz="1400">
                <a:solidFill>
                  <a:srgbClr val="000000"/>
                </a:solidFill>
              </a:rPr>
              <a:pPr/>
              <a:t>55</a:t>
            </a:fld>
            <a:endParaRPr lang="en-US" altLang="x-non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438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RSA: Signing/Verification</a:t>
            </a:r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465138" y="1500188"/>
            <a:ext cx="619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0.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Given (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n,e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 and (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n,d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 as computed above</a:t>
            </a:r>
          </a:p>
        </p:txBody>
      </p:sp>
      <p:sp>
        <p:nvSpPr>
          <p:cNvPr id="581637" name="Text Box 5"/>
          <p:cNvSpPr txBox="1">
            <a:spLocks noChangeArrowheads="1"/>
          </p:cNvSpPr>
          <p:nvPr/>
        </p:nvSpPr>
        <p:spPr bwMode="auto">
          <a:xfrm>
            <a:off x="469900" y="2136775"/>
            <a:ext cx="85264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1.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To sign message, </a:t>
            </a: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m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, compute h = hash(m), then sign with</a:t>
            </a:r>
            <a:b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</a:b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  private key</a:t>
            </a:r>
          </a:p>
        </p:txBody>
      </p:sp>
      <p:grpSp>
        <p:nvGrpSpPr>
          <p:cNvPr id="74756" name="Group 6"/>
          <p:cNvGrpSpPr>
            <a:grpSpLocks/>
          </p:cNvGrpSpPr>
          <p:nvPr/>
        </p:nvGrpSpPr>
        <p:grpSpPr bwMode="auto">
          <a:xfrm>
            <a:off x="717550" y="2814638"/>
            <a:ext cx="2303463" cy="573087"/>
            <a:chOff x="1688" y="1812"/>
            <a:chExt cx="1451" cy="361"/>
          </a:xfrm>
        </p:grpSpPr>
        <p:sp>
          <p:nvSpPr>
            <p:cNvPr id="581639" name="Text Box 7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i="1" dirty="0">
                  <a:solidFill>
                    <a:srgbClr val="FF0000"/>
                  </a:solidFill>
                  <a:latin typeface="Comic Sans MS" charset="0"/>
                  <a:ea typeface="SimSun" charset="0"/>
                  <a:cs typeface="SimSun" charset="0"/>
                </a:rPr>
                <a:t>s = h  </a:t>
              </a:r>
              <a:r>
                <a:rPr lang="en-US" altLang="zh-CN" dirty="0">
                  <a:solidFill>
                    <a:srgbClr val="FF0000"/>
                  </a:solidFill>
                  <a:latin typeface="Comic Sans MS" charset="0"/>
                  <a:ea typeface="SimSun" charset="0"/>
                  <a:cs typeface="SimSun" charset="0"/>
                </a:rPr>
                <a:t>mod</a:t>
              </a:r>
              <a:r>
                <a:rPr lang="en-US" altLang="zh-CN" i="1" dirty="0">
                  <a:solidFill>
                    <a:srgbClr val="FF0000"/>
                  </a:solidFill>
                  <a:latin typeface="Comic Sans MS" charset="0"/>
                  <a:ea typeface="SimSun" charset="0"/>
                  <a:cs typeface="SimSun" charset="0"/>
                </a:rPr>
                <a:t>  n</a:t>
              </a:r>
            </a:p>
          </p:txBody>
        </p:sp>
        <p:sp>
          <p:nvSpPr>
            <p:cNvPr id="581640" name="Text Box 8"/>
            <p:cNvSpPr txBox="1">
              <a:spLocks noChangeArrowheads="1"/>
            </p:cNvSpPr>
            <p:nvPr/>
          </p:nvSpPr>
          <p:spPr bwMode="auto">
            <a:xfrm>
              <a:off x="2186" y="1812"/>
              <a:ext cx="2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 dirty="0">
                  <a:solidFill>
                    <a:srgbClr val="FF0000"/>
                  </a:solidFill>
                  <a:latin typeface="Comic Sans MS" charset="0"/>
                  <a:ea typeface="SimSun" charset="0"/>
                  <a:cs typeface="SimSun" charset="0"/>
                </a:rPr>
                <a:t>d</a:t>
              </a:r>
            </a:p>
          </p:txBody>
        </p:sp>
      </p:grpSp>
      <p:grpSp>
        <p:nvGrpSpPr>
          <p:cNvPr id="74757" name="Group 9"/>
          <p:cNvGrpSpPr>
            <a:grpSpLocks/>
          </p:cNvGrpSpPr>
          <p:nvPr/>
        </p:nvGrpSpPr>
        <p:grpSpPr bwMode="auto">
          <a:xfrm>
            <a:off x="2987675" y="2773363"/>
            <a:ext cx="5857875" cy="630237"/>
            <a:chOff x="777" y="2538"/>
            <a:chExt cx="3690" cy="397"/>
          </a:xfrm>
        </p:grpSpPr>
        <p:sp>
          <p:nvSpPr>
            <p:cNvPr id="581642" name="Text Box 10"/>
            <p:cNvSpPr txBox="1">
              <a:spLocks noChangeArrowheads="1"/>
            </p:cNvSpPr>
            <p:nvPr/>
          </p:nvSpPr>
          <p:spPr bwMode="auto">
            <a:xfrm>
              <a:off x="777" y="2647"/>
              <a:ext cx="3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(i.e., remainder when </a:t>
              </a:r>
              <a:r>
                <a:rPr lang="en-US" altLang="zh-CN" i="1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h</a:t>
              </a:r>
              <a:r>
                <a:rPr lang="en-US" altLang="zh-CN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   is divided by </a:t>
              </a:r>
              <a:r>
                <a:rPr lang="en-US" altLang="zh-CN" i="1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n</a:t>
              </a:r>
              <a:r>
                <a:rPr lang="en-US" altLang="zh-CN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)</a:t>
              </a:r>
            </a:p>
          </p:txBody>
        </p:sp>
        <p:sp>
          <p:nvSpPr>
            <p:cNvPr id="581643" name="Text Box 11"/>
            <p:cNvSpPr txBox="1">
              <a:spLocks noChangeArrowheads="1"/>
            </p:cNvSpPr>
            <p:nvPr/>
          </p:nvSpPr>
          <p:spPr bwMode="auto">
            <a:xfrm>
              <a:off x="2807" y="2538"/>
              <a:ext cx="2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d</a:t>
              </a:r>
              <a:endParaRPr lang="en-US" altLang="zh-CN" i="1" dirty="0">
                <a:solidFill>
                  <a:srgbClr val="FF0000"/>
                </a:solidFill>
                <a:latin typeface="Comic Sans MS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581644" name="Text Box 12"/>
          <p:cNvSpPr txBox="1">
            <a:spLocks noChangeArrowheads="1"/>
          </p:cNvSpPr>
          <p:nvPr/>
        </p:nvSpPr>
        <p:spPr bwMode="auto">
          <a:xfrm>
            <a:off x="498475" y="3449638"/>
            <a:ext cx="4921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2.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To verify signature s, compute</a:t>
            </a:r>
          </a:p>
        </p:txBody>
      </p:sp>
      <p:grpSp>
        <p:nvGrpSpPr>
          <p:cNvPr id="74759" name="Group 13"/>
          <p:cNvGrpSpPr>
            <a:grpSpLocks/>
          </p:cNvGrpSpPr>
          <p:nvPr/>
        </p:nvGrpSpPr>
        <p:grpSpPr bwMode="auto">
          <a:xfrm>
            <a:off x="731838" y="3841750"/>
            <a:ext cx="2303462" cy="573088"/>
            <a:chOff x="1688" y="1812"/>
            <a:chExt cx="1451" cy="361"/>
          </a:xfrm>
        </p:grpSpPr>
        <p:sp>
          <p:nvSpPr>
            <p:cNvPr id="581646" name="Text Box 14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i="1">
                  <a:solidFill>
                    <a:srgbClr val="FF0000"/>
                  </a:solidFill>
                  <a:latin typeface="Comic Sans MS" charset="0"/>
                  <a:ea typeface="SimSun" charset="-122"/>
                </a:rPr>
                <a:t>h’ = s   </a:t>
              </a:r>
              <a:r>
                <a:rPr lang="en-US" altLang="zh-CN">
                  <a:solidFill>
                    <a:srgbClr val="FF0000"/>
                  </a:solidFill>
                  <a:latin typeface="Comic Sans MS" charset="0"/>
                  <a:ea typeface="SimSun" charset="-122"/>
                </a:rPr>
                <a:t>mod</a:t>
              </a:r>
              <a:r>
                <a:rPr lang="en-US" altLang="zh-CN" i="1">
                  <a:solidFill>
                    <a:srgbClr val="FF0000"/>
                  </a:solidFill>
                  <a:latin typeface="Comic Sans MS" charset="0"/>
                  <a:ea typeface="SimSun" charset="-122"/>
                </a:rPr>
                <a:t>  n</a:t>
              </a:r>
            </a:p>
          </p:txBody>
        </p:sp>
        <p:sp>
          <p:nvSpPr>
            <p:cNvPr id="581647" name="Text Box 15"/>
            <p:cNvSpPr txBox="1">
              <a:spLocks noChangeArrowheads="1"/>
            </p:cNvSpPr>
            <p:nvPr/>
          </p:nvSpPr>
          <p:spPr bwMode="auto">
            <a:xfrm>
              <a:off x="2160" y="1812"/>
              <a:ext cx="3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 dirty="0">
                  <a:solidFill>
                    <a:srgbClr val="FF0000"/>
                  </a:solidFill>
                  <a:latin typeface="Comic Sans MS" charset="0"/>
                  <a:ea typeface="SimSun" charset="0"/>
                  <a:cs typeface="SimSun" charset="0"/>
                </a:rPr>
                <a:t> e</a:t>
              </a:r>
            </a:p>
          </p:txBody>
        </p:sp>
      </p:grpSp>
      <p:sp>
        <p:nvSpPr>
          <p:cNvPr id="581648" name="Text Box 16"/>
          <p:cNvSpPr txBox="1">
            <a:spLocks noChangeArrowheads="1"/>
          </p:cNvSpPr>
          <p:nvPr/>
        </p:nvSpPr>
        <p:spPr bwMode="auto">
          <a:xfrm>
            <a:off x="3109913" y="3933825"/>
            <a:ext cx="5921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(i.e., remainder when </a:t>
            </a: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s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 is divided by </a:t>
            </a: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n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</a:t>
            </a:r>
          </a:p>
        </p:txBody>
      </p:sp>
      <p:sp>
        <p:nvSpPr>
          <p:cNvPr id="581649" name="Text Box 17"/>
          <p:cNvSpPr txBox="1">
            <a:spLocks noChangeArrowheads="1"/>
          </p:cNvSpPr>
          <p:nvPr/>
        </p:nvSpPr>
        <p:spPr bwMode="auto">
          <a:xfrm>
            <a:off x="6288088" y="3795713"/>
            <a:ext cx="4587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e</a:t>
            </a:r>
            <a:endParaRPr lang="en-US" altLang="zh-CN" i="1" dirty="0">
              <a:solidFill>
                <a:srgbClr val="FF0000"/>
              </a:solidFill>
              <a:latin typeface="Comic Sans MS" charset="0"/>
              <a:ea typeface="SimSun" charset="0"/>
              <a:cs typeface="SimSun" charset="0"/>
            </a:endParaRPr>
          </a:p>
        </p:txBody>
      </p:sp>
      <p:grpSp>
        <p:nvGrpSpPr>
          <p:cNvPr id="74762" name="Group 18"/>
          <p:cNvGrpSpPr>
            <a:grpSpLocks/>
          </p:cNvGrpSpPr>
          <p:nvPr/>
        </p:nvGrpSpPr>
        <p:grpSpPr bwMode="auto">
          <a:xfrm>
            <a:off x="1198563" y="4786313"/>
            <a:ext cx="6256337" cy="1128712"/>
            <a:chOff x="1155" y="3030"/>
            <a:chExt cx="3941" cy="711"/>
          </a:xfrm>
        </p:grpSpPr>
        <p:grpSp>
          <p:nvGrpSpPr>
            <p:cNvPr id="74764" name="Group 19"/>
            <p:cNvGrpSpPr>
              <a:grpSpLocks/>
            </p:cNvGrpSpPr>
            <p:nvPr/>
          </p:nvGrpSpPr>
          <p:grpSpPr bwMode="auto">
            <a:xfrm>
              <a:off x="2268" y="3116"/>
              <a:ext cx="2479" cy="390"/>
              <a:chOff x="868" y="3287"/>
              <a:chExt cx="2479" cy="390"/>
            </a:xfrm>
          </p:grpSpPr>
          <p:sp>
            <p:nvSpPr>
              <p:cNvPr id="581652" name="Text Box 20"/>
              <p:cNvSpPr txBox="1">
                <a:spLocks noChangeArrowheads="1"/>
              </p:cNvSpPr>
              <p:nvPr/>
            </p:nvSpPr>
            <p:spPr bwMode="auto">
              <a:xfrm>
                <a:off x="868" y="3388"/>
                <a:ext cx="17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 h =  (h   </a:t>
                </a:r>
                <a:r>
                  <a:rPr lang="en-US" altLang="zh-CN" dirty="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mod</a:t>
                </a:r>
                <a:r>
                  <a:rPr lang="en-US" altLang="zh-CN" i="1" dirty="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  n)</a:t>
                </a:r>
              </a:p>
            </p:txBody>
          </p:sp>
          <p:sp>
            <p:nvSpPr>
              <p:cNvPr id="581653" name="Text Box 21"/>
              <p:cNvSpPr txBox="1">
                <a:spLocks noChangeArrowheads="1"/>
              </p:cNvSpPr>
              <p:nvPr/>
            </p:nvSpPr>
            <p:spPr bwMode="auto">
              <a:xfrm>
                <a:off x="1579" y="3308"/>
                <a:ext cx="29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d</a:t>
                </a:r>
              </a:p>
            </p:txBody>
          </p:sp>
          <p:sp>
            <p:nvSpPr>
              <p:cNvPr id="581654" name="Text Box 22"/>
              <p:cNvSpPr txBox="1">
                <a:spLocks noChangeArrowheads="1"/>
              </p:cNvSpPr>
              <p:nvPr/>
            </p:nvSpPr>
            <p:spPr bwMode="auto">
              <a:xfrm>
                <a:off x="2533" y="3389"/>
                <a:ext cx="8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i="1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 </a:t>
                </a:r>
                <a:r>
                  <a:rPr lang="en-US" altLang="zh-CN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mod</a:t>
                </a:r>
                <a:r>
                  <a:rPr lang="en-US" altLang="zh-CN" i="1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  n</a:t>
                </a:r>
              </a:p>
            </p:txBody>
          </p:sp>
          <p:sp>
            <p:nvSpPr>
              <p:cNvPr id="581655" name="Text Box 23"/>
              <p:cNvSpPr txBox="1">
                <a:spLocks noChangeArrowheads="1"/>
              </p:cNvSpPr>
              <p:nvPr/>
            </p:nvSpPr>
            <p:spPr bwMode="auto">
              <a:xfrm>
                <a:off x="2419" y="3287"/>
                <a:ext cx="2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e</a:t>
                </a:r>
              </a:p>
            </p:txBody>
          </p:sp>
        </p:grpSp>
        <p:sp>
          <p:nvSpPr>
            <p:cNvPr id="581656" name="Text Box 24"/>
            <p:cNvSpPr txBox="1">
              <a:spLocks noChangeArrowheads="1"/>
            </p:cNvSpPr>
            <p:nvPr/>
          </p:nvSpPr>
          <p:spPr bwMode="auto">
            <a:xfrm>
              <a:off x="1368" y="3108"/>
              <a:ext cx="8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>
                  <a:solidFill>
                    <a:srgbClr val="3333CC"/>
                  </a:solidFill>
                  <a:latin typeface="Comic Sans MS" charset="0"/>
                  <a:ea typeface="SimSun" charset="0"/>
                  <a:cs typeface="SimSun" charset="0"/>
                </a:rPr>
                <a:t>Magic</a:t>
              </a:r>
            </a:p>
            <a:p>
              <a:pPr algn="r">
                <a:defRPr/>
              </a:pPr>
              <a:r>
                <a:rPr lang="en-US" altLang="zh-CN">
                  <a:solidFill>
                    <a:srgbClr val="3333CC"/>
                  </a:solidFill>
                  <a:latin typeface="Comic Sans MS" charset="0"/>
                  <a:ea typeface="SimSun" charset="0"/>
                  <a:cs typeface="SimSun" charset="0"/>
                </a:rPr>
                <a:t>happens!</a:t>
              </a:r>
              <a:endParaRPr lang="en-US" altLang="zh-CN">
                <a:solidFill>
                  <a:srgbClr val="000000"/>
                </a:solidFill>
                <a:ea typeface="SimSun" charset="0"/>
                <a:cs typeface="SimSun" charset="0"/>
              </a:endParaRPr>
            </a:p>
          </p:txBody>
        </p:sp>
        <p:sp>
          <p:nvSpPr>
            <p:cNvPr id="581657" name="Rectangle 25"/>
            <p:cNvSpPr>
              <a:spLocks noChangeArrowheads="1"/>
            </p:cNvSpPr>
            <p:nvPr/>
          </p:nvSpPr>
          <p:spPr bwMode="auto">
            <a:xfrm>
              <a:off x="1155" y="3030"/>
              <a:ext cx="3941" cy="71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 sz="20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1658" name="Text Box 26"/>
          <p:cNvSpPr txBox="1">
            <a:spLocks noChangeArrowheads="1"/>
          </p:cNvSpPr>
          <p:nvPr/>
        </p:nvSpPr>
        <p:spPr bwMode="auto">
          <a:xfrm>
            <a:off x="981075" y="6113463"/>
            <a:ext cx="729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2000">
                <a:solidFill>
                  <a:srgbClr val="000000"/>
                </a:solidFill>
                <a:latin typeface="Comic Sans MS" charset="0"/>
                <a:ea typeface="SimSun" charset="-122"/>
              </a:rPr>
              <a:t>The magic is a simple application of Euler’s generalization of</a:t>
            </a:r>
          </a:p>
          <a:p>
            <a:pPr algn="l"/>
            <a:r>
              <a:rPr lang="en-US" altLang="zh-CN" sz="2000">
                <a:solidFill>
                  <a:srgbClr val="000000"/>
                </a:solidFill>
                <a:latin typeface="Comic Sans MS" charset="0"/>
                <a:ea typeface="SimSun" charset="-122"/>
              </a:rPr>
              <a:t>Fermat’s little theorem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7877FC60-1283-C742-8DC9-A2928425F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75675" y="6575425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1F582D-EAC7-1246-9EB0-BD0033BF4D09}" type="slidenum">
              <a:rPr lang="en-US" altLang="x-none" sz="1400">
                <a:solidFill>
                  <a:srgbClr val="000000"/>
                </a:solidFill>
              </a:rPr>
              <a:pPr/>
              <a:t>56</a:t>
            </a:fld>
            <a:endParaRPr lang="en-US" altLang="x-non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317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56600" cy="1143000"/>
          </a:xfrm>
        </p:spPr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Key Question about DKIM?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How does DKIM retrieve the public key of the author domain?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1F582D-EAC7-1246-9EB0-BD0033BF4D09}" type="slidenum">
              <a:rPr lang="en-US" altLang="x-none" sz="1400">
                <a:solidFill>
                  <a:srgbClr val="000000"/>
                </a:solidFill>
              </a:rPr>
              <a:pPr/>
              <a:t>57</a:t>
            </a:fld>
            <a:endParaRPr lang="en-US" altLang="x-non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Summary: Some Key Remaining Issues about Email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Basic: How to find the email server of a domain?</a:t>
            </a:r>
          </a:p>
          <a:p>
            <a:pPr>
              <a:buFont typeface="Wingdings" pitchFamily="2" charset="2"/>
              <a:buChar char="q"/>
            </a:pPr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Scalability/robustness: how to find multiple servers for the email domain?</a:t>
            </a:r>
          </a:p>
          <a:p>
            <a:pPr>
              <a:buFont typeface="Wingdings" pitchFamily="2" charset="2"/>
              <a:buChar char="q"/>
            </a:pPr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Security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SPF: How does SPF know if its neighbor MTA is a permitted sender of the domain?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DKIM: How does DKIM retrieve the public key of the author domain?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97771-3982-CE46-8DAF-77ACBE625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75675" y="6575425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10B1303-8A62-2846-B6BA-4F2F90EC649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58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6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solidFill>
                  <a:srgbClr val="0000FF"/>
                </a:solidFill>
                <a:ea typeface="ＭＳ Ｐゴシック" charset="-128"/>
              </a:rPr>
              <a:t>Recap: Queueing Theory Analysis of Circuit-Switching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1225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F39106-80F3-1D4A-A250-427ECA6C7CE1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x-none" sz="1200">
              <a:latin typeface="Tahoma" charset="0"/>
            </a:endParaRPr>
          </a:p>
        </p:txBody>
      </p:sp>
      <p:grpSp>
        <p:nvGrpSpPr>
          <p:cNvPr id="41987" name="Group 6"/>
          <p:cNvGrpSpPr>
            <a:grpSpLocks/>
          </p:cNvGrpSpPr>
          <p:nvPr/>
        </p:nvGrpSpPr>
        <p:grpSpPr bwMode="auto">
          <a:xfrm>
            <a:off x="609600" y="2079625"/>
            <a:ext cx="914400" cy="838200"/>
            <a:chOff x="1143000" y="2971800"/>
            <a:chExt cx="914400" cy="838200"/>
          </a:xfrm>
        </p:grpSpPr>
        <p:sp>
          <p:nvSpPr>
            <p:cNvPr id="42009" name="Oval 4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42010" name="Rectangle 5"/>
            <p:cNvSpPr>
              <a:spLocks noChangeArrowheads="1"/>
            </p:cNvSpPr>
            <p:nvPr/>
          </p:nvSpPr>
          <p:spPr bwMode="auto">
            <a:xfrm>
              <a:off x="1295400" y="3025775"/>
              <a:ext cx="4968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0</a:t>
              </a:r>
              <a:endParaRPr lang="en-US" altLang="x-none" sz="500"/>
            </a:p>
          </p:txBody>
        </p:sp>
      </p:grpSp>
      <p:grpSp>
        <p:nvGrpSpPr>
          <p:cNvPr id="41988" name="Group 7"/>
          <p:cNvGrpSpPr>
            <a:grpSpLocks/>
          </p:cNvGrpSpPr>
          <p:nvPr/>
        </p:nvGrpSpPr>
        <p:grpSpPr bwMode="auto">
          <a:xfrm>
            <a:off x="2057400" y="2079625"/>
            <a:ext cx="914400" cy="838200"/>
            <a:chOff x="1143000" y="2971800"/>
            <a:chExt cx="914400" cy="838200"/>
          </a:xfrm>
        </p:grpSpPr>
        <p:sp>
          <p:nvSpPr>
            <p:cNvPr id="42007" name="Oval 8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42008" name="Rectangle 9"/>
            <p:cNvSpPr>
              <a:spLocks noChangeArrowheads="1"/>
            </p:cNvSpPr>
            <p:nvPr/>
          </p:nvSpPr>
          <p:spPr bwMode="auto">
            <a:xfrm>
              <a:off x="1295400" y="3025775"/>
              <a:ext cx="4159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1</a:t>
              </a:r>
              <a:endParaRPr lang="en-US" altLang="x-none" sz="500"/>
            </a:p>
          </p:txBody>
        </p:sp>
      </p:grpSp>
      <p:grpSp>
        <p:nvGrpSpPr>
          <p:cNvPr id="41989" name="Group 10"/>
          <p:cNvGrpSpPr>
            <a:grpSpLocks/>
          </p:cNvGrpSpPr>
          <p:nvPr/>
        </p:nvGrpSpPr>
        <p:grpSpPr bwMode="auto">
          <a:xfrm>
            <a:off x="4038600" y="2079625"/>
            <a:ext cx="914400" cy="838200"/>
            <a:chOff x="1143000" y="2971800"/>
            <a:chExt cx="914400" cy="838200"/>
          </a:xfrm>
        </p:grpSpPr>
        <p:sp>
          <p:nvSpPr>
            <p:cNvPr id="42005" name="Oval 11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42006" name="Rectangle 12"/>
            <p:cNvSpPr>
              <a:spLocks noChangeArrowheads="1"/>
            </p:cNvSpPr>
            <p:nvPr/>
          </p:nvSpPr>
          <p:spPr bwMode="auto">
            <a:xfrm>
              <a:off x="1295400" y="3025775"/>
              <a:ext cx="4619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k</a:t>
              </a:r>
              <a:endParaRPr lang="en-US" altLang="x-none" sz="500"/>
            </a:p>
          </p:txBody>
        </p:sp>
      </p:grpSp>
      <p:grpSp>
        <p:nvGrpSpPr>
          <p:cNvPr id="41990" name="Group 13"/>
          <p:cNvGrpSpPr>
            <a:grpSpLocks/>
          </p:cNvGrpSpPr>
          <p:nvPr/>
        </p:nvGrpSpPr>
        <p:grpSpPr bwMode="auto">
          <a:xfrm>
            <a:off x="7848600" y="2079625"/>
            <a:ext cx="914400" cy="838200"/>
            <a:chOff x="1143000" y="2971800"/>
            <a:chExt cx="914400" cy="838200"/>
          </a:xfrm>
        </p:grpSpPr>
        <p:sp>
          <p:nvSpPr>
            <p:cNvPr id="42003" name="Oval 14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42004" name="Rectangle 15"/>
            <p:cNvSpPr>
              <a:spLocks noChangeArrowheads="1"/>
            </p:cNvSpPr>
            <p:nvPr/>
          </p:nvSpPr>
          <p:spPr bwMode="auto">
            <a:xfrm>
              <a:off x="1295400" y="3025775"/>
              <a:ext cx="5937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N</a:t>
              </a:r>
              <a:endParaRPr lang="en-US" altLang="x-none" sz="500"/>
            </a:p>
          </p:txBody>
        </p:sp>
      </p:grpSp>
      <p:sp>
        <p:nvSpPr>
          <p:cNvPr id="41991" name="Rectangle 16"/>
          <p:cNvSpPr>
            <a:spLocks noChangeArrowheads="1"/>
          </p:cNvSpPr>
          <p:nvPr/>
        </p:nvSpPr>
        <p:spPr bwMode="auto">
          <a:xfrm>
            <a:off x="981075" y="1447800"/>
            <a:ext cx="364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 dirty="0">
                <a:solidFill>
                  <a:srgbClr val="3333CC"/>
                </a:solidFill>
                <a:latin typeface="Times New Roman" charset="0"/>
              </a:rPr>
              <a:t>system state: # of busy lines</a:t>
            </a:r>
            <a:endParaRPr lang="en-US" altLang="x-none" sz="100" dirty="0">
              <a:latin typeface="Times New Roman" charset="0"/>
            </a:endParaRPr>
          </a:p>
        </p:txBody>
      </p:sp>
      <p:sp>
        <p:nvSpPr>
          <p:cNvPr id="41992" name="Rectangle 19"/>
          <p:cNvSpPr>
            <a:spLocks noChangeArrowheads="1"/>
          </p:cNvSpPr>
          <p:nvPr/>
        </p:nvSpPr>
        <p:spPr bwMode="auto">
          <a:xfrm>
            <a:off x="685800" y="2917825"/>
            <a:ext cx="646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0</a:t>
            </a:r>
            <a:endParaRPr lang="en-US" altLang="x-none" sz="500"/>
          </a:p>
        </p:txBody>
      </p:sp>
      <p:sp>
        <p:nvSpPr>
          <p:cNvPr id="41993" name="Rectangle 20"/>
          <p:cNvSpPr>
            <a:spLocks noChangeArrowheads="1"/>
          </p:cNvSpPr>
          <p:nvPr/>
        </p:nvSpPr>
        <p:spPr bwMode="auto">
          <a:xfrm>
            <a:off x="2146300" y="2917825"/>
            <a:ext cx="59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1</a:t>
            </a:r>
            <a:endParaRPr lang="en-US" altLang="x-none" sz="500"/>
          </a:p>
        </p:txBody>
      </p:sp>
      <p:sp>
        <p:nvSpPr>
          <p:cNvPr id="41994" name="Rectangle 21"/>
          <p:cNvSpPr>
            <a:spLocks noChangeArrowheads="1"/>
          </p:cNvSpPr>
          <p:nvPr/>
        </p:nvSpPr>
        <p:spPr bwMode="auto">
          <a:xfrm>
            <a:off x="4191000" y="2994025"/>
            <a:ext cx="6254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k</a:t>
            </a:r>
            <a:endParaRPr lang="en-US" altLang="x-none" sz="500"/>
          </a:p>
        </p:txBody>
      </p:sp>
      <p:sp>
        <p:nvSpPr>
          <p:cNvPr id="41995" name="Oval 23"/>
          <p:cNvSpPr>
            <a:spLocks noChangeArrowheads="1"/>
          </p:cNvSpPr>
          <p:nvPr/>
        </p:nvSpPr>
        <p:spPr bwMode="auto">
          <a:xfrm>
            <a:off x="5715000" y="2057400"/>
            <a:ext cx="957263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x-none" altLang="x-none" sz="500"/>
          </a:p>
        </p:txBody>
      </p:sp>
      <p:sp>
        <p:nvSpPr>
          <p:cNvPr id="41996" name="Rectangle 24"/>
          <p:cNvSpPr>
            <a:spLocks noChangeArrowheads="1"/>
          </p:cNvSpPr>
          <p:nvPr/>
        </p:nvSpPr>
        <p:spPr bwMode="auto">
          <a:xfrm>
            <a:off x="5737225" y="2111375"/>
            <a:ext cx="939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k+1</a:t>
            </a:r>
            <a:endParaRPr lang="en-US" altLang="x-none" sz="500"/>
          </a:p>
        </p:txBody>
      </p:sp>
      <p:sp>
        <p:nvSpPr>
          <p:cNvPr id="41997" name="Rectangle 25"/>
          <p:cNvSpPr>
            <a:spLocks noChangeArrowheads="1"/>
          </p:cNvSpPr>
          <p:nvPr/>
        </p:nvSpPr>
        <p:spPr bwMode="auto">
          <a:xfrm>
            <a:off x="5862638" y="2971800"/>
            <a:ext cx="920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k+1</a:t>
            </a:r>
            <a:endParaRPr lang="en-US" altLang="x-none" sz="500"/>
          </a:p>
        </p:txBody>
      </p:sp>
      <p:cxnSp>
        <p:nvCxnSpPr>
          <p:cNvPr id="41998" name="Curved Connector 30"/>
          <p:cNvCxnSpPr>
            <a:cxnSpLocks noChangeShapeType="1"/>
          </p:cNvCxnSpPr>
          <p:nvPr/>
        </p:nvCxnSpPr>
        <p:spPr bwMode="auto">
          <a:xfrm>
            <a:off x="4876800" y="2209800"/>
            <a:ext cx="914400" cy="158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9" name="Straight Arrow Connector 33"/>
          <p:cNvCxnSpPr>
            <a:cxnSpLocks noChangeShapeType="1"/>
          </p:cNvCxnSpPr>
          <p:nvPr/>
        </p:nvCxnSpPr>
        <p:spPr bwMode="auto">
          <a:xfrm rot="10800000">
            <a:off x="4953000" y="26670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0" name="Straight Connector 37"/>
          <p:cNvCxnSpPr>
            <a:cxnSpLocks noChangeShapeType="1"/>
          </p:cNvCxnSpPr>
          <p:nvPr/>
        </p:nvCxnSpPr>
        <p:spPr bwMode="auto">
          <a:xfrm>
            <a:off x="3276600" y="24384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1" name="Straight Connector 38"/>
          <p:cNvCxnSpPr>
            <a:cxnSpLocks noChangeShapeType="1"/>
          </p:cNvCxnSpPr>
          <p:nvPr/>
        </p:nvCxnSpPr>
        <p:spPr bwMode="auto">
          <a:xfrm>
            <a:off x="7010400" y="24384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2" name="Rectangle 32"/>
          <p:cNvSpPr>
            <a:spLocks noChangeArrowheads="1"/>
          </p:cNvSpPr>
          <p:nvPr/>
        </p:nvSpPr>
        <p:spPr bwMode="auto">
          <a:xfrm>
            <a:off x="8001000" y="2971800"/>
            <a:ext cx="7032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N</a:t>
            </a:r>
            <a:endParaRPr lang="en-US" altLang="x-none" sz="500"/>
          </a:p>
        </p:txBody>
      </p:sp>
    </p:spTree>
    <p:extLst>
      <p:ext uri="{BB962C8B-B14F-4D97-AF65-F5344CB8AC3E}">
        <p14:creationId xmlns:p14="http://schemas.microsoft.com/office/powerpoint/2010/main" val="297325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solidFill>
                  <a:srgbClr val="0000FF"/>
                </a:solidFill>
                <a:ea typeface="ＭＳ Ｐゴシック" charset="-128"/>
              </a:rPr>
              <a:t>Recap: Queueing Theory Analysis of Circuit-Switching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1225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032543-F538-0742-BA76-899BD10238B5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x-none" sz="1200">
              <a:latin typeface="Tahoma" charset="0"/>
            </a:endParaRPr>
          </a:p>
        </p:txBody>
      </p:sp>
      <p:grpSp>
        <p:nvGrpSpPr>
          <p:cNvPr id="46083" name="Group 6"/>
          <p:cNvGrpSpPr>
            <a:grpSpLocks/>
          </p:cNvGrpSpPr>
          <p:nvPr/>
        </p:nvGrpSpPr>
        <p:grpSpPr bwMode="auto">
          <a:xfrm>
            <a:off x="609600" y="2079625"/>
            <a:ext cx="914400" cy="838200"/>
            <a:chOff x="1143000" y="2971800"/>
            <a:chExt cx="914400" cy="838200"/>
          </a:xfrm>
        </p:grpSpPr>
        <p:sp>
          <p:nvSpPr>
            <p:cNvPr id="46111" name="Oval 4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46112" name="Rectangle 5"/>
            <p:cNvSpPr>
              <a:spLocks noChangeArrowheads="1"/>
            </p:cNvSpPr>
            <p:nvPr/>
          </p:nvSpPr>
          <p:spPr bwMode="auto">
            <a:xfrm>
              <a:off x="1295400" y="3025775"/>
              <a:ext cx="4968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0</a:t>
              </a:r>
              <a:endParaRPr lang="en-US" altLang="x-none" sz="500"/>
            </a:p>
          </p:txBody>
        </p:sp>
      </p:grpSp>
      <p:grpSp>
        <p:nvGrpSpPr>
          <p:cNvPr id="46084" name="Group 7"/>
          <p:cNvGrpSpPr>
            <a:grpSpLocks/>
          </p:cNvGrpSpPr>
          <p:nvPr/>
        </p:nvGrpSpPr>
        <p:grpSpPr bwMode="auto">
          <a:xfrm>
            <a:off x="2057400" y="2079625"/>
            <a:ext cx="914400" cy="838200"/>
            <a:chOff x="1143000" y="2971800"/>
            <a:chExt cx="914400" cy="838200"/>
          </a:xfrm>
        </p:grpSpPr>
        <p:sp>
          <p:nvSpPr>
            <p:cNvPr id="46109" name="Oval 8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46110" name="Rectangle 9"/>
            <p:cNvSpPr>
              <a:spLocks noChangeArrowheads="1"/>
            </p:cNvSpPr>
            <p:nvPr/>
          </p:nvSpPr>
          <p:spPr bwMode="auto">
            <a:xfrm>
              <a:off x="1295400" y="3025775"/>
              <a:ext cx="4159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1</a:t>
              </a:r>
              <a:endParaRPr lang="en-US" altLang="x-none" sz="500"/>
            </a:p>
          </p:txBody>
        </p:sp>
      </p:grpSp>
      <p:grpSp>
        <p:nvGrpSpPr>
          <p:cNvPr id="46085" name="Group 10"/>
          <p:cNvGrpSpPr>
            <a:grpSpLocks/>
          </p:cNvGrpSpPr>
          <p:nvPr/>
        </p:nvGrpSpPr>
        <p:grpSpPr bwMode="auto">
          <a:xfrm>
            <a:off x="4038600" y="2079625"/>
            <a:ext cx="914400" cy="838200"/>
            <a:chOff x="1143000" y="2971800"/>
            <a:chExt cx="914400" cy="838200"/>
          </a:xfrm>
        </p:grpSpPr>
        <p:sp>
          <p:nvSpPr>
            <p:cNvPr id="46107" name="Oval 11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46108" name="Rectangle 12"/>
            <p:cNvSpPr>
              <a:spLocks noChangeArrowheads="1"/>
            </p:cNvSpPr>
            <p:nvPr/>
          </p:nvSpPr>
          <p:spPr bwMode="auto">
            <a:xfrm>
              <a:off x="1295400" y="3025775"/>
              <a:ext cx="4619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k</a:t>
              </a:r>
              <a:endParaRPr lang="en-US" altLang="x-none" sz="500"/>
            </a:p>
          </p:txBody>
        </p:sp>
      </p:grpSp>
      <p:grpSp>
        <p:nvGrpSpPr>
          <p:cNvPr id="46086" name="Group 13"/>
          <p:cNvGrpSpPr>
            <a:grpSpLocks/>
          </p:cNvGrpSpPr>
          <p:nvPr/>
        </p:nvGrpSpPr>
        <p:grpSpPr bwMode="auto">
          <a:xfrm>
            <a:off x="7848600" y="2079625"/>
            <a:ext cx="914400" cy="838200"/>
            <a:chOff x="1143000" y="2971800"/>
            <a:chExt cx="914400" cy="838200"/>
          </a:xfrm>
        </p:grpSpPr>
        <p:sp>
          <p:nvSpPr>
            <p:cNvPr id="46105" name="Oval 14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46106" name="Rectangle 15"/>
            <p:cNvSpPr>
              <a:spLocks noChangeArrowheads="1"/>
            </p:cNvSpPr>
            <p:nvPr/>
          </p:nvSpPr>
          <p:spPr bwMode="auto">
            <a:xfrm>
              <a:off x="1295400" y="3025775"/>
              <a:ext cx="5937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N</a:t>
              </a:r>
              <a:endParaRPr lang="en-US" altLang="x-none" sz="500"/>
            </a:p>
          </p:txBody>
        </p:sp>
      </p:grpSp>
      <p:sp>
        <p:nvSpPr>
          <p:cNvPr id="46087" name="Rectangle 16"/>
          <p:cNvSpPr>
            <a:spLocks noChangeArrowheads="1"/>
          </p:cNvSpPr>
          <p:nvPr/>
        </p:nvSpPr>
        <p:spPr bwMode="auto">
          <a:xfrm>
            <a:off x="981075" y="1447800"/>
            <a:ext cx="364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rgbClr val="3333CC"/>
                </a:solidFill>
                <a:latin typeface="Times New Roman" charset="0"/>
              </a:rPr>
              <a:t>system state: # of busy lines</a:t>
            </a:r>
            <a:endParaRPr lang="en-US" altLang="x-none" sz="100">
              <a:latin typeface="Times New Roman" charset="0"/>
            </a:endParaRPr>
          </a:p>
        </p:txBody>
      </p:sp>
      <p:graphicFrame>
        <p:nvGraphicFramePr>
          <p:cNvPr id="46088" name="Object 2"/>
          <p:cNvGraphicFramePr>
            <a:graphicFrameLocks noChangeAspect="1"/>
          </p:cNvGraphicFramePr>
          <p:nvPr/>
        </p:nvGraphicFramePr>
        <p:xfrm>
          <a:off x="3048000" y="4724400"/>
          <a:ext cx="23622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" name="Equation" r:id="rId4" imgW="1168400" imgH="228600" progId="Equation.3">
                  <p:embed/>
                </p:oleObj>
              </mc:Choice>
              <mc:Fallback>
                <p:oleObj name="Equation" r:id="rId4" imgW="1168400" imgH="228600" progId="Equation.3">
                  <p:embed/>
                  <p:pic>
                    <p:nvPicPr>
                      <p:cNvPr id="460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24400"/>
                        <a:ext cx="2362200" cy="461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18"/>
          <p:cNvSpPr>
            <a:spLocks noChangeArrowheads="1"/>
          </p:cNvSpPr>
          <p:nvPr/>
        </p:nvSpPr>
        <p:spPr bwMode="auto">
          <a:xfrm>
            <a:off x="533400" y="3810000"/>
            <a:ext cx="76088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rgbClr val="3333CC"/>
                </a:solidFill>
              </a:rPr>
              <a:t>at equilibrium (time reversibility)  in one unit time:  </a:t>
            </a:r>
            <a:br>
              <a:rPr lang="en-US" altLang="x-none" sz="2400">
                <a:solidFill>
                  <a:srgbClr val="3333CC"/>
                </a:solidFill>
              </a:rPr>
            </a:br>
            <a:r>
              <a:rPr lang="en-US" altLang="x-none" sz="2400">
                <a:solidFill>
                  <a:srgbClr val="3333CC"/>
                </a:solidFill>
              </a:rPr>
              <a:t>    #(transitions k 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</a:t>
            </a:r>
            <a:r>
              <a:rPr lang="en-US" altLang="x-none" sz="2400">
                <a:solidFill>
                  <a:srgbClr val="3333CC"/>
                </a:solidFill>
              </a:rPr>
              <a:t> k+1)  = #(transitions k+1 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</a:t>
            </a:r>
            <a:r>
              <a:rPr lang="en-US" altLang="x-none" sz="2400">
                <a:solidFill>
                  <a:srgbClr val="3333CC"/>
                </a:solidFill>
              </a:rPr>
              <a:t> k)</a:t>
            </a:r>
            <a:endParaRPr lang="en-US" altLang="x-none" sz="100">
              <a:solidFill>
                <a:srgbClr val="000000"/>
              </a:solidFill>
            </a:endParaRPr>
          </a:p>
        </p:txBody>
      </p:sp>
      <p:sp>
        <p:nvSpPr>
          <p:cNvPr id="46090" name="Rectangle 19"/>
          <p:cNvSpPr>
            <a:spLocks noChangeArrowheads="1"/>
          </p:cNvSpPr>
          <p:nvPr/>
        </p:nvSpPr>
        <p:spPr bwMode="auto">
          <a:xfrm>
            <a:off x="685800" y="2917825"/>
            <a:ext cx="646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0</a:t>
            </a:r>
            <a:endParaRPr lang="en-US" altLang="x-none" sz="500"/>
          </a:p>
        </p:txBody>
      </p:sp>
      <p:sp>
        <p:nvSpPr>
          <p:cNvPr id="46091" name="Rectangle 20"/>
          <p:cNvSpPr>
            <a:spLocks noChangeArrowheads="1"/>
          </p:cNvSpPr>
          <p:nvPr/>
        </p:nvSpPr>
        <p:spPr bwMode="auto">
          <a:xfrm>
            <a:off x="2146300" y="2917825"/>
            <a:ext cx="59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1</a:t>
            </a:r>
            <a:endParaRPr lang="en-US" altLang="x-none" sz="500"/>
          </a:p>
        </p:txBody>
      </p:sp>
      <p:sp>
        <p:nvSpPr>
          <p:cNvPr id="46092" name="Rectangle 21"/>
          <p:cNvSpPr>
            <a:spLocks noChangeArrowheads="1"/>
          </p:cNvSpPr>
          <p:nvPr/>
        </p:nvSpPr>
        <p:spPr bwMode="auto">
          <a:xfrm>
            <a:off x="4191000" y="2994025"/>
            <a:ext cx="6254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k</a:t>
            </a:r>
            <a:endParaRPr lang="en-US" altLang="x-none" sz="500"/>
          </a:p>
        </p:txBody>
      </p:sp>
      <p:sp>
        <p:nvSpPr>
          <p:cNvPr id="46093" name="Oval 23"/>
          <p:cNvSpPr>
            <a:spLocks noChangeArrowheads="1"/>
          </p:cNvSpPr>
          <p:nvPr/>
        </p:nvSpPr>
        <p:spPr bwMode="auto">
          <a:xfrm>
            <a:off x="5715000" y="2057400"/>
            <a:ext cx="957263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x-none" altLang="x-none" sz="500"/>
          </a:p>
        </p:txBody>
      </p:sp>
      <p:sp>
        <p:nvSpPr>
          <p:cNvPr id="46094" name="Rectangle 24"/>
          <p:cNvSpPr>
            <a:spLocks noChangeArrowheads="1"/>
          </p:cNvSpPr>
          <p:nvPr/>
        </p:nvSpPr>
        <p:spPr bwMode="auto">
          <a:xfrm>
            <a:off x="5737225" y="2111375"/>
            <a:ext cx="939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k+1</a:t>
            </a:r>
            <a:endParaRPr lang="en-US" altLang="x-none" sz="500"/>
          </a:p>
        </p:txBody>
      </p:sp>
      <p:sp>
        <p:nvSpPr>
          <p:cNvPr id="46095" name="Rectangle 25"/>
          <p:cNvSpPr>
            <a:spLocks noChangeArrowheads="1"/>
          </p:cNvSpPr>
          <p:nvPr/>
        </p:nvSpPr>
        <p:spPr bwMode="auto">
          <a:xfrm>
            <a:off x="5862638" y="2971800"/>
            <a:ext cx="920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k+1</a:t>
            </a:r>
            <a:endParaRPr lang="en-US" altLang="x-none" sz="500"/>
          </a:p>
        </p:txBody>
      </p:sp>
      <p:cxnSp>
        <p:nvCxnSpPr>
          <p:cNvPr id="46096" name="Curved Connector 30"/>
          <p:cNvCxnSpPr>
            <a:cxnSpLocks noChangeShapeType="1"/>
          </p:cNvCxnSpPr>
          <p:nvPr/>
        </p:nvCxnSpPr>
        <p:spPr bwMode="auto">
          <a:xfrm>
            <a:off x="4876800" y="2209800"/>
            <a:ext cx="914400" cy="158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7" name="Rectangle 31"/>
          <p:cNvSpPr>
            <a:spLocks noChangeArrowheads="1"/>
          </p:cNvSpPr>
          <p:nvPr/>
        </p:nvSpPr>
        <p:spPr bwMode="auto">
          <a:xfrm>
            <a:off x="5105400" y="1752600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>
                <a:solidFill>
                  <a:srgbClr val="000000"/>
                </a:solidFill>
                <a:sym typeface="Symbol" charset="2"/>
              </a:rPr>
              <a:t></a:t>
            </a:r>
            <a:endParaRPr lang="en-US" altLang="x-none" sz="500"/>
          </a:p>
        </p:txBody>
      </p:sp>
      <p:cxnSp>
        <p:nvCxnSpPr>
          <p:cNvPr id="46098" name="Straight Arrow Connector 33"/>
          <p:cNvCxnSpPr>
            <a:cxnSpLocks noChangeShapeType="1"/>
          </p:cNvCxnSpPr>
          <p:nvPr/>
        </p:nvCxnSpPr>
        <p:spPr bwMode="auto">
          <a:xfrm rot="10800000">
            <a:off x="4953000" y="26670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9" name="Rectangle 34"/>
          <p:cNvSpPr>
            <a:spLocks noChangeArrowheads="1"/>
          </p:cNvSpPr>
          <p:nvPr/>
        </p:nvSpPr>
        <p:spPr bwMode="auto">
          <a:xfrm>
            <a:off x="4800600" y="2667000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>
                <a:solidFill>
                  <a:srgbClr val="000000"/>
                </a:solidFill>
                <a:sym typeface="Symbol" charset="2"/>
              </a:rPr>
              <a:t>(k+1)</a:t>
            </a:r>
            <a:endParaRPr lang="en-US" altLang="x-none" sz="500"/>
          </a:p>
        </p:txBody>
      </p:sp>
      <p:graphicFrame>
        <p:nvGraphicFramePr>
          <p:cNvPr id="46100" name="Object 3"/>
          <p:cNvGraphicFramePr>
            <a:graphicFrameLocks noChangeAspect="1"/>
          </p:cNvGraphicFramePr>
          <p:nvPr/>
        </p:nvGraphicFramePr>
        <p:xfrm>
          <a:off x="2654300" y="5327650"/>
          <a:ext cx="3594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Equation" r:id="rId6" imgW="1777229" imgH="266584" progId="Equation.3">
                  <p:embed/>
                </p:oleObj>
              </mc:Choice>
              <mc:Fallback>
                <p:oleObj name="Equation" r:id="rId6" imgW="1777229" imgH="266584" progId="Equation.3">
                  <p:embed/>
                  <p:pic>
                    <p:nvPicPr>
                      <p:cNvPr id="461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5327650"/>
                        <a:ext cx="3594100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1" name="Object 4"/>
          <p:cNvGraphicFramePr>
            <a:graphicFrameLocks noChangeAspect="1"/>
          </p:cNvGraphicFramePr>
          <p:nvPr/>
        </p:nvGraphicFramePr>
        <p:xfrm>
          <a:off x="2362200" y="5943600"/>
          <a:ext cx="410686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Equation" r:id="rId8" imgW="2032000" imgH="457200" progId="Equation.3">
                  <p:embed/>
                </p:oleObj>
              </mc:Choice>
              <mc:Fallback>
                <p:oleObj name="Equation" r:id="rId8" imgW="2032000" imgH="457200" progId="Equation.3">
                  <p:embed/>
                  <p:pic>
                    <p:nvPicPr>
                      <p:cNvPr id="461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43600"/>
                        <a:ext cx="4106863" cy="9255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102" name="Straight Connector 37"/>
          <p:cNvCxnSpPr>
            <a:cxnSpLocks noChangeShapeType="1"/>
          </p:cNvCxnSpPr>
          <p:nvPr/>
        </p:nvCxnSpPr>
        <p:spPr bwMode="auto">
          <a:xfrm>
            <a:off x="3276600" y="24384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Straight Connector 38"/>
          <p:cNvCxnSpPr>
            <a:cxnSpLocks noChangeShapeType="1"/>
          </p:cNvCxnSpPr>
          <p:nvPr/>
        </p:nvCxnSpPr>
        <p:spPr bwMode="auto">
          <a:xfrm>
            <a:off x="7010400" y="24384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4" name="Rectangle 32"/>
          <p:cNvSpPr>
            <a:spLocks noChangeArrowheads="1"/>
          </p:cNvSpPr>
          <p:nvPr/>
        </p:nvSpPr>
        <p:spPr bwMode="auto">
          <a:xfrm>
            <a:off x="8001000" y="2971800"/>
            <a:ext cx="7032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N</a:t>
            </a:r>
            <a:endParaRPr lang="en-US" altLang="x-none" sz="500"/>
          </a:p>
        </p:txBody>
      </p:sp>
    </p:spTree>
    <p:extLst>
      <p:ext uri="{BB962C8B-B14F-4D97-AF65-F5344CB8AC3E}">
        <p14:creationId xmlns:p14="http://schemas.microsoft.com/office/powerpoint/2010/main" val="416076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Recap: Queueing Theory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Analysis of Packet Switching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1225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EF80D1-F3E8-1B48-89F3-7CFFD7DD1493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x-none" sz="1200">
              <a:latin typeface="Tahoma" charset="0"/>
            </a:endParaRPr>
          </a:p>
        </p:txBody>
      </p:sp>
      <p:grpSp>
        <p:nvGrpSpPr>
          <p:cNvPr id="50179" name="Group 6"/>
          <p:cNvGrpSpPr>
            <a:grpSpLocks/>
          </p:cNvGrpSpPr>
          <p:nvPr/>
        </p:nvGrpSpPr>
        <p:grpSpPr bwMode="auto">
          <a:xfrm>
            <a:off x="609600" y="2079625"/>
            <a:ext cx="914400" cy="838200"/>
            <a:chOff x="1143000" y="2971800"/>
            <a:chExt cx="914400" cy="838200"/>
          </a:xfrm>
        </p:grpSpPr>
        <p:sp>
          <p:nvSpPr>
            <p:cNvPr id="50209" name="Oval 4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50210" name="Rectangle 5"/>
            <p:cNvSpPr>
              <a:spLocks noChangeArrowheads="1"/>
            </p:cNvSpPr>
            <p:nvPr/>
          </p:nvSpPr>
          <p:spPr bwMode="auto">
            <a:xfrm>
              <a:off x="1295400" y="3025775"/>
              <a:ext cx="4968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0</a:t>
              </a:r>
              <a:endParaRPr lang="en-US" altLang="x-none" sz="500"/>
            </a:p>
          </p:txBody>
        </p:sp>
      </p:grpSp>
      <p:grpSp>
        <p:nvGrpSpPr>
          <p:cNvPr id="50180" name="Group 7"/>
          <p:cNvGrpSpPr>
            <a:grpSpLocks/>
          </p:cNvGrpSpPr>
          <p:nvPr/>
        </p:nvGrpSpPr>
        <p:grpSpPr bwMode="auto">
          <a:xfrm>
            <a:off x="2057400" y="2079625"/>
            <a:ext cx="914400" cy="838200"/>
            <a:chOff x="1143000" y="2971800"/>
            <a:chExt cx="914400" cy="838200"/>
          </a:xfrm>
        </p:grpSpPr>
        <p:sp>
          <p:nvSpPr>
            <p:cNvPr id="50207" name="Oval 8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50208" name="Rectangle 9"/>
            <p:cNvSpPr>
              <a:spLocks noChangeArrowheads="1"/>
            </p:cNvSpPr>
            <p:nvPr/>
          </p:nvSpPr>
          <p:spPr bwMode="auto">
            <a:xfrm>
              <a:off x="1295400" y="3025775"/>
              <a:ext cx="4159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1</a:t>
              </a:r>
              <a:endParaRPr lang="en-US" altLang="x-none" sz="500"/>
            </a:p>
          </p:txBody>
        </p:sp>
      </p:grpSp>
      <p:grpSp>
        <p:nvGrpSpPr>
          <p:cNvPr id="50181" name="Group 10"/>
          <p:cNvGrpSpPr>
            <a:grpSpLocks/>
          </p:cNvGrpSpPr>
          <p:nvPr/>
        </p:nvGrpSpPr>
        <p:grpSpPr bwMode="auto">
          <a:xfrm>
            <a:off x="4038600" y="2079625"/>
            <a:ext cx="914400" cy="838200"/>
            <a:chOff x="1143000" y="2971800"/>
            <a:chExt cx="914400" cy="838200"/>
          </a:xfrm>
        </p:grpSpPr>
        <p:sp>
          <p:nvSpPr>
            <p:cNvPr id="50205" name="Oval 11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50206" name="Rectangle 12"/>
            <p:cNvSpPr>
              <a:spLocks noChangeArrowheads="1"/>
            </p:cNvSpPr>
            <p:nvPr/>
          </p:nvSpPr>
          <p:spPr bwMode="auto">
            <a:xfrm>
              <a:off x="1295400" y="3025775"/>
              <a:ext cx="4619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k</a:t>
              </a:r>
              <a:endParaRPr lang="en-US" altLang="x-none" sz="500"/>
            </a:p>
          </p:txBody>
        </p:sp>
      </p:grpSp>
      <p:grpSp>
        <p:nvGrpSpPr>
          <p:cNvPr id="50182" name="Group 13"/>
          <p:cNvGrpSpPr>
            <a:grpSpLocks/>
          </p:cNvGrpSpPr>
          <p:nvPr/>
        </p:nvGrpSpPr>
        <p:grpSpPr bwMode="auto">
          <a:xfrm>
            <a:off x="7391400" y="2057400"/>
            <a:ext cx="914400" cy="838200"/>
            <a:chOff x="1143000" y="2971800"/>
            <a:chExt cx="914400" cy="838200"/>
          </a:xfrm>
        </p:grpSpPr>
        <p:sp>
          <p:nvSpPr>
            <p:cNvPr id="50203" name="Oval 14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/>
            </a:p>
          </p:txBody>
        </p:sp>
        <p:sp>
          <p:nvSpPr>
            <p:cNvPr id="50204" name="Rectangle 15"/>
            <p:cNvSpPr>
              <a:spLocks noChangeArrowheads="1"/>
            </p:cNvSpPr>
            <p:nvPr/>
          </p:nvSpPr>
          <p:spPr bwMode="auto">
            <a:xfrm>
              <a:off x="1295400" y="3025775"/>
              <a:ext cx="5937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x-none" sz="4000">
                  <a:solidFill>
                    <a:srgbClr val="3333CC"/>
                  </a:solidFill>
                </a:rPr>
                <a:t>N</a:t>
              </a:r>
              <a:endParaRPr lang="en-US" altLang="x-none" sz="500"/>
            </a:p>
          </p:txBody>
        </p:sp>
      </p:grpSp>
      <p:sp>
        <p:nvSpPr>
          <p:cNvPr id="50183" name="Rectangle 16"/>
          <p:cNvSpPr>
            <a:spLocks noChangeArrowheads="1"/>
          </p:cNvSpPr>
          <p:nvPr/>
        </p:nvSpPr>
        <p:spPr bwMode="auto">
          <a:xfrm>
            <a:off x="1263650" y="1447800"/>
            <a:ext cx="404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rgbClr val="3333CC"/>
                </a:solidFill>
                <a:latin typeface="Times New Roman" charset="0"/>
              </a:rPr>
              <a:t>system state: #packets in queue</a:t>
            </a:r>
            <a:endParaRPr lang="en-US" altLang="x-none" sz="100">
              <a:latin typeface="Times New Roman" charset="0"/>
            </a:endParaRPr>
          </a:p>
        </p:txBody>
      </p:sp>
      <p:graphicFrame>
        <p:nvGraphicFramePr>
          <p:cNvPr id="56328" name="Object 2"/>
          <p:cNvGraphicFramePr>
            <a:graphicFrameLocks noChangeAspect="1"/>
          </p:cNvGraphicFramePr>
          <p:nvPr/>
        </p:nvGraphicFramePr>
        <p:xfrm>
          <a:off x="1828800" y="4724400"/>
          <a:ext cx="15668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Equation" r:id="rId4" imgW="774364" imgH="228501" progId="Equation.3">
                  <p:embed/>
                </p:oleObj>
              </mc:Choice>
              <mc:Fallback>
                <p:oleObj name="Equation" r:id="rId4" imgW="774364" imgH="228501" progId="Equation.3">
                  <p:embed/>
                  <p:pic>
                    <p:nvPicPr>
                      <p:cNvPr id="563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1566863" cy="461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Rectangle 18"/>
          <p:cNvSpPr>
            <a:spLocks noChangeArrowheads="1"/>
          </p:cNvSpPr>
          <p:nvPr/>
        </p:nvSpPr>
        <p:spPr bwMode="auto">
          <a:xfrm>
            <a:off x="533400" y="3810000"/>
            <a:ext cx="7543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rgbClr val="3333CC"/>
                </a:solidFill>
              </a:rPr>
              <a:t>at equilibrium (time reversibility) in one unit time:  </a:t>
            </a:r>
            <a:br>
              <a:rPr lang="en-US" altLang="x-none" sz="2400">
                <a:solidFill>
                  <a:srgbClr val="3333CC"/>
                </a:solidFill>
              </a:rPr>
            </a:br>
            <a:r>
              <a:rPr lang="en-US" altLang="x-none" sz="2400">
                <a:solidFill>
                  <a:srgbClr val="3333CC"/>
                </a:solidFill>
              </a:rPr>
              <a:t>    #(transitions k 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</a:t>
            </a:r>
            <a:r>
              <a:rPr lang="en-US" altLang="x-none" sz="2400">
                <a:solidFill>
                  <a:srgbClr val="3333CC"/>
                </a:solidFill>
              </a:rPr>
              <a:t> k+1)  = #(transitions k+1 </a:t>
            </a:r>
            <a:r>
              <a:rPr lang="en-US" altLang="x-none">
                <a:solidFill>
                  <a:srgbClr val="0033CC"/>
                </a:solidFill>
                <a:sym typeface="Symbol" charset="2"/>
              </a:rPr>
              <a:t></a:t>
            </a:r>
            <a:r>
              <a:rPr lang="en-US" altLang="x-none" sz="2400">
                <a:solidFill>
                  <a:srgbClr val="3333CC"/>
                </a:solidFill>
              </a:rPr>
              <a:t> k)</a:t>
            </a:r>
            <a:endParaRPr lang="en-US" altLang="x-none" sz="100">
              <a:solidFill>
                <a:srgbClr val="000000"/>
              </a:solidFill>
            </a:endParaRPr>
          </a:p>
        </p:txBody>
      </p:sp>
      <p:sp>
        <p:nvSpPr>
          <p:cNvPr id="50186" name="Rectangle 19"/>
          <p:cNvSpPr>
            <a:spLocks noChangeArrowheads="1"/>
          </p:cNvSpPr>
          <p:nvPr/>
        </p:nvSpPr>
        <p:spPr bwMode="auto">
          <a:xfrm>
            <a:off x="685800" y="2917825"/>
            <a:ext cx="646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0</a:t>
            </a:r>
            <a:endParaRPr lang="en-US" altLang="x-none" sz="500"/>
          </a:p>
        </p:txBody>
      </p:sp>
      <p:sp>
        <p:nvSpPr>
          <p:cNvPr id="50187" name="Rectangle 20"/>
          <p:cNvSpPr>
            <a:spLocks noChangeArrowheads="1"/>
          </p:cNvSpPr>
          <p:nvPr/>
        </p:nvSpPr>
        <p:spPr bwMode="auto">
          <a:xfrm>
            <a:off x="2146300" y="2917825"/>
            <a:ext cx="59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1</a:t>
            </a:r>
            <a:endParaRPr lang="en-US" altLang="x-none" sz="500"/>
          </a:p>
        </p:txBody>
      </p:sp>
      <p:sp>
        <p:nvSpPr>
          <p:cNvPr id="50188" name="Rectangle 21"/>
          <p:cNvSpPr>
            <a:spLocks noChangeArrowheads="1"/>
          </p:cNvSpPr>
          <p:nvPr/>
        </p:nvSpPr>
        <p:spPr bwMode="auto">
          <a:xfrm>
            <a:off x="4191000" y="2994025"/>
            <a:ext cx="6254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k</a:t>
            </a:r>
            <a:endParaRPr lang="en-US" altLang="x-none" sz="500"/>
          </a:p>
        </p:txBody>
      </p:sp>
      <p:sp>
        <p:nvSpPr>
          <p:cNvPr id="50189" name="Oval 23"/>
          <p:cNvSpPr>
            <a:spLocks noChangeArrowheads="1"/>
          </p:cNvSpPr>
          <p:nvPr/>
        </p:nvSpPr>
        <p:spPr bwMode="auto">
          <a:xfrm>
            <a:off x="5715000" y="2057400"/>
            <a:ext cx="957263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x-none" altLang="x-none" sz="500"/>
          </a:p>
        </p:txBody>
      </p:sp>
      <p:sp>
        <p:nvSpPr>
          <p:cNvPr id="50190" name="Rectangle 24"/>
          <p:cNvSpPr>
            <a:spLocks noChangeArrowheads="1"/>
          </p:cNvSpPr>
          <p:nvPr/>
        </p:nvSpPr>
        <p:spPr bwMode="auto">
          <a:xfrm>
            <a:off x="5737225" y="2111375"/>
            <a:ext cx="939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k+1</a:t>
            </a:r>
            <a:endParaRPr lang="en-US" altLang="x-none" sz="500"/>
          </a:p>
        </p:txBody>
      </p:sp>
      <p:sp>
        <p:nvSpPr>
          <p:cNvPr id="50191" name="Rectangle 25"/>
          <p:cNvSpPr>
            <a:spLocks noChangeArrowheads="1"/>
          </p:cNvSpPr>
          <p:nvPr/>
        </p:nvSpPr>
        <p:spPr bwMode="auto">
          <a:xfrm>
            <a:off x="5862638" y="2971800"/>
            <a:ext cx="920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>
                <a:solidFill>
                  <a:srgbClr val="3333CC"/>
                </a:solidFill>
              </a:rPr>
              <a:t>p</a:t>
            </a:r>
            <a:r>
              <a:rPr lang="en-US" altLang="x-none" sz="2400">
                <a:solidFill>
                  <a:srgbClr val="3333CC"/>
                </a:solidFill>
              </a:rPr>
              <a:t>k+1</a:t>
            </a:r>
            <a:endParaRPr lang="en-US" altLang="x-none" sz="500"/>
          </a:p>
        </p:txBody>
      </p:sp>
      <p:cxnSp>
        <p:nvCxnSpPr>
          <p:cNvPr id="50192" name="Curved Connector 30"/>
          <p:cNvCxnSpPr>
            <a:cxnSpLocks noChangeShapeType="1"/>
          </p:cNvCxnSpPr>
          <p:nvPr/>
        </p:nvCxnSpPr>
        <p:spPr bwMode="auto">
          <a:xfrm>
            <a:off x="4876800" y="2209800"/>
            <a:ext cx="914400" cy="158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7" name="Rectangle 31"/>
          <p:cNvSpPr>
            <a:spLocks noChangeArrowheads="1"/>
          </p:cNvSpPr>
          <p:nvPr/>
        </p:nvSpPr>
        <p:spPr bwMode="auto">
          <a:xfrm>
            <a:off x="5105400" y="1752600"/>
            <a:ext cx="38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>
                <a:solidFill>
                  <a:srgbClr val="000000"/>
                </a:solidFill>
                <a:sym typeface="Symbol" charset="2"/>
              </a:rPr>
              <a:t></a:t>
            </a:r>
            <a:endParaRPr lang="en-US" altLang="x-none" sz="500"/>
          </a:p>
        </p:txBody>
      </p:sp>
      <p:cxnSp>
        <p:nvCxnSpPr>
          <p:cNvPr id="50194" name="Straight Arrow Connector 33"/>
          <p:cNvCxnSpPr>
            <a:cxnSpLocks noChangeShapeType="1"/>
          </p:cNvCxnSpPr>
          <p:nvPr/>
        </p:nvCxnSpPr>
        <p:spPr bwMode="auto">
          <a:xfrm rot="10800000">
            <a:off x="4953000" y="26670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9" name="Rectangle 34"/>
          <p:cNvSpPr>
            <a:spLocks noChangeArrowheads="1"/>
          </p:cNvSpPr>
          <p:nvPr/>
        </p:nvSpPr>
        <p:spPr bwMode="auto">
          <a:xfrm>
            <a:off x="5105400" y="2667000"/>
            <a:ext cx="392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>
                <a:solidFill>
                  <a:srgbClr val="000000"/>
                </a:solidFill>
                <a:sym typeface="Symbol" charset="2"/>
              </a:rPr>
              <a:t></a:t>
            </a:r>
            <a:endParaRPr lang="en-US" altLang="x-none" sz="500"/>
          </a:p>
        </p:txBody>
      </p:sp>
      <p:graphicFrame>
        <p:nvGraphicFramePr>
          <p:cNvPr id="56340" name="Object 3"/>
          <p:cNvGraphicFramePr>
            <a:graphicFrameLocks noChangeAspect="1"/>
          </p:cNvGraphicFramePr>
          <p:nvPr/>
        </p:nvGraphicFramePr>
        <p:xfrm>
          <a:off x="1828800" y="5562600"/>
          <a:ext cx="3800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name="Equation" r:id="rId6" imgW="1879600" imgH="266700" progId="Equation.3">
                  <p:embed/>
                </p:oleObj>
              </mc:Choice>
              <mc:Fallback>
                <p:oleObj name="Equation" r:id="rId6" imgW="1879600" imgH="266700" progId="Equation.3">
                  <p:embed/>
                  <p:pic>
                    <p:nvPicPr>
                      <p:cNvPr id="56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562600"/>
                        <a:ext cx="3800475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1" name="Object 4"/>
          <p:cNvGraphicFramePr>
            <a:graphicFrameLocks noChangeAspect="1"/>
          </p:cNvGraphicFramePr>
          <p:nvPr/>
        </p:nvGraphicFramePr>
        <p:xfrm>
          <a:off x="6337300" y="5638800"/>
          <a:ext cx="13081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7" name="Equation" r:id="rId8" imgW="647700" imgH="228600" progId="Equation.3">
                  <p:embed/>
                </p:oleObj>
              </mc:Choice>
              <mc:Fallback>
                <p:oleObj name="Equation" r:id="rId8" imgW="647700" imgH="228600" progId="Equation.3">
                  <p:embed/>
                  <p:pic>
                    <p:nvPicPr>
                      <p:cNvPr id="563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638800"/>
                        <a:ext cx="1308100" cy="461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198" name="Straight Connector 35"/>
          <p:cNvCxnSpPr>
            <a:cxnSpLocks noChangeShapeType="1"/>
          </p:cNvCxnSpPr>
          <p:nvPr/>
        </p:nvCxnSpPr>
        <p:spPr bwMode="auto">
          <a:xfrm>
            <a:off x="8458200" y="24384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9" name="Straight Connector 36"/>
          <p:cNvCxnSpPr>
            <a:cxnSpLocks noChangeShapeType="1"/>
          </p:cNvCxnSpPr>
          <p:nvPr/>
        </p:nvCxnSpPr>
        <p:spPr bwMode="auto">
          <a:xfrm>
            <a:off x="6781800" y="24384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0" name="Straight Connector 37"/>
          <p:cNvCxnSpPr>
            <a:cxnSpLocks noChangeShapeType="1"/>
          </p:cNvCxnSpPr>
          <p:nvPr/>
        </p:nvCxnSpPr>
        <p:spPr bwMode="auto">
          <a:xfrm>
            <a:off x="3200400" y="2438400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6345" name="Object 5"/>
          <p:cNvGraphicFramePr>
            <a:graphicFrameLocks noChangeAspect="1"/>
          </p:cNvGraphicFramePr>
          <p:nvPr/>
        </p:nvGraphicFramePr>
        <p:xfrm>
          <a:off x="1828800" y="6248400"/>
          <a:ext cx="7953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Equation" r:id="rId10" imgW="393529" imgH="241195" progId="Equation.3">
                  <p:embed/>
                </p:oleObj>
              </mc:Choice>
              <mc:Fallback>
                <p:oleObj name="Equation" r:id="rId10" imgW="393529" imgH="241195" progId="Equation.3">
                  <p:embed/>
                  <p:pic>
                    <p:nvPicPr>
                      <p:cNvPr id="563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248400"/>
                        <a:ext cx="795338" cy="488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2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5876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12B42C-5A77-0745-BA51-DF8054F07392}"/>
                  </a:ext>
                </a:extLst>
              </p:cNvPr>
              <p:cNvSpPr txBox="1"/>
              <p:nvPr/>
            </p:nvSpPr>
            <p:spPr>
              <a:xfrm>
                <a:off x="4888915" y="4720249"/>
                <a:ext cx="1534972" cy="6358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5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12B42C-5A77-0745-BA51-DF8054F07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15" y="4720249"/>
                <a:ext cx="1534972" cy="635880"/>
              </a:xfrm>
              <a:prstGeom prst="rect">
                <a:avLst/>
              </a:prstGeom>
              <a:blipFill>
                <a:blip r:embed="rId13"/>
                <a:stretch>
                  <a:fillRect l="-48780" t="-150980" b="-215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5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Recap: Layering</a:t>
            </a:r>
          </a:p>
        </p:txBody>
      </p:sp>
      <p:sp>
        <p:nvSpPr>
          <p:cNvPr id="91138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3620311" cy="4648200"/>
          </a:xfrm>
        </p:spPr>
        <p:txBody>
          <a:bodyPr/>
          <a:lstStyle/>
          <a:p>
            <a:pPr marL="342900" lvl="1" indent="-342900">
              <a:buSzPct val="85000"/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Why layering</a:t>
            </a:r>
          </a:p>
          <a:p>
            <a:pPr marL="742950" lvl="2" indent="-342900">
              <a:buSzPct val="85000"/>
              <a:buFont typeface="Courier New" panose="02070309020205020404" pitchFamily="49" charset="0"/>
              <a:buChar char="o"/>
            </a:pPr>
            <a:r>
              <a:rPr lang="en-US" altLang="x-none" sz="1800" dirty="0">
                <a:solidFill>
                  <a:schemeClr val="accent2"/>
                </a:solidFill>
                <a:ea typeface="ＭＳ Ｐゴシック" charset="-128"/>
              </a:rPr>
              <a:t>reference model</a:t>
            </a:r>
            <a:r>
              <a:rPr lang="en-US" altLang="x-none" sz="1800" dirty="0">
                <a:ea typeface="ＭＳ Ｐゴシック" charset="-128"/>
              </a:rPr>
              <a:t> </a:t>
            </a:r>
          </a:p>
          <a:p>
            <a:pPr marL="742950" lvl="2" indent="-342900">
              <a:buSzPct val="85000"/>
              <a:buFont typeface="Courier New" panose="02070309020205020404" pitchFamily="49" charset="0"/>
              <a:buChar char="o"/>
            </a:pP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modularization</a:t>
            </a:r>
            <a:endParaRPr lang="en-US" altLang="x-none" sz="1800" dirty="0">
              <a:ea typeface="ＭＳ Ｐゴシック" charset="-128"/>
            </a:endParaRPr>
          </a:p>
          <a:p>
            <a:pPr marL="342900" lvl="1" indent="-342900">
              <a:buSzPct val="85000"/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Concepts</a:t>
            </a:r>
          </a:p>
          <a:p>
            <a:pPr marL="742950" lvl="2" indent="-342900">
              <a:buSzPct val="85000"/>
              <a:buFont typeface="Courier New" panose="02070309020205020404" pitchFamily="49" charset="0"/>
              <a:buChar char="o"/>
            </a:pP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service</a:t>
            </a:r>
            <a:r>
              <a:rPr lang="en-US" altLang="x-none" sz="1800" dirty="0">
                <a:ea typeface="ＭＳ Ｐゴシック" charset="-128"/>
              </a:rPr>
              <a:t>, </a:t>
            </a: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interface</a:t>
            </a:r>
            <a:r>
              <a:rPr lang="en-US" altLang="x-none" sz="1800" dirty="0">
                <a:ea typeface="ＭＳ Ｐゴシック" charset="-128"/>
              </a:rPr>
              <a:t>,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and </a:t>
            </a: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protocol</a:t>
            </a:r>
          </a:p>
          <a:p>
            <a:pPr marL="742950" lvl="2" indent="-342900">
              <a:buSzPct val="85000"/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physical vs logical communication</a:t>
            </a:r>
          </a:p>
          <a:p>
            <a:pPr marL="342900" lvl="1" indent="-342900">
              <a:buSzPct val="85000"/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Key design decision</a:t>
            </a:r>
          </a:p>
          <a:p>
            <a:pPr marL="742950" lvl="2" indent="-342900">
              <a:buSzPct val="85000"/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end-to-end arguments</a:t>
            </a:r>
            <a:r>
              <a:rPr lang="en-US" altLang="x-none" dirty="0">
                <a:ea typeface="ＭＳ Ｐゴシック" charset="-128"/>
              </a:rPr>
              <a:t> to place functions in layers</a:t>
            </a:r>
          </a:p>
        </p:txBody>
      </p:sp>
      <p:sp>
        <p:nvSpPr>
          <p:cNvPr id="91139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62F10A-41CD-7241-B2CA-40FCC792ED7E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9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581150"/>
            <a:ext cx="521652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8494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7770</TotalTime>
  <Words>3596</Words>
  <Application>Microsoft Macintosh PowerPoint</Application>
  <PresentationFormat>On-screen Show (4:3)</PresentationFormat>
  <Paragraphs>937</Paragraphs>
  <Slides>58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77" baseType="lpstr">
      <vt:lpstr>ＭＳ Ｐゴシック</vt:lpstr>
      <vt:lpstr>新細明體</vt:lpstr>
      <vt:lpstr>宋体</vt:lpstr>
      <vt:lpstr>宋体</vt:lpstr>
      <vt:lpstr>ZapfDingbats</vt:lpstr>
      <vt:lpstr>Arial</vt:lpstr>
      <vt:lpstr>Calibri</vt:lpstr>
      <vt:lpstr>Cambria Math</vt:lpstr>
      <vt:lpstr>Comic Sans MS</vt:lpstr>
      <vt:lpstr>Courier New</vt:lpstr>
      <vt:lpstr>Menlo Regular</vt:lpstr>
      <vt:lpstr>Symbol</vt:lpstr>
      <vt:lpstr>Tahoma</vt:lpstr>
      <vt:lpstr>Times New Roman</vt:lpstr>
      <vt:lpstr>Wingdings</vt:lpstr>
      <vt:lpstr>Default Design</vt:lpstr>
      <vt:lpstr>Equation</vt:lpstr>
      <vt:lpstr>Photo Editor Photo</vt:lpstr>
      <vt:lpstr>Clip</vt:lpstr>
      <vt:lpstr>Network Applications:  Email, DNS</vt:lpstr>
      <vt:lpstr>Outline</vt:lpstr>
      <vt:lpstr>PowerPoint Presentation</vt:lpstr>
      <vt:lpstr>Recap: Circuit Switching vs. Packet Switching</vt:lpstr>
      <vt:lpstr>Recap: Queueing Theory</vt:lpstr>
      <vt:lpstr>Recap: Queueing Theory Analysis of Circuit-Switching</vt:lpstr>
      <vt:lpstr>Recap: Queueing Theory Analysis of Circuit-Switching</vt:lpstr>
      <vt:lpstr>Recap: Queueing Theory  Analysis of Packet Switching</vt:lpstr>
      <vt:lpstr>Recap: Layering</vt:lpstr>
      <vt:lpstr>Some Implications of Layered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 Services and APIs</vt:lpstr>
      <vt:lpstr>Socket Service Model and API</vt:lpstr>
      <vt:lpstr>Multiplexing/Demultiplexing</vt:lpstr>
      <vt:lpstr>PowerPoint Presentation</vt:lpstr>
      <vt:lpstr>PowerPoint Presentation</vt:lpstr>
      <vt:lpstr>PowerPoint Presentation</vt:lpstr>
      <vt:lpstr>Secure Socket Layer Architecture</vt:lpstr>
      <vt:lpstr>SSL Record-Layer Packet Format</vt:lpstr>
      <vt:lpstr>Summary: The Big Picture  of the Internet</vt:lpstr>
      <vt:lpstr>PowerPoint Presentation</vt:lpstr>
      <vt:lpstr>Outline</vt:lpstr>
      <vt:lpstr>Application Layer: Goals</vt:lpstr>
      <vt:lpstr>Network Applications vs. Application-layer Protocols</vt:lpstr>
      <vt:lpstr>App. and Trans.: App. Protocols and their Transport Protocols</vt:lpstr>
      <vt:lpstr>Client-Server Paradigm</vt:lpstr>
      <vt:lpstr>Client-Server Paradigm: Key Questions</vt:lpstr>
      <vt:lpstr>Outline</vt:lpstr>
      <vt:lpstr>Electronic Mail</vt:lpstr>
      <vt:lpstr>Demo: SMTP</vt:lpstr>
      <vt:lpstr>Electronic Mail: Components</vt:lpstr>
      <vt:lpstr>Email Transport Architecture</vt:lpstr>
      <vt:lpstr>SMTP: Mail Transport Protocol Messages (Envelop Messages)</vt:lpstr>
      <vt:lpstr>Mail Message Data</vt:lpstr>
      <vt:lpstr>Message Format: Multimedia Extensions</vt:lpstr>
      <vt:lpstr>Multipart Type: How Attachment Works</vt:lpstr>
      <vt:lpstr>POP3 Protocol: Mail Retrieval</vt:lpstr>
      <vt:lpstr>Exercise</vt:lpstr>
      <vt:lpstr>Evaluation of SMTP/POP/IMAP</vt:lpstr>
      <vt:lpstr>Email Security: Spam</vt:lpstr>
      <vt:lpstr>Email Security Issue: Spam</vt:lpstr>
      <vt:lpstr>Email Security Issue: Spam</vt:lpstr>
      <vt:lpstr>Discussion: How May One Handle  Email Spams?</vt:lpstr>
      <vt:lpstr>Detection Methods Used by GMail</vt:lpstr>
      <vt:lpstr>Email Authentication Approaches</vt:lpstr>
      <vt:lpstr>Sender Policy Framework (SPF RFC7208)</vt:lpstr>
      <vt:lpstr>Key Question for SPF?</vt:lpstr>
      <vt:lpstr>DomainKeys Identified Mail (DKIM; RFC 5585)</vt:lpstr>
      <vt:lpstr>DomainKeys Identified Mail (DKIM)</vt:lpstr>
      <vt:lpstr>Example: RSA</vt:lpstr>
      <vt:lpstr>RSA: Signing/Verification</vt:lpstr>
      <vt:lpstr>Key Question about DKIM?</vt:lpstr>
      <vt:lpstr>Summary: Some Key Remaining Issues about Email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I</dc:title>
  <dc:creator>Yang Richard Yang</dc:creator>
  <cp:lastModifiedBy>Qiao Xiang</cp:lastModifiedBy>
  <cp:revision>448</cp:revision>
  <cp:lastPrinted>2017-09-14T16:37:59Z</cp:lastPrinted>
  <dcterms:created xsi:type="dcterms:W3CDTF">1999-10-08T19:08:27Z</dcterms:created>
  <dcterms:modified xsi:type="dcterms:W3CDTF">2025-09-15T10:55:41Z</dcterms:modified>
</cp:coreProperties>
</file>