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418" r:id="rId2"/>
    <p:sldMasterId id="2147487190" r:id="rId3"/>
  </p:sldMasterIdLst>
  <p:notesMasterIdLst>
    <p:notesMasterId r:id="rId44"/>
  </p:notesMasterIdLst>
  <p:handoutMasterIdLst>
    <p:handoutMasterId r:id="rId45"/>
  </p:handoutMasterIdLst>
  <p:sldIdLst>
    <p:sldId id="321" r:id="rId4"/>
    <p:sldId id="711" r:id="rId5"/>
    <p:sldId id="722" r:id="rId6"/>
    <p:sldId id="456" r:id="rId7"/>
    <p:sldId id="464" r:id="rId8"/>
    <p:sldId id="728" r:id="rId9"/>
    <p:sldId id="512" r:id="rId10"/>
    <p:sldId id="466" r:id="rId11"/>
    <p:sldId id="587" r:id="rId12"/>
    <p:sldId id="514" r:id="rId13"/>
    <p:sldId id="517" r:id="rId14"/>
    <p:sldId id="729" r:id="rId15"/>
    <p:sldId id="679" r:id="rId16"/>
    <p:sldId id="681" r:id="rId17"/>
    <p:sldId id="682" r:id="rId18"/>
    <p:sldId id="683" r:id="rId19"/>
    <p:sldId id="684" r:id="rId20"/>
    <p:sldId id="685" r:id="rId21"/>
    <p:sldId id="687" r:id="rId22"/>
    <p:sldId id="730" r:id="rId23"/>
    <p:sldId id="615" r:id="rId24"/>
    <p:sldId id="616" r:id="rId25"/>
    <p:sldId id="617" r:id="rId26"/>
    <p:sldId id="731" r:id="rId27"/>
    <p:sldId id="505" r:id="rId28"/>
    <p:sldId id="732" r:id="rId29"/>
    <p:sldId id="703" r:id="rId30"/>
    <p:sldId id="676" r:id="rId31"/>
    <p:sldId id="733" r:id="rId32"/>
    <p:sldId id="483" r:id="rId33"/>
    <p:sldId id="723" r:id="rId34"/>
    <p:sldId id="705" r:id="rId35"/>
    <p:sldId id="506" r:id="rId36"/>
    <p:sldId id="603" r:id="rId37"/>
    <p:sldId id="493" r:id="rId38"/>
    <p:sldId id="508" r:id="rId39"/>
    <p:sldId id="494" r:id="rId40"/>
    <p:sldId id="495" r:id="rId41"/>
    <p:sldId id="496" r:id="rId42"/>
    <p:sldId id="498" r:id="rId4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DDDDDD"/>
    <a:srgbClr val="FFCCFF"/>
    <a:srgbClr val="FF99CC"/>
    <a:srgbClr val="CCFFFF"/>
    <a:srgbClr val="33CCCC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/>
    <p:restoredTop sz="92663"/>
  </p:normalViewPr>
  <p:slideViewPr>
    <p:cSldViewPr snapToGrid="0">
      <p:cViewPr varScale="1">
        <p:scale>
          <a:sx n="131" d="100"/>
          <a:sy n="131" d="100"/>
        </p:scale>
        <p:origin x="1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8801F8BF-2DC7-B840-A43C-FA3A4E7EDCA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/>
            </a:lvl1pPr>
          </a:lstStyle>
          <a:p>
            <a:fld id="{166C09AF-0F22-5C45-BF11-0D7FD459ABB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9ACAF2-480B-F649-9AE8-88E70C86B683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0FE9E18-4936-BE4E-9B00-8FF00AD8C90F}" type="slidenum">
              <a:rPr lang="en-US" altLang="x-none" sz="1200">
                <a:solidFill>
                  <a:srgbClr val="000000"/>
                </a:solidFill>
              </a:rPr>
              <a:pPr/>
              <a:t>11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66224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6D58F5-876E-D84E-BAD6-EEDF41B4A7F6}" type="slidenum">
              <a:rPr lang="en-US" altLang="x-none" sz="1200">
                <a:solidFill>
                  <a:srgbClr val="000000"/>
                </a:solidFill>
              </a:rPr>
              <a:pPr/>
              <a:t>12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support.google.com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/mail/answer/1366858?hl=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en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support.simpledns.com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/KB/a62/configuring-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dns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-records-for-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domainkeys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dkim.aspx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dmarc.org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/presentations/ARC-Overview-2016Q3-v01.pdf</a:t>
            </a: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21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CE66FA-3151-6A47-8A7C-F2761C65ADE3}" type="slidenum">
              <a:rPr lang="en-US" altLang="x-none" sz="1200">
                <a:solidFill>
                  <a:srgbClr val="000000"/>
                </a:solidFill>
              </a:rPr>
              <a:pPr/>
              <a:t>13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27647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&lt;selector&gt;._domainkey.example.com</a:t>
            </a:r>
          </a:p>
          <a:p>
            <a:pPr marL="0" lvl="1"/>
            <a:r>
              <a:rPr lang="en-US" altLang="x-none">
                <a:latin typeface="Comic Sans MS" charset="0"/>
                <a:ea typeface="ＭＳ Ｐゴシック" charset="-128"/>
              </a:rPr>
              <a:t>dig txt &lt;selector&gt;._domainkey.&lt;domain&gt; +short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3E9F5B-1369-4C48-AE00-77171B8A3205}" type="slidenum">
              <a:rPr lang="en-US" altLang="x-none" sz="1200">
                <a:solidFill>
                  <a:srgbClr val="000000"/>
                </a:solidFill>
              </a:rPr>
              <a:pPr/>
              <a:t>14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3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98CB1DD-A376-D64C-9D27-AFB02D48F618}" type="slidenum">
              <a:rPr lang="en-US" altLang="x-none" sz="1200">
                <a:solidFill>
                  <a:srgbClr val="000000"/>
                </a:solidFill>
              </a:rPr>
              <a:pPr/>
              <a:t>15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mailing lists or account forwarding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blog.returnpath.com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/how-to-explain-authenticated-received-chain-arc-in-plain-english-2/</a:t>
            </a: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https://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support.google.com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/mail/answer/1366858?hl=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en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dirty="0">
                <a:latin typeface="Times New Roman" charset="0"/>
                <a:ea typeface="ＭＳ Ｐゴシック" charset="-128"/>
              </a:rPr>
              <a:t>http://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support.simpledns.com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/KB/a62/configuring-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dns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-records-for-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domainkeys</a:t>
            </a:r>
            <a:r>
              <a:rPr lang="en-US" altLang="x-none" dirty="0">
                <a:latin typeface="Times New Roman" charset="0"/>
                <a:ea typeface="ＭＳ Ｐゴシック" charset="-128"/>
              </a:rPr>
              <a:t>-</a:t>
            </a:r>
            <a:r>
              <a:rPr lang="en-US" altLang="x-none" dirty="0" err="1">
                <a:latin typeface="Times New Roman" charset="0"/>
                <a:ea typeface="ＭＳ Ｐゴシック" charset="-128"/>
              </a:rPr>
              <a:t>dkim.aspx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7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F4E36CD-1C99-5C4C-9A96-75BD36CB9D31}" type="slidenum">
              <a:rPr lang="en-US" altLang="x-none" sz="1200">
                <a:solidFill>
                  <a:srgbClr val="000000"/>
                </a:solidFill>
              </a:rPr>
              <a:pPr/>
              <a:t>16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</p:txBody>
      </p:sp>
    </p:spTree>
    <p:extLst>
      <p:ext uri="{BB962C8B-B14F-4D97-AF65-F5344CB8AC3E}">
        <p14:creationId xmlns:p14="http://schemas.microsoft.com/office/powerpoint/2010/main" val="188479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0FA8ED-13BE-5942-80C0-E0EAD9960322}" type="slidenum">
              <a:rPr lang="zh-CN" altLang="en-US" sz="1200">
                <a:solidFill>
                  <a:srgbClr val="000000"/>
                </a:solidFill>
              </a:rPr>
              <a:pPr/>
              <a:t>17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193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A2CF3FA-C826-3F4C-B2AC-2F7018B1B537}" type="slidenum">
              <a:rPr lang="zh-CN" altLang="en-US" sz="1200">
                <a:solidFill>
                  <a:srgbClr val="000000"/>
                </a:solidFill>
              </a:rPr>
              <a:pPr/>
              <a:t>18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1271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&lt;selector&gt;._domainkey.example.com</a:t>
            </a:r>
          </a:p>
          <a:p>
            <a:pPr marL="0" lvl="1"/>
            <a:r>
              <a:rPr lang="en-US" altLang="x-none">
                <a:latin typeface="Comic Sans MS" charset="0"/>
                <a:ea typeface="ＭＳ Ｐゴシック" charset="-128"/>
              </a:rPr>
              <a:t>dig txt &lt;selector&gt;._domainkey.&lt;domain&gt; +short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0AB952-40EB-3C41-9E29-3959BEB70748}" type="slidenum">
              <a:rPr lang="en-US" altLang="x-none" sz="1200">
                <a:solidFill>
                  <a:srgbClr val="000000"/>
                </a:solidFill>
              </a:rPr>
              <a:pPr/>
              <a:t>19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8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1569AC3-F6F6-114F-9D23-5F9077225922}" type="slidenum">
              <a:rPr lang="en-US" altLang="x-none" sz="1200">
                <a:solidFill>
                  <a:srgbClr val="000000"/>
                </a:solidFill>
              </a:rPr>
              <a:pPr/>
              <a:t>20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6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D59CD1-B5CB-2443-B8BD-2ACE83BB60EF}" type="slidenum">
              <a:rPr lang="en-US" altLang="x-none" sz="1200">
                <a:solidFill>
                  <a:srgbClr val="000000"/>
                </a:solidFill>
              </a:rPr>
              <a:pPr/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50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9C87F9-B22F-FD43-B505-4B870E42C9F7}" type="slidenum">
              <a:rPr lang="en-US" altLang="x-none" sz="1200">
                <a:solidFill>
                  <a:srgbClr val="000000"/>
                </a:solidFill>
              </a:rPr>
              <a:pPr/>
              <a:t>21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45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8D7D2C-4FB4-1742-8B1A-051090317B37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22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415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54A523E-4866-4542-9B20-10EC734F7A32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23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235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4BA122-E74B-5043-A7EA-7357BCA3A0F0}" type="slidenum">
              <a:rPr lang="en-US" altLang="x-none" sz="1200"/>
              <a:pPr/>
              <a:t>24</a:t>
            </a:fld>
            <a:endParaRPr lang="en-US" altLang="x-none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6076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66BF0CE-331D-3E49-9192-1B7D888F55A5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25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Why name: easy to remember, one-level of indirection</a:t>
            </a:r>
          </a:p>
        </p:txBody>
      </p:sp>
    </p:spTree>
    <p:extLst>
      <p:ext uri="{BB962C8B-B14F-4D97-AF65-F5344CB8AC3E}">
        <p14:creationId xmlns:p14="http://schemas.microsoft.com/office/powerpoint/2010/main" val="1667290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08B495E-2AF7-5242-8741-60945ECA960A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175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98B4B1F-A36D-CE46-9F70-4BA7F9B544B5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28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xmu.edu.cn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taobao.edu.cn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harvard.edu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xmu.edu.cn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txt</a:t>
            </a:r>
          </a:p>
          <a:p>
            <a:r>
              <a:rPr lang="en-US" altLang="zh-CN" dirty="0" err="1">
                <a:latin typeface="Times New Roman" charset="0"/>
                <a:ea typeface="ＭＳ Ｐゴシック" charset="-128"/>
              </a:rPr>
              <a:t>hotmail.com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txt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343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D59CD1-B5CB-2443-B8BD-2ACE83BB60EF}" type="slidenum">
              <a:rPr lang="en-US" altLang="x-none" sz="1200">
                <a:solidFill>
                  <a:srgbClr val="000000"/>
                </a:solidFill>
              </a:rPr>
              <a:pPr/>
              <a:t>30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E114A1D-C116-8348-BAD1-644ECB29C9D9}" type="slidenum">
              <a:rPr lang="en-US" altLang="x-none" sz="1200">
                <a:solidFill>
                  <a:srgbClr val="000000"/>
                </a:solidFill>
              </a:rPr>
              <a:pPr/>
              <a:t>31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Comic Sans MS" charset="0"/>
                <a:ea typeface="ＭＳ Ｐゴシック" charset="-128"/>
              </a:rPr>
              <a:t>Try TXT record for gmail.com</a:t>
            </a:r>
            <a:br>
              <a:rPr lang="en-US" altLang="x-none">
                <a:latin typeface="Comic Sans MS" charset="0"/>
                <a:ea typeface="ＭＳ Ｐゴシック" charset="-128"/>
              </a:rPr>
            </a:br>
            <a:r>
              <a:rPr lang="en-US" altLang="x-none">
                <a:latin typeface="Comic Sans MS" charset="0"/>
                <a:ea typeface="ＭＳ Ｐゴシック" charset="-128"/>
              </a:rPr>
              <a:t>dig txt gmail.com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507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F7AB86-49C1-5D40-8F49-51EF43AFBB7A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33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38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5DC248-311B-EA43-9282-9C5ECE8DF85B}" type="slidenum">
              <a:rPr lang="en-US" altLang="x-none" sz="1200">
                <a:solidFill>
                  <a:srgbClr val="000000"/>
                </a:solidFill>
              </a:rPr>
              <a:pPr/>
              <a:t>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160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6FB6367-371B-224E-94F4-5C8FC7382DFD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34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00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53C065-41C6-264D-A433-31FA9F9224B2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35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621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3F5840-615E-6041-AFED-65E3703B6225}" type="slidenum">
              <a:rPr lang="en-US" altLang="x-none" sz="1200"/>
              <a:pPr/>
              <a:t>36</a:t>
            </a:fld>
            <a:endParaRPr lang="en-US" altLang="x-none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361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6BD827A-A064-1C45-BDEA-ED51D9330FA7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37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527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26E943-A242-5B44-8460-A5B2C6726C9A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38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189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DC8A735-5E5B-C148-B594-136DCF8F2148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39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618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1FCE18-4325-7545-8927-F4AECE267C32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/>
              <a:t>40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24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18E07A1-BF2A-F24B-8EB6-D1C4081FFEC3}" type="slidenum">
              <a:rPr lang="en-US" altLang="x-none" sz="1200">
                <a:solidFill>
                  <a:srgbClr val="000000"/>
                </a:solidFill>
              </a:rPr>
              <a:pPr/>
              <a:t>5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074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3D14271-6207-734F-9407-3FF3837DBA65}" type="slidenum">
              <a:rPr lang="en-US" altLang="x-none" sz="1200">
                <a:solidFill>
                  <a:srgbClr val="000000"/>
                </a:solidFill>
              </a:rPr>
              <a:pPr/>
              <a:t>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92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68C580-7D3B-BB49-A9E7-2C25B362C7D3}" type="slidenum">
              <a:rPr lang="en-US" altLang="x-none" sz="1200">
                <a:solidFill>
                  <a:srgbClr val="000000"/>
                </a:solidFill>
              </a:rPr>
              <a:pPr/>
              <a:t>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http://www.securelist.com/en/analysis/204792282/Spam_in_January_2013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https://www.trustwave.com/support/labs/spam_statistics.asp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http://en.wikipedia.org/wiki/Bayesian_spam_filtering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http://www.pcworld.com/article/252206/google_explains_gmails_spam_filtering_process.html</a:t>
            </a:r>
          </a:p>
        </p:txBody>
      </p:sp>
    </p:spTree>
    <p:extLst>
      <p:ext uri="{BB962C8B-B14F-4D97-AF65-F5344CB8AC3E}">
        <p14:creationId xmlns:p14="http://schemas.microsoft.com/office/powerpoint/2010/main" val="365219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5BCDE4-F72E-DD48-B093-4FA8A35F7CBE}" type="slidenum">
              <a:rPr lang="en-US" altLang="x-none" sz="1200">
                <a:solidFill>
                  <a:srgbClr val="000000"/>
                </a:solidFill>
              </a:rPr>
              <a:pPr/>
              <a:t>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05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B5BCDE4-F72E-DD48-B093-4FA8A35F7CBE}" type="slidenum">
              <a:rPr lang="en-US" altLang="x-none" sz="1200">
                <a:solidFill>
                  <a:srgbClr val="000000"/>
                </a:solidFill>
              </a:rPr>
              <a:pPr/>
              <a:t>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75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0CBFD4-764D-664E-83F4-9544A0251142}" type="slidenum">
              <a:rPr lang="en-US" altLang="x-none" sz="1200">
                <a:solidFill>
                  <a:srgbClr val="000000"/>
                </a:solidFill>
              </a:rPr>
              <a:pPr/>
              <a:t>10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https://support.google.com/mail/answer/1366858?hl=en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http://support.simpledns.com/KB/a62/configuring-dns-records-for-domainkeys-dkim.aspx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http://www.slideshare.net/kka7/what-you-need-to-know-about-email-authentication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23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47990-B5FA-AE4F-99B7-943A4765AC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260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0E07C-E67D-2B43-B29D-6FFE3031BCC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76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613A7-06FC-6649-83B4-6C95F3A8212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54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C2C7AFB-BE06-2143-A1B2-BC39CED270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8296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6B18B5F5-A5D9-FD4A-88D9-9DC5DBBACC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81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4A9B87EE-A3F5-D644-9D8B-95A2993D656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375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E403ED4-069A-594B-821C-620082A1BE2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182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FDC64E58-9389-9E41-96F0-7F69BB21D98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8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577AE9F5-EABD-074C-8A9A-63E90C7B7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09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3C561AA6-4269-C14A-A6AF-EFAE85D6A0C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63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DFC90467-6A6E-524D-B05D-727D411EB99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7293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E9601-EE66-9E43-83BC-E7C5B944396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0352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E09D50A-37B1-DB48-A5E4-E03301126C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382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567F75BB-384D-9442-8348-46001D7E89B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1622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9ED992FC-F19F-5E4C-9F3E-0EEE8694F3B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7487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B2C64E2E-BEE9-8646-8A0C-72D583759E5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373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802A86CC-2C03-374E-83CB-F006990CD7C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61AE2F55-6B61-9448-9C9C-CCAA11676C8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6E81CB2A-F4A1-A443-B3C5-A213CBB7613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8A819ECB-B17D-A24A-98D9-8F90FB4A2C7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E16C08BF-2BEF-A44A-B1B7-DCE72742CD5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0DD1FF45-0697-6A45-A608-5D5661F01A4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47240-17A9-5F46-9919-46C4BF26417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9359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1602E287-2224-0A4C-8F84-FC7DD5B27DB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A7967832-F89E-8B45-AD12-D1D67A814C0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5FF28038-92E7-5D40-9DD0-312394A3785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ED630674-4235-254D-8A26-60FC3EA6CA34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06F10EEF-19AB-A14F-B1D7-62F28BF0BAA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charset="0"/>
              </a:defRPr>
            </a:lvl1pPr>
          </a:lstStyle>
          <a:p>
            <a:fld id="{BC905D8B-0997-164C-A88F-29E9A4CBE38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5B61-F5CF-D948-B6DF-36BF7775DC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257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19773-560F-7D46-AF6A-4FCF40F3BA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2406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A22E7-B53C-E948-811B-C3124C165D8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00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EF6BB-F271-5F41-B73E-7687B51126D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175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4DD87-1169-B94B-A34F-FDE0BF9FA3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44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8E244-DC58-F54B-87ED-1999BE9F3BD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66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FCD61-7E0F-7845-9D40-F01EF53F48B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56" r:id="rId1"/>
    <p:sldLayoutId id="2147487157" r:id="rId2"/>
    <p:sldLayoutId id="2147487158" r:id="rId3"/>
    <p:sldLayoutId id="2147487159" r:id="rId4"/>
    <p:sldLayoutId id="2147487160" r:id="rId5"/>
    <p:sldLayoutId id="2147487161" r:id="rId6"/>
    <p:sldLayoutId id="2147487162" r:id="rId7"/>
    <p:sldLayoutId id="2147487163" r:id="rId8"/>
    <p:sldLayoutId id="2147487164" r:id="rId9"/>
    <p:sldLayoutId id="2147487165" r:id="rId10"/>
    <p:sldLayoutId id="2147487166" r:id="rId11"/>
    <p:sldLayoutId id="21474872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ED2502E-CD40-C049-B051-630811F7CE6C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7" r:id="rId1"/>
    <p:sldLayoutId id="2147487168" r:id="rId2"/>
    <p:sldLayoutId id="2147487169" r:id="rId3"/>
    <p:sldLayoutId id="2147487170" r:id="rId4"/>
    <p:sldLayoutId id="2147487171" r:id="rId5"/>
    <p:sldLayoutId id="2147487172" r:id="rId6"/>
    <p:sldLayoutId id="2147487173" r:id="rId7"/>
    <p:sldLayoutId id="2147487174" r:id="rId8"/>
    <p:sldLayoutId id="2147487175" r:id="rId9"/>
    <p:sldLayoutId id="2147487176" r:id="rId10"/>
    <p:sldLayoutId id="21474871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5675" y="657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2A1B699-32A3-B347-BFAD-E3632D42142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1" r:id="rId1"/>
    <p:sldLayoutId id="2147487192" r:id="rId2"/>
    <p:sldLayoutId id="2147487193" r:id="rId3"/>
    <p:sldLayoutId id="2147487194" r:id="rId4"/>
    <p:sldLayoutId id="2147487195" r:id="rId5"/>
    <p:sldLayoutId id="2147487196" r:id="rId6"/>
    <p:sldLayoutId id="2147487197" r:id="rId7"/>
    <p:sldLayoutId id="2147487198" r:id="rId8"/>
    <p:sldLayoutId id="2147487199" r:id="rId9"/>
    <p:sldLayoutId id="2147487200" r:id="rId10"/>
    <p:sldLayoutId id="2147487201" r:id="rId11"/>
    <p:sldLayoutId id="21474872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9.png"/><Relationship Id="rId5" Type="http://schemas.openxmlformats.org/officeDocument/2006/relationships/image" Target="../media/image1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hyperlink" Target="http://root-servers.org/" TargetMode="Externa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1787525"/>
            <a:ext cx="816991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Network Applications: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Email</a:t>
            </a:r>
            <a:r>
              <a:rPr lang="en-US" altLang="zh-CN" dirty="0">
                <a:ea typeface="ＭＳ Ｐゴシック" charset="-128"/>
              </a:rPr>
              <a:t>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DNS;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410BA-9900-B24F-999F-87D7DD6A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09/</a:t>
            </a:r>
            <a:r>
              <a:rPr lang="en-US" altLang="zh-CN" dirty="0">
                <a:ea typeface="宋体" charset="-122"/>
              </a:rPr>
              <a:t>16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B6632-5B4C-A145-A393-9DE80E91C4F6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0498749-7344-674D-80BB-75E4C26E8F01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Discussion: How May One Handle </a:t>
            </a:r>
            <a:br>
              <a:rPr lang="en-US" altLang="zh-CN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>Email Spams?</a:t>
            </a:r>
            <a:endParaRPr lang="en-US" altLang="x-none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13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0FBAB2A-340A-0B44-9ABE-26790B8CA34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Detection Methods Used by GMail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Known phishing scams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Message from unconfirmed sender identity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Message you sent to Spam/similarity to suspicious messages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Administrator-set policies</a:t>
            </a:r>
          </a:p>
        </p:txBody>
      </p:sp>
      <p:sp>
        <p:nvSpPr>
          <p:cNvPr id="173060" name="Rectangle 1"/>
          <p:cNvSpPr>
            <a:spLocks noChangeArrowheads="1"/>
          </p:cNvSpPr>
          <p:nvPr/>
        </p:nvSpPr>
        <p:spPr bwMode="auto">
          <a:xfrm>
            <a:off x="388938" y="5718175"/>
            <a:ext cx="727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https://</a:t>
            </a:r>
            <a:r>
              <a:rPr lang="en-US" altLang="x-none" dirty="0" err="1"/>
              <a:t>support.google.com</a:t>
            </a:r>
            <a:r>
              <a:rPr lang="en-US" altLang="x-none" dirty="0"/>
              <a:t>/mail/answer/1366858?hl=</a:t>
            </a:r>
            <a:r>
              <a:rPr lang="en-US" altLang="x-none" dirty="0" err="1"/>
              <a:t>en</a:t>
            </a:r>
            <a:endParaRPr lang="en-US" altLang="x-none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42109" y="2105891"/>
            <a:ext cx="7363691" cy="526473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C1B7BC-2F5E-CF45-8B39-B1157B37D2E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</a:rPr>
              <a:t>Email Authentication Approaches</a:t>
            </a:r>
            <a:endParaRPr lang="en-US" altLang="x-none" sz="2800" dirty="0">
              <a:ea typeface="ＭＳ Ｐゴシック" charset="-128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04938"/>
            <a:ext cx="83216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968375" y="6230938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Sender Policy Frame (SPF)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4449089" y="6219825"/>
            <a:ext cx="4046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 dirty="0" err="1">
                <a:solidFill>
                  <a:srgbClr val="000000"/>
                </a:solidFill>
                <a:latin typeface="Comic Sans MS" charset="0"/>
                <a:ea typeface="宋体" charset="-122"/>
              </a:rPr>
              <a:t>DomainKeys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 Identified Mail (DKIM)</a:t>
            </a:r>
            <a:b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Authenticated Results Chain (ARC)</a:t>
            </a:r>
            <a:endParaRPr lang="en-US" altLang="x-non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9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2"/>
          <p:cNvPicPr>
            <a:picLocks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49388"/>
            <a:ext cx="5370513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B392E9-A742-B94F-B99F-BF65B23FB6A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Sender Policy Framework (SPF RFC7208)</a:t>
            </a:r>
            <a:endParaRPr lang="en-US" altLang="x-none" sz="280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595" y="216161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407" y="2896718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6160" y="373641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Border</a:t>
            </a:r>
            <a:b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Outbound</a:t>
            </a:r>
            <a:b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 </a:t>
            </a:r>
            <a:r>
              <a:rPr lang="en-US" altLang="zh-CN" sz="1400" dirty="0">
                <a:solidFill>
                  <a:srgbClr val="FF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</a:t>
            </a:r>
            <a:endParaRPr lang="en-US" sz="1400" kern="0" dirty="0">
              <a:solidFill>
                <a:srgbClr val="FF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796" y="4471518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Border</a:t>
            </a:r>
            <a:b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Inbound</a:t>
            </a:r>
            <a:b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6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6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2701" y="5795306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531" name="Straight Arrow Connector 5"/>
          <p:cNvCxnSpPr>
            <a:cxnSpLocks noChangeShapeType="1"/>
          </p:cNvCxnSpPr>
          <p:nvPr/>
        </p:nvCxnSpPr>
        <p:spPr bwMode="auto">
          <a:xfrm>
            <a:off x="1795463" y="2619375"/>
            <a:ext cx="344487" cy="735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2" name="Rectangle 6"/>
          <p:cNvSpPr>
            <a:spLocks noChangeArrowheads="1"/>
          </p:cNvSpPr>
          <p:nvPr/>
        </p:nvSpPr>
        <p:spPr bwMode="auto">
          <a:xfrm>
            <a:off x="2197100" y="2362200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smtp/submission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64533" name="Straight Arrow Connector 15"/>
          <p:cNvCxnSpPr>
            <a:cxnSpLocks noChangeShapeType="1"/>
          </p:cNvCxnSpPr>
          <p:nvPr/>
        </p:nvCxnSpPr>
        <p:spPr bwMode="auto">
          <a:xfrm>
            <a:off x="3127375" y="3354388"/>
            <a:ext cx="577850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4" name="Straight Arrow Connector 17"/>
          <p:cNvCxnSpPr>
            <a:cxnSpLocks noChangeShapeType="1"/>
          </p:cNvCxnSpPr>
          <p:nvPr/>
        </p:nvCxnSpPr>
        <p:spPr bwMode="auto">
          <a:xfrm>
            <a:off x="4729163" y="4194175"/>
            <a:ext cx="1122362" cy="735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5" name="Rectangle 18"/>
          <p:cNvSpPr>
            <a:spLocks noChangeArrowheads="1"/>
          </p:cNvSpPr>
          <p:nvPr/>
        </p:nvSpPr>
        <p:spPr bwMode="auto">
          <a:xfrm>
            <a:off x="3398838" y="3216275"/>
            <a:ext cx="70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36" name="Rectangle 19"/>
          <p:cNvSpPr>
            <a:spLocks noChangeArrowheads="1"/>
          </p:cNvSpPr>
          <p:nvPr/>
        </p:nvSpPr>
        <p:spPr bwMode="auto">
          <a:xfrm>
            <a:off x="5268913" y="4011613"/>
            <a:ext cx="70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37" name="Rectangle 20"/>
          <p:cNvSpPr>
            <a:spLocks noChangeArrowheads="1"/>
          </p:cNvSpPr>
          <p:nvPr/>
        </p:nvSpPr>
        <p:spPr bwMode="auto">
          <a:xfrm>
            <a:off x="7224713" y="515778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pop/imap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64538" name="Straight Arrow Connector 21"/>
          <p:cNvCxnSpPr>
            <a:cxnSpLocks noChangeShapeType="1"/>
          </p:cNvCxnSpPr>
          <p:nvPr/>
        </p:nvCxnSpPr>
        <p:spPr bwMode="auto">
          <a:xfrm>
            <a:off x="6824663" y="4929188"/>
            <a:ext cx="828675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9" name="Rectangle 23"/>
          <p:cNvSpPr>
            <a:spLocks noChangeArrowheads="1"/>
          </p:cNvSpPr>
          <p:nvPr/>
        </p:nvSpPr>
        <p:spPr bwMode="auto">
          <a:xfrm>
            <a:off x="3717925" y="4668838"/>
            <a:ext cx="1122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neighbor</a:t>
            </a:r>
            <a:b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MTA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64540" name="Rectangle 24"/>
          <p:cNvSpPr>
            <a:spLocks noChangeArrowheads="1"/>
          </p:cNvSpPr>
          <p:nvPr/>
        </p:nvSpPr>
        <p:spPr bwMode="auto">
          <a:xfrm>
            <a:off x="5751513" y="5508625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validating</a:t>
            </a:r>
            <a:b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MTA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819775" y="2332038"/>
            <a:ext cx="2924175" cy="1154112"/>
          </a:xfrm>
          <a:prstGeom prst="wedgeRoundRectCallout">
            <a:avLst>
              <a:gd name="adj1" fmla="val -28356"/>
              <a:gd name="adj2" fmla="val 1348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Is my neighbor </a:t>
            </a:r>
            <a:r>
              <a:rPr lang="en-US" sz="1800" dirty="0">
                <a:solidFill>
                  <a:srgbClr val="FF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 a permitted sender for the domain?</a:t>
            </a:r>
          </a:p>
          <a:p>
            <a:pPr algn="l">
              <a:defRPr/>
            </a:pPr>
            <a:endParaRPr lang="en-US" sz="1800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4542" name="Rectangle 1"/>
          <p:cNvSpPr>
            <a:spLocks noChangeArrowheads="1"/>
          </p:cNvSpPr>
          <p:nvPr/>
        </p:nvSpPr>
        <p:spPr bwMode="auto">
          <a:xfrm>
            <a:off x="4845050" y="0"/>
            <a:ext cx="429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https://tools.ietf.org/html/rfc7208</a:t>
            </a:r>
          </a:p>
        </p:txBody>
      </p:sp>
    </p:spTree>
    <p:extLst>
      <p:ext uri="{BB962C8B-B14F-4D97-AF65-F5344CB8AC3E}">
        <p14:creationId xmlns:p14="http://schemas.microsoft.com/office/powerpoint/2010/main" val="30271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6600" cy="11430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Key Question for SPF?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does SPF know if its neighbor MTA is a permitted sender of the domain?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A6817DA-4BB4-C74A-869E-C7CEF33A97D2}" type="slidenum">
              <a:rPr lang="en-US" altLang="x-none" sz="1400">
                <a:solidFill>
                  <a:srgbClr val="000000"/>
                </a:solidFill>
              </a:rPr>
              <a:pPr/>
              <a:t>14</a:t>
            </a:fld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718B3E1-3851-804A-A727-15532F06D1C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7772400" cy="11430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DomainKeys Identified Mail (DKIM; RFC 5585)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 domain-level digital signature authentication framework for email, using public key crypto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E.g., </a:t>
            </a:r>
            <a:r>
              <a:rPr lang="en-US" altLang="zh-CN" dirty="0" err="1">
                <a:ea typeface="宋体" charset="-122"/>
              </a:rPr>
              <a:t>mail.sina.com</a:t>
            </a:r>
            <a:r>
              <a:rPr lang="en-US" altLang="zh-CN" dirty="0">
                <a:ea typeface="宋体" charset="-122"/>
              </a:rPr>
              <a:t> signs that the message is sent by </a:t>
            </a:r>
            <a:r>
              <a:rPr lang="en-US" altLang="zh-CN" dirty="0" err="1">
                <a:ea typeface="宋体" charset="-122"/>
              </a:rPr>
              <a:t>mail</a:t>
            </a:r>
            <a:r>
              <a:rPr lang="en-US" altLang="zh-CN" err="1">
                <a:ea typeface="宋体" charset="-122"/>
              </a:rPr>
              <a:t>.</a:t>
            </a:r>
            <a:r>
              <a:rPr lang="en-US" altLang="zh-CN">
                <a:ea typeface="宋体" charset="-122"/>
              </a:rPr>
              <a:t>sina </a:t>
            </a:r>
            <a:r>
              <a:rPr lang="en-US" altLang="zh-CN" dirty="0">
                <a:ea typeface="宋体" charset="-122"/>
              </a:rPr>
              <a:t>server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Basic idea of public key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Owner has both public and private keys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Owner uses private key to sign a message to generate a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Others with public key can verify signature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Assumption: difficult to get private key even w/  public key distributed</a:t>
            </a:r>
          </a:p>
        </p:txBody>
      </p:sp>
    </p:spTree>
    <p:extLst>
      <p:ext uri="{BB962C8B-B14F-4D97-AF65-F5344CB8AC3E}">
        <p14:creationId xmlns:p14="http://schemas.microsoft.com/office/powerpoint/2010/main" val="419587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24DEC85-868D-5F4E-AADE-ACD08F3AA56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DomainKeys Identified Mail (DKIM)</a:t>
            </a:r>
            <a:endParaRPr lang="en-US" altLang="x-none" sz="320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595" y="186279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407" y="2597898"/>
            <a:ext cx="11924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Signing</a:t>
            </a:r>
            <a:b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6160" y="3437592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MTA</a:t>
            </a:r>
            <a:endParaRPr lang="en-US" sz="1800" kern="0" dirty="0">
              <a:solidFill>
                <a:srgbClr val="FF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796" y="4172698"/>
            <a:ext cx="1111792" cy="1026835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err="1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VerifyingMTA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2701" y="5496486"/>
            <a:ext cx="973675" cy="914631"/>
          </a:xfrm>
          <a:prstGeom prst="rect">
            <a:avLst/>
          </a:prstGeom>
          <a:gradFill rotWithShape="1">
            <a:gsLst>
              <a:gs pos="0">
                <a:srgbClr val="9E9273">
                  <a:tint val="100000"/>
                  <a:shade val="100000"/>
                  <a:satMod val="130000"/>
                </a:srgbClr>
              </a:gs>
              <a:gs pos="100000">
                <a:srgbClr val="9E927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MUA</a:t>
            </a:r>
            <a:endParaRPr lang="en-US" sz="1800" kern="0" dirty="0">
              <a:solidFill>
                <a:srgbClr val="00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818" name="Straight Arrow Connector 5"/>
          <p:cNvCxnSpPr>
            <a:cxnSpLocks noChangeShapeType="1"/>
          </p:cNvCxnSpPr>
          <p:nvPr/>
        </p:nvCxnSpPr>
        <p:spPr bwMode="auto">
          <a:xfrm>
            <a:off x="1795463" y="2319338"/>
            <a:ext cx="344487" cy="736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Rectangle 6"/>
          <p:cNvSpPr>
            <a:spLocks noChangeArrowheads="1"/>
          </p:cNvSpPr>
          <p:nvPr/>
        </p:nvSpPr>
        <p:spPr bwMode="auto">
          <a:xfrm>
            <a:off x="2197100" y="206216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smtp/submission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76820" name="Straight Arrow Connector 15"/>
          <p:cNvCxnSpPr>
            <a:cxnSpLocks noChangeShapeType="1"/>
          </p:cNvCxnSpPr>
          <p:nvPr/>
        </p:nvCxnSpPr>
        <p:spPr bwMode="auto">
          <a:xfrm>
            <a:off x="3332163" y="3055938"/>
            <a:ext cx="373062" cy="919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1" name="Straight Arrow Connector 17"/>
          <p:cNvCxnSpPr>
            <a:cxnSpLocks noChangeShapeType="1"/>
          </p:cNvCxnSpPr>
          <p:nvPr/>
        </p:nvCxnSpPr>
        <p:spPr bwMode="auto">
          <a:xfrm>
            <a:off x="4729163" y="3894138"/>
            <a:ext cx="1122362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2" name="Rectangle 18"/>
          <p:cNvSpPr>
            <a:spLocks noChangeArrowheads="1"/>
          </p:cNvSpPr>
          <p:nvPr/>
        </p:nvSpPr>
        <p:spPr bwMode="auto">
          <a:xfrm>
            <a:off x="3398838" y="2917825"/>
            <a:ext cx="70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76823" name="Rectangle 19"/>
          <p:cNvSpPr>
            <a:spLocks noChangeArrowheads="1"/>
          </p:cNvSpPr>
          <p:nvPr/>
        </p:nvSpPr>
        <p:spPr bwMode="auto">
          <a:xfrm>
            <a:off x="5268913" y="3711575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smtp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sp>
        <p:nvSpPr>
          <p:cNvPr id="76824" name="Rectangle 20"/>
          <p:cNvSpPr>
            <a:spLocks noChangeArrowheads="1"/>
          </p:cNvSpPr>
          <p:nvPr/>
        </p:nvSpPr>
        <p:spPr bwMode="auto">
          <a:xfrm>
            <a:off x="7224713" y="4859338"/>
            <a:ext cx="115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宋体" charset="-122"/>
              </a:rPr>
              <a:t>pop/imap</a:t>
            </a:r>
            <a:endParaRPr lang="en-US" altLang="x-none" sz="1800">
              <a:solidFill>
                <a:srgbClr val="000000"/>
              </a:solidFill>
            </a:endParaRPr>
          </a:p>
        </p:txBody>
      </p:sp>
      <p:cxnSp>
        <p:nvCxnSpPr>
          <p:cNvPr id="76825" name="Straight Arrow Connector 21"/>
          <p:cNvCxnSpPr>
            <a:cxnSpLocks noChangeShapeType="1"/>
          </p:cNvCxnSpPr>
          <p:nvPr/>
        </p:nvCxnSpPr>
        <p:spPr bwMode="auto">
          <a:xfrm>
            <a:off x="6962775" y="4686300"/>
            <a:ext cx="690563" cy="126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ounded Rectangular Callout 28"/>
          <p:cNvSpPr/>
          <p:nvPr/>
        </p:nvSpPr>
        <p:spPr bwMode="auto">
          <a:xfrm>
            <a:off x="5819775" y="2033588"/>
            <a:ext cx="2924175" cy="1343025"/>
          </a:xfrm>
          <a:prstGeom prst="wedgeRoundRectCallout">
            <a:avLst>
              <a:gd name="adj1" fmla="val -30399"/>
              <a:gd name="adj2" fmla="val 10927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Menlo Regular" charset="0"/>
                <a:ea typeface="ＭＳ Ｐゴシック" charset="0"/>
                <a:cs typeface="Menlo Regular" charset="0"/>
                <a:sym typeface="Menlo Regular" charset="0"/>
              </a:rPr>
              <a:t>Is the message signed by the private key of the signing domain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05" charset="0"/>
                <a:ea typeface="ＭＳ Ｐゴシック" pitchFamily="-105" charset="-128"/>
                <a:cs typeface="ＭＳ Ｐゴシック" pitchFamily="-105" charset="-128"/>
                <a:sym typeface="Menlo Regular" charset="0"/>
              </a:rPr>
              <a:t>?</a:t>
            </a:r>
            <a:endParaRPr lang="en-US" sz="1800" dirty="0">
              <a:solidFill>
                <a:srgbClr val="000000"/>
              </a:solidFill>
              <a:latin typeface="Menlo Regular" charset="0"/>
              <a:ea typeface="ＭＳ Ｐゴシック" charset="0"/>
              <a:cs typeface="Menlo Regular" charset="0"/>
              <a:sym typeface="Menl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Example: RSA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644525" y="1681163"/>
            <a:ext cx="5819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1.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Choose two large prime numbers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p, q.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</a:p>
          <a:p>
            <a:pPr algn="l">
              <a:defRPr/>
            </a:pP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(e.g., 1024 bits each)</a:t>
            </a:r>
          </a:p>
        </p:txBody>
      </p:sp>
      <p:sp>
        <p:nvSpPr>
          <p:cNvPr id="580612" name="Text Box 4"/>
          <p:cNvSpPr txBox="1">
            <a:spLocks noChangeArrowheads="1"/>
          </p:cNvSpPr>
          <p:nvPr/>
        </p:nvSpPr>
        <p:spPr bwMode="auto">
          <a:xfrm>
            <a:off x="596900" y="2667000"/>
            <a:ext cx="471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2.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Compute </a:t>
            </a:r>
            <a:r>
              <a:rPr lang="en-US" altLang="zh-CN" i="1" dirty="0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= </a:t>
            </a:r>
            <a:r>
              <a:rPr lang="en-US" altLang="zh-CN" i="1" dirty="0" err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pq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,  z = (p-1)(q-1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595313" y="3336925"/>
            <a:ext cx="7475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-122"/>
              </a:rPr>
              <a:t>3.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Choose 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-122"/>
              </a:rPr>
              <a:t>e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 (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with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 e &lt; n)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that has no common factors</a:t>
            </a:r>
          </a:p>
          <a:p>
            <a:pPr algn="l"/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   with z.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-122"/>
              </a:rPr>
              <a:t>e, z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-122"/>
              </a:rPr>
              <a:t> are “relatively prime”).</a:t>
            </a:r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611188" y="4325938"/>
            <a:ext cx="759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4.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Choose 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such that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ed-1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is  exactly divisible by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z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.</a:t>
            </a:r>
          </a:p>
          <a:p>
            <a:pPr algn="l">
              <a:defRPr/>
            </a:pP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 (in other words: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mod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z  = 1 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622300" y="5360988"/>
            <a:ext cx="596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5.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Public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key is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n,e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Private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key is 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</a:t>
            </a:r>
            <a:r>
              <a:rPr lang="en-US" altLang="zh-CN" i="1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rPr>
              <a:t>n,d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D9F45F1-37DB-9947-9B4B-C53F428D0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17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2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charset="-122"/>
              </a:rPr>
              <a:t>RSA: Signing/Verification</a:t>
            </a:r>
          </a:p>
        </p:txBody>
      </p:sp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465138" y="1500188"/>
            <a:ext cx="619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0.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Given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n,e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 and (</a:t>
            </a:r>
            <a:r>
              <a:rPr lang="en-US" altLang="zh-CN" i="1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n,d</a:t>
            </a:r>
            <a:r>
              <a:rPr lang="en-US" altLang="zh-CN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 as computed above</a:t>
            </a:r>
          </a:p>
        </p:txBody>
      </p:sp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469900" y="2136775"/>
            <a:ext cx="85264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1.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To sign message,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m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, compute h = hash(m), then sign with</a:t>
            </a:r>
            <a:b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</a:b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 private key</a:t>
            </a:r>
          </a:p>
        </p:txBody>
      </p:sp>
      <p:grpSp>
        <p:nvGrpSpPr>
          <p:cNvPr id="74756" name="Group 6"/>
          <p:cNvGrpSpPr>
            <a:grpSpLocks/>
          </p:cNvGrpSpPr>
          <p:nvPr/>
        </p:nvGrpSpPr>
        <p:grpSpPr bwMode="auto">
          <a:xfrm>
            <a:off x="717550" y="2814638"/>
            <a:ext cx="2303463" cy="573087"/>
            <a:chOff x="1688" y="1812"/>
            <a:chExt cx="1451" cy="361"/>
          </a:xfrm>
        </p:grpSpPr>
        <p:sp>
          <p:nvSpPr>
            <p:cNvPr id="581639" name="Text Box 7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s = h  </a:t>
              </a:r>
              <a:r>
                <a:rPr lang="en-US" altLang="zh-CN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mod</a:t>
              </a: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  n</a:t>
              </a:r>
            </a:p>
          </p:txBody>
        </p:sp>
        <p:sp>
          <p:nvSpPr>
            <p:cNvPr id="581640" name="Text Box 8"/>
            <p:cNvSpPr txBox="1">
              <a:spLocks noChangeArrowheads="1"/>
            </p:cNvSpPr>
            <p:nvPr/>
          </p:nvSpPr>
          <p:spPr bwMode="auto">
            <a:xfrm>
              <a:off x="2186" y="1812"/>
              <a:ext cx="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d</a:t>
              </a:r>
            </a:p>
          </p:txBody>
        </p:sp>
      </p:grp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2987675" y="2773363"/>
            <a:ext cx="5857875" cy="630237"/>
            <a:chOff x="777" y="2538"/>
            <a:chExt cx="3690" cy="397"/>
          </a:xfrm>
        </p:grpSpPr>
        <p:sp>
          <p:nvSpPr>
            <p:cNvPr id="581642" name="Text Box 10"/>
            <p:cNvSpPr txBox="1">
              <a:spLocks noChangeArrowheads="1"/>
            </p:cNvSpPr>
            <p:nvPr/>
          </p:nvSpPr>
          <p:spPr bwMode="auto">
            <a:xfrm>
              <a:off x="777" y="2647"/>
              <a:ext cx="3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(i.e., remainder when </a:t>
              </a: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h</a:t>
              </a: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   is divided by </a:t>
              </a: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n</a:t>
              </a:r>
              <a:r>
                <a:rPr lang="en-US" altLang="zh-CN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)</a:t>
              </a:r>
            </a:p>
          </p:txBody>
        </p:sp>
        <p:sp>
          <p:nvSpPr>
            <p:cNvPr id="581643" name="Text Box 11"/>
            <p:cNvSpPr txBox="1">
              <a:spLocks noChangeArrowheads="1"/>
            </p:cNvSpPr>
            <p:nvPr/>
          </p:nvSpPr>
          <p:spPr bwMode="auto">
            <a:xfrm>
              <a:off x="2807" y="2538"/>
              <a:ext cx="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d</a:t>
              </a:r>
              <a:endParaRPr lang="en-US" altLang="zh-CN" i="1" dirty="0">
                <a:solidFill>
                  <a:srgbClr val="FF0000"/>
                </a:solidFill>
                <a:latin typeface="Comic Sans MS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581644" name="Text Box 12"/>
          <p:cNvSpPr txBox="1">
            <a:spLocks noChangeArrowheads="1"/>
          </p:cNvSpPr>
          <p:nvPr/>
        </p:nvSpPr>
        <p:spPr bwMode="auto">
          <a:xfrm>
            <a:off x="498475" y="3449638"/>
            <a:ext cx="4921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3333CC"/>
                </a:solidFill>
                <a:latin typeface="Comic Sans MS" charset="0"/>
                <a:ea typeface="SimSun" charset="0"/>
                <a:cs typeface="SimSun" charset="0"/>
              </a:rPr>
              <a:t>2.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To verify signature s, compute</a:t>
            </a:r>
          </a:p>
        </p:txBody>
      </p:sp>
      <p:grpSp>
        <p:nvGrpSpPr>
          <p:cNvPr id="74759" name="Group 13"/>
          <p:cNvGrpSpPr>
            <a:grpSpLocks/>
          </p:cNvGrpSpPr>
          <p:nvPr/>
        </p:nvGrpSpPr>
        <p:grpSpPr bwMode="auto">
          <a:xfrm>
            <a:off x="731838" y="3841750"/>
            <a:ext cx="2303462" cy="573088"/>
            <a:chOff x="1688" y="1812"/>
            <a:chExt cx="1451" cy="361"/>
          </a:xfrm>
        </p:grpSpPr>
        <p:sp>
          <p:nvSpPr>
            <p:cNvPr id="581646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i="1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h’ = s   </a:t>
              </a:r>
              <a:r>
                <a:rPr lang="en-US" altLang="zh-CN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mod</a:t>
              </a:r>
              <a:r>
                <a:rPr lang="en-US" altLang="zh-CN" i="1">
                  <a:solidFill>
                    <a:srgbClr val="FF0000"/>
                  </a:solidFill>
                  <a:latin typeface="Comic Sans MS" charset="0"/>
                  <a:ea typeface="SimSun" charset="-122"/>
                </a:rPr>
                <a:t>  n</a:t>
              </a:r>
            </a:p>
          </p:txBody>
        </p:sp>
        <p:sp>
          <p:nvSpPr>
            <p:cNvPr id="581647" name="Text Box 15"/>
            <p:cNvSpPr txBox="1">
              <a:spLocks noChangeArrowheads="1"/>
            </p:cNvSpPr>
            <p:nvPr/>
          </p:nvSpPr>
          <p:spPr bwMode="auto">
            <a:xfrm>
              <a:off x="2160" y="1812"/>
              <a:ext cx="3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 dirty="0">
                  <a:solidFill>
                    <a:srgbClr val="FF0000"/>
                  </a:solidFill>
                  <a:latin typeface="Comic Sans MS" charset="0"/>
                  <a:ea typeface="SimSun" charset="0"/>
                  <a:cs typeface="SimSun" charset="0"/>
                </a:rPr>
                <a:t> e</a:t>
              </a:r>
            </a:p>
          </p:txBody>
        </p:sp>
      </p:grpSp>
      <p:sp>
        <p:nvSpPr>
          <p:cNvPr id="581648" name="Text Box 16"/>
          <p:cNvSpPr txBox="1">
            <a:spLocks noChangeArrowheads="1"/>
          </p:cNvSpPr>
          <p:nvPr/>
        </p:nvSpPr>
        <p:spPr bwMode="auto">
          <a:xfrm>
            <a:off x="3109913" y="3933825"/>
            <a:ext cx="5921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(i.e., remainder when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s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   is divided by </a:t>
            </a: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n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)</a:t>
            </a:r>
          </a:p>
        </p:txBody>
      </p:sp>
      <p:sp>
        <p:nvSpPr>
          <p:cNvPr id="581649" name="Text Box 17"/>
          <p:cNvSpPr txBox="1">
            <a:spLocks noChangeArrowheads="1"/>
          </p:cNvSpPr>
          <p:nvPr/>
        </p:nvSpPr>
        <p:spPr bwMode="auto">
          <a:xfrm>
            <a:off x="6288088" y="3795713"/>
            <a:ext cx="4587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i="1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</a:t>
            </a:r>
            <a:endParaRPr lang="en-US" altLang="zh-CN" i="1" dirty="0">
              <a:solidFill>
                <a:srgbClr val="FF0000"/>
              </a:solidFill>
              <a:latin typeface="Comic Sans MS" charset="0"/>
              <a:ea typeface="SimSun" charset="0"/>
              <a:cs typeface="SimSun" charset="0"/>
            </a:endParaRPr>
          </a:p>
        </p:txBody>
      </p:sp>
      <p:grpSp>
        <p:nvGrpSpPr>
          <p:cNvPr id="74762" name="Group 18"/>
          <p:cNvGrpSpPr>
            <a:grpSpLocks/>
          </p:cNvGrpSpPr>
          <p:nvPr/>
        </p:nvGrpSpPr>
        <p:grpSpPr bwMode="auto">
          <a:xfrm>
            <a:off x="1198563" y="4786313"/>
            <a:ext cx="6256337" cy="1128712"/>
            <a:chOff x="1155" y="3030"/>
            <a:chExt cx="3941" cy="711"/>
          </a:xfrm>
        </p:grpSpPr>
        <p:grpSp>
          <p:nvGrpSpPr>
            <p:cNvPr id="74764" name="Group 19"/>
            <p:cNvGrpSpPr>
              <a:grpSpLocks/>
            </p:cNvGrpSpPr>
            <p:nvPr/>
          </p:nvGrpSpPr>
          <p:grpSpPr bwMode="auto">
            <a:xfrm>
              <a:off x="2268" y="3116"/>
              <a:ext cx="2479" cy="390"/>
              <a:chOff x="868" y="3287"/>
              <a:chExt cx="2479" cy="390"/>
            </a:xfrm>
          </p:grpSpPr>
          <p:sp>
            <p:nvSpPr>
              <p:cNvPr id="581652" name="Text Box 20"/>
              <p:cNvSpPr txBox="1">
                <a:spLocks noChangeArrowheads="1"/>
              </p:cNvSpPr>
              <p:nvPr/>
            </p:nvSpPr>
            <p:spPr bwMode="auto">
              <a:xfrm>
                <a:off x="868" y="3388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h =  (h   </a:t>
                </a:r>
                <a:r>
                  <a:rPr lang="en-US" altLang="zh-CN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mod</a:t>
                </a: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 n)</a:t>
                </a:r>
              </a:p>
            </p:txBody>
          </p:sp>
          <p:sp>
            <p:nvSpPr>
              <p:cNvPr id="581653" name="Text Box 21"/>
              <p:cNvSpPr txBox="1">
                <a:spLocks noChangeArrowheads="1"/>
              </p:cNvSpPr>
              <p:nvPr/>
            </p:nvSpPr>
            <p:spPr bwMode="auto">
              <a:xfrm>
                <a:off x="1579" y="3308"/>
                <a:ext cx="29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d</a:t>
                </a:r>
              </a:p>
            </p:txBody>
          </p:sp>
          <p:sp>
            <p:nvSpPr>
              <p:cNvPr id="581654" name="Text Box 22"/>
              <p:cNvSpPr txBox="1">
                <a:spLocks noChangeArrowheads="1"/>
              </p:cNvSpPr>
              <p:nvPr/>
            </p:nvSpPr>
            <p:spPr bwMode="auto">
              <a:xfrm>
                <a:off x="2533" y="3389"/>
                <a:ext cx="8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i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</a:t>
                </a:r>
                <a:r>
                  <a:rPr lang="en-US" altLang="zh-CN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mod</a:t>
                </a:r>
                <a:r>
                  <a:rPr lang="en-US" altLang="zh-CN" i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  n</a:t>
                </a:r>
              </a:p>
            </p:txBody>
          </p:sp>
          <p:sp>
            <p:nvSpPr>
              <p:cNvPr id="581655" name="Text Box 23"/>
              <p:cNvSpPr txBox="1">
                <a:spLocks noChangeArrowheads="1"/>
              </p:cNvSpPr>
              <p:nvPr/>
            </p:nvSpPr>
            <p:spPr bwMode="auto">
              <a:xfrm>
                <a:off x="2419" y="3287"/>
                <a:ext cx="28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e</a:t>
                </a:r>
              </a:p>
            </p:txBody>
          </p:sp>
        </p:grpSp>
        <p:sp>
          <p:nvSpPr>
            <p:cNvPr id="581656" name="Text Box 24"/>
            <p:cNvSpPr txBox="1">
              <a:spLocks noChangeArrowheads="1"/>
            </p:cNvSpPr>
            <p:nvPr/>
          </p:nvSpPr>
          <p:spPr bwMode="auto">
            <a:xfrm>
              <a:off x="1368" y="3108"/>
              <a:ext cx="8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>
                  <a:solidFill>
                    <a:srgbClr val="3333CC"/>
                  </a:solidFill>
                  <a:latin typeface="Comic Sans MS" charset="0"/>
                  <a:ea typeface="SimSun" charset="0"/>
                  <a:cs typeface="SimSun" charset="0"/>
                </a:rPr>
                <a:t>Magic</a:t>
              </a:r>
            </a:p>
            <a:p>
              <a:pPr algn="r">
                <a:defRPr/>
              </a:pPr>
              <a:r>
                <a:rPr lang="en-US" altLang="zh-CN">
                  <a:solidFill>
                    <a:srgbClr val="3333CC"/>
                  </a:solidFill>
                  <a:latin typeface="Comic Sans MS" charset="0"/>
                  <a:ea typeface="SimSun" charset="0"/>
                  <a:cs typeface="SimSun" charset="0"/>
                </a:rPr>
                <a:t>happens!</a:t>
              </a:r>
              <a:endParaRPr lang="en-US" altLang="zh-CN">
                <a:solidFill>
                  <a:srgbClr val="000000"/>
                </a:solidFill>
                <a:ea typeface="SimSun" charset="0"/>
                <a:cs typeface="SimSun" charset="0"/>
              </a:endParaRPr>
            </a:p>
          </p:txBody>
        </p:sp>
        <p:sp>
          <p:nvSpPr>
            <p:cNvPr id="581657" name="Rectangle 25"/>
            <p:cNvSpPr>
              <a:spLocks noChangeArrowheads="1"/>
            </p:cNvSpPr>
            <p:nvPr/>
          </p:nvSpPr>
          <p:spPr bwMode="auto">
            <a:xfrm>
              <a:off x="1155" y="3030"/>
              <a:ext cx="3941" cy="71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endParaRPr lang="en-US" sz="20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981075" y="6113463"/>
            <a:ext cx="729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SimSun" charset="-122"/>
              </a:rPr>
              <a:t>The magic is a simple application of Euler’s generalization of</a:t>
            </a:r>
          </a:p>
          <a:p>
            <a:pPr algn="l"/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SimSun" charset="-122"/>
              </a:rPr>
              <a:t>Fermat’s little theorem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877FC60-1283-C742-8DC9-A2928425F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18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3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6600" cy="11430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Key Question about DKIM?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does DKIM retrieve the public key of the author domain?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F582D-EAC7-1246-9EB0-BD0033BF4D09}" type="slidenum">
              <a:rPr lang="en-US" altLang="x-none" sz="1400">
                <a:solidFill>
                  <a:srgbClr val="000000"/>
                </a:solidFill>
              </a:rPr>
              <a:pPr/>
              <a:t>19</a:t>
            </a:fld>
            <a:endParaRPr lang="en-US" altLang="x-non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How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handle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</a:t>
            </a:r>
            <a:r>
              <a:rPr lang="en-US" altLang="x-none" dirty="0">
                <a:ea typeface="ＭＳ Ｐゴシック" charset="-128"/>
              </a:rPr>
              <a:t>pam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High-level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Details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Extensions/alternatives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C555E-4DF3-3444-96D8-90FEB3F8397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Summary: Some Key Remaining Issues about Email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Basic: How to find the email server of a domain?</a:t>
            </a:r>
          </a:p>
          <a:p>
            <a:pPr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Scalability/robustness: how to find multiple servers for the email domain?</a:t>
            </a:r>
          </a:p>
          <a:p>
            <a:pPr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Security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SPF: How does SPF know if its neighbor MTA is a permitted sender of the domain?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DKIM: How does DKIM retrieve the public key of the author domain?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97771-3982-CE46-8DAF-77ACBE625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75675" y="657542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10B1303-8A62-2846-B6BA-4F2F90EC649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20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9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Scalability/Robustness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533400" y="1466850"/>
            <a:ext cx="847566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Both scalability and robustness require that multiple email servers serve the same email address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10B1303-8A62-2846-B6BA-4F2F90EC649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21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82948" name="Group 54"/>
          <p:cNvGrpSpPr>
            <a:grpSpLocks/>
          </p:cNvGrpSpPr>
          <p:nvPr/>
        </p:nvGrpSpPr>
        <p:grpSpPr bwMode="auto">
          <a:xfrm>
            <a:off x="3871913" y="2506663"/>
            <a:ext cx="720725" cy="501650"/>
            <a:chOff x="4336" y="290"/>
            <a:chExt cx="454" cy="316"/>
          </a:xfrm>
        </p:grpSpPr>
        <p:graphicFrame>
          <p:nvGraphicFramePr>
            <p:cNvPr id="83038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30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83038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3039" name="Group 56"/>
            <p:cNvGrpSpPr>
              <a:grpSpLocks/>
            </p:cNvGrpSpPr>
            <p:nvPr/>
          </p:nvGrpSpPr>
          <p:grpSpPr bwMode="auto">
            <a:xfrm>
              <a:off x="4336" y="367"/>
              <a:ext cx="454" cy="239"/>
              <a:chOff x="4186" y="817"/>
              <a:chExt cx="529" cy="239"/>
            </a:xfrm>
          </p:grpSpPr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4224" y="857"/>
                <a:ext cx="444" cy="199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0" name="Text Box 58"/>
              <p:cNvSpPr txBox="1">
                <a:spLocks noChangeArrowheads="1"/>
              </p:cNvSpPr>
              <p:nvPr/>
            </p:nvSpPr>
            <p:spPr bwMode="auto">
              <a:xfrm>
                <a:off x="4186" y="817"/>
                <a:ext cx="52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client</a:t>
                </a:r>
                <a:endParaRPr lang="en-US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4411663" y="2395538"/>
            <a:ext cx="238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latin typeface="Comic Sans MS" charset="0"/>
              </a:rPr>
              <a:t>need an email </a:t>
            </a:r>
            <a:br>
              <a:rPr lang="en-US" altLang="x-none" sz="1800">
                <a:latin typeface="Comic Sans MS" charset="0"/>
              </a:rPr>
            </a:br>
            <a:r>
              <a:rPr lang="en-US" altLang="x-none" sz="1800">
                <a:latin typeface="Comic Sans MS" charset="0"/>
              </a:rPr>
              <a:t>server</a:t>
            </a:r>
            <a:r>
              <a:rPr lang="en-US" altLang="en-US" sz="1800">
                <a:latin typeface="Comic Sans MS" charset="0"/>
              </a:rPr>
              <a:t>’</a:t>
            </a:r>
            <a:r>
              <a:rPr lang="en-US" altLang="x-none" sz="1800">
                <a:latin typeface="Comic Sans MS" charset="0"/>
              </a:rPr>
              <a:t>s IP address</a:t>
            </a:r>
            <a:endParaRPr lang="en-US" altLang="x-none" sz="1800"/>
          </a:p>
        </p:txBody>
      </p:sp>
      <p:grpSp>
        <p:nvGrpSpPr>
          <p:cNvPr id="2" name="Group 104452"/>
          <p:cNvGrpSpPr>
            <a:grpSpLocks/>
          </p:cNvGrpSpPr>
          <p:nvPr/>
        </p:nvGrpSpPr>
        <p:grpSpPr bwMode="auto">
          <a:xfrm>
            <a:off x="976455" y="4451350"/>
            <a:ext cx="7630828" cy="2155825"/>
            <a:chOff x="975939" y="4451534"/>
            <a:chExt cx="7630598" cy="2155793"/>
          </a:xfrm>
        </p:grpSpPr>
        <p:grpSp>
          <p:nvGrpSpPr>
            <p:cNvPr id="82954" name="Group 95"/>
            <p:cNvGrpSpPr>
              <a:grpSpLocks/>
            </p:cNvGrpSpPr>
            <p:nvPr/>
          </p:nvGrpSpPr>
          <p:grpSpPr bwMode="auto">
            <a:xfrm>
              <a:off x="4151819" y="4907823"/>
              <a:ext cx="927717" cy="1359007"/>
              <a:chOff x="3492" y="2522"/>
              <a:chExt cx="510" cy="946"/>
            </a:xfrm>
          </p:grpSpPr>
          <p:grpSp>
            <p:nvGrpSpPr>
              <p:cNvPr id="83013" name="Group 96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23" name="AutoShape 9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4" name="Rectangle 98"/>
                <p:cNvSpPr>
                  <a:spLocks noChangeArrowheads="1"/>
                </p:cNvSpPr>
                <p:nvPr/>
              </p:nvSpPr>
              <p:spPr bwMode="auto">
                <a:xfrm>
                  <a:off x="4256" y="784"/>
                  <a:ext cx="70" cy="237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5" name="Rectangle 9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7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6" name="AutoShape 10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7" name="Line 10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29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0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3014" name="Group 105"/>
              <p:cNvGrpSpPr>
                <a:grpSpLocks/>
              </p:cNvGrpSpPr>
              <p:nvPr/>
            </p:nvGrpSpPr>
            <p:grpSpPr bwMode="auto">
              <a:xfrm>
                <a:off x="3492" y="2807"/>
                <a:ext cx="510" cy="661"/>
                <a:chOff x="4296" y="2627"/>
                <a:chExt cx="510" cy="661"/>
              </a:xfrm>
            </p:grpSpPr>
            <p:sp>
              <p:nvSpPr>
                <p:cNvPr id="8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42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329" y="2627"/>
                  <a:ext cx="42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mail</a:t>
                  </a:r>
                </a:p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server</a:t>
                  </a:r>
                  <a:endParaRPr lang="en-US" sz="20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10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1" name="Line 109"/>
                <p:cNvSpPr>
                  <a:spLocks noChangeShapeType="1"/>
                </p:cNvSpPr>
                <p:nvPr/>
              </p:nvSpPr>
              <p:spPr bwMode="auto">
                <a:xfrm>
                  <a:off x="4370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" name="Line 110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11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12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13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14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15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29" y="3177"/>
                  <a:ext cx="64" cy="9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9" name="Rectangle 117"/>
                <p:cNvSpPr>
                  <a:spLocks noChangeArrowheads="1"/>
                </p:cNvSpPr>
                <p:nvPr/>
              </p:nvSpPr>
              <p:spPr bwMode="auto">
                <a:xfrm>
                  <a:off x="4414" y="3177"/>
                  <a:ext cx="64" cy="9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00" y="3177"/>
                  <a:ext cx="64" cy="9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2955" name="Group 95"/>
            <p:cNvGrpSpPr>
              <a:grpSpLocks/>
            </p:cNvGrpSpPr>
            <p:nvPr/>
          </p:nvGrpSpPr>
          <p:grpSpPr bwMode="auto">
            <a:xfrm>
              <a:off x="1948250" y="4659146"/>
              <a:ext cx="927717" cy="1359007"/>
              <a:chOff x="3492" y="2522"/>
              <a:chExt cx="510" cy="946"/>
            </a:xfrm>
          </p:grpSpPr>
          <p:grpSp>
            <p:nvGrpSpPr>
              <p:cNvPr id="82988" name="Group 96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49" name="AutoShape 9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0" name="Rectangle 98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70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1" name="Rectangle 9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2" name="AutoShape 10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3" name="Line 10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55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2989" name="Group 105"/>
              <p:cNvGrpSpPr>
                <a:grpSpLocks/>
              </p:cNvGrpSpPr>
              <p:nvPr/>
            </p:nvGrpSpPr>
            <p:grpSpPr bwMode="auto">
              <a:xfrm>
                <a:off x="3492" y="2807"/>
                <a:ext cx="510" cy="661"/>
                <a:chOff x="4296" y="2627"/>
                <a:chExt cx="510" cy="661"/>
              </a:xfrm>
            </p:grpSpPr>
            <p:sp>
              <p:nvSpPr>
                <p:cNvPr id="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96" y="2654"/>
                  <a:ext cx="510" cy="634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330" y="2627"/>
                  <a:ext cx="42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mail</a:t>
                  </a:r>
                </a:p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server</a:t>
                  </a:r>
                  <a:endParaRPr lang="en-US" sz="20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36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19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7" name="Line 109"/>
                <p:cNvSpPr>
                  <a:spLocks noChangeShapeType="1"/>
                </p:cNvSpPr>
                <p:nvPr/>
              </p:nvSpPr>
              <p:spPr bwMode="auto">
                <a:xfrm>
                  <a:off x="4371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8" name="Line 110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39" name="Line 111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0" name="Line 112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1" name="Line 113"/>
                <p:cNvSpPr>
                  <a:spLocks noChangeShapeType="1"/>
                </p:cNvSpPr>
                <p:nvPr/>
              </p:nvSpPr>
              <p:spPr bwMode="auto">
                <a:xfrm>
                  <a:off x="4652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2" name="Line 114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3" name="Line 115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30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01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2956" name="Group 95"/>
            <p:cNvGrpSpPr>
              <a:grpSpLocks/>
            </p:cNvGrpSpPr>
            <p:nvPr/>
          </p:nvGrpSpPr>
          <p:grpSpPr bwMode="auto">
            <a:xfrm>
              <a:off x="6676897" y="4776127"/>
              <a:ext cx="927717" cy="1359007"/>
              <a:chOff x="3492" y="2522"/>
              <a:chExt cx="510" cy="946"/>
            </a:xfrm>
          </p:grpSpPr>
          <p:grpSp>
            <p:nvGrpSpPr>
              <p:cNvPr id="82963" name="Group 96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75" name="AutoShape 9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6" name="Rectangle 98"/>
                <p:cNvSpPr>
                  <a:spLocks noChangeArrowheads="1"/>
                </p:cNvSpPr>
                <p:nvPr/>
              </p:nvSpPr>
              <p:spPr bwMode="auto">
                <a:xfrm>
                  <a:off x="4256" y="784"/>
                  <a:ext cx="70" cy="237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7" name="Rectangle 9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7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8" name="AutoShape 10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9" name="Line 10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0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275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4192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2964" name="Group 105"/>
              <p:cNvGrpSpPr>
                <a:grpSpLocks/>
              </p:cNvGrpSpPr>
              <p:nvPr/>
            </p:nvGrpSpPr>
            <p:grpSpPr bwMode="auto">
              <a:xfrm>
                <a:off x="3492" y="2807"/>
                <a:ext cx="510" cy="661"/>
                <a:chOff x="4296" y="2627"/>
                <a:chExt cx="510" cy="661"/>
              </a:xfrm>
            </p:grpSpPr>
            <p:sp>
              <p:nvSpPr>
                <p:cNvPr id="60" name="Rectangle 106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1" cy="642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4328" y="2627"/>
                  <a:ext cx="42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mail</a:t>
                  </a:r>
                </a:p>
                <a:p>
                  <a:pPr>
                    <a:defRPr/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server</a:t>
                  </a:r>
                  <a:endParaRPr lang="en-US" sz="2000" dirty="0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  <p:sp>
              <p:nvSpPr>
                <p:cNvPr id="62" name="Rectangle 108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3" name="Line 109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4" name="Line 110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5" name="Line 111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6" name="Line 112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7" name="Line 113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8" name="Line 114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69" name="Line 115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70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28" y="3177"/>
                  <a:ext cx="64" cy="9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1" name="Rectangle 117"/>
                <p:cNvSpPr>
                  <a:spLocks noChangeArrowheads="1"/>
                </p:cNvSpPr>
                <p:nvPr/>
              </p:nvSpPr>
              <p:spPr bwMode="auto">
                <a:xfrm>
                  <a:off x="4414" y="3177"/>
                  <a:ext cx="65" cy="9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2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3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5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7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5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2957" name="Rectangle 1"/>
            <p:cNvSpPr>
              <a:spLocks noChangeArrowheads="1"/>
            </p:cNvSpPr>
            <p:nvPr/>
          </p:nvSpPr>
          <p:spPr bwMode="auto">
            <a:xfrm>
              <a:off x="975939" y="4451534"/>
              <a:ext cx="1176890" cy="4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 dirty="0" err="1">
                  <a:latin typeface="Comic Sans MS" charset="0"/>
                </a:rPr>
                <a:t>s</a:t>
              </a:r>
              <a:r>
                <a:rPr lang="en-US" altLang="x-none" sz="2000" dirty="0" err="1">
                  <a:latin typeface="Comic Sans MS" charset="0"/>
                </a:rPr>
                <a:t>ina</a:t>
              </a:r>
              <a:r>
                <a:rPr lang="en-US" altLang="zh-CN" sz="2000" dirty="0" err="1">
                  <a:latin typeface="Comic Sans MS" charset="0"/>
                </a:rPr>
                <a:t>.com</a:t>
              </a:r>
              <a:endParaRPr lang="en-US" altLang="x-none" sz="2000" dirty="0"/>
            </a:p>
          </p:txBody>
        </p:sp>
        <p:sp>
          <p:nvSpPr>
            <p:cNvPr id="82958" name="Rectangle 83"/>
            <p:cNvSpPr>
              <a:spLocks noChangeArrowheads="1"/>
            </p:cNvSpPr>
            <p:nvPr/>
          </p:nvSpPr>
          <p:spPr bwMode="auto">
            <a:xfrm>
              <a:off x="4787609" y="4854607"/>
              <a:ext cx="1176890" cy="4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 dirty="0" err="1">
                  <a:latin typeface="Comic Sans MS" charset="0"/>
                </a:rPr>
                <a:t>sina.com</a:t>
              </a:r>
              <a:endParaRPr lang="en-US" altLang="x-none" sz="2000" dirty="0"/>
            </a:p>
          </p:txBody>
        </p:sp>
        <p:sp>
          <p:nvSpPr>
            <p:cNvPr id="82959" name="Rectangle 84"/>
            <p:cNvSpPr>
              <a:spLocks noChangeArrowheads="1"/>
            </p:cNvSpPr>
            <p:nvPr/>
          </p:nvSpPr>
          <p:spPr bwMode="auto">
            <a:xfrm>
              <a:off x="7429647" y="4656065"/>
              <a:ext cx="1176890" cy="4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zh-CN" sz="2000" dirty="0" err="1">
                  <a:latin typeface="Comic Sans MS" charset="0"/>
                </a:rPr>
                <a:t>sina.com</a:t>
              </a:r>
              <a:endParaRPr lang="en-US" altLang="x-none" sz="2000" dirty="0"/>
            </a:p>
          </p:txBody>
        </p:sp>
        <p:sp>
          <p:nvSpPr>
            <p:cNvPr id="82960" name="Rectangle 3"/>
            <p:cNvSpPr>
              <a:spLocks noChangeArrowheads="1"/>
            </p:cNvSpPr>
            <p:nvPr/>
          </p:nvSpPr>
          <p:spPr bwMode="auto">
            <a:xfrm>
              <a:off x="1554577" y="6062104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latin typeface="Comic Sans MS" charset="0"/>
                </a:rPr>
                <a:t>130.132.50.7</a:t>
              </a:r>
              <a:endParaRPr lang="en-US" altLang="x-none" sz="1800"/>
            </a:p>
          </p:txBody>
        </p:sp>
        <p:sp>
          <p:nvSpPr>
            <p:cNvPr id="82961" name="Rectangle 92"/>
            <p:cNvSpPr>
              <a:spLocks noChangeArrowheads="1"/>
            </p:cNvSpPr>
            <p:nvPr/>
          </p:nvSpPr>
          <p:spPr bwMode="auto">
            <a:xfrm>
              <a:off x="3845729" y="6237995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latin typeface="Comic Sans MS" charset="0"/>
                </a:rPr>
                <a:t>130.132.50.8</a:t>
              </a:r>
              <a:endParaRPr lang="en-US" altLang="x-none" sz="1800"/>
            </a:p>
          </p:txBody>
        </p:sp>
        <p:sp>
          <p:nvSpPr>
            <p:cNvPr id="82962" name="Rectangle 93"/>
            <p:cNvSpPr>
              <a:spLocks noChangeArrowheads="1"/>
            </p:cNvSpPr>
            <p:nvPr/>
          </p:nvSpPr>
          <p:spPr bwMode="auto">
            <a:xfrm>
              <a:off x="6402206" y="6237995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800">
                  <a:latin typeface="Comic Sans MS" charset="0"/>
                </a:rPr>
                <a:t>130.132.50.9</a:t>
              </a:r>
              <a:endParaRPr lang="en-US" altLang="x-none" sz="1800"/>
            </a:p>
          </p:txBody>
        </p:sp>
      </p:grpSp>
      <p:grpSp>
        <p:nvGrpSpPr>
          <p:cNvPr id="3" name="Group 104451"/>
          <p:cNvGrpSpPr>
            <a:grpSpLocks/>
          </p:cNvGrpSpPr>
          <p:nvPr/>
        </p:nvGrpSpPr>
        <p:grpSpPr bwMode="auto">
          <a:xfrm>
            <a:off x="3700463" y="3457575"/>
            <a:ext cx="1365250" cy="987425"/>
            <a:chOff x="3700278" y="3458069"/>
            <a:chExt cx="1365180" cy="987201"/>
          </a:xfrm>
        </p:grpSpPr>
        <p:pic>
          <p:nvPicPr>
            <p:cNvPr id="82952" name="Picture 12"/>
            <p:cNvPicPr>
              <a:picLocks noChangeArrowheads="1"/>
            </p:cNvPicPr>
            <p:nvPr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278" y="3458069"/>
              <a:ext cx="1345840" cy="98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3" name="Rectangle 104447"/>
            <p:cNvSpPr>
              <a:spLocks noChangeArrowheads="1"/>
            </p:cNvSpPr>
            <p:nvPr/>
          </p:nvSpPr>
          <p:spPr bwMode="auto">
            <a:xfrm>
              <a:off x="3744363" y="3732937"/>
              <a:ext cx="13210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>
                  <a:latin typeface="Comic Sans MS" charset="0"/>
                </a:rPr>
                <a:t>mapping</a:t>
              </a:r>
              <a:endParaRPr lang="en-US" altLang="x-none"/>
            </a:p>
          </p:txBody>
        </p:sp>
      </p:grpSp>
    </p:spTree>
    <p:extLst>
      <p:ext uri="{BB962C8B-B14F-4D97-AF65-F5344CB8AC3E}">
        <p14:creationId xmlns:p14="http://schemas.microsoft.com/office/powerpoint/2010/main" val="23222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30B159-9E6F-594D-BA77-5C18E798498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Mapping Functions Design Alternatives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x-none" sz="2400" dirty="0">
              <a:ea typeface="ＭＳ Ｐゴシック" charset="-128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69975" y="2446338"/>
            <a:ext cx="3346588" cy="4022725"/>
            <a:chOff x="1069375" y="2446147"/>
            <a:chExt cx="3347432" cy="4023216"/>
          </a:xfrm>
        </p:grpSpPr>
        <p:sp>
          <p:nvSpPr>
            <p:cNvPr id="5" name="Rectangle 4"/>
            <p:cNvSpPr/>
            <p:nvPr/>
          </p:nvSpPr>
          <p:spPr>
            <a:xfrm>
              <a:off x="1069375" y="3375335"/>
              <a:ext cx="1821281" cy="755909"/>
            </a:xfrm>
            <a:prstGeom prst="rect">
              <a:avLst/>
            </a:prstGeom>
            <a:gradFill rotWithShape="1">
              <a:gsLst>
                <a:gs pos="0">
                  <a:srgbClr val="9E9273">
                    <a:tint val="100000"/>
                    <a:shade val="100000"/>
                    <a:satMod val="130000"/>
                  </a:srgbClr>
                </a:gs>
                <a:gs pos="100000">
                  <a:srgbClr val="9E9273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1828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ea typeface="+mn-ea"/>
                </a:rPr>
                <a:t>mapping</a:t>
              </a:r>
              <a:endParaRPr lang="en-US" sz="1800" kern="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5008" name="Rectangle 1"/>
            <p:cNvSpPr>
              <a:spLocks noChangeArrowheads="1"/>
            </p:cNvSpPr>
            <p:nvPr/>
          </p:nvSpPr>
          <p:spPr bwMode="auto">
            <a:xfrm>
              <a:off x="2154078" y="2446147"/>
              <a:ext cx="2262729" cy="83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dirty="0">
                  <a:latin typeface="Comic Sans MS" charset="0"/>
                </a:rPr>
                <a:t>name </a:t>
              </a:r>
              <a:br>
                <a:rPr lang="en-US" altLang="x-none" dirty="0">
                  <a:latin typeface="Comic Sans MS" charset="0"/>
                </a:rPr>
              </a:br>
              <a:r>
                <a:rPr lang="en-US" altLang="x-none" dirty="0">
                  <a:latin typeface="Comic Sans MS" charset="0"/>
                </a:rPr>
                <a:t>(e.g., </a:t>
              </a:r>
              <a:r>
                <a:rPr lang="en-US" altLang="zh-CN" dirty="0" err="1">
                  <a:latin typeface="Comic Sans MS" charset="0"/>
                </a:rPr>
                <a:t>sina.com</a:t>
              </a:r>
              <a:r>
                <a:rPr lang="en-US" altLang="x-none" dirty="0">
                  <a:latin typeface="Comic Sans MS" charset="0"/>
                </a:rPr>
                <a:t>)</a:t>
              </a:r>
              <a:endParaRPr lang="en-US" altLang="x-none" dirty="0"/>
            </a:p>
          </p:txBody>
        </p:sp>
        <p:cxnSp>
          <p:nvCxnSpPr>
            <p:cNvPr id="85009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2005080" y="4129747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10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1990390" y="2577570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011" name="Rectangle 12"/>
            <p:cNvSpPr>
              <a:spLocks noChangeArrowheads="1"/>
            </p:cNvSpPr>
            <p:nvPr/>
          </p:nvSpPr>
          <p:spPr bwMode="auto">
            <a:xfrm>
              <a:off x="2122679" y="4186143"/>
              <a:ext cx="7435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latin typeface="Comic Sans MS" charset="0"/>
                </a:rPr>
                <a:t>1 IP</a:t>
              </a:r>
              <a:endParaRPr lang="en-US" altLang="x-non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1394" y="4914793"/>
              <a:ext cx="1821281" cy="755909"/>
            </a:xfrm>
            <a:prstGeom prst="rect">
              <a:avLst/>
            </a:prstGeom>
            <a:gradFill rotWithShape="1">
              <a:gsLst>
                <a:gs pos="0">
                  <a:srgbClr val="9E9273">
                    <a:tint val="100000"/>
                    <a:shade val="100000"/>
                    <a:satMod val="130000"/>
                  </a:srgbClr>
                </a:gs>
                <a:gs pos="100000">
                  <a:srgbClr val="9E9273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1828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ea typeface="+mn-ea"/>
                </a:rPr>
                <a:t>mapping</a:t>
              </a:r>
              <a:endParaRPr lang="en-US" sz="1800" kern="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5015" name="Rectangle 14"/>
            <p:cNvSpPr>
              <a:spLocks noChangeArrowheads="1"/>
            </p:cNvSpPr>
            <p:nvPr/>
          </p:nvSpPr>
          <p:spPr bwMode="auto">
            <a:xfrm>
              <a:off x="2057862" y="5978546"/>
              <a:ext cx="1887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latin typeface="Comic Sans MS" charset="0"/>
                </a:rPr>
                <a:t>multiple IPs</a:t>
              </a:r>
              <a:endParaRPr lang="en-US" altLang="x-none"/>
            </a:p>
          </p:txBody>
        </p:sp>
        <p:cxnSp>
          <p:nvCxnSpPr>
            <p:cNvPr id="85016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1940263" y="5635782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265738" y="2716213"/>
            <a:ext cx="3246425" cy="2400300"/>
            <a:chOff x="5265353" y="2715528"/>
            <a:chExt cx="3247026" cy="2400200"/>
          </a:xfrm>
        </p:grpSpPr>
        <p:sp>
          <p:nvSpPr>
            <p:cNvPr id="17" name="Rectangle 16"/>
            <p:cNvSpPr/>
            <p:nvPr/>
          </p:nvSpPr>
          <p:spPr>
            <a:xfrm>
              <a:off x="5265353" y="3527735"/>
              <a:ext cx="1821281" cy="755909"/>
            </a:xfrm>
            <a:prstGeom prst="rect">
              <a:avLst/>
            </a:prstGeom>
            <a:gradFill rotWithShape="1">
              <a:gsLst>
                <a:gs pos="0">
                  <a:srgbClr val="9E9273">
                    <a:tint val="100000"/>
                    <a:shade val="100000"/>
                    <a:satMod val="130000"/>
                  </a:srgbClr>
                </a:gs>
                <a:gs pos="100000">
                  <a:srgbClr val="9E9273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1828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ea typeface="+mn-ea"/>
                </a:rPr>
                <a:t>mapping</a:t>
              </a:r>
              <a:endParaRPr lang="en-US" sz="1800" kern="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cxnSp>
          <p:nvCxnSpPr>
            <p:cNvPr id="85001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6201058" y="4282147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002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6186368" y="2729970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003" name="Rectangle 19"/>
            <p:cNvSpPr>
              <a:spLocks noChangeArrowheads="1"/>
            </p:cNvSpPr>
            <p:nvPr/>
          </p:nvSpPr>
          <p:spPr bwMode="auto">
            <a:xfrm>
              <a:off x="6318657" y="4338543"/>
              <a:ext cx="18870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latin typeface="Comic Sans MS" charset="0"/>
                </a:rPr>
                <a:t>multiple IPs</a:t>
              </a:r>
              <a:endParaRPr lang="en-US" altLang="x-none"/>
            </a:p>
          </p:txBody>
        </p:sp>
        <p:sp>
          <p:nvSpPr>
            <p:cNvPr id="85004" name="Rectangle 23"/>
            <p:cNvSpPr>
              <a:spLocks noChangeArrowheads="1"/>
            </p:cNvSpPr>
            <p:nvPr/>
          </p:nvSpPr>
          <p:spPr bwMode="auto">
            <a:xfrm>
              <a:off x="6249802" y="2715528"/>
              <a:ext cx="2262577" cy="83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dirty="0">
                  <a:latin typeface="Comic Sans MS" charset="0"/>
                </a:rPr>
                <a:t>name </a:t>
              </a:r>
              <a:br>
                <a:rPr lang="en-US" altLang="x-none" dirty="0">
                  <a:latin typeface="Comic Sans MS" charset="0"/>
                </a:rPr>
              </a:br>
              <a:r>
                <a:rPr lang="en-US" altLang="x-none" dirty="0">
                  <a:latin typeface="Comic Sans MS" charset="0"/>
                </a:rPr>
                <a:t>(e.g., </a:t>
              </a:r>
              <a:r>
                <a:rPr lang="en-US" altLang="zh-CN" dirty="0" err="1">
                  <a:latin typeface="Comic Sans MS" charset="0"/>
                </a:rPr>
                <a:t>sina.com</a:t>
              </a:r>
              <a:r>
                <a:rPr lang="en-US" altLang="x-none" dirty="0">
                  <a:latin typeface="Comic Sans MS" charset="0"/>
                </a:rPr>
                <a:t>)</a:t>
              </a:r>
              <a:endParaRPr lang="en-US" alt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36112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C858D47-13E0-F74F-A39C-C69A8A15D50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>
                <a:ea typeface="ＭＳ Ｐゴシック" charset="-128"/>
              </a:rPr>
              <a:t>Mapping Functions Design Alternatives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93750" y="5629275"/>
            <a:ext cx="2146300" cy="971550"/>
          </a:xfrm>
          <a:prstGeom prst="roundRect">
            <a:avLst>
              <a:gd name="adj" fmla="val 11866"/>
            </a:avLst>
          </a:prstGeom>
          <a:gradFill rotWithShape="1">
            <a:gsLst>
              <a:gs pos="0">
                <a:srgbClr val="EAF6FB"/>
              </a:gs>
              <a:gs pos="64999">
                <a:srgbClr val="CAE8F4"/>
              </a:gs>
              <a:gs pos="100000">
                <a:srgbClr val="B4DFF0"/>
              </a:gs>
            </a:gsLst>
            <a:lin ang="5400000" scaled="1"/>
          </a:gradFill>
          <a:ln w="9525">
            <a:solidFill>
              <a:srgbClr val="6A9DAE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Line 182"/>
          <p:cNvSpPr>
            <a:spLocks noChangeShapeType="1"/>
          </p:cNvSpPr>
          <p:nvPr/>
        </p:nvSpPr>
        <p:spPr bwMode="auto">
          <a:xfrm>
            <a:off x="1885950" y="5440363"/>
            <a:ext cx="736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85"/>
          <p:cNvSpPr>
            <a:spLocks noChangeShapeType="1"/>
          </p:cNvSpPr>
          <p:nvPr/>
        </p:nvSpPr>
        <p:spPr bwMode="auto">
          <a:xfrm flipH="1">
            <a:off x="1285875" y="5435600"/>
            <a:ext cx="438150" cy="596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7046" name="Rectangle 191"/>
          <p:cNvSpPr>
            <a:spLocks noChangeArrowheads="1"/>
          </p:cNvSpPr>
          <p:nvPr/>
        </p:nvSpPr>
        <p:spPr bwMode="auto">
          <a:xfrm>
            <a:off x="2122488" y="4264025"/>
            <a:ext cx="20875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>
                <a:ea typeface="宋体" charset="-122"/>
              </a:rPr>
              <a:t>load balancer</a:t>
            </a:r>
            <a:br>
              <a:rPr lang="en-US" altLang="zh-CN">
                <a:ea typeface="宋体" charset="-122"/>
              </a:rPr>
            </a:br>
            <a:r>
              <a:rPr lang="en-US" altLang="zh-CN">
                <a:ea typeface="宋体" charset="-122"/>
              </a:rPr>
              <a:t>(routing)</a:t>
            </a:r>
          </a:p>
        </p:txBody>
      </p:sp>
      <p:pic>
        <p:nvPicPr>
          <p:cNvPr id="87047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502150"/>
            <a:ext cx="7191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157788"/>
            <a:ext cx="7493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57"/>
          <p:cNvSpPr>
            <a:spLocks noChangeShapeType="1"/>
          </p:cNvSpPr>
          <p:nvPr/>
        </p:nvSpPr>
        <p:spPr bwMode="auto">
          <a:xfrm>
            <a:off x="1795463" y="4827588"/>
            <a:ext cx="4762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3025" tIns="36512" rIns="73025" bIns="3651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7050" name="Picture 13" descr="MCj043161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938838"/>
            <a:ext cx="484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3" descr="MCj043161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5924550"/>
            <a:ext cx="4841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Rectangle 191"/>
          <p:cNvSpPr>
            <a:spLocks noChangeArrowheads="1"/>
          </p:cNvSpPr>
          <p:nvPr/>
        </p:nvSpPr>
        <p:spPr bwMode="auto">
          <a:xfrm>
            <a:off x="1790700" y="5038725"/>
            <a:ext cx="20875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>
                <a:ea typeface="宋体" charset="-122"/>
              </a:rPr>
              <a:t>switch</a:t>
            </a:r>
          </a:p>
        </p:txBody>
      </p:sp>
      <p:grpSp>
        <p:nvGrpSpPr>
          <p:cNvPr id="87053" name="Group 25"/>
          <p:cNvGrpSpPr>
            <a:grpSpLocks/>
          </p:cNvGrpSpPr>
          <p:nvPr/>
        </p:nvGrpSpPr>
        <p:grpSpPr bwMode="auto">
          <a:xfrm>
            <a:off x="1036638" y="1543050"/>
            <a:ext cx="3346587" cy="2201863"/>
            <a:chOff x="1069375" y="2446147"/>
            <a:chExt cx="3347432" cy="2201661"/>
          </a:xfrm>
        </p:grpSpPr>
        <p:sp>
          <p:nvSpPr>
            <p:cNvPr id="27" name="Rectangle 26"/>
            <p:cNvSpPr/>
            <p:nvPr/>
          </p:nvSpPr>
          <p:spPr>
            <a:xfrm>
              <a:off x="1069375" y="3375335"/>
              <a:ext cx="1821281" cy="755909"/>
            </a:xfrm>
            <a:prstGeom prst="rect">
              <a:avLst/>
            </a:prstGeom>
            <a:gradFill rotWithShape="1">
              <a:gsLst>
                <a:gs pos="0">
                  <a:srgbClr val="9E9273">
                    <a:tint val="100000"/>
                    <a:shade val="100000"/>
                    <a:satMod val="130000"/>
                  </a:srgbClr>
                </a:gs>
                <a:gs pos="100000">
                  <a:srgbClr val="9E9273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1828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ea typeface="+mn-ea"/>
                </a:rPr>
                <a:t>mapping</a:t>
              </a:r>
              <a:endParaRPr lang="en-US" sz="1800" kern="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7074" name="Rectangle 27"/>
            <p:cNvSpPr>
              <a:spLocks noChangeArrowheads="1"/>
            </p:cNvSpPr>
            <p:nvPr/>
          </p:nvSpPr>
          <p:spPr bwMode="auto">
            <a:xfrm>
              <a:off x="2154078" y="2446147"/>
              <a:ext cx="2262729" cy="83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dirty="0">
                  <a:latin typeface="Comic Sans MS" charset="0"/>
                </a:rPr>
                <a:t>name </a:t>
              </a:r>
              <a:br>
                <a:rPr lang="en-US" altLang="x-none" dirty="0">
                  <a:latin typeface="Comic Sans MS" charset="0"/>
                </a:rPr>
              </a:br>
              <a:r>
                <a:rPr lang="en-US" altLang="x-none" dirty="0">
                  <a:latin typeface="Comic Sans MS" charset="0"/>
                </a:rPr>
                <a:t>(e.g., </a:t>
              </a:r>
              <a:r>
                <a:rPr lang="en-US" altLang="zh-CN" dirty="0" err="1">
                  <a:latin typeface="Comic Sans MS" charset="0"/>
                </a:rPr>
                <a:t>sina.com</a:t>
              </a:r>
              <a:r>
                <a:rPr lang="en-US" altLang="x-none" dirty="0">
                  <a:latin typeface="Comic Sans MS" charset="0"/>
                </a:rPr>
                <a:t>)</a:t>
              </a:r>
              <a:endParaRPr lang="en-US" altLang="x-none" dirty="0"/>
            </a:p>
          </p:txBody>
        </p:sp>
        <p:cxnSp>
          <p:nvCxnSpPr>
            <p:cNvPr id="87075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1990390" y="2577570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76" name="Rectangle 30"/>
            <p:cNvSpPr>
              <a:spLocks noChangeArrowheads="1"/>
            </p:cNvSpPr>
            <p:nvPr/>
          </p:nvSpPr>
          <p:spPr bwMode="auto">
            <a:xfrm>
              <a:off x="2122679" y="4186143"/>
              <a:ext cx="7435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latin typeface="Comic Sans MS" charset="0"/>
                </a:rPr>
                <a:t>1 IP</a:t>
              </a:r>
              <a:endParaRPr lang="en-US" altLang="x-none"/>
            </a:p>
          </p:txBody>
        </p:sp>
      </p:grpSp>
      <p:sp>
        <p:nvSpPr>
          <p:cNvPr id="87054" name="Freeform 2"/>
          <p:cNvSpPr>
            <a:spLocks/>
          </p:cNvSpPr>
          <p:nvPr/>
        </p:nvSpPr>
        <p:spPr bwMode="auto">
          <a:xfrm>
            <a:off x="1820863" y="3860800"/>
            <a:ext cx="552450" cy="1308100"/>
          </a:xfrm>
          <a:custGeom>
            <a:avLst/>
            <a:gdLst>
              <a:gd name="T0" fmla="*/ 172030 w 551695"/>
              <a:gd name="T1" fmla="*/ 0 h 1308005"/>
              <a:gd name="T2" fmla="*/ 566992 w 551695"/>
              <a:gd name="T3" fmla="*/ 1037615 h 1308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1695" h="1308005">
                <a:moveTo>
                  <a:pt x="167388" y="0"/>
                </a:moveTo>
                <a:cubicBezTo>
                  <a:pt x="-20588" y="884319"/>
                  <a:pt x="-208564" y="1768638"/>
                  <a:pt x="551695" y="10361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5" name="Freeform 131076"/>
          <p:cNvSpPr>
            <a:spLocks/>
          </p:cNvSpPr>
          <p:nvPr/>
        </p:nvSpPr>
        <p:spPr bwMode="auto">
          <a:xfrm>
            <a:off x="-768350" y="1704975"/>
            <a:ext cx="5964238" cy="3292475"/>
          </a:xfrm>
          <a:custGeom>
            <a:avLst/>
            <a:gdLst>
              <a:gd name="T0" fmla="*/ 2815549 w 5965113"/>
              <a:gd name="T1" fmla="*/ 2193213 h 3292174"/>
              <a:gd name="T2" fmla="*/ 2782229 w 5965113"/>
              <a:gd name="T3" fmla="*/ 2209963 h 3292174"/>
              <a:gd name="T4" fmla="*/ 2815549 w 5965113"/>
              <a:gd name="T5" fmla="*/ 2377379 h 3292174"/>
              <a:gd name="T6" fmla="*/ 2832207 w 5965113"/>
              <a:gd name="T7" fmla="*/ 2511316 h 3292174"/>
              <a:gd name="T8" fmla="*/ 2898850 w 5965113"/>
              <a:gd name="T9" fmla="*/ 2595029 h 3292174"/>
              <a:gd name="T10" fmla="*/ 2915508 w 5965113"/>
              <a:gd name="T11" fmla="*/ 2695478 h 3292174"/>
              <a:gd name="T12" fmla="*/ 2932170 w 5965113"/>
              <a:gd name="T13" fmla="*/ 2879645 h 3292174"/>
              <a:gd name="T14" fmla="*/ 2965489 w 5965113"/>
              <a:gd name="T15" fmla="*/ 2980094 h 3292174"/>
              <a:gd name="T16" fmla="*/ 2998809 w 5965113"/>
              <a:gd name="T17" fmla="*/ 3030329 h 3292174"/>
              <a:gd name="T18" fmla="*/ 3032129 w 5965113"/>
              <a:gd name="T19" fmla="*/ 3247975 h 3292174"/>
              <a:gd name="T20" fmla="*/ 3065448 w 5965113"/>
              <a:gd name="T21" fmla="*/ 3298195 h 3292174"/>
              <a:gd name="T22" fmla="*/ 1116223 w 5965113"/>
              <a:gd name="T23" fmla="*/ 267864 h 3292174"/>
              <a:gd name="T24" fmla="*/ 16669 w 5965113"/>
              <a:gd name="T25" fmla="*/ 117200 h 3292174"/>
              <a:gd name="T26" fmla="*/ 0 w 5965113"/>
              <a:gd name="T27" fmla="*/ 0 h 3292174"/>
              <a:gd name="T28" fmla="*/ 549777 w 5965113"/>
              <a:gd name="T29" fmla="*/ 368333 h 3292174"/>
              <a:gd name="T30" fmla="*/ 982945 w 5965113"/>
              <a:gd name="T31" fmla="*/ 686433 h 3292174"/>
              <a:gd name="T32" fmla="*/ 1316146 w 5965113"/>
              <a:gd name="T33" fmla="*/ 904083 h 3292174"/>
              <a:gd name="T34" fmla="*/ 2049187 w 5965113"/>
              <a:gd name="T35" fmla="*/ 1372847 h 3292174"/>
              <a:gd name="T36" fmla="*/ 2565648 w 5965113"/>
              <a:gd name="T37" fmla="*/ 1590496 h 3292174"/>
              <a:gd name="T38" fmla="*/ 3998411 w 5965113"/>
              <a:gd name="T39" fmla="*/ 2092763 h 3292174"/>
              <a:gd name="T40" fmla="*/ 4714793 w 5965113"/>
              <a:gd name="T41" fmla="*/ 2394129 h 3292174"/>
              <a:gd name="T42" fmla="*/ 4981354 w 5965113"/>
              <a:gd name="T43" fmla="*/ 2511316 h 3292174"/>
              <a:gd name="T44" fmla="*/ 5597777 w 5965113"/>
              <a:gd name="T45" fmla="*/ 2728961 h 3292174"/>
              <a:gd name="T46" fmla="*/ 5747718 w 5965113"/>
              <a:gd name="T47" fmla="*/ 2829419 h 3292174"/>
              <a:gd name="T48" fmla="*/ 5930977 w 5965113"/>
              <a:gd name="T49" fmla="*/ 2896389 h 3292174"/>
              <a:gd name="T50" fmla="*/ 5947637 w 5965113"/>
              <a:gd name="T51" fmla="*/ 2896389 h 3292174"/>
              <a:gd name="T52" fmla="*/ 4998015 w 5965113"/>
              <a:gd name="T53" fmla="*/ 2929875 h 329217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965113" h="3292174">
                <a:moveTo>
                  <a:pt x="2823821" y="2189212"/>
                </a:moveTo>
                <a:lnTo>
                  <a:pt x="2790403" y="2205923"/>
                </a:lnTo>
                <a:cubicBezTo>
                  <a:pt x="2801542" y="2261628"/>
                  <a:pt x="2814483" y="2317004"/>
                  <a:pt x="2823821" y="2373039"/>
                </a:cubicBezTo>
                <a:cubicBezTo>
                  <a:pt x="2831203" y="2417339"/>
                  <a:pt x="2824410" y="2464813"/>
                  <a:pt x="2840530" y="2506731"/>
                </a:cubicBezTo>
                <a:cubicBezTo>
                  <a:pt x="2853332" y="2540021"/>
                  <a:pt x="2885087" y="2562436"/>
                  <a:pt x="2907366" y="2590289"/>
                </a:cubicBezTo>
                <a:cubicBezTo>
                  <a:pt x="2912936" y="2623712"/>
                  <a:pt x="2920117" y="2656906"/>
                  <a:pt x="2924075" y="2690558"/>
                </a:cubicBezTo>
                <a:cubicBezTo>
                  <a:pt x="2931263" y="2751665"/>
                  <a:pt x="2930093" y="2813793"/>
                  <a:pt x="2940784" y="2874385"/>
                </a:cubicBezTo>
                <a:cubicBezTo>
                  <a:pt x="2946906" y="2909079"/>
                  <a:pt x="2954662" y="2945339"/>
                  <a:pt x="2974202" y="2974654"/>
                </a:cubicBezTo>
                <a:lnTo>
                  <a:pt x="3007620" y="3024789"/>
                </a:lnTo>
                <a:cubicBezTo>
                  <a:pt x="3008907" y="3033802"/>
                  <a:pt x="3035242" y="3224648"/>
                  <a:pt x="3041038" y="3242039"/>
                </a:cubicBezTo>
                <a:cubicBezTo>
                  <a:pt x="3047388" y="3261093"/>
                  <a:pt x="3074456" y="3292174"/>
                  <a:pt x="3074456" y="3292174"/>
                </a:cubicBezTo>
                <a:lnTo>
                  <a:pt x="1119503" y="267384"/>
                </a:lnTo>
                <a:lnTo>
                  <a:pt x="16709" y="116980"/>
                </a:lnTo>
                <a:lnTo>
                  <a:pt x="0" y="0"/>
                </a:lnTo>
                <a:cubicBezTo>
                  <a:pt x="271202" y="162745"/>
                  <a:pt x="185128" y="105993"/>
                  <a:pt x="551397" y="367653"/>
                </a:cubicBezTo>
                <a:cubicBezTo>
                  <a:pt x="697346" y="471918"/>
                  <a:pt x="835449" y="587410"/>
                  <a:pt x="985831" y="685173"/>
                </a:cubicBezTo>
                <a:cubicBezTo>
                  <a:pt x="1097224" y="757590"/>
                  <a:pt x="1211709" y="825460"/>
                  <a:pt x="1320011" y="902423"/>
                </a:cubicBezTo>
                <a:cubicBezTo>
                  <a:pt x="1757485" y="1213307"/>
                  <a:pt x="1500022" y="1107324"/>
                  <a:pt x="2055207" y="1370346"/>
                </a:cubicBezTo>
                <a:cubicBezTo>
                  <a:pt x="2224410" y="1450507"/>
                  <a:pt x="2397451" y="1523000"/>
                  <a:pt x="2573186" y="1587596"/>
                </a:cubicBezTo>
                <a:cubicBezTo>
                  <a:pt x="3049344" y="1762621"/>
                  <a:pt x="3556425" y="1862041"/>
                  <a:pt x="4010160" y="2088943"/>
                </a:cubicBezTo>
                <a:cubicBezTo>
                  <a:pt x="4685931" y="2426880"/>
                  <a:pt x="4069692" y="2140378"/>
                  <a:pt x="4728647" y="2389750"/>
                </a:cubicBezTo>
                <a:cubicBezTo>
                  <a:pt x="4819623" y="2424178"/>
                  <a:pt x="4904984" y="2472384"/>
                  <a:pt x="4995991" y="2506731"/>
                </a:cubicBezTo>
                <a:cubicBezTo>
                  <a:pt x="5200352" y="2583860"/>
                  <a:pt x="5432487" y="2602804"/>
                  <a:pt x="5614224" y="2723981"/>
                </a:cubicBezTo>
                <a:cubicBezTo>
                  <a:pt x="5664351" y="2757404"/>
                  <a:pt x="5712945" y="2793250"/>
                  <a:pt x="5764605" y="2824251"/>
                </a:cubicBezTo>
                <a:cubicBezTo>
                  <a:pt x="5849097" y="2874954"/>
                  <a:pt x="5859509" y="2876279"/>
                  <a:pt x="5948404" y="2891097"/>
                </a:cubicBezTo>
                <a:cubicBezTo>
                  <a:pt x="5953898" y="2892013"/>
                  <a:pt x="5959543" y="2891097"/>
                  <a:pt x="5965113" y="2891097"/>
                </a:cubicBezTo>
                <a:lnTo>
                  <a:pt x="5012700" y="29245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87056" name="Straight Arrow Connector 51"/>
          <p:cNvCxnSpPr>
            <a:cxnSpLocks noChangeShapeType="1"/>
            <a:endCxn id="87047" idx="0"/>
          </p:cNvCxnSpPr>
          <p:nvPr/>
        </p:nvCxnSpPr>
        <p:spPr bwMode="auto">
          <a:xfrm flipH="1">
            <a:off x="1819275" y="3248025"/>
            <a:ext cx="25400" cy="1254125"/>
          </a:xfrm>
          <a:prstGeom prst="straightConnector1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5191125" y="5548313"/>
            <a:ext cx="2146300" cy="971550"/>
          </a:xfrm>
          <a:prstGeom prst="roundRect">
            <a:avLst>
              <a:gd name="adj" fmla="val 11866"/>
            </a:avLst>
          </a:prstGeom>
          <a:gradFill rotWithShape="1">
            <a:gsLst>
              <a:gs pos="0">
                <a:srgbClr val="EAF6FB"/>
              </a:gs>
              <a:gs pos="64999">
                <a:srgbClr val="CAE8F4"/>
              </a:gs>
              <a:gs pos="100000">
                <a:srgbClr val="B4DFF0"/>
              </a:gs>
            </a:gsLst>
            <a:lin ang="5400000" scaled="1"/>
          </a:gradFill>
          <a:ln w="9525">
            <a:solidFill>
              <a:srgbClr val="6A9DAE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7058" name="Picture 13" descr="MCj043161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857875"/>
            <a:ext cx="4841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Picture 13" descr="MCj043161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84358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0" name="Group 52"/>
          <p:cNvGrpSpPr>
            <a:grpSpLocks/>
          </p:cNvGrpSpPr>
          <p:nvPr/>
        </p:nvGrpSpPr>
        <p:grpSpPr bwMode="auto">
          <a:xfrm>
            <a:off x="5432425" y="1462088"/>
            <a:ext cx="3347107" cy="3419475"/>
            <a:chOff x="1069375" y="2446147"/>
            <a:chExt cx="3346348" cy="3418693"/>
          </a:xfrm>
        </p:grpSpPr>
        <p:sp>
          <p:nvSpPr>
            <p:cNvPr id="54" name="Rectangle 53"/>
            <p:cNvSpPr/>
            <p:nvPr/>
          </p:nvSpPr>
          <p:spPr>
            <a:xfrm>
              <a:off x="1069375" y="3375335"/>
              <a:ext cx="1821281" cy="755909"/>
            </a:xfrm>
            <a:prstGeom prst="rect">
              <a:avLst/>
            </a:prstGeom>
            <a:gradFill rotWithShape="1">
              <a:gsLst>
                <a:gs pos="0">
                  <a:srgbClr val="9E9273">
                    <a:tint val="100000"/>
                    <a:shade val="100000"/>
                    <a:satMod val="130000"/>
                  </a:srgbClr>
                </a:gs>
                <a:gs pos="100000">
                  <a:srgbClr val="9E9273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1828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Calibri"/>
                  <a:ea typeface="+mn-ea"/>
                </a:rPr>
                <a:t>mapping</a:t>
              </a:r>
              <a:endParaRPr lang="en-US" sz="1800" kern="0" dirty="0">
                <a:solidFill>
                  <a:srgbClr val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7068" name="Rectangle 54"/>
            <p:cNvSpPr>
              <a:spLocks noChangeArrowheads="1"/>
            </p:cNvSpPr>
            <p:nvPr/>
          </p:nvSpPr>
          <p:spPr bwMode="auto">
            <a:xfrm>
              <a:off x="2154078" y="2446147"/>
              <a:ext cx="2261645" cy="83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dirty="0">
                  <a:latin typeface="Comic Sans MS" charset="0"/>
                </a:rPr>
                <a:t>name </a:t>
              </a:r>
              <a:br>
                <a:rPr lang="en-US" altLang="x-none" dirty="0">
                  <a:latin typeface="Comic Sans MS" charset="0"/>
                </a:rPr>
              </a:br>
              <a:r>
                <a:rPr lang="en-US" altLang="x-none" dirty="0">
                  <a:latin typeface="Comic Sans MS" charset="0"/>
                </a:rPr>
                <a:t>(e.g., </a:t>
              </a:r>
              <a:r>
                <a:rPr lang="en-US" altLang="zh-CN" dirty="0" err="1">
                  <a:latin typeface="Comic Sans MS" charset="0"/>
                </a:rPr>
                <a:t>sina.com</a:t>
              </a:r>
              <a:r>
                <a:rPr lang="en-US" altLang="x-none" dirty="0">
                  <a:latin typeface="Comic Sans MS" charset="0"/>
                </a:rPr>
                <a:t>)</a:t>
              </a:r>
              <a:endParaRPr lang="en-US" altLang="x-none" dirty="0"/>
            </a:p>
          </p:txBody>
        </p:sp>
        <p:cxnSp>
          <p:nvCxnSpPr>
            <p:cNvPr id="87069" name="Straight Arrow Connector 51"/>
            <p:cNvCxnSpPr>
              <a:cxnSpLocks noChangeShapeType="1"/>
            </p:cNvCxnSpPr>
            <p:nvPr/>
          </p:nvCxnSpPr>
          <p:spPr bwMode="auto">
            <a:xfrm flipH="1">
              <a:off x="1990390" y="2577570"/>
              <a:ext cx="2019" cy="833581"/>
            </a:xfrm>
            <a:prstGeom prst="straightConnector1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70" name="Rectangle 56"/>
            <p:cNvSpPr>
              <a:spLocks noChangeArrowheads="1"/>
            </p:cNvSpPr>
            <p:nvPr/>
          </p:nvSpPr>
          <p:spPr bwMode="auto">
            <a:xfrm>
              <a:off x="2585561" y="5403175"/>
              <a:ext cx="7435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>
                  <a:latin typeface="Comic Sans MS" charset="0"/>
                </a:rPr>
                <a:t>1 IP</a:t>
              </a:r>
              <a:endParaRPr lang="en-US" altLang="x-none"/>
            </a:p>
          </p:txBody>
        </p:sp>
      </p:grpSp>
      <p:sp>
        <p:nvSpPr>
          <p:cNvPr id="87061" name="Freeform 57"/>
          <p:cNvSpPr>
            <a:spLocks/>
          </p:cNvSpPr>
          <p:nvPr/>
        </p:nvSpPr>
        <p:spPr bwMode="auto">
          <a:xfrm>
            <a:off x="6218238" y="3778250"/>
            <a:ext cx="550862" cy="1308100"/>
          </a:xfrm>
          <a:custGeom>
            <a:avLst/>
            <a:gdLst>
              <a:gd name="T0" fmla="*/ 162405 w 551695"/>
              <a:gd name="T1" fmla="*/ 0 h 1308005"/>
              <a:gd name="T2" fmla="*/ 535272 w 551695"/>
              <a:gd name="T3" fmla="*/ 1037615 h 1308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1695" h="1308005">
                <a:moveTo>
                  <a:pt x="167388" y="0"/>
                </a:moveTo>
                <a:cubicBezTo>
                  <a:pt x="-20588" y="884319"/>
                  <a:pt x="-208564" y="1768638"/>
                  <a:pt x="551695" y="103611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87062" name="Straight Arrow Connector 51"/>
          <p:cNvCxnSpPr>
            <a:cxnSpLocks noChangeShapeType="1"/>
          </p:cNvCxnSpPr>
          <p:nvPr/>
        </p:nvCxnSpPr>
        <p:spPr bwMode="auto">
          <a:xfrm flipH="1">
            <a:off x="5748338" y="3167063"/>
            <a:ext cx="492125" cy="2665412"/>
          </a:xfrm>
          <a:prstGeom prst="straightConnector1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Straight Arrow Connector 51"/>
          <p:cNvCxnSpPr>
            <a:cxnSpLocks noChangeShapeType="1"/>
            <a:endCxn id="87059" idx="0"/>
          </p:cNvCxnSpPr>
          <p:nvPr/>
        </p:nvCxnSpPr>
        <p:spPr bwMode="auto">
          <a:xfrm>
            <a:off x="6399213" y="3192463"/>
            <a:ext cx="682625" cy="2651125"/>
          </a:xfrm>
          <a:prstGeom prst="straightConnector1">
            <a:avLst/>
          </a:prstGeom>
          <a:noFill/>
          <a:ln w="57150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4" name="Rectangle 56"/>
          <p:cNvSpPr>
            <a:spLocks noChangeArrowheads="1"/>
          </p:cNvSpPr>
          <p:nvPr/>
        </p:nvSpPr>
        <p:spPr bwMode="auto">
          <a:xfrm>
            <a:off x="5195888" y="4611688"/>
            <a:ext cx="74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>
                <a:latin typeface="Comic Sans MS" charset="0"/>
              </a:rPr>
              <a:t>1 IP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025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18CBA0F-AE1D-C04B-8649-7E71B36DC8A8}" type="slidenum">
              <a:rPr lang="en-US" altLang="x-none" sz="1400"/>
              <a:pPr/>
              <a:t>24</a:t>
            </a:fld>
            <a:endParaRPr lang="en-US" altLang="x-none" sz="1400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</a:t>
            </a:r>
            <a:r>
              <a:rPr lang="en-US" altLang="zh-CN" dirty="0">
                <a:ea typeface="ＭＳ Ｐゴシック" charset="-128"/>
              </a:rPr>
              <a:t>min.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and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r</a:t>
            </a:r>
            <a:r>
              <a:rPr lang="en-US" altLang="x-none" dirty="0">
                <a:ea typeface="ＭＳ Ｐゴシック" charset="-128"/>
              </a:rPr>
              <a:t>ecap</a:t>
            </a:r>
          </a:p>
          <a:p>
            <a:pPr>
              <a:buClr>
                <a:srgbClr val="0033CC"/>
              </a:buClr>
              <a:buFont typeface="Wingdings" charset="2"/>
              <a:buChar char="q"/>
            </a:pPr>
            <a:r>
              <a:rPr lang="en-US" altLang="x-none" dirty="0">
                <a:ea typeface="宋体" charset="-122"/>
              </a:rPr>
              <a:t>Layered network architecture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Application layer o</a:t>
            </a:r>
            <a:r>
              <a:rPr lang="en-US" altLang="x-none" dirty="0">
                <a:ea typeface="ＭＳ Ｐゴシック" charset="-128"/>
              </a:rPr>
              <a:t>verview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Network applications</a:t>
            </a:r>
          </a:p>
          <a:p>
            <a:pPr lvl="1"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Email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35445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F9A6484-6387-8644-A3B4-74A5D064FD0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DNS: Domain Name System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399" y="1641475"/>
            <a:ext cx="3898901" cy="50657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Function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map between </a:t>
            </a:r>
            <a:r>
              <a:rPr lang="en-US" altLang="zh-CN" sz="2000" dirty="0">
                <a:ea typeface="宋体" charset="-122"/>
              </a:rPr>
              <a:t>(</a:t>
            </a:r>
            <a:r>
              <a:rPr lang="en-US" altLang="x-none" sz="2000" dirty="0">
                <a:ea typeface="ＭＳ Ｐゴシック" charset="-128"/>
              </a:rPr>
              <a:t>domain name</a:t>
            </a:r>
            <a:r>
              <a:rPr lang="en-US" altLang="zh-CN" sz="2000" dirty="0">
                <a:ea typeface="宋体" charset="-122"/>
              </a:rPr>
              <a:t>, service)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宋体" charset="-122"/>
              </a:rPr>
              <a:t>to value, e.g.,</a:t>
            </a:r>
          </a:p>
          <a:p>
            <a:pPr lvl="2"/>
            <a:r>
              <a:rPr lang="en-US" altLang="zh-CN" sz="1800" dirty="0">
                <a:ea typeface="宋体" charset="-122"/>
              </a:rPr>
              <a:t>(</a:t>
            </a:r>
            <a:r>
              <a:rPr lang="en-US" altLang="x-none" sz="1800" dirty="0" err="1">
                <a:ea typeface="ＭＳ Ｐゴシック" charset="-128"/>
              </a:rPr>
              <a:t>xmu.edu</a:t>
            </a:r>
            <a:r>
              <a:rPr lang="en-US" altLang="zh-CN" sz="1800" dirty="0" err="1">
                <a:ea typeface="ＭＳ Ｐゴシック" charset="-128"/>
              </a:rPr>
              <a:t>.cn</a:t>
            </a:r>
            <a:r>
              <a:rPr lang="en-US" altLang="zh-CN" sz="1800" dirty="0">
                <a:ea typeface="宋体" charset="-122"/>
              </a:rPr>
              <a:t>, </a:t>
            </a:r>
            <a:r>
              <a:rPr lang="en-US" altLang="zh-CN" sz="1800" dirty="0" err="1">
                <a:ea typeface="宋体" charset="-122"/>
              </a:rPr>
              <a:t>addr</a:t>
            </a:r>
            <a:r>
              <a:rPr lang="en-US" altLang="zh-CN" sz="1800" dirty="0">
                <a:ea typeface="宋体" charset="-122"/>
              </a:rPr>
              <a:t>) </a:t>
            </a:r>
            <a:br>
              <a:rPr lang="en-US" altLang="zh-CN" sz="1800" dirty="0">
                <a:ea typeface="宋体" charset="-122"/>
              </a:rPr>
            </a:br>
            <a:r>
              <a:rPr lang="en-US" altLang="zh-CN" sz="1800" dirty="0">
                <a:ea typeface="宋体" charset="-122"/>
              </a:rPr>
              <a:t>-&gt; </a:t>
            </a:r>
            <a:r>
              <a:rPr lang="en-US" altLang="x-none" sz="1800" dirty="0">
                <a:ea typeface="ＭＳ Ｐゴシック" charset="-128"/>
              </a:rPr>
              <a:t>210.34.0.35</a:t>
            </a:r>
            <a:br>
              <a:rPr lang="en-US" altLang="x-none" sz="1800" dirty="0">
                <a:ea typeface="ＭＳ Ｐゴシック" charset="-128"/>
              </a:rPr>
            </a:br>
            <a:endParaRPr lang="en-US" altLang="zh-CN" sz="1800" dirty="0">
              <a:ea typeface="宋体" charset="-122"/>
            </a:endParaRPr>
          </a:p>
          <a:p>
            <a:pPr lvl="2"/>
            <a:r>
              <a:rPr lang="en-US" altLang="zh-CN" sz="1800" dirty="0">
                <a:ea typeface="宋体" charset="-122"/>
              </a:rPr>
              <a:t>(</a:t>
            </a:r>
            <a:r>
              <a:rPr lang="en-US" altLang="zh-CN" sz="1800" dirty="0" err="1">
                <a:ea typeface="宋体" charset="-122"/>
              </a:rPr>
              <a:t>xmu.edu.cn</a:t>
            </a:r>
            <a:r>
              <a:rPr lang="en-US" altLang="zh-CN" sz="1800" dirty="0">
                <a:ea typeface="宋体" charset="-122"/>
              </a:rPr>
              <a:t>, </a:t>
            </a:r>
            <a:br>
              <a:rPr lang="en-US" altLang="zh-CN" sz="1800" dirty="0">
                <a:ea typeface="宋体" charset="-122"/>
              </a:rPr>
            </a:br>
            <a:r>
              <a:rPr lang="en-US" altLang="zh-CN" sz="1800" dirty="0">
                <a:ea typeface="宋体" charset="-122"/>
              </a:rPr>
              <a:t>email) </a:t>
            </a:r>
            <a:br>
              <a:rPr lang="en-US" altLang="zh-CN" sz="1800" dirty="0">
                <a:ea typeface="宋体" charset="-122"/>
              </a:rPr>
            </a:br>
            <a:r>
              <a:rPr lang="en-US" altLang="zh-CN" sz="1800" dirty="0">
                <a:ea typeface="宋体" charset="-122"/>
              </a:rPr>
              <a:t>-&gt; cmsn1.xmu.edu.cn</a:t>
            </a:r>
            <a:br>
              <a:rPr lang="en-US" altLang="zh-CN" sz="1800" dirty="0">
                <a:ea typeface="宋体" charset="-122"/>
              </a:rPr>
            </a:br>
            <a:endParaRPr lang="en-US" altLang="zh-CN" sz="1800" dirty="0">
              <a:ea typeface="宋体" charset="-122"/>
            </a:endParaRPr>
          </a:p>
          <a:p>
            <a:pPr lvl="2"/>
            <a:endParaRPr lang="en-US" altLang="zh-CN" sz="1800" dirty="0">
              <a:ea typeface="宋体" charset="-122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4610100" y="1466850"/>
            <a:ext cx="4200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9318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754563"/>
            <a:ext cx="6159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31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4754563"/>
            <a:ext cx="617538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3191" name="Picture 13"/>
          <p:cNvPicPr>
            <a:picLocks noChangeAspect="1" noChangeArrowheads="1"/>
          </p:cNvPicPr>
          <p:nvPr/>
        </p:nvPicPr>
        <p:blipFill>
          <a:blip r:embed="rId4">
            <a:lum bright="-1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579563"/>
            <a:ext cx="28844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319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762375"/>
            <a:ext cx="685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7110413" y="4657725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>
            <a:off x="6350000" y="5084763"/>
            <a:ext cx="1519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48" name="Line 17"/>
          <p:cNvSpPr>
            <a:spLocks noChangeShapeType="1"/>
          </p:cNvSpPr>
          <p:nvPr/>
        </p:nvSpPr>
        <p:spPr bwMode="auto">
          <a:xfrm>
            <a:off x="6604000" y="5084763"/>
            <a:ext cx="0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49" name="Line 18"/>
          <p:cNvSpPr>
            <a:spLocks noChangeShapeType="1"/>
          </p:cNvSpPr>
          <p:nvPr/>
        </p:nvSpPr>
        <p:spPr bwMode="auto">
          <a:xfrm>
            <a:off x="6224588" y="5481638"/>
            <a:ext cx="379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50" name="Line 19"/>
          <p:cNvSpPr>
            <a:spLocks noChangeShapeType="1"/>
          </p:cNvSpPr>
          <p:nvPr/>
        </p:nvSpPr>
        <p:spPr bwMode="auto">
          <a:xfrm>
            <a:off x="7616825" y="5084763"/>
            <a:ext cx="0" cy="39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51" name="Line 20"/>
          <p:cNvSpPr>
            <a:spLocks noChangeShapeType="1"/>
          </p:cNvSpPr>
          <p:nvPr/>
        </p:nvSpPr>
        <p:spPr bwMode="auto">
          <a:xfrm>
            <a:off x="7616825" y="5481638"/>
            <a:ext cx="695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7539038" y="4010025"/>
            <a:ext cx="107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r</a:t>
            </a:r>
            <a:r>
              <a:rPr lang="en-US" sz="2000">
                <a:solidFill>
                  <a:srgbClr val="000000"/>
                </a:solidFill>
              </a:rPr>
              <a:t>outers</a:t>
            </a:r>
            <a:endParaRPr lang="en-US" sz="2000">
              <a:solidFill>
                <a:srgbClr val="000000"/>
              </a:solidFill>
              <a:latin typeface="Photina Casual Black" charset="0"/>
            </a:endParaRPr>
          </a:p>
        </p:txBody>
      </p:sp>
      <p:sp>
        <p:nvSpPr>
          <p:cNvPr id="39953" name="AutoShape 23"/>
          <p:cNvSpPr>
            <a:spLocks noChangeArrowheads="1"/>
          </p:cNvSpPr>
          <p:nvPr/>
        </p:nvSpPr>
        <p:spPr bwMode="auto">
          <a:xfrm>
            <a:off x="5797550" y="3062288"/>
            <a:ext cx="615950" cy="303212"/>
          </a:xfrm>
          <a:prstGeom prst="leftRightArrow">
            <a:avLst>
              <a:gd name="adj1" fmla="val 50000"/>
              <a:gd name="adj2" fmla="val 40628"/>
            </a:avLst>
          </a:prstGeom>
          <a:solidFill>
            <a:srgbClr val="66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9320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065463"/>
            <a:ext cx="7699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55" name="Text Box 26"/>
          <p:cNvSpPr txBox="1">
            <a:spLocks noChangeArrowheads="1"/>
          </p:cNvSpPr>
          <p:nvPr/>
        </p:nvSpPr>
        <p:spPr bwMode="auto">
          <a:xfrm>
            <a:off x="4992688" y="33655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808080"/>
                </a:solidFill>
              </a:rPr>
              <a:t>DNS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3203" name="Group 27"/>
          <p:cNvGrpSpPr>
            <a:grpSpLocks/>
          </p:cNvGrpSpPr>
          <p:nvPr/>
        </p:nvGrpSpPr>
        <p:grpSpPr bwMode="auto">
          <a:xfrm>
            <a:off x="4183063" y="3879850"/>
            <a:ext cx="2114550" cy="915988"/>
            <a:chOff x="-30" y="2702"/>
            <a:chExt cx="1605" cy="665"/>
          </a:xfrm>
        </p:grpSpPr>
        <p:sp>
          <p:nvSpPr>
            <p:cNvPr id="39959" name="Text Box 28"/>
            <p:cNvSpPr txBox="1">
              <a:spLocks noChangeArrowheads="1"/>
            </p:cNvSpPr>
            <p:nvPr/>
          </p:nvSpPr>
          <p:spPr bwMode="auto">
            <a:xfrm>
              <a:off x="-30" y="2702"/>
              <a:ext cx="1605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Hostname</a:t>
              </a:r>
              <a:r>
                <a:rPr lang="en-US" altLang="zh-CN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, Service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Address</a:t>
              </a:r>
            </a:p>
          </p:txBody>
        </p:sp>
        <p:sp>
          <p:nvSpPr>
            <p:cNvPr id="39960" name="Line 29"/>
            <p:cNvSpPr>
              <a:spLocks noChangeShapeType="1"/>
            </p:cNvSpPr>
            <p:nvPr/>
          </p:nvSpPr>
          <p:spPr bwMode="auto">
            <a:xfrm>
              <a:off x="768" y="3015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9957" name="Text Box 30"/>
          <p:cNvSpPr txBox="1">
            <a:spLocks noChangeArrowheads="1"/>
          </p:cNvSpPr>
          <p:nvPr/>
        </p:nvSpPr>
        <p:spPr bwMode="auto">
          <a:xfrm>
            <a:off x="6653213" y="553561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ervers</a:t>
            </a:r>
            <a:endParaRPr lang="en-US" sz="2000">
              <a:solidFill>
                <a:srgbClr val="000000"/>
              </a:solidFill>
              <a:latin typeface="Photina Casual Black" charset="0"/>
            </a:endParaRPr>
          </a:p>
        </p:txBody>
      </p:sp>
      <p:sp>
        <p:nvSpPr>
          <p:cNvPr id="39958" name="Text Box 31"/>
          <p:cNvSpPr txBox="1">
            <a:spLocks noChangeArrowheads="1"/>
          </p:cNvSpPr>
          <p:nvPr/>
        </p:nvSpPr>
        <p:spPr bwMode="auto">
          <a:xfrm>
            <a:off x="4886325" y="1711325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altLang="zh-CN" sz="200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sz="2000">
                <a:solidFill>
                  <a:srgbClr val="000000"/>
                </a:solidFill>
              </a:rPr>
              <a:t>lients</a:t>
            </a:r>
            <a:endParaRPr lang="en-US" sz="2000">
              <a:solidFill>
                <a:srgbClr val="000000"/>
              </a:solidFill>
              <a:latin typeface="Photina Casu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9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41C57D-5CBD-A548-971B-878C6ABDEB01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DNS Records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 u="sng">
                <a:solidFill>
                  <a:schemeClr val="accent2"/>
                </a:solidFill>
                <a:ea typeface="ＭＳ Ｐゴシック" charset="-128"/>
              </a:rPr>
              <a:t>DNS:</a:t>
            </a:r>
            <a:r>
              <a:rPr lang="en-US" altLang="x-none" sz="2400">
                <a:ea typeface="ＭＳ Ｐゴシック" charset="-128"/>
              </a:rPr>
              <a:t> stores resource records </a:t>
            </a:r>
            <a:r>
              <a:rPr lang="en-US" altLang="x-none" sz="2400">
                <a:solidFill>
                  <a:srgbClr val="FF0000"/>
                </a:solidFill>
                <a:ea typeface="ＭＳ Ｐゴシック" charset="-128"/>
              </a:rPr>
              <a:t>(RR)</a:t>
            </a:r>
            <a:endParaRPr lang="en-US" altLang="x-none" sz="2400">
              <a:ea typeface="ＭＳ Ｐゴシック" charset="-128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720630"/>
            <a:ext cx="4000500" cy="2286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Type=NS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name</a:t>
            </a:r>
            <a:r>
              <a:rPr lang="en-US" altLang="x-none" sz="2000" dirty="0">
                <a:ea typeface="ＭＳ Ｐゴシック" charset="-128"/>
              </a:rPr>
              <a:t> is domain (e.g. </a:t>
            </a:r>
            <a:r>
              <a:rPr lang="en-US" altLang="zh-CN" sz="2000" dirty="0" err="1">
                <a:ea typeface="ＭＳ Ｐゴシック" charset="-128"/>
              </a:rPr>
              <a:t>xmu</a:t>
            </a:r>
            <a:r>
              <a:rPr lang="en-US" altLang="x-none" sz="2000" dirty="0" err="1">
                <a:ea typeface="ＭＳ Ｐゴシック" charset="-128"/>
              </a:rPr>
              <a:t>.edu</a:t>
            </a:r>
            <a:r>
              <a:rPr lang="en-US" altLang="zh-CN" sz="2000" dirty="0" err="1">
                <a:ea typeface="ＭＳ Ｐゴシック" charset="-128"/>
              </a:rPr>
              <a:t>.cn</a:t>
            </a:r>
            <a:r>
              <a:rPr lang="en-US" altLang="x-none" sz="2000" dirty="0">
                <a:ea typeface="ＭＳ Ｐゴシック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latin typeface="Courier New" charset="0"/>
                <a:ea typeface="ＭＳ Ｐゴシック" charset="-128"/>
              </a:rPr>
              <a:t>value</a:t>
            </a:r>
            <a:r>
              <a:rPr lang="en-US" altLang="x-none" sz="2000" dirty="0">
                <a:ea typeface="ＭＳ Ｐゴシック" charset="-128"/>
              </a:rPr>
              <a:t> is the name of the authoritative name server for this domain</a:t>
            </a:r>
          </a:p>
        </p:txBody>
      </p:sp>
      <p:grpSp>
        <p:nvGrpSpPr>
          <p:cNvPr id="95237" name="Group 8"/>
          <p:cNvGrpSpPr>
            <a:grpSpLocks/>
          </p:cNvGrpSpPr>
          <p:nvPr/>
        </p:nvGrpSpPr>
        <p:grpSpPr bwMode="auto">
          <a:xfrm>
            <a:off x="1795463" y="1781175"/>
            <a:ext cx="6434137" cy="588963"/>
            <a:chOff x="1407" y="1206"/>
            <a:chExt cx="3379" cy="280"/>
          </a:xfrm>
        </p:grpSpPr>
        <p:sp>
          <p:nvSpPr>
            <p:cNvPr id="44043" name="Text Box 6"/>
            <p:cNvSpPr txBox="1">
              <a:spLocks noChangeArrowheads="1"/>
            </p:cNvSpPr>
            <p:nvPr/>
          </p:nvSpPr>
          <p:spPr bwMode="auto">
            <a:xfrm>
              <a:off x="1407" y="1248"/>
              <a:ext cx="337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RR format: </a:t>
              </a:r>
              <a:r>
                <a:rPr lang="en-US" b="1">
                  <a:solidFill>
                    <a:srgbClr val="000000"/>
                  </a:solidFill>
                  <a:latin typeface="Courier New" charset="0"/>
                </a:rPr>
                <a:t>(name, </a:t>
              </a:r>
              <a:r>
                <a:rPr lang="en-US" b="1">
                  <a:solidFill>
                    <a:srgbClr val="000000"/>
                  </a:solidFill>
                </a:rPr>
                <a:t>type,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000000"/>
                  </a:solidFill>
                  <a:latin typeface="Courier New" charset="0"/>
                </a:rPr>
                <a:t>value, </a:t>
              </a:r>
              <a:r>
                <a:rPr lang="en-US" b="1">
                  <a:solidFill>
                    <a:srgbClr val="FF0000"/>
                  </a:solidFill>
                  <a:latin typeface="Courier New" charset="0"/>
                </a:rPr>
                <a:t>ttl</a:t>
              </a:r>
              <a:r>
                <a:rPr lang="en-US" b="1">
                  <a:solidFill>
                    <a:srgbClr val="000000"/>
                  </a:solidFill>
                  <a:latin typeface="Courier New" charset="0"/>
                </a:rPr>
                <a:t>)</a:t>
              </a:r>
            </a:p>
          </p:txBody>
        </p:sp>
        <p:sp>
          <p:nvSpPr>
            <p:cNvPr id="44044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28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CC"/>
                </a:solidFill>
                <a:ea typeface="ＭＳ Ｐゴシック" charset="0"/>
              </a:endParaRPr>
            </a:p>
          </p:txBody>
        </p:sp>
      </p:grp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23875" y="254074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Type=A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is hostname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is IP address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714874" y="2531220"/>
            <a:ext cx="3965575" cy="156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Type=CNAME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name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is an alias of a </a:t>
            </a:r>
            <a:r>
              <a:rPr lang="ja-JP" altLang="en-US" sz="2000" dirty="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canonical</a:t>
            </a:r>
            <a:r>
              <a:rPr lang="ja-JP" altLang="en-US" sz="2000" dirty="0">
                <a:solidFill>
                  <a:srgbClr val="000000"/>
                </a:solidFill>
                <a:latin typeface="Comic Sans MS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 (real) name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value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 is canonical name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4715280" y="3975032"/>
            <a:ext cx="4448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Type=MX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is hostname of mail server associated with 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name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06938" y="5064205"/>
            <a:ext cx="4448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Type=SRV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general extension for services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0700" y="5871320"/>
            <a:ext cx="4448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Type=TXT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general txt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95243" name="Rectangle 1"/>
          <p:cNvSpPr>
            <a:spLocks noChangeArrowheads="1"/>
          </p:cNvSpPr>
          <p:nvPr/>
        </p:nvSpPr>
        <p:spPr bwMode="auto">
          <a:xfrm>
            <a:off x="4108450" y="12223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http://www.iana.org/assignments/dns-parameters/dns-parameters.xhtml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95825" y="6081483"/>
            <a:ext cx="4448175" cy="6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Type=PTR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a pointer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35620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/>
      <p:bldP spid="76809" grpId="0"/>
      <p:bldP spid="76810" grpId="0"/>
      <p:bldP spid="76811" grpId="0"/>
      <p:bldP spid="12" grpId="0"/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Can DNS handle multiple values  for the same (name, service)?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3ECADF-3FA0-D248-AE5B-0C445E70B6BD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910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CD0E45-4BF9-994A-BEBF-693E58119AD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Try DNS: Examples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dig &lt;name&gt; &lt;type&gt;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Try </a:t>
            </a:r>
            <a:r>
              <a:rPr lang="en-US" altLang="x-none" dirty="0" err="1">
                <a:ea typeface="ＭＳ Ｐゴシック" charset="-128"/>
              </a:rPr>
              <a:t>xmu.edu</a:t>
            </a:r>
            <a:r>
              <a:rPr lang="en-US" altLang="zh-CN" dirty="0" err="1">
                <a:ea typeface="ＭＳ Ｐゴシック" charset="-128"/>
              </a:rPr>
              <a:t>.cn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/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others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and various types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dig &lt;domain&gt; txt to retrieve </a:t>
            </a:r>
            <a:r>
              <a:rPr lang="en-US" altLang="x-none" dirty="0" err="1">
                <a:ea typeface="ＭＳ Ｐゴシック" charset="-128"/>
              </a:rPr>
              <a:t>spf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FA114-550A-0440-BD38-06DCAB9F98A5}"/>
              </a:ext>
            </a:extLst>
          </p:cNvPr>
          <p:cNvSpPr/>
          <p:nvPr/>
        </p:nvSpPr>
        <p:spPr>
          <a:xfrm>
            <a:off x="221672" y="5973028"/>
            <a:ext cx="808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www.zytrax.com</a:t>
            </a:r>
            <a:r>
              <a:rPr lang="en-US" dirty="0">
                <a:solidFill>
                  <a:srgbClr val="000000"/>
                </a:solidFill>
              </a:rPr>
              <a:t>/books/</a:t>
            </a:r>
            <a:r>
              <a:rPr lang="en-US" dirty="0" err="1">
                <a:solidFill>
                  <a:srgbClr val="000000"/>
                </a:solidFill>
              </a:rPr>
              <a:t>dns</a:t>
            </a:r>
            <a:r>
              <a:rPr lang="en-US" dirty="0">
                <a:solidFill>
                  <a:srgbClr val="000000"/>
                </a:solidFill>
              </a:rPr>
              <a:t>/ch9/</a:t>
            </a:r>
            <a:r>
              <a:rPr lang="en-US" dirty="0" err="1">
                <a:solidFill>
                  <a:srgbClr val="000000"/>
                </a:solidFill>
              </a:rPr>
              <a:t>spf.html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7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MX can return multiple servers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DNS may rotate the servers in answer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Address can also return multiple addresses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SP</a:t>
            </a:r>
            <a:r>
              <a:rPr lang="en-US" altLang="zh-CN" dirty="0"/>
              <a:t>F</a:t>
            </a:r>
            <a:r>
              <a:rPr lang="en-US" dirty="0"/>
              <a:t> is encoded as the txt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8BDA6-2F5E-144E-BDA8-705FF6ECCAE5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597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Assignment </a:t>
            </a:r>
            <a:r>
              <a:rPr lang="en-US" altLang="zh-CN" dirty="0"/>
              <a:t>One</a:t>
            </a:r>
            <a:r>
              <a:rPr 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posted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1E9601-EE66-9E43-83BC-E7C5B9443968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388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	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</a:t>
            </a:r>
            <a:r>
              <a:rPr lang="en-US" altLang="zh-CN" dirty="0">
                <a:ea typeface="ＭＳ Ｐゴシック" charset="-128"/>
              </a:rPr>
              <a:t>.</a:t>
            </a:r>
            <a:r>
              <a:rPr lang="en-US" altLang="x-none" dirty="0">
                <a:ea typeface="ＭＳ Ｐゴシック" charset="-128"/>
              </a:rPr>
              <a:t>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DNS</a:t>
            </a:r>
          </a:p>
          <a:p>
            <a:pPr lvl="1">
              <a:buFont typeface="Wingdings" charset="2"/>
              <a:buChar char="Ø"/>
            </a:pPr>
            <a:r>
              <a:rPr lang="en-US" altLang="x-none" dirty="0">
                <a:ea typeface="ＭＳ Ｐゴシック" charset="-128"/>
              </a:rPr>
              <a:t>High-level design</a:t>
            </a:r>
          </a:p>
          <a:p>
            <a:pPr lvl="1">
              <a:buClr>
                <a:srgbClr val="C00000"/>
              </a:buClr>
              <a:buFont typeface="Wingdings" charset="2"/>
              <a:buChar char="Ø"/>
            </a:pP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Details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61C555E-4DF3-3444-96D8-90FEB3F8397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DKIM Example</a:t>
            </a:r>
            <a:endParaRPr lang="en-US" altLang="x-none" sz="3200" dirty="0">
              <a:ea typeface="ＭＳ Ｐゴシック" charset="-128"/>
            </a:endParaRP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Send email from </a:t>
            </a:r>
            <a:r>
              <a:rPr lang="en-US" altLang="x-none" dirty="0" err="1">
                <a:ea typeface="ＭＳ Ｐゴシック" charset="-128"/>
              </a:rPr>
              <a:t>hotmail</a:t>
            </a:r>
            <a:r>
              <a:rPr lang="en-US" altLang="x-none" dirty="0">
                <a:ea typeface="ＭＳ Ｐゴシック" charset="-128"/>
              </a:rPr>
              <a:t> and check message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8B08982-CC3A-1847-B747-2F10F45E113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31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F4FDEC-9F2E-5244-BE06-B7ABB7C1A5D2}"/>
              </a:ext>
            </a:extLst>
          </p:cNvPr>
          <p:cNvSpPr txBox="1"/>
          <p:nvPr/>
        </p:nvSpPr>
        <p:spPr>
          <a:xfrm>
            <a:off x="5071535" y="4070262"/>
            <a:ext cx="3732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S: +OK </a:t>
            </a:r>
            <a:r>
              <a:rPr lang="en-US" sz="1800" dirty="0" err="1"/>
              <a:t>sina</a:t>
            </a:r>
            <a:r>
              <a:rPr lang="en-US" sz="1800" dirty="0"/>
              <a:t> pop3 server ready</a:t>
            </a:r>
          </a:p>
          <a:p>
            <a:pPr algn="l"/>
            <a:r>
              <a:rPr lang="en-US" sz="1800" dirty="0"/>
              <a:t>C: user </a:t>
            </a:r>
            <a:r>
              <a:rPr lang="en-US" sz="1800" dirty="0" err="1"/>
              <a:t>xmucnns</a:t>
            </a:r>
            <a:endParaRPr lang="en-US" sz="1800" dirty="0"/>
          </a:p>
          <a:p>
            <a:pPr algn="l"/>
            <a:r>
              <a:rPr lang="en-US" sz="1800" dirty="0"/>
              <a:t>S: +OK welcome to </a:t>
            </a:r>
            <a:r>
              <a:rPr lang="en-US" sz="1800" dirty="0" err="1"/>
              <a:t>sina</a:t>
            </a:r>
            <a:r>
              <a:rPr lang="en-US" sz="1800" dirty="0"/>
              <a:t> mail</a:t>
            </a:r>
          </a:p>
          <a:p>
            <a:pPr algn="l"/>
            <a:r>
              <a:rPr lang="en-US" sz="1800" dirty="0"/>
              <a:t>C: pass 334f5605df1504f9</a:t>
            </a:r>
          </a:p>
          <a:p>
            <a:pPr algn="l"/>
            <a:r>
              <a:rPr lang="en-US" sz="1800" dirty="0"/>
              <a:t>S: +OK 4 messages (32377 octets)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37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DKIM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7772400" cy="516052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DKIM</a:t>
            </a:r>
            <a:r>
              <a:rPr lang="zh-CN" altLang="en-US" sz="2000" dirty="0"/>
              <a:t> </a:t>
            </a:r>
            <a:r>
              <a:rPr lang="en-US" altLang="zh-CN" sz="2000" dirty="0"/>
              <a:t>/</a:t>
            </a:r>
            <a:r>
              <a:rPr lang="zh-CN" altLang="en-US" sz="2000" dirty="0"/>
              <a:t> </a:t>
            </a:r>
            <a:r>
              <a:rPr lang="en-US" altLang="zh-CN" sz="2000" dirty="0"/>
              <a:t>ARC</a:t>
            </a:r>
            <a:r>
              <a:rPr lang="en-US" sz="2000" dirty="0"/>
              <a:t>: </a:t>
            </a:r>
            <a:br>
              <a:rPr lang="en-US" sz="2000" dirty="0"/>
            </a:br>
            <a:r>
              <a:rPr lang="en-US" sz="2000" dirty="0" err="1"/>
              <a:t>Msg</a:t>
            </a:r>
            <a:r>
              <a:rPr lang="en-US" sz="2000" dirty="0"/>
              <a:t>: ARC-Message-Signature: </a:t>
            </a:r>
            <a:r>
              <a:rPr lang="en-US" sz="2000" dirty="0" err="1"/>
              <a:t>i</a:t>
            </a:r>
            <a:r>
              <a:rPr lang="en-US" sz="2000" dirty="0"/>
              <a:t>=1; a=rsa-sha256; c=relaxed/relaxed; d=</a:t>
            </a:r>
            <a:r>
              <a:rPr lang="en-US" sz="2000" dirty="0" err="1">
                <a:solidFill>
                  <a:srgbClr val="FF0000"/>
                </a:solidFill>
              </a:rPr>
              <a:t>microsoft.com</a:t>
            </a:r>
            <a:r>
              <a:rPr lang="en-US" sz="2000" dirty="0"/>
              <a:t>;</a:t>
            </a:r>
            <a:r>
              <a:rPr lang="zh-CN" altLang="en-US" sz="2000" dirty="0"/>
              <a:t> </a:t>
            </a:r>
            <a:r>
              <a:rPr lang="en-US" sz="2000" dirty="0"/>
              <a:t>s=</a:t>
            </a:r>
            <a:r>
              <a:rPr lang="en-US" sz="2000" dirty="0">
                <a:solidFill>
                  <a:srgbClr val="FF0000"/>
                </a:solidFill>
              </a:rPr>
              <a:t>arcselector9901</a:t>
            </a:r>
            <a:r>
              <a:rPr lang="en-US" sz="2000" dirty="0"/>
              <a:t>; h=</a:t>
            </a:r>
            <a:r>
              <a:rPr lang="en-US" sz="2000" dirty="0" err="1"/>
              <a:t>From:Date:Subject:Message-ID:Content-Type:MIME-Version</a:t>
            </a:r>
            <a:r>
              <a:rPr lang="en-US" sz="2000" dirty="0"/>
              <a:t>;</a:t>
            </a:r>
            <a:r>
              <a:rPr lang="zh-CN" altLang="en-US" sz="2000" dirty="0"/>
              <a:t> </a:t>
            </a:r>
            <a:r>
              <a:rPr lang="en-US" sz="2000" dirty="0" err="1"/>
              <a:t>bh</a:t>
            </a:r>
            <a:r>
              <a:rPr lang="en-US" sz="2000" dirty="0"/>
              <a:t>=bO91TxHI+4MjgAusrfg0EWGiDmvQ5hZRZ/aqb1MKLY8=;</a:t>
            </a:r>
            <a:r>
              <a:rPr lang="zh-CN" altLang="en-US" sz="2000" dirty="0"/>
              <a:t> </a:t>
            </a:r>
            <a:r>
              <a:rPr lang="en-US" altLang="zh-CN" sz="2000" dirty="0"/>
              <a:t>…</a:t>
            </a:r>
            <a:endParaRPr lang="en-US" sz="2000" dirty="0"/>
          </a:p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sz="2000" dirty="0"/>
              <a:t>DKIM-Signature: v=1; a=rsa-sha256; c=relaxed/relaxed;</a:t>
            </a:r>
            <a:r>
              <a:rPr lang="zh-CN" altLang="en-US" sz="2000" dirty="0"/>
              <a:t>     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sz="2000" dirty="0"/>
              <a:t>d=</a:t>
            </a:r>
            <a:r>
              <a:rPr lang="en-US" sz="2000" dirty="0" err="1"/>
              <a:t>hotmail.com</a:t>
            </a:r>
            <a:r>
              <a:rPr lang="en-US" sz="2000" dirty="0"/>
              <a:t>; s=selector1; h=</a:t>
            </a:r>
            <a:r>
              <a:rPr lang="en-US" sz="2000" dirty="0" err="1"/>
              <a:t>From:Date:Subject:Message</a:t>
            </a:r>
            <a:r>
              <a:rPr lang="en-US" sz="2000" dirty="0"/>
              <a:t>-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sz="2000" dirty="0" err="1"/>
              <a:t>ID:Content-Type:MIME-Version:X-MS-Exchange</a:t>
            </a:r>
            <a:r>
              <a:rPr lang="en-US" sz="2000" dirty="0"/>
              <a:t>-</a:t>
            </a:r>
          </a:p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sz="2000" dirty="0" err="1"/>
              <a:t>SenderADCheck</a:t>
            </a:r>
            <a:r>
              <a:rPr lang="en-US" sz="2000" dirty="0"/>
              <a:t>;</a:t>
            </a:r>
            <a:r>
              <a:rPr lang="mr-IN" sz="2000" dirty="0"/>
              <a:t>…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Query: </a:t>
            </a:r>
            <a:r>
              <a:rPr lang="en-US" altLang="zh-CN" sz="2000" dirty="0"/>
              <a:t>dig</a:t>
            </a:r>
            <a:r>
              <a:rPr lang="zh-CN" alt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arcselector9901</a:t>
            </a:r>
            <a:r>
              <a:rPr lang="en-US" sz="2000" dirty="0"/>
              <a:t>._domainkey.</a:t>
            </a:r>
            <a:r>
              <a:rPr lang="en-US" sz="2000" dirty="0">
                <a:solidFill>
                  <a:srgbClr val="FF0000"/>
                </a:solidFill>
              </a:rPr>
              <a:t>microsoft.com</a:t>
            </a:r>
            <a:r>
              <a:rPr lang="en-US" sz="2000" dirty="0"/>
              <a:t> txt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DKIM introduces a session key to allow </a:t>
            </a:r>
            <a:r>
              <a:rPr lang="en-US" sz="2000" dirty="0">
                <a:solidFill>
                  <a:srgbClr val="FF0000"/>
                </a:solidFill>
              </a:rPr>
              <a:t>multiple</a:t>
            </a:r>
            <a:r>
              <a:rPr lang="en-US" sz="2000" dirty="0"/>
              <a:t> public keys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&lt;session&gt;._</a:t>
            </a:r>
            <a:r>
              <a:rPr lang="en-US" sz="1800" dirty="0" err="1"/>
              <a:t>domainkey</a:t>
            </a:r>
            <a:r>
              <a:rPr lang="en-US" sz="1800" dirty="0"/>
              <a:t>.&lt;domain&gt;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8BDA6-2F5E-144E-BDA8-705FF6ECCAE5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7138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730500"/>
            <a:ext cx="6096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AF33A64-6FD6-3143-BE9D-BC0E12CE06D4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DNS Design: Dummy Design</a:t>
            </a:r>
            <a:endParaRPr lang="en-US" sz="4000" u="sng" dirty="0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19125" y="1438275"/>
            <a:ext cx="80533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DNS itself can be considered as a client-server system as well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How about a dummy design: introducing one super Internet DNS server?</a:t>
            </a:r>
            <a:endParaRPr lang="en-US" sz="18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99333" name="Group 19"/>
          <p:cNvGrpSpPr>
            <a:grpSpLocks/>
          </p:cNvGrpSpPr>
          <p:nvPr/>
        </p:nvGrpSpPr>
        <p:grpSpPr bwMode="auto">
          <a:xfrm>
            <a:off x="3286125" y="3484563"/>
            <a:ext cx="222250" cy="392112"/>
            <a:chOff x="4180" y="783"/>
            <a:chExt cx="150" cy="307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70" cy="235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4181" y="853"/>
              <a:ext cx="95" cy="23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Rectangle 26"/>
            <p:cNvSpPr>
              <a:spLocks noChangeArrowheads="1"/>
            </p:cNvSpPr>
            <p:nvPr/>
          </p:nvSpPr>
          <p:spPr bwMode="auto">
            <a:xfrm>
              <a:off x="4193" y="882"/>
              <a:ext cx="6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4203" y="923"/>
              <a:ext cx="47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99334" name="Rectangle 1"/>
          <p:cNvSpPr>
            <a:spLocks noChangeArrowheads="1"/>
          </p:cNvSpPr>
          <p:nvPr/>
        </p:nvSpPr>
        <p:spPr bwMode="auto">
          <a:xfrm>
            <a:off x="2019300" y="2414588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 sz="2000">
                <a:solidFill>
                  <a:srgbClr val="000000"/>
                </a:solidFill>
                <a:latin typeface="Comic Sans MS" charset="0"/>
                <a:ea typeface="宋体" charset="-122"/>
              </a:rPr>
              <a:t>THE DNS server of the Internet</a:t>
            </a:r>
            <a:endParaRPr lang="en-US" altLang="x-none" sz="2000"/>
          </a:p>
        </p:txBody>
      </p:sp>
      <p:sp>
        <p:nvSpPr>
          <p:cNvPr id="17" name="Line 289"/>
          <p:cNvSpPr>
            <a:spLocks noChangeShapeType="1"/>
          </p:cNvSpPr>
          <p:nvPr/>
        </p:nvSpPr>
        <p:spPr bwMode="auto">
          <a:xfrm flipH="1" flipV="1">
            <a:off x="3190875" y="4027488"/>
            <a:ext cx="50800" cy="1738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99336" name="Group 296"/>
          <p:cNvGrpSpPr>
            <a:grpSpLocks/>
          </p:cNvGrpSpPr>
          <p:nvPr/>
        </p:nvGrpSpPr>
        <p:grpSpPr bwMode="auto">
          <a:xfrm>
            <a:off x="146050" y="4052888"/>
            <a:ext cx="3041650" cy="2044700"/>
            <a:chOff x="4086" y="1756"/>
            <a:chExt cx="1916" cy="1288"/>
          </a:xfrm>
        </p:grpSpPr>
        <p:sp>
          <p:nvSpPr>
            <p:cNvPr id="19" name="Rectangle 295"/>
            <p:cNvSpPr>
              <a:spLocks noChangeArrowheads="1"/>
            </p:cNvSpPr>
            <p:nvPr/>
          </p:nvSpPr>
          <p:spPr bwMode="auto">
            <a:xfrm>
              <a:off x="4086" y="2358"/>
              <a:ext cx="59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Text Box 294"/>
            <p:cNvSpPr txBox="1">
              <a:spLocks noChangeArrowheads="1"/>
            </p:cNvSpPr>
            <p:nvPr/>
          </p:nvSpPr>
          <p:spPr bwMode="auto">
            <a:xfrm rot="16200000">
              <a:off x="5232" y="2274"/>
              <a:ext cx="1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register &lt;name&gt;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Line 289"/>
          <p:cNvSpPr>
            <a:spLocks noChangeShapeType="1"/>
          </p:cNvSpPr>
          <p:nvPr/>
        </p:nvSpPr>
        <p:spPr bwMode="auto">
          <a:xfrm rot="16390597" flipV="1">
            <a:off x="4117182" y="3229769"/>
            <a:ext cx="87312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4" name="Text Box 294"/>
          <p:cNvSpPr txBox="1">
            <a:spLocks noChangeArrowheads="1"/>
          </p:cNvSpPr>
          <p:nvPr/>
        </p:nvSpPr>
        <p:spPr bwMode="auto">
          <a:xfrm rot="533342">
            <a:off x="3403600" y="3729038"/>
            <a:ext cx="1928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resolve &lt;name&gt;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Text Box 294"/>
          <p:cNvSpPr txBox="1">
            <a:spLocks noChangeArrowheads="1"/>
          </p:cNvSpPr>
          <p:nvPr/>
        </p:nvSpPr>
        <p:spPr bwMode="auto">
          <a:xfrm rot="16446773">
            <a:off x="2532063" y="4884738"/>
            <a:ext cx="218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OK/used already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6" name="Line 289"/>
          <p:cNvSpPr>
            <a:spLocks noChangeShapeType="1"/>
          </p:cNvSpPr>
          <p:nvPr/>
        </p:nvSpPr>
        <p:spPr bwMode="auto">
          <a:xfrm flipH="1">
            <a:off x="3275013" y="4027488"/>
            <a:ext cx="96837" cy="1754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7" name="Line 289"/>
          <p:cNvSpPr>
            <a:spLocks noChangeShapeType="1"/>
          </p:cNvSpPr>
          <p:nvPr/>
        </p:nvSpPr>
        <p:spPr bwMode="auto">
          <a:xfrm>
            <a:off x="3575050" y="3559175"/>
            <a:ext cx="1220788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8" name="Text Box 294"/>
          <p:cNvSpPr txBox="1">
            <a:spLocks noChangeArrowheads="1"/>
          </p:cNvSpPr>
          <p:nvPr/>
        </p:nvSpPr>
        <p:spPr bwMode="auto">
          <a:xfrm rot="477535">
            <a:off x="3514725" y="3260725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IP address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5BC2CD-83D6-1348-915A-190B2E861F8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34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99413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Problems of a Single DNS Server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Scalability and robustness bottleneck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Administrative bottleneck</a:t>
            </a:r>
          </a:p>
        </p:txBody>
      </p:sp>
    </p:spTree>
    <p:extLst>
      <p:ext uri="{BB962C8B-B14F-4D97-AF65-F5344CB8AC3E}">
        <p14:creationId xmlns:p14="http://schemas.microsoft.com/office/powerpoint/2010/main" val="151399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9D0594-369D-3B43-9741-97CE149B623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7772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DNS: Distributed Management of the Domain Name Space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7500"/>
            <a:ext cx="8186738" cy="46291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 distributed database managed by authoritative name server</a:t>
            </a:r>
            <a:r>
              <a:rPr lang="en-US" altLang="zh-CN" sz="2000" dirty="0">
                <a:ea typeface="宋体" charset="-122"/>
              </a:rPr>
              <a:t>s</a:t>
            </a:r>
            <a:r>
              <a:rPr lang="en-US" altLang="x-none" sz="2000" dirty="0">
                <a:ea typeface="ＭＳ Ｐゴシック" charset="-128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divided into zones, where each zone is a sub-tree of the global tree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each zone has its own </a:t>
            </a:r>
            <a:r>
              <a:rPr lang="en-US" altLang="x-none" sz="1800" b="1" dirty="0">
                <a:solidFill>
                  <a:srgbClr val="FF0000"/>
                </a:solidFill>
                <a:ea typeface="ＭＳ Ｐゴシック" charset="-128"/>
              </a:rPr>
              <a:t>authoritative name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an authoritative name server of a zone may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delegate</a:t>
            </a:r>
            <a:r>
              <a:rPr lang="en-US" altLang="x-none" sz="1800" dirty="0">
                <a:ea typeface="ＭＳ Ｐゴシック" charset="-128"/>
              </a:rPr>
              <a:t> a subset (i.e. a sub-tree) of its zone to another name server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4610100" y="1466850"/>
            <a:ext cx="42005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1034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88918"/>
            <a:ext cx="7872413" cy="3511550"/>
          </a:xfrm>
          <a:noFill/>
        </p:spPr>
      </p:pic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6897824" y="5868829"/>
            <a:ext cx="1292225" cy="942974"/>
            <a:chOff x="1933" y="3560"/>
            <a:chExt cx="814" cy="594"/>
          </a:xfrm>
        </p:grpSpPr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 flipH="1">
              <a:off x="2503" y="3560"/>
              <a:ext cx="244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1933" y="3962"/>
              <a:ext cx="7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called a </a:t>
              </a:r>
              <a:r>
                <a:rPr lang="en-US" sz="1400" dirty="0">
                  <a:solidFill>
                    <a:srgbClr val="FF0000"/>
                  </a:solidFill>
                </a:rPr>
                <a:t>zone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3F43D4-CC70-8A4B-BA1F-2C2E9FC1CE98}"/>
              </a:ext>
            </a:extLst>
          </p:cNvPr>
          <p:cNvCxnSpPr>
            <a:cxnSpLocks/>
          </p:cNvCxnSpPr>
          <p:nvPr/>
        </p:nvCxnSpPr>
        <p:spPr bwMode="auto">
          <a:xfrm>
            <a:off x="3664725" y="3599237"/>
            <a:ext cx="4380048" cy="7976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B5462C9-8502-DD42-9465-8FD079EBD4AA}"/>
              </a:ext>
            </a:extLst>
          </p:cNvPr>
          <p:cNvSpPr/>
          <p:nvPr/>
        </p:nvSpPr>
        <p:spPr bwMode="auto">
          <a:xfrm>
            <a:off x="7899975" y="4396906"/>
            <a:ext cx="433624" cy="2626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F9378B-49DD-984B-9391-B0979E8010D6}"/>
              </a:ext>
            </a:extLst>
          </p:cNvPr>
          <p:cNvSpPr/>
          <p:nvPr/>
        </p:nvSpPr>
        <p:spPr bwMode="auto">
          <a:xfrm>
            <a:off x="8528270" y="4818167"/>
            <a:ext cx="433624" cy="2626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xmu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41BF84-9839-F94C-A705-21FE02BE177A}"/>
              </a:ext>
            </a:extLst>
          </p:cNvPr>
          <p:cNvSpPr/>
          <p:nvPr/>
        </p:nvSpPr>
        <p:spPr bwMode="auto">
          <a:xfrm>
            <a:off x="7803002" y="4807225"/>
            <a:ext cx="433624" cy="2626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pku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C87414-4486-2948-B8D2-1E4A6C468309}"/>
              </a:ext>
            </a:extLst>
          </p:cNvPr>
          <p:cNvSpPr/>
          <p:nvPr/>
        </p:nvSpPr>
        <p:spPr bwMode="auto">
          <a:xfrm>
            <a:off x="8079463" y="5408230"/>
            <a:ext cx="433624" cy="2626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466E7F-C929-A54C-82EC-FB532741090A}"/>
              </a:ext>
            </a:extLst>
          </p:cNvPr>
          <p:cNvSpPr/>
          <p:nvPr/>
        </p:nvSpPr>
        <p:spPr bwMode="auto">
          <a:xfrm>
            <a:off x="8617975" y="5408230"/>
            <a:ext cx="433624" cy="262646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cwc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11802D-52CE-A24D-975C-6BC8F5EAD140}"/>
              </a:ext>
            </a:extLst>
          </p:cNvPr>
          <p:cNvCxnSpPr>
            <a:cxnSpLocks/>
            <a:stCxn id="14" idx="0"/>
            <a:endCxn id="5" idx="5"/>
          </p:cNvCxnSpPr>
          <p:nvPr/>
        </p:nvCxnSpPr>
        <p:spPr bwMode="auto">
          <a:xfrm flipH="1" flipV="1">
            <a:off x="8270096" y="4621088"/>
            <a:ext cx="474986" cy="1970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30403B-020A-6545-9801-0ADD34287FCF}"/>
              </a:ext>
            </a:extLst>
          </p:cNvPr>
          <p:cNvCxnSpPr>
            <a:cxnSpLocks/>
            <a:stCxn id="15" idx="0"/>
            <a:endCxn id="5" idx="4"/>
          </p:cNvCxnSpPr>
          <p:nvPr/>
        </p:nvCxnSpPr>
        <p:spPr bwMode="auto">
          <a:xfrm flipV="1">
            <a:off x="8019814" y="4659552"/>
            <a:ext cx="96973" cy="147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DBDA58-F31E-A54D-8E7B-27BCFF0798A6}"/>
              </a:ext>
            </a:extLst>
          </p:cNvPr>
          <p:cNvCxnSpPr>
            <a:cxnSpLocks/>
            <a:stCxn id="14" idx="3"/>
            <a:endCxn id="17" idx="0"/>
          </p:cNvCxnSpPr>
          <p:nvPr/>
        </p:nvCxnSpPr>
        <p:spPr bwMode="auto">
          <a:xfrm flipH="1">
            <a:off x="8296275" y="5042349"/>
            <a:ext cx="295498" cy="3658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68CB96-CD22-B648-AE6B-291CE664A2DD}"/>
              </a:ext>
            </a:extLst>
          </p:cNvPr>
          <p:cNvCxnSpPr>
            <a:cxnSpLocks/>
            <a:stCxn id="14" idx="4"/>
            <a:endCxn id="18" idx="0"/>
          </p:cNvCxnSpPr>
          <p:nvPr/>
        </p:nvCxnSpPr>
        <p:spPr bwMode="auto">
          <a:xfrm>
            <a:off x="8745082" y="5080813"/>
            <a:ext cx="89705" cy="3274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DCF851FA-EDF9-C84D-8CD4-63348BC49C2A}"/>
              </a:ext>
            </a:extLst>
          </p:cNvPr>
          <p:cNvSpPr/>
          <p:nvPr/>
        </p:nvSpPr>
        <p:spPr bwMode="auto">
          <a:xfrm>
            <a:off x="7971762" y="4607735"/>
            <a:ext cx="1141988" cy="1275354"/>
          </a:xfrm>
          <a:custGeom>
            <a:avLst/>
            <a:gdLst>
              <a:gd name="connsiteX0" fmla="*/ 715038 w 1141988"/>
              <a:gd name="connsiteY0" fmla="*/ 51814 h 1275354"/>
              <a:gd name="connsiteX1" fmla="*/ 14647 w 1141988"/>
              <a:gd name="connsiteY1" fmla="*/ 898120 h 1275354"/>
              <a:gd name="connsiteX2" fmla="*/ 306476 w 1141988"/>
              <a:gd name="connsiteY2" fmla="*/ 1219133 h 1275354"/>
              <a:gd name="connsiteX3" fmla="*/ 1084689 w 1141988"/>
              <a:gd name="connsiteY3" fmla="*/ 1170495 h 1275354"/>
              <a:gd name="connsiteX4" fmla="*/ 1045778 w 1141988"/>
              <a:gd name="connsiteY4" fmla="*/ 207456 h 1275354"/>
              <a:gd name="connsiteX5" fmla="*/ 715038 w 1141988"/>
              <a:gd name="connsiteY5" fmla="*/ 51814 h 127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88" h="1275354">
                <a:moveTo>
                  <a:pt x="715038" y="51814"/>
                </a:moveTo>
                <a:cubicBezTo>
                  <a:pt x="543183" y="166925"/>
                  <a:pt x="82741" y="703567"/>
                  <a:pt x="14647" y="898120"/>
                </a:cubicBezTo>
                <a:cubicBezTo>
                  <a:pt x="-53447" y="1092673"/>
                  <a:pt x="128136" y="1173737"/>
                  <a:pt x="306476" y="1219133"/>
                </a:cubicBezTo>
                <a:cubicBezTo>
                  <a:pt x="484816" y="1264529"/>
                  <a:pt x="961472" y="1339108"/>
                  <a:pt x="1084689" y="1170495"/>
                </a:cubicBezTo>
                <a:cubicBezTo>
                  <a:pt x="1207906" y="1001882"/>
                  <a:pt x="1102523" y="390660"/>
                  <a:pt x="1045778" y="207456"/>
                </a:cubicBezTo>
                <a:cubicBezTo>
                  <a:pt x="989033" y="24252"/>
                  <a:pt x="886893" y="-63297"/>
                  <a:pt x="715038" y="51814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53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7754E20-C2F9-5E41-A8EB-1736E2E3FB24}" type="slidenum">
              <a:rPr lang="en-US" altLang="x-none" sz="1400"/>
              <a:pPr/>
              <a:t>36</a:t>
            </a:fld>
            <a:endParaRPr lang="en-US" altLang="x-none" sz="14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38125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Email Architecture + DNS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105475" name="Line 18"/>
          <p:cNvSpPr>
            <a:spLocks noChangeShapeType="1"/>
          </p:cNvSpPr>
          <p:nvPr/>
        </p:nvSpPr>
        <p:spPr bwMode="auto">
          <a:xfrm>
            <a:off x="2097088" y="24765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6" name="Group 19"/>
          <p:cNvGrpSpPr>
            <a:grpSpLocks/>
          </p:cNvGrpSpPr>
          <p:nvPr/>
        </p:nvGrpSpPr>
        <p:grpSpPr bwMode="auto">
          <a:xfrm>
            <a:off x="3489325" y="2479675"/>
            <a:ext cx="355600" cy="933450"/>
            <a:chOff x="4180" y="783"/>
            <a:chExt cx="150" cy="307"/>
          </a:xfrm>
        </p:grpSpPr>
        <p:sp>
          <p:nvSpPr>
            <p:cNvPr id="105594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5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6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7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8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9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00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601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grpSp>
        <p:nvGrpSpPr>
          <p:cNvPr id="105477" name="Group 28"/>
          <p:cNvGrpSpPr>
            <a:grpSpLocks/>
          </p:cNvGrpSpPr>
          <p:nvPr/>
        </p:nvGrpSpPr>
        <p:grpSpPr bwMode="auto">
          <a:xfrm>
            <a:off x="3246438" y="2932113"/>
            <a:ext cx="822325" cy="1049337"/>
            <a:chOff x="4288" y="2627"/>
            <a:chExt cx="518" cy="661"/>
          </a:xfrm>
        </p:grpSpPr>
        <p:sp>
          <p:nvSpPr>
            <p:cNvPr id="105579" name="Rectangle 2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80" name="Text Box 30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mail</a:t>
              </a:r>
            </a:p>
            <a:p>
              <a:r>
                <a:rPr lang="en-US" altLang="x-none" sz="1600">
                  <a:solidFill>
                    <a:srgbClr val="000000"/>
                  </a:solidFill>
                  <a:latin typeface="Comic Sans MS" charset="0"/>
                </a:rPr>
                <a:t>server</a:t>
              </a:r>
              <a:endParaRPr lang="en-US" altLang="x-none">
                <a:solidFill>
                  <a:srgbClr val="000000"/>
                </a:solidFill>
              </a:endParaRPr>
            </a:p>
          </p:txBody>
        </p:sp>
        <p:sp>
          <p:nvSpPr>
            <p:cNvPr id="105581" name="Rectangle 3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82" name="Line 3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3" name="Line 3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4" name="Line 3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5" name="Line 3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6" name="Line 3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7" name="Line 3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8" name="Line 3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9" name="Rectangle 3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0" name="Rectangle 4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1" name="Rectangle 4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2" name="Rectangle 4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593" name="Rectangle 4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grpSp>
        <p:nvGrpSpPr>
          <p:cNvPr id="105478" name="Group 44"/>
          <p:cNvGrpSpPr>
            <a:grpSpLocks/>
          </p:cNvGrpSpPr>
          <p:nvPr/>
        </p:nvGrpSpPr>
        <p:grpSpPr bwMode="auto">
          <a:xfrm>
            <a:off x="3971925" y="2070100"/>
            <a:ext cx="709613" cy="703263"/>
            <a:chOff x="4337" y="290"/>
            <a:chExt cx="447" cy="443"/>
          </a:xfrm>
        </p:grpSpPr>
        <p:graphicFrame>
          <p:nvGraphicFramePr>
            <p:cNvPr id="105575" name="Object 4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3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105575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76" name="Group 4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77" name="Rectangle 4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78" name="Text Box 4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79" name="Group 49"/>
          <p:cNvGrpSpPr>
            <a:grpSpLocks/>
          </p:cNvGrpSpPr>
          <p:nvPr/>
        </p:nvGrpSpPr>
        <p:grpSpPr bwMode="auto">
          <a:xfrm>
            <a:off x="4200525" y="3079750"/>
            <a:ext cx="709613" cy="703263"/>
            <a:chOff x="4337" y="290"/>
            <a:chExt cx="447" cy="443"/>
          </a:xfrm>
        </p:grpSpPr>
        <p:graphicFrame>
          <p:nvGraphicFramePr>
            <p:cNvPr id="105571" name="Object 5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4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05571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72" name="Group 5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73" name="Rectangle 5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74" name="Text Box 5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0" name="Group 54"/>
          <p:cNvGrpSpPr>
            <a:grpSpLocks/>
          </p:cNvGrpSpPr>
          <p:nvPr/>
        </p:nvGrpSpPr>
        <p:grpSpPr bwMode="auto">
          <a:xfrm>
            <a:off x="3971925" y="4127500"/>
            <a:ext cx="709613" cy="703263"/>
            <a:chOff x="4337" y="290"/>
            <a:chExt cx="447" cy="443"/>
          </a:xfrm>
        </p:grpSpPr>
        <p:graphicFrame>
          <p:nvGraphicFramePr>
            <p:cNvPr id="105567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5"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05567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68" name="Group 5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69" name="Rectangle 5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70" name="Text Box 5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1" name="Group 59"/>
          <p:cNvGrpSpPr>
            <a:grpSpLocks/>
          </p:cNvGrpSpPr>
          <p:nvPr/>
        </p:nvGrpSpPr>
        <p:grpSpPr bwMode="auto">
          <a:xfrm>
            <a:off x="1246188" y="3889375"/>
            <a:ext cx="822325" cy="1501775"/>
            <a:chOff x="3484" y="2522"/>
            <a:chExt cx="518" cy="946"/>
          </a:xfrm>
        </p:grpSpPr>
        <p:grpSp>
          <p:nvGrpSpPr>
            <p:cNvPr id="105542" name="Group 60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05559" name="AutoShape 6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0" name="Rectangle 6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1" name="Rectangle 6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2" name="AutoShape 6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3" name="Line 6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64" name="Line 6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65" name="Rectangle 6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66" name="Rectangle 6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543" name="Group 69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05544" name="Rectangle 7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5" name="Text Box 71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mail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server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6" name="Rectangle 7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7" name="Line 7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8" name="Line 7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49" name="Line 7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50" name="Line 7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51" name="Line 7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52" name="Line 7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53" name="Line 7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54" name="Rectangle 8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55" name="Rectangle 8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56" name="Rectangle 8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57" name="Rectangle 8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58" name="Rectangle 8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2" name="Group 85"/>
          <p:cNvGrpSpPr>
            <a:grpSpLocks/>
          </p:cNvGrpSpPr>
          <p:nvPr/>
        </p:nvGrpSpPr>
        <p:grpSpPr bwMode="auto">
          <a:xfrm>
            <a:off x="3389313" y="5516563"/>
            <a:ext cx="709612" cy="703262"/>
            <a:chOff x="4337" y="290"/>
            <a:chExt cx="447" cy="443"/>
          </a:xfrm>
        </p:grpSpPr>
        <p:graphicFrame>
          <p:nvGraphicFramePr>
            <p:cNvPr id="105538" name="Object 8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6"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05538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39" name="Group 8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40" name="Rectangle 8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41" name="Text Box 8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3" name="Group 90"/>
          <p:cNvGrpSpPr>
            <a:grpSpLocks/>
          </p:cNvGrpSpPr>
          <p:nvPr/>
        </p:nvGrpSpPr>
        <p:grpSpPr bwMode="auto">
          <a:xfrm>
            <a:off x="1362075" y="5499100"/>
            <a:ext cx="709613" cy="703263"/>
            <a:chOff x="4337" y="290"/>
            <a:chExt cx="447" cy="443"/>
          </a:xfrm>
        </p:grpSpPr>
        <p:graphicFrame>
          <p:nvGraphicFramePr>
            <p:cNvPr id="105534" name="Object 9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7"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05534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35" name="Group 9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36" name="Rectangle 9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37" name="Text Box 9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4" name="Group 95"/>
          <p:cNvGrpSpPr>
            <a:grpSpLocks/>
          </p:cNvGrpSpPr>
          <p:nvPr/>
        </p:nvGrpSpPr>
        <p:grpSpPr bwMode="auto">
          <a:xfrm>
            <a:off x="1246188" y="1631950"/>
            <a:ext cx="822325" cy="1501775"/>
            <a:chOff x="3484" y="2522"/>
            <a:chExt cx="518" cy="946"/>
          </a:xfrm>
        </p:grpSpPr>
        <p:grpSp>
          <p:nvGrpSpPr>
            <p:cNvPr id="105509" name="Group 96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105526" name="AutoShape 9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7" name="Rectangle 9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8" name="Rectangle 9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9" name="AutoShape 10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30" name="Line 10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31" name="Line 10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32" name="Rectangle 10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33" name="Rectangle 10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510" name="Group 105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105511" name="Rectangle 106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12" name="Text Box 107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mail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server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13" name="Rectangle 108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14" name="Line 109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5" name="Line 110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6" name="Line 111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7" name="Line 112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8" name="Line 113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19" name="Line 114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0" name="Line 115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21" name="Rectangle 116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2" name="Rectangle 117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3" name="Rectangle 118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4" name="Rectangle 119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25" name="Rectangle 120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5485" name="Group 121"/>
          <p:cNvGrpSpPr>
            <a:grpSpLocks/>
          </p:cNvGrpSpPr>
          <p:nvPr/>
        </p:nvGrpSpPr>
        <p:grpSpPr bwMode="auto">
          <a:xfrm>
            <a:off x="2701925" y="1374775"/>
            <a:ext cx="709613" cy="703263"/>
            <a:chOff x="4337" y="290"/>
            <a:chExt cx="447" cy="443"/>
          </a:xfrm>
        </p:grpSpPr>
        <p:graphicFrame>
          <p:nvGraphicFramePr>
            <p:cNvPr id="105505" name="Object 12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658"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05505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506" name="Group 12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105507" name="Rectangle 12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08" name="Text Box 12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user</a:t>
                </a:r>
              </a:p>
              <a:p>
                <a:r>
                  <a:rPr lang="en-US" altLang="x-none" sz="1600">
                    <a:solidFill>
                      <a:srgbClr val="000000"/>
                    </a:solidFill>
                    <a:latin typeface="Comic Sans MS" charset="0"/>
                  </a:rPr>
                  <a:t>agent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5486" name="Line 126"/>
          <p:cNvSpPr>
            <a:spLocks noChangeShapeType="1"/>
          </p:cNvSpPr>
          <p:nvPr/>
        </p:nvSpPr>
        <p:spPr bwMode="auto">
          <a:xfrm flipV="1">
            <a:off x="2097088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27"/>
          <p:cNvSpPr>
            <a:spLocks noChangeShapeType="1"/>
          </p:cNvSpPr>
          <p:nvPr/>
        </p:nvSpPr>
        <p:spPr bwMode="auto">
          <a:xfrm flipH="1" flipV="1">
            <a:off x="1354138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88" name="Group 364"/>
          <p:cNvGrpSpPr>
            <a:grpSpLocks/>
          </p:cNvGrpSpPr>
          <p:nvPr/>
        </p:nvGrpSpPr>
        <p:grpSpPr bwMode="auto">
          <a:xfrm>
            <a:off x="831850" y="2713038"/>
            <a:ext cx="2393950" cy="1714500"/>
            <a:chOff x="4459288" y="2713038"/>
            <a:chExt cx="2393950" cy="1714500"/>
          </a:xfrm>
        </p:grpSpPr>
        <p:grpSp>
          <p:nvGrpSpPr>
            <p:cNvPr id="105496" name="Group 128"/>
            <p:cNvGrpSpPr>
              <a:grpSpLocks/>
            </p:cNvGrpSpPr>
            <p:nvPr/>
          </p:nvGrpSpPr>
          <p:grpSpPr bwMode="auto">
            <a:xfrm>
              <a:off x="5821365" y="3970340"/>
              <a:ext cx="1031875" cy="457200"/>
              <a:chOff x="3745" y="2537"/>
              <a:chExt cx="650" cy="288"/>
            </a:xfrm>
          </p:grpSpPr>
          <p:sp>
            <p:nvSpPr>
              <p:cNvPr id="105503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04" name="Text Box 130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>
                    <a:solidFill>
                      <a:srgbClr val="FF0000"/>
                    </a:solidFill>
                    <a:latin typeface="Comic Sans MS" charset="0"/>
                  </a:rPr>
                  <a:t>SMTP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497" name="Group 131"/>
            <p:cNvGrpSpPr>
              <a:grpSpLocks/>
            </p:cNvGrpSpPr>
            <p:nvPr/>
          </p:nvGrpSpPr>
          <p:grpSpPr bwMode="auto">
            <a:xfrm>
              <a:off x="5783265" y="2713040"/>
              <a:ext cx="1031875" cy="457200"/>
              <a:chOff x="3745" y="2537"/>
              <a:chExt cx="650" cy="288"/>
            </a:xfrm>
          </p:grpSpPr>
          <p:sp>
            <p:nvSpPr>
              <p:cNvPr id="105501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02" name="Text Box 133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>
                    <a:solidFill>
                      <a:srgbClr val="FF0000"/>
                    </a:solidFill>
                    <a:latin typeface="Comic Sans MS" charset="0"/>
                  </a:rPr>
                  <a:t>SMTP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498" name="Group 134"/>
            <p:cNvGrpSpPr>
              <a:grpSpLocks/>
            </p:cNvGrpSpPr>
            <p:nvPr/>
          </p:nvGrpSpPr>
          <p:grpSpPr bwMode="auto">
            <a:xfrm>
              <a:off x="4459290" y="3427415"/>
              <a:ext cx="1031875" cy="457200"/>
              <a:chOff x="3745" y="2537"/>
              <a:chExt cx="650" cy="288"/>
            </a:xfrm>
          </p:grpSpPr>
          <p:sp>
            <p:nvSpPr>
              <p:cNvPr id="105499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05500" name="Text Box 136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r>
                  <a:rPr lang="en-US" altLang="x-none">
                    <a:solidFill>
                      <a:srgbClr val="FF0000"/>
                    </a:solidFill>
                    <a:latin typeface="Comic Sans MS" charset="0"/>
                  </a:rPr>
                  <a:t>SMTP</a:t>
                </a:r>
                <a:endParaRPr lang="en-US" altLang="x-none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5489" name="Line 137"/>
          <p:cNvSpPr>
            <a:spLocks noChangeShapeType="1"/>
          </p:cNvSpPr>
          <p:nvPr/>
        </p:nvSpPr>
        <p:spPr bwMode="auto">
          <a:xfrm>
            <a:off x="2108200" y="5332413"/>
            <a:ext cx="1306513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90" name="Group 138"/>
          <p:cNvGrpSpPr>
            <a:grpSpLocks/>
          </p:cNvGrpSpPr>
          <p:nvPr/>
        </p:nvGrpSpPr>
        <p:grpSpPr bwMode="auto">
          <a:xfrm>
            <a:off x="2328863" y="5295900"/>
            <a:ext cx="862012" cy="790575"/>
            <a:chOff x="3798" y="2580"/>
            <a:chExt cx="543" cy="498"/>
          </a:xfrm>
        </p:grpSpPr>
        <p:sp>
          <p:nvSpPr>
            <p:cNvPr id="105494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105495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1400">
                  <a:solidFill>
                    <a:srgbClr val="FF0000"/>
                  </a:solidFill>
                  <a:latin typeface="Comic Sans MS" charset="0"/>
                </a:rPr>
                <a:t>POP3 or</a:t>
              </a:r>
            </a:p>
            <a:p>
              <a:r>
                <a:rPr lang="en-US" altLang="x-none" sz="1400">
                  <a:solidFill>
                    <a:srgbClr val="FF0000"/>
                  </a:solidFill>
                  <a:latin typeface="Comic Sans MS" charset="0"/>
                </a:rPr>
                <a:t>IMAP</a:t>
              </a:r>
              <a:br>
                <a:rPr lang="en-US" altLang="x-none" sz="1400">
                  <a:solidFill>
                    <a:srgbClr val="FF0000"/>
                  </a:solidFill>
                  <a:latin typeface="Comic Sans MS" charset="0"/>
                </a:rPr>
              </a:br>
              <a:r>
                <a:rPr lang="en-US" altLang="x-none" sz="1400">
                  <a:solidFill>
                    <a:srgbClr val="FF0000"/>
                  </a:solidFill>
                  <a:latin typeface="Comic Sans MS" charset="0"/>
                </a:rPr>
                <a:t>SMTP</a:t>
              </a:r>
              <a:endParaRPr lang="en-US" altLang="x-none" sz="1400">
                <a:solidFill>
                  <a:srgbClr val="000000"/>
                </a:solidFill>
              </a:endParaRPr>
            </a:p>
          </p:txBody>
        </p:sp>
      </p:grpSp>
      <p:pic>
        <p:nvPicPr>
          <p:cNvPr id="10549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9122"/>
          <a:stretch>
            <a:fillRect/>
          </a:stretch>
        </p:blipFill>
        <p:spPr>
          <a:xfrm>
            <a:off x="4410075" y="4259263"/>
            <a:ext cx="4733925" cy="1908175"/>
          </a:xfrm>
          <a:noFill/>
        </p:spPr>
      </p:pic>
      <p:sp>
        <p:nvSpPr>
          <p:cNvPr id="105492" name="Line 137"/>
          <p:cNvSpPr>
            <a:spLocks noChangeShapeType="1"/>
          </p:cNvSpPr>
          <p:nvPr/>
        </p:nvSpPr>
        <p:spPr bwMode="auto">
          <a:xfrm flipH="1">
            <a:off x="4137025" y="5164138"/>
            <a:ext cx="1260475" cy="817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Text Box 140"/>
          <p:cNvSpPr txBox="1">
            <a:spLocks noChangeArrowheads="1"/>
          </p:cNvSpPr>
          <p:nvPr/>
        </p:nvSpPr>
        <p:spPr bwMode="auto">
          <a:xfrm>
            <a:off x="4248150" y="5380038"/>
            <a:ext cx="5826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400">
                <a:solidFill>
                  <a:srgbClr val="FF0000"/>
                </a:solidFill>
                <a:latin typeface="Comic Sans MS" charset="0"/>
              </a:rPr>
              <a:t>DNS</a:t>
            </a:r>
            <a:endParaRPr lang="en-US" altLang="x-non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6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FA7AF2-2673-7241-B13F-A3AD266A2ACD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228600"/>
            <a:ext cx="8162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Root Zone and Root Servers</a:t>
            </a:r>
            <a:endParaRPr lang="en-US" sz="4000" u="sng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1362075"/>
            <a:ext cx="795178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The root zone is managed by the root name servers</a:t>
            </a: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13 root name servers worldwide</a:t>
            </a:r>
          </a:p>
          <a:p>
            <a:pPr marL="742950" lvl="1" indent="-285750" algn="l">
              <a:spcBef>
                <a:spcPct val="20000"/>
              </a:spcBef>
              <a:buClr>
                <a:srgbClr val="3333CC"/>
              </a:buClr>
              <a:buSzPct val="75000"/>
              <a:buFont typeface="ZapfDingbats" charset="0"/>
              <a:buChar char="m"/>
              <a:defRPr/>
            </a:pP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aphicFrame>
        <p:nvGraphicFramePr>
          <p:cNvPr id="107524" name="Object 2"/>
          <p:cNvGraphicFramePr>
            <a:graphicFrameLocks noChangeAspect="1"/>
          </p:cNvGraphicFramePr>
          <p:nvPr/>
        </p:nvGraphicFramePr>
        <p:xfrm>
          <a:off x="869950" y="2303463"/>
          <a:ext cx="7389813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7" name="Photo Editor Photo" r:id="rId4" imgW="11533333" imgH="6866667" progId="MSPhotoEd.3">
                  <p:embed/>
                </p:oleObj>
              </mc:Choice>
              <mc:Fallback>
                <p:oleObj name="Photo Editor Photo" r:id="rId4" imgW="11533333" imgH="6866667" progId="MSPhotoEd.3">
                  <p:embed/>
                  <p:pic>
                    <p:nvPicPr>
                      <p:cNvPr id="1075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303463"/>
                        <a:ext cx="7389813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2100" y="6288088"/>
            <a:ext cx="5172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See </a:t>
            </a: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hlinkClick r:id="rId6"/>
              </a:rPr>
              <a:t>http://root-servers.org/</a:t>
            </a: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2154604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C4D160-C85D-4343-8C68-8FCA0F70EA2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533400" y="228600"/>
            <a:ext cx="8162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Linking the Name Servers</a:t>
            </a:r>
            <a:endParaRPr lang="en-US" sz="4000" u="sng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533400" y="1619250"/>
            <a:ext cx="815498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Each name server knows the addresses of the root servers</a:t>
            </a:r>
          </a:p>
          <a:p>
            <a:pPr marL="342900" indent="-342900"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Each name server knows the addresses of its immediate children (i.e., those it delegates)</a:t>
            </a:r>
          </a:p>
        </p:txBody>
      </p:sp>
      <p:graphicFrame>
        <p:nvGraphicFramePr>
          <p:cNvPr id="109572" name="Object 2"/>
          <p:cNvGraphicFramePr>
            <a:graphicFrameLocks noChangeAspect="1"/>
          </p:cNvGraphicFramePr>
          <p:nvPr/>
        </p:nvGraphicFramePr>
        <p:xfrm>
          <a:off x="1793875" y="3729038"/>
          <a:ext cx="6096000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1" name="Photo Editor Photo" r:id="rId4" imgW="11476190" imgH="4210638" progId="MSPhotoEd.3">
                  <p:embed/>
                </p:oleObj>
              </mc:Choice>
              <mc:Fallback>
                <p:oleObj name="Photo Editor Photo" r:id="rId4" imgW="11476190" imgH="4210638" progId="MSPhotoEd.3">
                  <p:embed/>
                  <p:pic>
                    <p:nvPicPr>
                      <p:cNvPr id="1095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3729038"/>
                        <a:ext cx="6096000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96850" y="4606925"/>
            <a:ext cx="1739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Top level domain</a:t>
            </a:r>
            <a:b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600">
                <a:solidFill>
                  <a:srgbClr val="000000"/>
                </a:solidFill>
                <a:ea typeface="宋体" charset="0"/>
                <a:cs typeface="宋体" charset="0"/>
              </a:rPr>
              <a:t>(TLD)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1885950" y="4789488"/>
            <a:ext cx="36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366713" y="6003925"/>
            <a:ext cx="3386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Q:  how to query a hierarchy?</a:t>
            </a:r>
          </a:p>
        </p:txBody>
      </p:sp>
    </p:spTree>
    <p:extLst>
      <p:ext uri="{BB962C8B-B14F-4D97-AF65-F5344CB8AC3E}">
        <p14:creationId xmlns:p14="http://schemas.microsoft.com/office/powerpoint/2010/main" val="2911483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D3F747-7DC3-C14D-AA73-324F3D7A456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39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DNS</a:t>
            </a:r>
            <a: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</a:t>
            </a: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: </a:t>
            </a:r>
            <a:br>
              <a:rPr lang="en-US" altLang="zh-CN" sz="3600" u="sng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</a:br>
            <a:r>
              <a:rPr lang="en-US" sz="3600" u="sng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Two Types of Queries</a:t>
            </a:r>
            <a:endParaRPr lang="en-US" sz="4000" u="sng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19125" y="1438275"/>
            <a:ext cx="76327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800" u="sng" dirty="0">
                <a:solidFill>
                  <a:srgbClr val="FF0000"/>
                </a:solidFill>
                <a:latin typeface="Comic Sans MS" charset="0"/>
              </a:rPr>
              <a:t>Recursive query:</a:t>
            </a:r>
            <a:endParaRPr lang="en-US" altLang="x-none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The contacted name server resolves the name completely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</a:pPr>
            <a:endParaRPr lang="en-US" altLang="x-none" dirty="0">
              <a:solidFill>
                <a:srgbClr val="000000"/>
              </a:solidFill>
              <a:latin typeface="Comic Sans MS" charset="0"/>
            </a:endParaRPr>
          </a:p>
          <a:p>
            <a:pPr algn="l">
              <a:spcBef>
                <a:spcPct val="5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2800" u="sng" dirty="0">
                <a:solidFill>
                  <a:srgbClr val="FF0000"/>
                </a:solidFill>
                <a:latin typeface="Comic Sans MS" charset="0"/>
              </a:rPr>
              <a:t>Iterated query:</a:t>
            </a:r>
            <a:endParaRPr lang="en-US" altLang="x-none" dirty="0">
              <a:solidFill>
                <a:srgbClr val="FF0000"/>
              </a:solidFill>
              <a:latin typeface="Comic Sans MS" charset="0"/>
            </a:endParaRPr>
          </a:p>
          <a:p>
            <a:pPr algn="l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Comic Sans MS" charset="0"/>
                <a:ea typeface="宋体" charset="-122"/>
              </a:rPr>
              <a:t>C</a:t>
            </a:r>
            <a:r>
              <a:rPr lang="en-US" altLang="x-none" dirty="0">
                <a:solidFill>
                  <a:srgbClr val="000000"/>
                </a:solidFill>
                <a:latin typeface="Comic Sans MS" charset="0"/>
              </a:rPr>
              <a:t>ontacted server replies with name of server to contact</a:t>
            </a:r>
          </a:p>
          <a:p>
            <a:pPr marL="800100" lvl="1" indent="-342900" algn="l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I don</a:t>
            </a: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  <a:latin typeface="Comic Sans MS" charset="0"/>
              </a:rPr>
              <a:t>t know this name, but ask this server</a:t>
            </a:r>
            <a:r>
              <a:rPr lang="ja-JP" altLang="en-US" sz="2000">
                <a:solidFill>
                  <a:srgbClr val="000000"/>
                </a:solidFill>
                <a:latin typeface="Comic Sans MS" charset="0"/>
              </a:rPr>
              <a:t>”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D319EE-8953-7A43-9AFA-B8543DDE91A9}" type="slidenum">
              <a:rPr lang="en-US" altLang="x-none" sz="1400">
                <a:solidFill>
                  <a:srgbClr val="000000"/>
                </a:solidFill>
              </a:rPr>
              <a:pPr/>
              <a:t>4</a:t>
            </a:fld>
            <a:endParaRPr lang="en-US" altLang="x-none" sz="1400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38125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Recap: Client-Server Paradigm</a:t>
            </a:r>
            <a:endParaRPr lang="en-US" altLang="x-none" sz="4400">
              <a:ea typeface="ＭＳ Ｐゴシック" charset="-128"/>
            </a:endParaRPr>
          </a:p>
        </p:txBody>
      </p:sp>
      <p:grpSp>
        <p:nvGrpSpPr>
          <p:cNvPr id="54275" name="Group 262"/>
          <p:cNvGrpSpPr>
            <a:grpSpLocks/>
          </p:cNvGrpSpPr>
          <p:nvPr/>
        </p:nvGrpSpPr>
        <p:grpSpPr bwMode="auto">
          <a:xfrm>
            <a:off x="4899025" y="1847850"/>
            <a:ext cx="3678238" cy="3670300"/>
            <a:chOff x="3092" y="1182"/>
            <a:chExt cx="2317" cy="2312"/>
          </a:xfrm>
        </p:grpSpPr>
        <p:sp>
          <p:nvSpPr>
            <p:cNvPr id="1074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39 w 1292"/>
                <a:gd name="T1" fmla="*/ 3 h 1255"/>
                <a:gd name="T2" fmla="*/ 6 w 1292"/>
                <a:gd name="T3" fmla="*/ 14 h 1255"/>
                <a:gd name="T4" fmla="*/ 4 w 1292"/>
                <a:gd name="T5" fmla="*/ 46 h 1255"/>
                <a:gd name="T6" fmla="*/ 9 w 1292"/>
                <a:gd name="T7" fmla="*/ 73 h 1255"/>
                <a:gd name="T8" fmla="*/ 39 w 1292"/>
                <a:gd name="T9" fmla="*/ 76 h 1255"/>
                <a:gd name="T10" fmla="*/ 103 w 1292"/>
                <a:gd name="T11" fmla="*/ 99 h 1255"/>
                <a:gd name="T12" fmla="*/ 158 w 1292"/>
                <a:gd name="T13" fmla="*/ 109 h 1255"/>
                <a:gd name="T14" fmla="*/ 190 w 1292"/>
                <a:gd name="T15" fmla="*/ 90 h 1255"/>
                <a:gd name="T16" fmla="*/ 203 w 1292"/>
                <a:gd name="T17" fmla="*/ 39 h 1255"/>
                <a:gd name="T18" fmla="*/ 191 w 1292"/>
                <a:gd name="T19" fmla="*/ 18 h 1255"/>
                <a:gd name="T20" fmla="*/ 118 w 1292"/>
                <a:gd name="T21" fmla="*/ 10 h 1255"/>
                <a:gd name="T22" fmla="*/ 3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5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88 w 1340"/>
                <a:gd name="T1" fmla="*/ 3 h 1191"/>
                <a:gd name="T2" fmla="*/ 13 w 1340"/>
                <a:gd name="T3" fmla="*/ 5 h 1191"/>
                <a:gd name="T4" fmla="*/ 10 w 1340"/>
                <a:gd name="T5" fmla="*/ 35 h 1191"/>
                <a:gd name="T6" fmla="*/ 4 w 1340"/>
                <a:gd name="T7" fmla="*/ 63 h 1191"/>
                <a:gd name="T8" fmla="*/ 18 w 1340"/>
                <a:gd name="T9" fmla="*/ 76 h 1191"/>
                <a:gd name="T10" fmla="*/ 87 w 1340"/>
                <a:gd name="T11" fmla="*/ 76 h 1191"/>
                <a:gd name="T12" fmla="*/ 103 w 1340"/>
                <a:gd name="T13" fmla="*/ 99 h 1191"/>
                <a:gd name="T14" fmla="*/ 198 w 1340"/>
                <a:gd name="T15" fmla="*/ 95 h 1191"/>
                <a:gd name="T16" fmla="*/ 205 w 1340"/>
                <a:gd name="T17" fmla="*/ 50 h 1191"/>
                <a:gd name="T18" fmla="*/ 193 w 1340"/>
                <a:gd name="T19" fmla="*/ 30 h 1191"/>
                <a:gd name="T20" fmla="*/ 123 w 1340"/>
                <a:gd name="T21" fmla="*/ 25 h 1191"/>
                <a:gd name="T22" fmla="*/ 88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6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57 h 1662"/>
                <a:gd name="T2" fmla="*/ 17 w 2135"/>
                <a:gd name="T3" fmla="*/ 7 h 1662"/>
                <a:gd name="T4" fmla="*/ 105 w 2135"/>
                <a:gd name="T5" fmla="*/ 17 h 1662"/>
                <a:gd name="T6" fmla="*/ 195 w 2135"/>
                <a:gd name="T7" fmla="*/ 8 h 1662"/>
                <a:gd name="T8" fmla="*/ 323 w 2135"/>
                <a:gd name="T9" fmla="*/ 36 h 1662"/>
                <a:gd name="T10" fmla="*/ 324 w 2135"/>
                <a:gd name="T11" fmla="*/ 102 h 1662"/>
                <a:gd name="T12" fmla="*/ 255 w 2135"/>
                <a:gd name="T13" fmla="*/ 141 h 1662"/>
                <a:gd name="T14" fmla="*/ 131 w 2135"/>
                <a:gd name="T15" fmla="*/ 135 h 1662"/>
                <a:gd name="T16" fmla="*/ 80 w 2135"/>
                <a:gd name="T17" fmla="*/ 113 h 1662"/>
                <a:gd name="T18" fmla="*/ 30 w 2135"/>
                <a:gd name="T19" fmla="*/ 95 h 1662"/>
                <a:gd name="T20" fmla="*/ 4 w 2135"/>
                <a:gd name="T21" fmla="*/ 5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307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54521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0" name="Clip" r:id="rId4" imgW="1307079" imgH="1083682" progId="MS_ClipArt_Gallery.2">
                      <p:embed/>
                    </p:oleObj>
                  </mc:Choice>
                  <mc:Fallback>
                    <p:oleObj name="Clip" r:id="rId4" imgW="1307079" imgH="1083682" progId="MS_ClipArt_Gallery.2">
                      <p:embed/>
                      <p:pic>
                        <p:nvPicPr>
                          <p:cNvPr id="54521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522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1" name="Clip" r:id="rId6" imgW="682368" imgH="480541" progId="MS_ClipArt_Gallery.2">
                      <p:embed/>
                    </p:oleObj>
                  </mc:Choice>
                  <mc:Fallback>
                    <p:oleObj name="Clip" r:id="rId6" imgW="682368" imgH="480541" progId="MS_ClipArt_Gallery.2">
                      <p:embed/>
                      <p:pic>
                        <p:nvPicPr>
                          <p:cNvPr id="5452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8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08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54518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2" name="Clip" r:id="rId8" imgW="1307079" imgH="1083682" progId="MS_ClipArt_Gallery.2">
                      <p:embed/>
                    </p:oleObj>
                  </mc:Choice>
                  <mc:Fallback>
                    <p:oleObj name="Clip" r:id="rId8" imgW="1307079" imgH="1083682" progId="MS_ClipArt_Gallery.2">
                      <p:embed/>
                      <p:pic>
                        <p:nvPicPr>
                          <p:cNvPr id="54518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519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3" name="Clip" r:id="rId9" imgW="682368" imgH="480541" progId="MS_ClipArt_Gallery.2">
                      <p:embed/>
                    </p:oleObj>
                  </mc:Choice>
                  <mc:Fallback>
                    <p:oleObj name="Clip" r:id="rId9" imgW="682368" imgH="480541" progId="MS_ClipArt_Gallery.2">
                      <p:embed/>
                      <p:pic>
                        <p:nvPicPr>
                          <p:cNvPr id="54519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7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09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74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5" name="Oval 20"/>
              <p:cNvSpPr>
                <a:spLocks noChangeArrowheads="1"/>
              </p:cNvSpPr>
              <p:nvPr/>
            </p:nvSpPr>
            <p:spPr bwMode="auto">
              <a:xfrm>
                <a:off x="3844" y="467"/>
                <a:ext cx="45" cy="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6" name="Oval 21"/>
              <p:cNvSpPr>
                <a:spLocks noChangeArrowheads="1"/>
              </p:cNvSpPr>
              <p:nvPr/>
            </p:nvSpPr>
            <p:spPr bwMode="auto">
              <a:xfrm>
                <a:off x="3845" y="526"/>
                <a:ext cx="48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10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66" name="AutoShape 23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7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8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9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0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1" name="Line 28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2" name="Rectangle 29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73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11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63" name="Oval 32"/>
              <p:cNvSpPr>
                <a:spLocks noChangeArrowheads="1"/>
              </p:cNvSpPr>
              <p:nvPr/>
            </p:nvSpPr>
            <p:spPr bwMode="auto">
              <a:xfrm>
                <a:off x="3863" y="382"/>
                <a:ext cx="47" cy="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4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5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082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3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4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5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6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7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318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55" name="AutoShape 42"/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6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7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4" cy="235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8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59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0" name="Line 47"/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1" name="Rectangle 48"/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62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19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54487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4" name="Clip" r:id="rId10" imgW="1307079" imgH="1083682" progId="MS_ClipArt_Gallery.2">
                      <p:embed/>
                    </p:oleObj>
                  </mc:Choice>
                  <mc:Fallback>
                    <p:oleObj name="Clip" r:id="rId10" imgW="1307079" imgH="1083682" progId="MS_ClipArt_Gallery.2">
                      <p:embed/>
                      <p:pic>
                        <p:nvPicPr>
                          <p:cNvPr id="54487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8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aphicFrame>
            <p:nvGraphicFramePr>
              <p:cNvPr id="54489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35" name="Clip" r:id="rId11" imgW="1307079" imgH="1083682" progId="MS_ClipArt_Gallery.2">
                      <p:embed/>
                    </p:oleObj>
                  </mc:Choice>
                  <mc:Fallback>
                    <p:oleObj name="Clip" r:id="rId11" imgW="1307079" imgH="1083682" progId="MS_ClipArt_Gallery.2">
                      <p:embed/>
                      <p:pic>
                        <p:nvPicPr>
                          <p:cNvPr id="54489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9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91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52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3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4"/>
                  <a:ext cx="47" cy="4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54" name="Oval 58"/>
                <p:cNvSpPr>
                  <a:spLocks noChangeArrowheads="1"/>
                </p:cNvSpPr>
                <p:nvPr/>
              </p:nvSpPr>
              <p:spPr bwMode="auto">
                <a:xfrm>
                  <a:off x="3847" y="526"/>
                  <a:ext cx="51" cy="4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251" name="Line 59"/>
              <p:cNvSpPr>
                <a:spLocks noChangeShapeType="1"/>
              </p:cNvSpPr>
              <p:nvPr/>
            </p:nvSpPr>
            <p:spPr bwMode="auto">
              <a:xfrm>
                <a:off x="3653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aphicFrame>
          <p:nvGraphicFramePr>
            <p:cNvPr id="54320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6" name="Clip" r:id="rId12" imgW="1307079" imgH="1083682" progId="MS_ClipArt_Gallery.2">
                    <p:embed/>
                  </p:oleObj>
                </mc:Choice>
                <mc:Fallback>
                  <p:oleObj name="Clip" r:id="rId12" imgW="1307079" imgH="1083682" progId="MS_ClipArt_Gallery.2">
                    <p:embed/>
                    <p:pic>
                      <p:nvPicPr>
                        <p:cNvPr id="5432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1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7" name="Clip" r:id="rId13" imgW="1307079" imgH="1083682" progId="MS_ClipArt_Gallery.2">
                    <p:embed/>
                  </p:oleObj>
                </mc:Choice>
                <mc:Fallback>
                  <p:oleObj name="Clip" r:id="rId13" imgW="1307079" imgH="1083682" progId="MS_ClipArt_Gallery.2">
                    <p:embed/>
                    <p:pic>
                      <p:nvPicPr>
                        <p:cNvPr id="54321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0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1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2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3" name="Line 65"/>
            <p:cNvSpPr>
              <a:spLocks noChangeShapeType="1"/>
            </p:cNvSpPr>
            <p:nvPr/>
          </p:nvSpPr>
          <p:spPr bwMode="auto">
            <a:xfrm rot="-5400000">
              <a:off x="4097" y="2842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4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5" name="Line 67"/>
            <p:cNvSpPr>
              <a:spLocks noChangeShapeType="1"/>
            </p:cNvSpPr>
            <p:nvPr/>
          </p:nvSpPr>
          <p:spPr bwMode="auto">
            <a:xfrm rot="16200000" flipV="1">
              <a:off x="3921" y="2623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6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7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8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aphicFrame>
          <p:nvGraphicFramePr>
            <p:cNvPr id="54331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8" name="Clip" r:id="rId14" imgW="983255" imgH="1207724" progId="MS_ClipArt_Gallery.2">
                    <p:embed/>
                  </p:oleObj>
                </mc:Choice>
                <mc:Fallback>
                  <p:oleObj name="Clip" r:id="rId14" imgW="983255" imgH="1207724" progId="MS_ClipArt_Gallery.2">
                    <p:embed/>
                    <p:pic>
                      <p:nvPicPr>
                        <p:cNvPr id="54331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2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39" name="Clip" r:id="rId16" imgW="983255" imgH="1207724" progId="MS_ClipArt_Gallery.2">
                    <p:embed/>
                  </p:oleObj>
                </mc:Choice>
                <mc:Fallback>
                  <p:oleObj name="Clip" r:id="rId16" imgW="983255" imgH="1207724" progId="MS_ClipArt_Gallery.2">
                    <p:embed/>
                    <p:pic>
                      <p:nvPicPr>
                        <p:cNvPr id="54332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9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20 h 228"/>
                <a:gd name="T2" fmla="*/ 69 w 972"/>
                <a:gd name="T3" fmla="*/ 3 h 228"/>
                <a:gd name="T4" fmla="*/ 156 w 972"/>
                <a:gd name="T5" fmla="*/ 15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334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54485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40" name="Clip" r:id="rId17" imgW="826793" imgH="840481" progId="MS_ClipArt_Gallery.2">
                      <p:embed/>
                    </p:oleObj>
                  </mc:Choice>
                  <mc:Fallback>
                    <p:oleObj name="Clip" r:id="rId17" imgW="826793" imgH="840481" progId="MS_ClipArt_Gallery.2">
                      <p:embed/>
                      <p:pic>
                        <p:nvPicPr>
                          <p:cNvPr id="54485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486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41" name="Clip" r:id="rId19" imgW="1268227" imgH="1200237" progId="MS_ClipArt_Gallery.2">
                      <p:embed/>
                    </p:oleObj>
                  </mc:Choice>
                  <mc:Fallback>
                    <p:oleObj name="Clip" r:id="rId19" imgW="1268227" imgH="1200237" progId="MS_ClipArt_Gallery.2">
                      <p:embed/>
                      <p:pic>
                        <p:nvPicPr>
                          <p:cNvPr id="54486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335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54483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42" name="Clip" r:id="rId21" imgW="826793" imgH="840481" progId="MS_ClipArt_Gallery.2">
                      <p:embed/>
                    </p:oleObj>
                  </mc:Choice>
                  <mc:Fallback>
                    <p:oleObj name="Clip" r:id="rId21" imgW="826793" imgH="840481" progId="MS_ClipArt_Gallery.2">
                      <p:embed/>
                      <p:pic>
                        <p:nvPicPr>
                          <p:cNvPr id="54483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484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43" name="Clip" r:id="rId22" imgW="1268227" imgH="1200237" progId="MS_ClipArt_Gallery.2">
                      <p:embed/>
                    </p:oleObj>
                  </mc:Choice>
                  <mc:Fallback>
                    <p:oleObj name="Clip" r:id="rId22" imgW="1268227" imgH="1200237" progId="MS_ClipArt_Gallery.2">
                      <p:embed/>
                      <p:pic>
                        <p:nvPicPr>
                          <p:cNvPr id="54484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336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54481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44" name="Clip" r:id="rId23" imgW="826793" imgH="840481" progId="MS_ClipArt_Gallery.2">
                      <p:embed/>
                    </p:oleObj>
                  </mc:Choice>
                  <mc:Fallback>
                    <p:oleObj name="Clip" r:id="rId23" imgW="826793" imgH="840481" progId="MS_ClipArt_Gallery.2">
                      <p:embed/>
                      <p:pic>
                        <p:nvPicPr>
                          <p:cNvPr id="54481" name="Object 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7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3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338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3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46" name="Rectangle 92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339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31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2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3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4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5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6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7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38" name="Rectangle 101"/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106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7" name="Line 103"/>
            <p:cNvSpPr>
              <a:spLocks noChangeShapeType="1"/>
            </p:cNvSpPr>
            <p:nvPr/>
          </p:nvSpPr>
          <p:spPr bwMode="auto">
            <a:xfrm rot="-5400000">
              <a:off x="4934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8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9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0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1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2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3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4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5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6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17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352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19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0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1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22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57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9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30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458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6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27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3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6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7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8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209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44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6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7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445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3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14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4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3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4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5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96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31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3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4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432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0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201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5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0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1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2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83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18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0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91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419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6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7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88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6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7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8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69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70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405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7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8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406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7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4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75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7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4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5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6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57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392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6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4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5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393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0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1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8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62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8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40" name="Oval 229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1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2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3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44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379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1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52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380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8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49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54359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27" name="Oval 243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8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29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0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131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54366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8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9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4367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4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5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1136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126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54276" name="Group 30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54288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067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8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9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0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2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73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54289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060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1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2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3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solidFill>
                      <a:srgbClr val="FFFFFF"/>
                    </a:solidFill>
                  </a:rPr>
                  <a:t>application</a:t>
                </a:r>
                <a:endParaRPr lang="en-US" sz="100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transport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network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rgbClr val="000000"/>
                    </a:solidFill>
                  </a:rPr>
                  <a:t>physical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5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66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77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1054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285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1056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7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FF0000"/>
                    </a:solidFill>
                  </a:rPr>
                  <a:t>request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4278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2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54281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1052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1053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FF0000"/>
                    </a:solidFill>
                  </a:rPr>
                  <a:t>reply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5959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772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zh-CN" dirty="0">
                <a:latin typeface="Comic Sans MS" charset="0"/>
                <a:ea typeface="宋体" charset="-122"/>
              </a:rPr>
              <a:t>The basic paradigm</a:t>
            </a:r>
            <a:br>
              <a:rPr lang="en-US" altLang="zh-CN" dirty="0">
                <a:latin typeface="Comic Sans MS" charset="0"/>
                <a:ea typeface="宋体" charset="-122"/>
              </a:rPr>
            </a:br>
            <a:r>
              <a:rPr lang="en-US" altLang="zh-CN" dirty="0">
                <a:latin typeface="Comic Sans MS" charset="0"/>
                <a:ea typeface="宋体" charset="-122"/>
              </a:rPr>
              <a:t>of network </a:t>
            </a:r>
            <a:br>
              <a:rPr lang="en-US" altLang="zh-CN" dirty="0">
                <a:latin typeface="Comic Sans MS" charset="0"/>
                <a:ea typeface="宋体" charset="-122"/>
              </a:rPr>
            </a:br>
            <a:r>
              <a:rPr lang="en-US" altLang="zh-CN" dirty="0">
                <a:latin typeface="Comic Sans MS" charset="0"/>
                <a:ea typeface="宋体" charset="-122"/>
              </a:rPr>
              <a:t>applications is the </a:t>
            </a:r>
            <a:br>
              <a:rPr lang="en-US" altLang="zh-CN" dirty="0">
                <a:latin typeface="Comic Sans MS" charset="0"/>
                <a:ea typeface="宋体" charset="-122"/>
              </a:rPr>
            </a:br>
            <a:r>
              <a:rPr lang="en-US" altLang="x-none" dirty="0">
                <a:latin typeface="Comic Sans MS" charset="0"/>
              </a:rPr>
              <a:t>client-server</a:t>
            </a:r>
            <a:br>
              <a:rPr lang="en-US" altLang="zh-CN" dirty="0">
                <a:latin typeface="Comic Sans MS" charset="0"/>
                <a:ea typeface="宋体" charset="-122"/>
              </a:rPr>
            </a:br>
            <a:r>
              <a:rPr lang="en-US" altLang="zh-CN" dirty="0">
                <a:latin typeface="Comic Sans MS" charset="0"/>
                <a:ea typeface="宋体" charset="-122"/>
              </a:rPr>
              <a:t>(C-S) paradigm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altLang="zh-CN" dirty="0">
              <a:latin typeface="Comic Sans MS" charset="0"/>
              <a:ea typeface="宋体" charset="-122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zh-CN" dirty="0">
                <a:latin typeface="Comic Sans MS" charset="0"/>
                <a:ea typeface="宋体" charset="-122"/>
              </a:rPr>
              <a:t>Some key design questions</a:t>
            </a:r>
            <a:br>
              <a:rPr lang="en-US" altLang="zh-CN" dirty="0">
                <a:latin typeface="Comic Sans MS" charset="0"/>
                <a:ea typeface="宋体" charset="-122"/>
              </a:rPr>
            </a:br>
            <a:r>
              <a:rPr lang="en-US" altLang="zh-CN" dirty="0">
                <a:latin typeface="Comic Sans MS" charset="0"/>
                <a:ea typeface="宋体" charset="-122"/>
              </a:rPr>
              <a:t>to ask about a C-S application: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Comic Sans MS" charset="0"/>
                <a:ea typeface="宋体" charset="-122"/>
              </a:rPr>
              <a:t>extensibility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Comic Sans MS" charset="0"/>
                <a:ea typeface="宋体" charset="-122"/>
              </a:rPr>
              <a:t>scalability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Comic Sans MS" charset="0"/>
                <a:ea typeface="宋体" charset="-122"/>
              </a:rPr>
              <a:t>robustness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sz="2000" dirty="0">
                <a:latin typeface="Comic Sans MS" charset="0"/>
                <a:ea typeface="宋体" charset="-122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27975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E8F1503-D367-6F4F-ABA9-6D1EA15E5C4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40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33400" y="128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3200" u="sng" dirty="0">
                <a:solidFill>
                  <a:srgbClr val="3333CC"/>
                </a:solidFill>
                <a:latin typeface="Comic Sans MS" charset="0"/>
                <a:ea typeface="ＭＳ Ｐゴシック" charset="0"/>
              </a:rPr>
              <a:t>Two Extreme DNS</a:t>
            </a:r>
            <a:r>
              <a:rPr lang="en-US" altLang="zh-CN" sz="3200" u="sng" dirty="0">
                <a:solidFill>
                  <a:srgbClr val="3333CC"/>
                </a:solidFill>
                <a:latin typeface="Comic Sans MS" charset="0"/>
                <a:ea typeface="宋体" charset="0"/>
                <a:cs typeface="宋体" charset="0"/>
              </a:rPr>
              <a:t> Message Flows</a:t>
            </a:r>
            <a:endParaRPr lang="en-US" sz="3600" u="sng" dirty="0">
              <a:solidFill>
                <a:srgbClr val="3333CC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450850" y="2797175"/>
            <a:ext cx="65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client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090170" y="6553200"/>
            <a:ext cx="2547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informatics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xmu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.edu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.cn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3669" name="Object 3"/>
          <p:cNvGraphicFramePr>
            <a:graphicFrameLocks noChangeAspect="1"/>
          </p:cNvGraphicFramePr>
          <p:nvPr/>
        </p:nvGraphicFramePr>
        <p:xfrm>
          <a:off x="2863850" y="5961063"/>
          <a:ext cx="833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93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1136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961063"/>
                        <a:ext cx="833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1490663" y="1338263"/>
            <a:ext cx="2011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71" name="Group 21"/>
          <p:cNvGrpSpPr>
            <a:grpSpLocks/>
          </p:cNvGrpSpPr>
          <p:nvPr/>
        </p:nvGrpSpPr>
        <p:grpSpPr bwMode="auto">
          <a:xfrm>
            <a:off x="1150938" y="2078038"/>
            <a:ext cx="914400" cy="971550"/>
            <a:chOff x="3294" y="1254"/>
            <a:chExt cx="576" cy="612"/>
          </a:xfrm>
        </p:grpSpPr>
        <p:sp>
          <p:nvSpPr>
            <p:cNvPr id="8259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60" name="Text Box 23"/>
            <p:cNvSpPr txBox="1">
              <a:spLocks noChangeArrowheads="1"/>
            </p:cNvSpPr>
            <p:nvPr/>
          </p:nvSpPr>
          <p:spPr bwMode="auto">
            <a:xfrm>
              <a:off x="3368" y="13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2" name="Group 24"/>
          <p:cNvGrpSpPr>
            <a:grpSpLocks/>
          </p:cNvGrpSpPr>
          <p:nvPr/>
        </p:nvGrpSpPr>
        <p:grpSpPr bwMode="auto">
          <a:xfrm>
            <a:off x="1360488" y="2306638"/>
            <a:ext cx="733425" cy="762000"/>
            <a:chOff x="3426" y="1398"/>
            <a:chExt cx="462" cy="480"/>
          </a:xfrm>
        </p:grpSpPr>
        <p:sp>
          <p:nvSpPr>
            <p:cNvPr id="8257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8" name="Text Box 26"/>
            <p:cNvSpPr txBox="1">
              <a:spLocks noChangeArrowheads="1"/>
            </p:cNvSpPr>
            <p:nvPr/>
          </p:nvSpPr>
          <p:spPr bwMode="auto">
            <a:xfrm>
              <a:off x="3644" y="154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3" name="Group 27"/>
          <p:cNvGrpSpPr>
            <a:grpSpLocks/>
          </p:cNvGrpSpPr>
          <p:nvPr/>
        </p:nvGrpSpPr>
        <p:grpSpPr bwMode="auto">
          <a:xfrm>
            <a:off x="1436688" y="2855913"/>
            <a:ext cx="1485900" cy="461962"/>
            <a:chOff x="3474" y="1744"/>
            <a:chExt cx="936" cy="291"/>
          </a:xfrm>
        </p:grpSpPr>
        <p:sp>
          <p:nvSpPr>
            <p:cNvPr id="8255" name="Line 28"/>
            <p:cNvSpPr>
              <a:spLocks noChangeShapeType="1"/>
            </p:cNvSpPr>
            <p:nvPr/>
          </p:nvSpPr>
          <p:spPr bwMode="auto">
            <a:xfrm flipV="1">
              <a:off x="3474" y="1986"/>
              <a:ext cx="936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6" name="Text Box 29"/>
            <p:cNvSpPr txBox="1">
              <a:spLocks noChangeArrowheads="1"/>
            </p:cNvSpPr>
            <p:nvPr/>
          </p:nvSpPr>
          <p:spPr bwMode="auto">
            <a:xfrm>
              <a:off x="3842" y="174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74" name="Group 30"/>
          <p:cNvGrpSpPr>
            <a:grpSpLocks/>
          </p:cNvGrpSpPr>
          <p:nvPr/>
        </p:nvGrpSpPr>
        <p:grpSpPr bwMode="auto">
          <a:xfrm>
            <a:off x="2101850" y="1666875"/>
            <a:ext cx="369888" cy="657225"/>
            <a:chOff x="4180" y="783"/>
            <a:chExt cx="150" cy="307"/>
          </a:xfrm>
        </p:grpSpPr>
        <p:sp>
          <p:nvSpPr>
            <p:cNvPr id="8247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8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9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0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3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54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5" name="Group 39"/>
          <p:cNvGrpSpPr>
            <a:grpSpLocks/>
          </p:cNvGrpSpPr>
          <p:nvPr/>
        </p:nvGrpSpPr>
        <p:grpSpPr bwMode="auto">
          <a:xfrm>
            <a:off x="2930525" y="3095625"/>
            <a:ext cx="369888" cy="657225"/>
            <a:chOff x="4180" y="783"/>
            <a:chExt cx="150" cy="307"/>
          </a:xfrm>
        </p:grpSpPr>
        <p:sp>
          <p:nvSpPr>
            <p:cNvPr id="8239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0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1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2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3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4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5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46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6" name="Group 48"/>
          <p:cNvGrpSpPr>
            <a:grpSpLocks/>
          </p:cNvGrpSpPr>
          <p:nvPr/>
        </p:nvGrpSpPr>
        <p:grpSpPr bwMode="auto">
          <a:xfrm>
            <a:off x="2911475" y="4714875"/>
            <a:ext cx="369888" cy="657225"/>
            <a:chOff x="4180" y="783"/>
            <a:chExt cx="150" cy="307"/>
          </a:xfrm>
        </p:grpSpPr>
        <p:sp>
          <p:nvSpPr>
            <p:cNvPr id="82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09" name="Text Box 57"/>
          <p:cNvSpPr txBox="1">
            <a:spLocks noChangeArrowheads="1"/>
          </p:cNvSpPr>
          <p:nvPr/>
        </p:nvSpPr>
        <p:spPr bwMode="auto">
          <a:xfrm>
            <a:off x="2111375" y="5418808"/>
            <a:ext cx="236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authoritative name server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78" name="Group 58"/>
          <p:cNvGrpSpPr>
            <a:grpSpLocks/>
          </p:cNvGrpSpPr>
          <p:nvPr/>
        </p:nvGrpSpPr>
        <p:grpSpPr bwMode="auto">
          <a:xfrm>
            <a:off x="1487488" y="3643313"/>
            <a:ext cx="1606550" cy="1016000"/>
            <a:chOff x="3464" y="2282"/>
            <a:chExt cx="1012" cy="640"/>
          </a:xfrm>
        </p:grpSpPr>
        <p:sp>
          <p:nvSpPr>
            <p:cNvPr id="8229" name="Text Box 59"/>
            <p:cNvSpPr txBox="1">
              <a:spLocks noChangeArrowheads="1"/>
            </p:cNvSpPr>
            <p:nvPr/>
          </p:nvSpPr>
          <p:spPr bwMode="auto">
            <a:xfrm>
              <a:off x="4003" y="241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30" name="Line 60"/>
            <p:cNvSpPr>
              <a:spLocks noChangeShapeType="1"/>
            </p:cNvSpPr>
            <p:nvPr/>
          </p:nvSpPr>
          <p:spPr bwMode="auto">
            <a:xfrm>
              <a:off x="3464" y="2282"/>
              <a:ext cx="1012" cy="6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79" name="Group 61"/>
          <p:cNvGrpSpPr>
            <a:grpSpLocks/>
          </p:cNvGrpSpPr>
          <p:nvPr/>
        </p:nvGrpSpPr>
        <p:grpSpPr bwMode="auto">
          <a:xfrm>
            <a:off x="1254125" y="3676650"/>
            <a:ext cx="1703388" cy="1068388"/>
            <a:chOff x="3517" y="2219"/>
            <a:chExt cx="1073" cy="673"/>
          </a:xfrm>
        </p:grpSpPr>
        <p:sp>
          <p:nvSpPr>
            <p:cNvPr id="8227" name="Text Box 62"/>
            <p:cNvSpPr txBox="1">
              <a:spLocks noChangeArrowheads="1"/>
            </p:cNvSpPr>
            <p:nvPr/>
          </p:nvSpPr>
          <p:spPr bwMode="auto">
            <a:xfrm>
              <a:off x="4057" y="257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 flipH="1" flipV="1">
              <a:off x="3517" y="2219"/>
              <a:ext cx="1073" cy="6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226" name="Text Box 66"/>
          <p:cNvSpPr txBox="1">
            <a:spLocks noChangeArrowheads="1"/>
          </p:cNvSpPr>
          <p:nvPr/>
        </p:nvSpPr>
        <p:spPr bwMode="auto">
          <a:xfrm>
            <a:off x="2484438" y="2701925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ea typeface="宋体" charset="0"/>
                <a:cs typeface="宋体" charset="0"/>
              </a:rPr>
              <a:t>TLD</a:t>
            </a:r>
            <a:r>
              <a:rPr lang="en-US" sz="1400" dirty="0">
                <a:solidFill>
                  <a:srgbClr val="000000"/>
                </a:solidFill>
              </a:rPr>
              <a:t> name server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81" name="Group 67"/>
          <p:cNvGrpSpPr>
            <a:grpSpLocks/>
          </p:cNvGrpSpPr>
          <p:nvPr/>
        </p:nvGrpSpPr>
        <p:grpSpPr bwMode="auto">
          <a:xfrm>
            <a:off x="1436688" y="3352800"/>
            <a:ext cx="1419225" cy="461963"/>
            <a:chOff x="3474" y="2057"/>
            <a:chExt cx="894" cy="291"/>
          </a:xfrm>
        </p:grpSpPr>
        <p:sp>
          <p:nvSpPr>
            <p:cNvPr id="8223" name="Line 68"/>
            <p:cNvSpPr>
              <a:spLocks noChangeShapeType="1"/>
            </p:cNvSpPr>
            <p:nvPr/>
          </p:nvSpPr>
          <p:spPr bwMode="auto">
            <a:xfrm flipH="1" flipV="1">
              <a:off x="3474" y="2094"/>
              <a:ext cx="8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224" name="Text Box 69"/>
            <p:cNvSpPr txBox="1">
              <a:spLocks noChangeArrowheads="1"/>
            </p:cNvSpPr>
            <p:nvPr/>
          </p:nvSpPr>
          <p:spPr bwMode="auto">
            <a:xfrm>
              <a:off x="3822" y="205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4848225" y="283051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client</a:t>
            </a: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6151785" y="6582354"/>
            <a:ext cx="25474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informatics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xmu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</a:rPr>
              <a:t>.edu</a:t>
            </a:r>
            <a:r>
              <a:rPr lang="en-US" altLang="zh-CN" sz="1400" b="1" dirty="0" err="1">
                <a:solidFill>
                  <a:srgbClr val="000000"/>
                </a:solidFill>
                <a:latin typeface="Courier New" charset="0"/>
              </a:rPr>
              <a:t>.cn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13684" name="Object 3"/>
          <p:cNvGraphicFramePr>
            <a:graphicFrameLocks noChangeAspect="1"/>
          </p:cNvGraphicFramePr>
          <p:nvPr/>
        </p:nvGraphicFramePr>
        <p:xfrm>
          <a:off x="7192963" y="5961063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94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1368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5961063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5819775" y="1338263"/>
            <a:ext cx="201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solidFill>
                  <a:srgbClr val="000000"/>
                </a:solidFill>
              </a:rPr>
              <a:t>root name server</a:t>
            </a:r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86" name="Group 21"/>
          <p:cNvGrpSpPr>
            <a:grpSpLocks/>
          </p:cNvGrpSpPr>
          <p:nvPr/>
        </p:nvGrpSpPr>
        <p:grpSpPr bwMode="auto">
          <a:xfrm>
            <a:off x="5480050" y="2078038"/>
            <a:ext cx="914400" cy="971550"/>
            <a:chOff x="3294" y="1254"/>
            <a:chExt cx="576" cy="612"/>
          </a:xfrm>
        </p:grpSpPr>
        <p:sp>
          <p:nvSpPr>
            <p:cNvPr id="85" name="Line 22"/>
            <p:cNvSpPr>
              <a:spLocks noChangeShapeType="1"/>
            </p:cNvSpPr>
            <p:nvPr/>
          </p:nvSpPr>
          <p:spPr bwMode="auto">
            <a:xfrm flipV="1">
              <a:off x="3294" y="1254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" name="Text Box 23"/>
            <p:cNvSpPr txBox="1">
              <a:spLocks noChangeArrowheads="1"/>
            </p:cNvSpPr>
            <p:nvPr/>
          </p:nvSpPr>
          <p:spPr bwMode="auto">
            <a:xfrm>
              <a:off x="3368" y="13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7" name="Group 24"/>
          <p:cNvGrpSpPr>
            <a:grpSpLocks/>
          </p:cNvGrpSpPr>
          <p:nvPr/>
        </p:nvGrpSpPr>
        <p:grpSpPr bwMode="auto">
          <a:xfrm>
            <a:off x="5689600" y="2306638"/>
            <a:ext cx="733425" cy="762000"/>
            <a:chOff x="3426" y="1398"/>
            <a:chExt cx="462" cy="480"/>
          </a:xfrm>
        </p:grpSpPr>
        <p:sp>
          <p:nvSpPr>
            <p:cNvPr id="88" name="Line 25"/>
            <p:cNvSpPr>
              <a:spLocks noChangeShapeType="1"/>
            </p:cNvSpPr>
            <p:nvPr/>
          </p:nvSpPr>
          <p:spPr bwMode="auto">
            <a:xfrm flipH="1">
              <a:off x="3426" y="1398"/>
              <a:ext cx="46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9" name="Text Box 26"/>
            <p:cNvSpPr txBox="1">
              <a:spLocks noChangeArrowheads="1"/>
            </p:cNvSpPr>
            <p:nvPr/>
          </p:nvSpPr>
          <p:spPr bwMode="auto">
            <a:xfrm>
              <a:off x="3644" y="154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8" name="Group 27"/>
          <p:cNvGrpSpPr>
            <a:grpSpLocks/>
          </p:cNvGrpSpPr>
          <p:nvPr/>
        </p:nvGrpSpPr>
        <p:grpSpPr bwMode="auto">
          <a:xfrm>
            <a:off x="6734175" y="2206625"/>
            <a:ext cx="639763" cy="868363"/>
            <a:chOff x="4084" y="1335"/>
            <a:chExt cx="403" cy="547"/>
          </a:xfrm>
        </p:grpSpPr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4084" y="1335"/>
              <a:ext cx="400" cy="5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" name="Text Box 29"/>
            <p:cNvSpPr txBox="1">
              <a:spLocks noChangeArrowheads="1"/>
            </p:cNvSpPr>
            <p:nvPr/>
          </p:nvSpPr>
          <p:spPr bwMode="auto">
            <a:xfrm>
              <a:off x="4263" y="142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3689" name="Group 30"/>
          <p:cNvGrpSpPr>
            <a:grpSpLocks/>
          </p:cNvGrpSpPr>
          <p:nvPr/>
        </p:nvGrpSpPr>
        <p:grpSpPr bwMode="auto">
          <a:xfrm>
            <a:off x="6430963" y="1666875"/>
            <a:ext cx="369887" cy="657225"/>
            <a:chOff x="4180" y="783"/>
            <a:chExt cx="150" cy="307"/>
          </a:xfrm>
        </p:grpSpPr>
        <p:sp>
          <p:nvSpPr>
            <p:cNvPr id="94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7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9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0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1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0" name="Group 39"/>
          <p:cNvGrpSpPr>
            <a:grpSpLocks/>
          </p:cNvGrpSpPr>
          <p:nvPr/>
        </p:nvGrpSpPr>
        <p:grpSpPr bwMode="auto">
          <a:xfrm>
            <a:off x="7259638" y="3095625"/>
            <a:ext cx="369887" cy="657225"/>
            <a:chOff x="4180" y="783"/>
            <a:chExt cx="150" cy="307"/>
          </a:xfrm>
        </p:grpSpPr>
        <p:sp>
          <p:nvSpPr>
            <p:cNvPr id="103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6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0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1" name="Group 48"/>
          <p:cNvGrpSpPr>
            <a:grpSpLocks/>
          </p:cNvGrpSpPr>
          <p:nvPr/>
        </p:nvGrpSpPr>
        <p:grpSpPr bwMode="auto">
          <a:xfrm>
            <a:off x="7240588" y="4714875"/>
            <a:ext cx="369887" cy="657225"/>
            <a:chOff x="4180" y="783"/>
            <a:chExt cx="150" cy="307"/>
          </a:xfrm>
        </p:grpSpPr>
        <p:sp>
          <p:nvSpPr>
            <p:cNvPr id="112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3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5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7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8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9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6449218" y="5428615"/>
            <a:ext cx="236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authoritative name server</a:t>
            </a:r>
            <a:endParaRPr 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93" name="Group 58"/>
          <p:cNvGrpSpPr>
            <a:grpSpLocks/>
          </p:cNvGrpSpPr>
          <p:nvPr/>
        </p:nvGrpSpPr>
        <p:grpSpPr bwMode="auto">
          <a:xfrm>
            <a:off x="7004050" y="3784600"/>
            <a:ext cx="482600" cy="923925"/>
            <a:chOff x="4117" y="2329"/>
            <a:chExt cx="304" cy="582"/>
          </a:xfrm>
        </p:grpSpPr>
        <p:sp>
          <p:nvSpPr>
            <p:cNvPr id="122" name="Text Box 59"/>
            <p:cNvSpPr txBox="1">
              <a:spLocks noChangeArrowheads="1"/>
            </p:cNvSpPr>
            <p:nvPr/>
          </p:nvSpPr>
          <p:spPr bwMode="auto">
            <a:xfrm>
              <a:off x="4117" y="250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3" name="Line 60"/>
            <p:cNvSpPr>
              <a:spLocks noChangeShapeType="1"/>
            </p:cNvSpPr>
            <p:nvPr/>
          </p:nvSpPr>
          <p:spPr bwMode="auto">
            <a:xfrm>
              <a:off x="4415" y="2329"/>
              <a:ext cx="6" cy="5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13694" name="Group 61"/>
          <p:cNvGrpSpPr>
            <a:grpSpLocks/>
          </p:cNvGrpSpPr>
          <p:nvPr/>
        </p:nvGrpSpPr>
        <p:grpSpPr bwMode="auto">
          <a:xfrm>
            <a:off x="7319963" y="3811588"/>
            <a:ext cx="511175" cy="866775"/>
            <a:chOff x="4590" y="2346"/>
            <a:chExt cx="322" cy="546"/>
          </a:xfrm>
        </p:grpSpPr>
        <p:sp>
          <p:nvSpPr>
            <p:cNvPr id="125" name="Text Box 62"/>
            <p:cNvSpPr txBox="1">
              <a:spLocks noChangeArrowheads="1"/>
            </p:cNvSpPr>
            <p:nvPr/>
          </p:nvSpPr>
          <p:spPr bwMode="auto">
            <a:xfrm>
              <a:off x="4688" y="24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6" name="Line 63"/>
            <p:cNvSpPr>
              <a:spLocks noChangeShapeType="1"/>
            </p:cNvSpPr>
            <p:nvPr/>
          </p:nvSpPr>
          <p:spPr bwMode="auto">
            <a:xfrm flipH="1" flipV="1">
              <a:off x="4590" y="2346"/>
              <a:ext cx="0" cy="5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9" name="Text Box 66"/>
          <p:cNvSpPr txBox="1">
            <a:spLocks noChangeArrowheads="1"/>
          </p:cNvSpPr>
          <p:nvPr/>
        </p:nvSpPr>
        <p:spPr bwMode="auto">
          <a:xfrm>
            <a:off x="7364413" y="2801938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rgbClr val="000000"/>
                </a:solidFill>
                <a:ea typeface="宋体" charset="0"/>
                <a:cs typeface="宋体" charset="0"/>
              </a:rPr>
              <a:t>TLD</a:t>
            </a:r>
            <a:r>
              <a:rPr lang="en-US" sz="1400" dirty="0">
                <a:solidFill>
                  <a:srgbClr val="000000"/>
                </a:solidFill>
              </a:rPr>
              <a:t> name server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3696" name="Group 67"/>
          <p:cNvGrpSpPr>
            <a:grpSpLocks/>
          </p:cNvGrpSpPr>
          <p:nvPr/>
        </p:nvGrpSpPr>
        <p:grpSpPr bwMode="auto">
          <a:xfrm>
            <a:off x="6600825" y="2355850"/>
            <a:ext cx="584200" cy="877888"/>
            <a:chOff x="4000" y="1429"/>
            <a:chExt cx="368" cy="553"/>
          </a:xfrm>
        </p:grpSpPr>
        <p:sp>
          <p:nvSpPr>
            <p:cNvPr id="131" name="Line 68"/>
            <p:cNvSpPr>
              <a:spLocks noChangeShapeType="1"/>
            </p:cNvSpPr>
            <p:nvPr/>
          </p:nvSpPr>
          <p:spPr bwMode="auto">
            <a:xfrm flipH="1" flipV="1">
              <a:off x="4000" y="1429"/>
              <a:ext cx="368" cy="5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" name="Text Box 69"/>
            <p:cNvSpPr txBox="1">
              <a:spLocks noChangeArrowheads="1"/>
            </p:cNvSpPr>
            <p:nvPr/>
          </p:nvSpPr>
          <p:spPr bwMode="auto">
            <a:xfrm>
              <a:off x="4024" y="169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 dirty="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cxnSp>
        <p:nvCxnSpPr>
          <p:cNvPr id="113697" name="Straight Connector 8"/>
          <p:cNvCxnSpPr>
            <a:cxnSpLocks noChangeShapeType="1"/>
          </p:cNvCxnSpPr>
          <p:nvPr/>
        </p:nvCxnSpPr>
        <p:spPr bwMode="auto">
          <a:xfrm flipH="1">
            <a:off x="4629150" y="1336675"/>
            <a:ext cx="15875" cy="5521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3698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25788"/>
            <a:ext cx="9540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9" name="Picture 1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078163"/>
            <a:ext cx="9525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9797" y="4660526"/>
            <a:ext cx="2255747" cy="707886"/>
          </a:xfrm>
          <a:prstGeom prst="rect">
            <a:avLst/>
          </a:prstGeom>
          <a:noFill/>
          <a:ln w="63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Q: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Issues of the </a:t>
            </a:r>
            <a:br>
              <a:rPr lang="en-US" altLang="x-none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000" dirty="0">
                <a:solidFill>
                  <a:srgbClr val="000000"/>
                </a:solidFill>
                <a:latin typeface="Comic Sans MS" charset="0"/>
              </a:rPr>
              <a:t>two approaches?</a:t>
            </a:r>
            <a:endParaRPr lang="en-US" altLang="x-non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BD4CC-061B-4547-9973-3E8494CCB5DD}"/>
              </a:ext>
            </a:extLst>
          </p:cNvPr>
          <p:cNvSpPr txBox="1"/>
          <p:nvPr/>
        </p:nvSpPr>
        <p:spPr>
          <a:xfrm>
            <a:off x="223457" y="1672261"/>
            <a:ext cx="1478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Iterative</a:t>
            </a:r>
            <a:r>
              <a:rPr lang="zh-CN" altLang="en-US" sz="14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query</a:t>
            </a:r>
            <a:endParaRPr lang="en-US" sz="1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3D3C42-A6D3-9C46-A00D-BFED46987796}"/>
              </a:ext>
            </a:extLst>
          </p:cNvPr>
          <p:cNvSpPr txBox="1"/>
          <p:nvPr/>
        </p:nvSpPr>
        <p:spPr>
          <a:xfrm>
            <a:off x="7367691" y="1737684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Recursive</a:t>
            </a:r>
            <a:r>
              <a:rPr lang="zh-CN" altLang="en-US" sz="14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+mn-lt"/>
                <a:ea typeface="+mn-ea"/>
              </a:rPr>
              <a:t>query</a:t>
            </a:r>
            <a:endParaRPr lang="en-US" sz="14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6A6054-8AF4-5743-B9B8-656B59AB4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930" y="4485773"/>
            <a:ext cx="2317832" cy="1015663"/>
          </a:xfrm>
          <a:prstGeom prst="rect">
            <a:avLst/>
          </a:prstGeom>
          <a:noFill/>
          <a:ln w="63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A: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ALL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load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has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to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go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through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root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server!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endParaRPr lang="en-US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7176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111" grpId="0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11CA0D-B9A1-724D-8E54-D3B37C341B4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5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04788"/>
            <a:ext cx="8382000" cy="11430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Recap: Email App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>
            <a:off x="1411281" y="2627313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56324" name="Group 19"/>
          <p:cNvGrpSpPr>
            <a:grpSpLocks/>
          </p:cNvGrpSpPr>
          <p:nvPr/>
        </p:nvGrpSpPr>
        <p:grpSpPr bwMode="auto">
          <a:xfrm>
            <a:off x="2803519" y="2630488"/>
            <a:ext cx="355600" cy="933450"/>
            <a:chOff x="4180" y="783"/>
            <a:chExt cx="150" cy="307"/>
          </a:xfrm>
        </p:grpSpPr>
        <p:sp>
          <p:nvSpPr>
            <p:cNvPr id="4217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8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70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9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0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1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2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3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4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56325" name="Group 28"/>
          <p:cNvGrpSpPr>
            <a:grpSpLocks/>
          </p:cNvGrpSpPr>
          <p:nvPr/>
        </p:nvGrpSpPr>
        <p:grpSpPr bwMode="auto">
          <a:xfrm>
            <a:off x="2560631" y="3082925"/>
            <a:ext cx="822325" cy="1049338"/>
            <a:chOff x="4288" y="2627"/>
            <a:chExt cx="518" cy="661"/>
          </a:xfrm>
        </p:grpSpPr>
        <p:sp>
          <p:nvSpPr>
            <p:cNvPr id="4202" name="Rectangle 2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3" name="Text Box 30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mail</a:t>
              </a:r>
            </a:p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server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204" name="Rectangle 3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5" name="Line 3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6" name="Line 3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7" name="Line 3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8" name="Line 3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9" name="Line 3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0" name="Line 3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1" name="Line 3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2" name="Rectangle 3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3" name="Rectangle 4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4" name="Rectangle 4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5" name="Rectangle 4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6" name="Rectangle 4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56326" name="Group 44"/>
          <p:cNvGrpSpPr>
            <a:grpSpLocks/>
          </p:cNvGrpSpPr>
          <p:nvPr/>
        </p:nvGrpSpPr>
        <p:grpSpPr bwMode="auto">
          <a:xfrm>
            <a:off x="3286119" y="2220913"/>
            <a:ext cx="709612" cy="703262"/>
            <a:chOff x="4337" y="290"/>
            <a:chExt cx="447" cy="443"/>
          </a:xfrm>
        </p:grpSpPr>
        <p:graphicFrame>
          <p:nvGraphicFramePr>
            <p:cNvPr id="56421" name="Object 4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79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56421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422" name="Group 4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200" name="Rectangle 4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201" name="Text Box 4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56327" name="Group 49"/>
          <p:cNvGrpSpPr>
            <a:grpSpLocks/>
          </p:cNvGrpSpPr>
          <p:nvPr/>
        </p:nvGrpSpPr>
        <p:grpSpPr bwMode="auto">
          <a:xfrm>
            <a:off x="3514719" y="3230563"/>
            <a:ext cx="709612" cy="703262"/>
            <a:chOff x="4337" y="290"/>
            <a:chExt cx="447" cy="443"/>
          </a:xfrm>
        </p:grpSpPr>
        <p:graphicFrame>
          <p:nvGraphicFramePr>
            <p:cNvPr id="56417" name="Object 5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80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56417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418" name="Group 5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7" name="Rectangle 5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8" name="Text Box 5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56328" name="Group 54"/>
          <p:cNvGrpSpPr>
            <a:grpSpLocks/>
          </p:cNvGrpSpPr>
          <p:nvPr/>
        </p:nvGrpSpPr>
        <p:grpSpPr bwMode="auto">
          <a:xfrm>
            <a:off x="3286119" y="4278313"/>
            <a:ext cx="709612" cy="703262"/>
            <a:chOff x="4337" y="290"/>
            <a:chExt cx="447" cy="443"/>
          </a:xfrm>
        </p:grpSpPr>
        <p:graphicFrame>
          <p:nvGraphicFramePr>
            <p:cNvPr id="56413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81"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56413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414" name="Group 5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4" name="Rectangle 5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5" name="Text Box 5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agent</a:t>
                </a:r>
                <a:endParaRPr lang="en-US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56329" name="Group 59"/>
          <p:cNvGrpSpPr>
            <a:grpSpLocks/>
          </p:cNvGrpSpPr>
          <p:nvPr/>
        </p:nvGrpSpPr>
        <p:grpSpPr bwMode="auto">
          <a:xfrm>
            <a:off x="560381" y="4040188"/>
            <a:ext cx="822325" cy="1501775"/>
            <a:chOff x="3484" y="2522"/>
            <a:chExt cx="518" cy="946"/>
          </a:xfrm>
        </p:grpSpPr>
        <p:grpSp>
          <p:nvGrpSpPr>
            <p:cNvPr id="56388" name="Group 60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85" name="AutoShape 6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6" name="Rectangle 6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7" name="Rectangle 6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8" name="AutoShape 6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9" name="Line 6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0" name="Line 6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1" name="Rectangle 6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2" name="Rectangle 6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56389" name="Group 69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70" name="Rectangle 7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1" name="Text Box 71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72" name="Rectangle 7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3" name="Line 7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4" name="Line 7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5" name="Line 7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6" name="Line 7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7" name="Line 7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8" name="Line 7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9" name="Line 7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80" name="Rectangle 8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1" name="Rectangle 8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2" name="Rectangle 8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3" name="Rectangle 8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4" name="Rectangle 8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56330" name="Group 85"/>
          <p:cNvGrpSpPr>
            <a:grpSpLocks/>
          </p:cNvGrpSpPr>
          <p:nvPr/>
        </p:nvGrpSpPr>
        <p:grpSpPr bwMode="auto">
          <a:xfrm>
            <a:off x="2703506" y="5667375"/>
            <a:ext cx="709613" cy="703263"/>
            <a:chOff x="4337" y="290"/>
            <a:chExt cx="447" cy="443"/>
          </a:xfrm>
        </p:grpSpPr>
        <p:graphicFrame>
          <p:nvGraphicFramePr>
            <p:cNvPr id="56384" name="Object 8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82"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56384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385" name="Group 8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6" name="Rectangle 8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7" name="Text Box 8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56331" name="Group 90"/>
          <p:cNvGrpSpPr>
            <a:grpSpLocks/>
          </p:cNvGrpSpPr>
          <p:nvPr/>
        </p:nvGrpSpPr>
        <p:grpSpPr bwMode="auto">
          <a:xfrm>
            <a:off x="676269" y="5649913"/>
            <a:ext cx="709612" cy="703262"/>
            <a:chOff x="4337" y="290"/>
            <a:chExt cx="447" cy="443"/>
          </a:xfrm>
        </p:grpSpPr>
        <p:graphicFrame>
          <p:nvGraphicFramePr>
            <p:cNvPr id="56380" name="Object 9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83"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5638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381" name="Group 9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3" name="Rectangle 9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4" name="Text Box 9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56332" name="Group 95"/>
          <p:cNvGrpSpPr>
            <a:grpSpLocks/>
          </p:cNvGrpSpPr>
          <p:nvPr/>
        </p:nvGrpSpPr>
        <p:grpSpPr bwMode="auto">
          <a:xfrm>
            <a:off x="560381" y="1782763"/>
            <a:ext cx="822325" cy="1501775"/>
            <a:chOff x="3484" y="2522"/>
            <a:chExt cx="518" cy="946"/>
          </a:xfrm>
        </p:grpSpPr>
        <p:grpSp>
          <p:nvGrpSpPr>
            <p:cNvPr id="56355" name="Group 96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54" name="AutoShape 9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5" name="Rectangle 9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6" name="Rectangle 9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7" name="AutoShape 10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8" name="Line 10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59" name="Line 10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60" name="Rectangle 10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1" name="Rectangle 10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56356" name="Group 105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39" name="Rectangle 106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0" name="Text Box 107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41" name="Rectangle 108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2" name="Line 109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3" name="Line 110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4" name="Line 111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5" name="Line 112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6" name="Line 113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7" name="Line 114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8" name="Line 115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9" name="Rectangle 116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0" name="Rectangle 117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1" name="Rectangle 118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2" name="Rectangle 119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3" name="Rectangle 120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56333" name="Group 121"/>
          <p:cNvGrpSpPr>
            <a:grpSpLocks/>
          </p:cNvGrpSpPr>
          <p:nvPr/>
        </p:nvGrpSpPr>
        <p:grpSpPr bwMode="auto">
          <a:xfrm>
            <a:off x="2016119" y="1525588"/>
            <a:ext cx="709612" cy="703262"/>
            <a:chOff x="4337" y="290"/>
            <a:chExt cx="447" cy="443"/>
          </a:xfrm>
        </p:grpSpPr>
        <p:graphicFrame>
          <p:nvGraphicFramePr>
            <p:cNvPr id="56351" name="Object 12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84"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56351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352" name="Group 12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35" name="Rectangle 12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6" name="Text Box 12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18" name="Line 126"/>
          <p:cNvSpPr>
            <a:spLocks noChangeShapeType="1"/>
          </p:cNvSpPr>
          <p:nvPr/>
        </p:nvSpPr>
        <p:spPr bwMode="auto">
          <a:xfrm flipV="1">
            <a:off x="1411281" y="3827463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119" name="Line 127"/>
          <p:cNvSpPr>
            <a:spLocks noChangeShapeType="1"/>
          </p:cNvSpPr>
          <p:nvPr/>
        </p:nvSpPr>
        <p:spPr bwMode="auto">
          <a:xfrm flipH="1" flipV="1">
            <a:off x="668331" y="3303588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56336" name="Group 364"/>
          <p:cNvGrpSpPr>
            <a:grpSpLocks/>
          </p:cNvGrpSpPr>
          <p:nvPr/>
        </p:nvGrpSpPr>
        <p:grpSpPr bwMode="auto">
          <a:xfrm>
            <a:off x="146044" y="2863850"/>
            <a:ext cx="2393950" cy="1714500"/>
            <a:chOff x="4459288" y="2713038"/>
            <a:chExt cx="2393950" cy="1714500"/>
          </a:xfrm>
        </p:grpSpPr>
        <p:grpSp>
          <p:nvGrpSpPr>
            <p:cNvPr id="56342" name="Group 128"/>
            <p:cNvGrpSpPr>
              <a:grpSpLocks/>
            </p:cNvGrpSpPr>
            <p:nvPr/>
          </p:nvGrpSpPr>
          <p:grpSpPr bwMode="auto">
            <a:xfrm>
              <a:off x="5821365" y="3970340"/>
              <a:ext cx="1031875" cy="457200"/>
              <a:chOff x="3745" y="2537"/>
              <a:chExt cx="650" cy="288"/>
            </a:xfrm>
          </p:grpSpPr>
          <p:sp>
            <p:nvSpPr>
              <p:cNvPr id="4132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3" name="Text Box 130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6343" name="Group 131"/>
            <p:cNvGrpSpPr>
              <a:grpSpLocks/>
            </p:cNvGrpSpPr>
            <p:nvPr/>
          </p:nvGrpSpPr>
          <p:grpSpPr bwMode="auto">
            <a:xfrm>
              <a:off x="5783265" y="2713040"/>
              <a:ext cx="1031875" cy="457200"/>
              <a:chOff x="3745" y="2537"/>
              <a:chExt cx="650" cy="288"/>
            </a:xfrm>
          </p:grpSpPr>
          <p:sp>
            <p:nvSpPr>
              <p:cNvPr id="4130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1" name="Text Box 133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56344" name="Group 134"/>
            <p:cNvGrpSpPr>
              <a:grpSpLocks/>
            </p:cNvGrpSpPr>
            <p:nvPr/>
          </p:nvGrpSpPr>
          <p:grpSpPr bwMode="auto">
            <a:xfrm>
              <a:off x="4459290" y="3427415"/>
              <a:ext cx="1031875" cy="457200"/>
              <a:chOff x="3745" y="2537"/>
              <a:chExt cx="650" cy="288"/>
            </a:xfrm>
          </p:grpSpPr>
          <p:sp>
            <p:nvSpPr>
              <p:cNvPr id="4128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29" name="Text Box 136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21" name="Line 137"/>
          <p:cNvSpPr>
            <a:spLocks noChangeShapeType="1"/>
          </p:cNvSpPr>
          <p:nvPr/>
        </p:nvSpPr>
        <p:spPr bwMode="auto">
          <a:xfrm>
            <a:off x="1422394" y="5483225"/>
            <a:ext cx="1306512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56338" name="Group 138"/>
          <p:cNvGrpSpPr>
            <a:grpSpLocks/>
          </p:cNvGrpSpPr>
          <p:nvPr/>
        </p:nvGrpSpPr>
        <p:grpSpPr bwMode="auto">
          <a:xfrm>
            <a:off x="1643056" y="5446713"/>
            <a:ext cx="862013" cy="790575"/>
            <a:chOff x="3798" y="2580"/>
            <a:chExt cx="543" cy="498"/>
          </a:xfrm>
        </p:grpSpPr>
        <p:sp>
          <p:nvSpPr>
            <p:cNvPr id="4123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24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POP3 or</a:t>
              </a:r>
            </a:p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IMAP</a:t>
              </a:r>
              <a:br>
                <a:rPr lang="en-US" sz="1400">
                  <a:solidFill>
                    <a:srgbClr val="FF0000"/>
                  </a:solidFill>
                </a:rPr>
              </a:br>
              <a:r>
                <a:rPr lang="en-US" sz="1400">
                  <a:solidFill>
                    <a:srgbClr val="FF0000"/>
                  </a:solidFill>
                </a:rPr>
                <a:t>SMTP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38634" y="1479551"/>
            <a:ext cx="4722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Some key design features of Email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Separate protocols for different functions </a:t>
            </a:r>
          </a:p>
          <a:p>
            <a:pPr marL="742950" lvl="1" indent="-285750" algn="l">
              <a:buFont typeface="Arial" charset="0"/>
              <a:buChar char="•"/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email access (e.g., POP3, IMAP)</a:t>
            </a:r>
          </a:p>
          <a:p>
            <a:pPr marL="742950" lvl="1" indent="-285750" algn="l">
              <a:buFont typeface="Arial" charset="0"/>
              <a:buChar char="•"/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email transport (SMTP)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Separation of envelop and message body (end-to-end arguments)</a:t>
            </a:r>
          </a:p>
          <a:p>
            <a:pPr marL="742950" lvl="1" indent="-285750" algn="l">
              <a:buFont typeface="Arial" charset="0"/>
              <a:buChar char="•"/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envelop: simple/basic requests to implement transport control; </a:t>
            </a:r>
          </a:p>
          <a:p>
            <a:pPr marL="742950" lvl="1" indent="-285750" algn="l">
              <a:buFont typeface="Arial" charset="0"/>
              <a:buChar char="•"/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message body: fine-grain control through ASCII header and message body</a:t>
            </a:r>
          </a:p>
          <a:p>
            <a:pPr marL="1200150" lvl="2" indent="-285750" algn="l">
              <a:buFont typeface="Arial" charset="0"/>
              <a:buChar char="•"/>
              <a:defRPr/>
            </a:pP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MIME type as self-describing data type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Status code </a:t>
            </a:r>
            <a:r>
              <a:rPr lang="en-US" altLang="zh-CN" sz="1800" dirty="0">
                <a:latin typeface="Comic Sans MS" charset="0"/>
                <a:ea typeface="宋体" charset="0"/>
                <a:cs typeface="宋体" charset="0"/>
              </a:rPr>
              <a:t>in response makes message easy to parse</a:t>
            </a:r>
          </a:p>
        </p:txBody>
      </p:sp>
    </p:spTree>
    <p:extLst>
      <p:ext uri="{BB962C8B-B14F-4D97-AF65-F5344CB8AC3E}">
        <p14:creationId xmlns:p14="http://schemas.microsoft.com/office/powerpoint/2010/main" val="20365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7823A4-81B8-1A45-9743-07104256B7DA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6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8125"/>
            <a:ext cx="8382000" cy="1143000"/>
          </a:xfrm>
        </p:spPr>
        <p:txBody>
          <a:bodyPr/>
          <a:lstStyle/>
          <a:p>
            <a:r>
              <a:rPr lang="en-US" altLang="x-none" sz="2800">
                <a:ea typeface="ＭＳ Ｐゴシック" charset="-128"/>
              </a:rPr>
              <a:t>Evaluation of SMTP/POP/IMAP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106" name="Rectangle 306"/>
          <p:cNvSpPr>
            <a:spLocks noChangeArrowheads="1"/>
          </p:cNvSpPr>
          <p:nvPr/>
        </p:nvSpPr>
        <p:spPr bwMode="auto">
          <a:xfrm>
            <a:off x="415925" y="2600325"/>
            <a:ext cx="3646488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Key questions to ask about a C-S application</a:t>
            </a:r>
          </a:p>
          <a:p>
            <a:pPr algn="l"/>
            <a:b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</a:b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extensible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scalable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</a:p>
          <a:p>
            <a:pPr algn="l"/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zh-CN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robust</a:t>
            </a:r>
            <a:r>
              <a:rPr lang="en-US" altLang="zh-CN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 </a:t>
            </a:r>
          </a:p>
          <a:p>
            <a:pPr algn="l"/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- </a:t>
            </a:r>
            <a:r>
              <a:rPr lang="en-US" altLang="x-none" sz="1800" b="1">
                <a:solidFill>
                  <a:srgbClr val="FF0000"/>
                </a:solidFill>
                <a:latin typeface="Comic Sans MS" charset="0"/>
                <a:ea typeface="宋体" charset="-122"/>
              </a:rPr>
              <a:t>security</a:t>
            </a:r>
            <a:r>
              <a:rPr lang="en-US" altLang="x-none" sz="1800" b="1">
                <a:solidFill>
                  <a:srgbClr val="000000"/>
                </a:solidFill>
                <a:latin typeface="Comic Sans MS" charset="0"/>
                <a:ea typeface="宋体" charset="-122"/>
              </a:rPr>
              <a:t>?</a:t>
            </a:r>
            <a:endParaRPr lang="en-US" altLang="x-none" sz="1800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107" name="Line 18"/>
          <p:cNvSpPr>
            <a:spLocks noChangeShapeType="1"/>
          </p:cNvSpPr>
          <p:nvPr/>
        </p:nvSpPr>
        <p:spPr bwMode="auto">
          <a:xfrm>
            <a:off x="5724525" y="24765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73" name="Group 19"/>
          <p:cNvGrpSpPr>
            <a:grpSpLocks/>
          </p:cNvGrpSpPr>
          <p:nvPr/>
        </p:nvGrpSpPr>
        <p:grpSpPr bwMode="auto">
          <a:xfrm>
            <a:off x="7116763" y="2479675"/>
            <a:ext cx="355600" cy="933450"/>
            <a:chOff x="4180" y="783"/>
            <a:chExt cx="150" cy="307"/>
          </a:xfrm>
        </p:grpSpPr>
        <p:sp>
          <p:nvSpPr>
            <p:cNvPr id="4217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8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70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9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0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1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2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23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24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60774" name="Group 28"/>
          <p:cNvGrpSpPr>
            <a:grpSpLocks/>
          </p:cNvGrpSpPr>
          <p:nvPr/>
        </p:nvGrpSpPr>
        <p:grpSpPr bwMode="auto">
          <a:xfrm>
            <a:off x="6873875" y="2932113"/>
            <a:ext cx="822325" cy="1049337"/>
            <a:chOff x="4288" y="2627"/>
            <a:chExt cx="518" cy="661"/>
          </a:xfrm>
        </p:grpSpPr>
        <p:sp>
          <p:nvSpPr>
            <p:cNvPr id="4202" name="Rectangle 2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3" name="Text Box 30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mail</a:t>
              </a:r>
            </a:p>
            <a:p>
              <a:pPr>
                <a:defRPr/>
              </a:pPr>
              <a:r>
                <a:rPr lang="en-US" sz="1600">
                  <a:solidFill>
                    <a:srgbClr val="000000"/>
                  </a:solidFill>
                </a:rPr>
                <a:t>server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204" name="Rectangle 3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05" name="Line 3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6" name="Line 3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7" name="Line 3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8" name="Line 3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09" name="Line 3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0" name="Line 3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1" name="Line 3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212" name="Rectangle 3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3" name="Rectangle 4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4" name="Rectangle 4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5" name="Rectangle 4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216" name="Rectangle 4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60775" name="Group 44"/>
          <p:cNvGrpSpPr>
            <a:grpSpLocks/>
          </p:cNvGrpSpPr>
          <p:nvPr/>
        </p:nvGrpSpPr>
        <p:grpSpPr bwMode="auto">
          <a:xfrm>
            <a:off x="7599363" y="2070100"/>
            <a:ext cx="709612" cy="703263"/>
            <a:chOff x="4337" y="290"/>
            <a:chExt cx="447" cy="443"/>
          </a:xfrm>
        </p:grpSpPr>
        <p:graphicFrame>
          <p:nvGraphicFramePr>
            <p:cNvPr id="160869" name="Object 4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1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160869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70" name="Group 4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200" name="Rectangle 4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201" name="Text Box 4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6" name="Group 49"/>
          <p:cNvGrpSpPr>
            <a:grpSpLocks/>
          </p:cNvGrpSpPr>
          <p:nvPr/>
        </p:nvGrpSpPr>
        <p:grpSpPr bwMode="auto">
          <a:xfrm>
            <a:off x="7827963" y="3079750"/>
            <a:ext cx="709612" cy="703263"/>
            <a:chOff x="4337" y="290"/>
            <a:chExt cx="447" cy="443"/>
          </a:xfrm>
        </p:grpSpPr>
        <p:graphicFrame>
          <p:nvGraphicFramePr>
            <p:cNvPr id="160865" name="Object 5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2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160865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66" name="Group 5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7" name="Rectangle 5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8" name="Text Box 5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7" name="Group 54"/>
          <p:cNvGrpSpPr>
            <a:grpSpLocks/>
          </p:cNvGrpSpPr>
          <p:nvPr/>
        </p:nvGrpSpPr>
        <p:grpSpPr bwMode="auto">
          <a:xfrm>
            <a:off x="7599363" y="4127500"/>
            <a:ext cx="709612" cy="703263"/>
            <a:chOff x="4337" y="290"/>
            <a:chExt cx="447" cy="443"/>
          </a:xfrm>
        </p:grpSpPr>
        <p:graphicFrame>
          <p:nvGraphicFramePr>
            <p:cNvPr id="160861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3" name="Clip" r:id="rId7" imgW="1307079" imgH="1083682" progId="MS_ClipArt_Gallery.2">
                    <p:embed/>
                  </p:oleObj>
                </mc:Choice>
                <mc:Fallback>
                  <p:oleObj name="Clip" r:id="rId7" imgW="1307079" imgH="1083682" progId="MS_ClipArt_Gallery.2">
                    <p:embed/>
                    <p:pic>
                      <p:nvPicPr>
                        <p:cNvPr id="160861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62" name="Group 5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94" name="Rectangle 5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5" name="Text Box 5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78" name="Group 59"/>
          <p:cNvGrpSpPr>
            <a:grpSpLocks/>
          </p:cNvGrpSpPr>
          <p:nvPr/>
        </p:nvGrpSpPr>
        <p:grpSpPr bwMode="auto">
          <a:xfrm>
            <a:off x="4873625" y="3889375"/>
            <a:ext cx="822325" cy="1501775"/>
            <a:chOff x="3484" y="2522"/>
            <a:chExt cx="518" cy="946"/>
          </a:xfrm>
        </p:grpSpPr>
        <p:grpSp>
          <p:nvGrpSpPr>
            <p:cNvPr id="160836" name="Group 60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85" name="AutoShape 6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6" name="Rectangle 6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7" name="Rectangle 6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8" name="AutoShape 6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9" name="Line 6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0" name="Line 6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91" name="Rectangle 6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92" name="Rectangle 6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0837" name="Group 69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70" name="Rectangle 7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1" name="Text Box 71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72" name="Rectangle 7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73" name="Line 7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4" name="Line 7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5" name="Line 7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6" name="Line 7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7" name="Line 7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8" name="Line 7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79" name="Line 7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80" name="Rectangle 8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1" name="Rectangle 8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2" name="Rectangle 8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3" name="Rectangle 8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84" name="Rectangle 8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160779" name="Group 85"/>
          <p:cNvGrpSpPr>
            <a:grpSpLocks/>
          </p:cNvGrpSpPr>
          <p:nvPr/>
        </p:nvGrpSpPr>
        <p:grpSpPr bwMode="auto">
          <a:xfrm>
            <a:off x="7016750" y="5516563"/>
            <a:ext cx="709613" cy="703262"/>
            <a:chOff x="4337" y="290"/>
            <a:chExt cx="447" cy="443"/>
          </a:xfrm>
        </p:grpSpPr>
        <p:graphicFrame>
          <p:nvGraphicFramePr>
            <p:cNvPr id="160832" name="Object 8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4" name="Clip" r:id="rId8" imgW="1307079" imgH="1083682" progId="MS_ClipArt_Gallery.2">
                    <p:embed/>
                  </p:oleObj>
                </mc:Choice>
                <mc:Fallback>
                  <p:oleObj name="Clip" r:id="rId8" imgW="1307079" imgH="1083682" progId="MS_ClipArt_Gallery.2">
                    <p:embed/>
                    <p:pic>
                      <p:nvPicPr>
                        <p:cNvPr id="160832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33" name="Group 8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6" name="Rectangle 8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7" name="Text Box 8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80" name="Group 90"/>
          <p:cNvGrpSpPr>
            <a:grpSpLocks/>
          </p:cNvGrpSpPr>
          <p:nvPr/>
        </p:nvGrpSpPr>
        <p:grpSpPr bwMode="auto">
          <a:xfrm>
            <a:off x="4989513" y="5499100"/>
            <a:ext cx="709612" cy="703263"/>
            <a:chOff x="4337" y="290"/>
            <a:chExt cx="447" cy="443"/>
          </a:xfrm>
        </p:grpSpPr>
        <p:graphicFrame>
          <p:nvGraphicFramePr>
            <p:cNvPr id="160828" name="Object 9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5" name="Clip" r:id="rId9" imgW="1307079" imgH="1083682" progId="MS_ClipArt_Gallery.2">
                    <p:embed/>
                  </p:oleObj>
                </mc:Choice>
                <mc:Fallback>
                  <p:oleObj name="Clip" r:id="rId9" imgW="1307079" imgH="1083682" progId="MS_ClipArt_Gallery.2">
                    <p:embed/>
                    <p:pic>
                      <p:nvPicPr>
                        <p:cNvPr id="160828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29" name="Group 9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63" name="Rectangle 9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4" name="Text Box 9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grpSp>
        <p:nvGrpSpPr>
          <p:cNvPr id="160781" name="Group 95"/>
          <p:cNvGrpSpPr>
            <a:grpSpLocks/>
          </p:cNvGrpSpPr>
          <p:nvPr/>
        </p:nvGrpSpPr>
        <p:grpSpPr bwMode="auto">
          <a:xfrm>
            <a:off x="4873625" y="1631950"/>
            <a:ext cx="822325" cy="1501775"/>
            <a:chOff x="3484" y="2522"/>
            <a:chExt cx="518" cy="946"/>
          </a:xfrm>
        </p:grpSpPr>
        <p:grpSp>
          <p:nvGrpSpPr>
            <p:cNvPr id="160803" name="Group 96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4154" name="AutoShape 9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5" name="Rectangle 9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6" name="Rectangle 9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7" name="AutoShape 10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8" name="Line 10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59" name="Line 10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60" name="Rectangle 10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61" name="Rectangle 10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0804" name="Group 105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4139" name="Rectangle 106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0" name="Text Box 107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mail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server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141" name="Rectangle 108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42" name="Line 109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3" name="Line 110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4" name="Line 111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5" name="Line 112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6" name="Line 113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7" name="Line 114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8" name="Line 115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149" name="Rectangle 116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0" name="Rectangle 117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1" name="Rectangle 118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2" name="Rectangle 119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53" name="Rectangle 120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160782" name="Group 121"/>
          <p:cNvGrpSpPr>
            <a:grpSpLocks/>
          </p:cNvGrpSpPr>
          <p:nvPr/>
        </p:nvGrpSpPr>
        <p:grpSpPr bwMode="auto">
          <a:xfrm>
            <a:off x="6329363" y="1374775"/>
            <a:ext cx="709612" cy="703263"/>
            <a:chOff x="4337" y="290"/>
            <a:chExt cx="447" cy="443"/>
          </a:xfrm>
        </p:grpSpPr>
        <p:graphicFrame>
          <p:nvGraphicFramePr>
            <p:cNvPr id="160799" name="Object 12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16" name="Clip" r:id="rId10" imgW="1307079" imgH="1083682" progId="MS_ClipArt_Gallery.2">
                    <p:embed/>
                  </p:oleObj>
                </mc:Choice>
                <mc:Fallback>
                  <p:oleObj name="Clip" r:id="rId10" imgW="1307079" imgH="1083682" progId="MS_ClipArt_Gallery.2">
                    <p:embed/>
                    <p:pic>
                      <p:nvPicPr>
                        <p:cNvPr id="160799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8" y="290"/>
                          <a:ext cx="392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0800" name="Group 12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4135" name="Rectangle 12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6" name="Text Box 12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user</a:t>
                </a:r>
              </a:p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</a:rPr>
                  <a:t>agent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18" name="Line 126"/>
          <p:cNvSpPr>
            <a:spLocks noChangeShapeType="1"/>
          </p:cNvSpPr>
          <p:nvPr/>
        </p:nvSpPr>
        <p:spPr bwMode="auto">
          <a:xfrm flipV="1">
            <a:off x="5724525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4119" name="Line 127"/>
          <p:cNvSpPr>
            <a:spLocks noChangeShapeType="1"/>
          </p:cNvSpPr>
          <p:nvPr/>
        </p:nvSpPr>
        <p:spPr bwMode="auto">
          <a:xfrm flipH="1" flipV="1">
            <a:off x="4981575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85" name="Group 364"/>
          <p:cNvGrpSpPr>
            <a:grpSpLocks/>
          </p:cNvGrpSpPr>
          <p:nvPr/>
        </p:nvGrpSpPr>
        <p:grpSpPr bwMode="auto">
          <a:xfrm>
            <a:off x="4459288" y="2713038"/>
            <a:ext cx="2393950" cy="1714500"/>
            <a:chOff x="4459288" y="2713038"/>
            <a:chExt cx="2393950" cy="1714500"/>
          </a:xfrm>
        </p:grpSpPr>
        <p:grpSp>
          <p:nvGrpSpPr>
            <p:cNvPr id="160790" name="Group 128"/>
            <p:cNvGrpSpPr>
              <a:grpSpLocks/>
            </p:cNvGrpSpPr>
            <p:nvPr/>
          </p:nvGrpSpPr>
          <p:grpSpPr bwMode="auto">
            <a:xfrm>
              <a:off x="5821365" y="3970340"/>
              <a:ext cx="1031875" cy="457200"/>
              <a:chOff x="3745" y="2537"/>
              <a:chExt cx="650" cy="288"/>
            </a:xfrm>
          </p:grpSpPr>
          <p:sp>
            <p:nvSpPr>
              <p:cNvPr id="4132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3" name="Text Box 130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0791" name="Group 131"/>
            <p:cNvGrpSpPr>
              <a:grpSpLocks/>
            </p:cNvGrpSpPr>
            <p:nvPr/>
          </p:nvGrpSpPr>
          <p:grpSpPr bwMode="auto">
            <a:xfrm>
              <a:off x="5783265" y="2713040"/>
              <a:ext cx="1031875" cy="457200"/>
              <a:chOff x="3745" y="2537"/>
              <a:chExt cx="650" cy="288"/>
            </a:xfrm>
          </p:grpSpPr>
          <p:sp>
            <p:nvSpPr>
              <p:cNvPr id="4130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31" name="Text Box 133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160792" name="Group 134"/>
            <p:cNvGrpSpPr>
              <a:grpSpLocks/>
            </p:cNvGrpSpPr>
            <p:nvPr/>
          </p:nvGrpSpPr>
          <p:grpSpPr bwMode="auto">
            <a:xfrm>
              <a:off x="4459290" y="3427415"/>
              <a:ext cx="1031875" cy="457200"/>
              <a:chOff x="3745" y="2537"/>
              <a:chExt cx="650" cy="288"/>
            </a:xfrm>
          </p:grpSpPr>
          <p:sp>
            <p:nvSpPr>
              <p:cNvPr id="4128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129" name="Text Box 136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FF0000"/>
                    </a:solidFill>
                  </a:rPr>
                  <a:t>SMTP</a:t>
                </a:r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4121" name="Line 137"/>
          <p:cNvSpPr>
            <a:spLocks noChangeShapeType="1"/>
          </p:cNvSpPr>
          <p:nvPr/>
        </p:nvSpPr>
        <p:spPr bwMode="auto">
          <a:xfrm>
            <a:off x="5735638" y="5332413"/>
            <a:ext cx="1306512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grpSp>
        <p:nvGrpSpPr>
          <p:cNvPr id="160787" name="Group 138"/>
          <p:cNvGrpSpPr>
            <a:grpSpLocks/>
          </p:cNvGrpSpPr>
          <p:nvPr/>
        </p:nvGrpSpPr>
        <p:grpSpPr bwMode="auto">
          <a:xfrm>
            <a:off x="5956300" y="5295900"/>
            <a:ext cx="862013" cy="790575"/>
            <a:chOff x="3798" y="2580"/>
            <a:chExt cx="543" cy="498"/>
          </a:xfrm>
        </p:grpSpPr>
        <p:sp>
          <p:nvSpPr>
            <p:cNvPr id="4123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124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POP3 or</a:t>
              </a:r>
            </a:p>
            <a:p>
              <a:pPr>
                <a:defRPr/>
              </a:pPr>
              <a:r>
                <a:rPr lang="en-US" sz="1400">
                  <a:solidFill>
                    <a:srgbClr val="FF0000"/>
                  </a:solidFill>
                </a:rPr>
                <a:t>IMAP</a:t>
              </a:r>
              <a:br>
                <a:rPr lang="en-US" sz="1400">
                  <a:solidFill>
                    <a:srgbClr val="FF0000"/>
                  </a:solidFill>
                </a:rPr>
              </a:br>
              <a:r>
                <a:rPr lang="en-US" sz="1400">
                  <a:solidFill>
                    <a:srgbClr val="FF0000"/>
                  </a:solidFill>
                </a:rPr>
                <a:t>SMTP</a:t>
              </a:r>
              <a:endParaRPr lang="en-US" sz="1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6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7DCB12C-1B56-4448-89AD-26B0E9E9553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7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Security: Spam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Spam (Google)</a:t>
            </a:r>
          </a:p>
        </p:txBody>
      </p:sp>
      <p:pic>
        <p:nvPicPr>
          <p:cNvPr id="164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16150"/>
            <a:ext cx="71342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7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3CDB921-6F11-354B-A8F9-A988CFA4DF8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 Issue: Spam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72" y="1609725"/>
            <a:ext cx="7913903" cy="4702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" y="6396425"/>
            <a:ext cx="6497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www.statista.com</a:t>
            </a:r>
            <a:r>
              <a:rPr lang="en-US" sz="1400" dirty="0"/>
              <a:t>/statistics/420400/spam-email-traffic-share-annual/</a:t>
            </a:r>
          </a:p>
        </p:txBody>
      </p:sp>
    </p:spTree>
    <p:extLst>
      <p:ext uri="{BB962C8B-B14F-4D97-AF65-F5344CB8AC3E}">
        <p14:creationId xmlns:p14="http://schemas.microsoft.com/office/powerpoint/2010/main" val="212208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3CDB921-6F11-354B-A8F9-A988CFA4DF8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9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Email Security Issue: Spam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" y="6396425"/>
            <a:ext cx="6497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www.statista.com</a:t>
            </a:r>
            <a:r>
              <a:rPr lang="en-US" sz="1400" dirty="0"/>
              <a:t>/statistics/420391/spam-email-traffic-share/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D1433-F92C-194C-A632-5561C9B5B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9224"/>
            <a:ext cx="7274669" cy="47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2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15863</TotalTime>
  <Words>2441</Words>
  <Application>Microsoft Macintosh PowerPoint</Application>
  <PresentationFormat>On-screen Show (4:3)</PresentationFormat>
  <Paragraphs>505</Paragraphs>
  <Slides>40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ＭＳ Ｐゴシック</vt:lpstr>
      <vt:lpstr>Photina Casual Black</vt:lpstr>
      <vt:lpstr>宋体</vt:lpstr>
      <vt:lpstr>宋体</vt:lpstr>
      <vt:lpstr>ZapfDingbats</vt:lpstr>
      <vt:lpstr>Arial</vt:lpstr>
      <vt:lpstr>Calibri</vt:lpstr>
      <vt:lpstr>Comic Sans MS</vt:lpstr>
      <vt:lpstr>Courier New</vt:lpstr>
      <vt:lpstr>Menlo Regular</vt:lpstr>
      <vt:lpstr>Times New Roman</vt:lpstr>
      <vt:lpstr>Wingdings</vt:lpstr>
      <vt:lpstr>Default Design</vt:lpstr>
      <vt:lpstr>2_Default Design</vt:lpstr>
      <vt:lpstr>5_Default Design</vt:lpstr>
      <vt:lpstr>Clip</vt:lpstr>
      <vt:lpstr>Photo Editor Photo</vt:lpstr>
      <vt:lpstr>Network Applications: Email; DNS;</vt:lpstr>
      <vt:lpstr>Outline </vt:lpstr>
      <vt:lpstr>Admin</vt:lpstr>
      <vt:lpstr>Recap: Client-Server Paradigm</vt:lpstr>
      <vt:lpstr>Recap: Email App</vt:lpstr>
      <vt:lpstr>Evaluation of SMTP/POP/IMAP</vt:lpstr>
      <vt:lpstr>Email Security: Spam</vt:lpstr>
      <vt:lpstr>Email Security Issue: Spam</vt:lpstr>
      <vt:lpstr>Email Security Issue: Spam</vt:lpstr>
      <vt:lpstr>Discussion: How May One Handle  Email Spams?</vt:lpstr>
      <vt:lpstr>Detection Methods Used by GMail</vt:lpstr>
      <vt:lpstr>Email Authentication Approaches</vt:lpstr>
      <vt:lpstr>Sender Policy Framework (SPF RFC7208)</vt:lpstr>
      <vt:lpstr>Key Question for SPF?</vt:lpstr>
      <vt:lpstr>DomainKeys Identified Mail (DKIM; RFC 5585)</vt:lpstr>
      <vt:lpstr>DomainKeys Identified Mail (DKIM)</vt:lpstr>
      <vt:lpstr>Example: RSA</vt:lpstr>
      <vt:lpstr>RSA: Signing/Verification</vt:lpstr>
      <vt:lpstr>Key Question about DKIM?</vt:lpstr>
      <vt:lpstr>Summary: Some Key Remaining Issues about Email</vt:lpstr>
      <vt:lpstr>Scalability/Robustness</vt:lpstr>
      <vt:lpstr>Mapping Functions Design Alternatives</vt:lpstr>
      <vt:lpstr>Mapping Functions Design Alternatives</vt:lpstr>
      <vt:lpstr>Outline</vt:lpstr>
      <vt:lpstr>DNS: Domain Name System</vt:lpstr>
      <vt:lpstr>DNS Records</vt:lpstr>
      <vt:lpstr>Discussion</vt:lpstr>
      <vt:lpstr>Try DNS: Examples</vt:lpstr>
      <vt:lpstr>Observations</vt:lpstr>
      <vt:lpstr>Outline </vt:lpstr>
      <vt:lpstr>DKIM Example</vt:lpstr>
      <vt:lpstr>DKIM Example</vt:lpstr>
      <vt:lpstr>PowerPoint Presentation</vt:lpstr>
      <vt:lpstr>Problems of a Single DNS Server</vt:lpstr>
      <vt:lpstr>DNS: Distributed Management of the Domain Name Space</vt:lpstr>
      <vt:lpstr>Email Architecture + DNS</vt:lpstr>
      <vt:lpstr>PowerPoint Presentation</vt:lpstr>
      <vt:lpstr>PowerPoint Presentation</vt:lpstr>
      <vt:lpstr>PowerPoint Presentation</vt:lpstr>
      <vt:lpstr>PowerPoint Presentation</vt:lpstr>
    </vt:vector>
  </TitlesOfParts>
  <Manager/>
  <Company>Yale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I</dc:title>
  <dc:subject/>
  <dc:creator>Yang Richard Yang</dc:creator>
  <cp:keywords/>
  <dc:description/>
  <cp:lastModifiedBy>Microsoft Office User</cp:lastModifiedBy>
  <cp:revision>540</cp:revision>
  <cp:lastPrinted>2017-09-19T15:37:07Z</cp:lastPrinted>
  <dcterms:created xsi:type="dcterms:W3CDTF">1999-10-08T19:08:27Z</dcterms:created>
  <dcterms:modified xsi:type="dcterms:W3CDTF">2025-09-20T02:34:31Z</dcterms:modified>
  <cp:category/>
</cp:coreProperties>
</file>