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431" r:id="rId2"/>
  </p:sldMasterIdLst>
  <p:notesMasterIdLst>
    <p:notesMasterId r:id="rId41"/>
  </p:notesMasterIdLst>
  <p:handoutMasterIdLst>
    <p:handoutMasterId r:id="rId42"/>
  </p:handoutMasterIdLst>
  <p:sldIdLst>
    <p:sldId id="321" r:id="rId3"/>
    <p:sldId id="882" r:id="rId4"/>
    <p:sldId id="485" r:id="rId5"/>
    <p:sldId id="644" r:id="rId6"/>
    <p:sldId id="926" r:id="rId7"/>
    <p:sldId id="705" r:id="rId8"/>
    <p:sldId id="706" r:id="rId9"/>
    <p:sldId id="707" r:id="rId10"/>
    <p:sldId id="927" r:id="rId11"/>
    <p:sldId id="709" r:id="rId12"/>
    <p:sldId id="710" r:id="rId13"/>
    <p:sldId id="711" r:id="rId14"/>
    <p:sldId id="712" r:id="rId15"/>
    <p:sldId id="713" r:id="rId16"/>
    <p:sldId id="928" r:id="rId17"/>
    <p:sldId id="884" r:id="rId18"/>
    <p:sldId id="883" r:id="rId19"/>
    <p:sldId id="930" r:id="rId20"/>
    <p:sldId id="715" r:id="rId21"/>
    <p:sldId id="922" r:id="rId22"/>
    <p:sldId id="716" r:id="rId23"/>
    <p:sldId id="717" r:id="rId24"/>
    <p:sldId id="718" r:id="rId25"/>
    <p:sldId id="719" r:id="rId26"/>
    <p:sldId id="720" r:id="rId27"/>
    <p:sldId id="725" r:id="rId28"/>
    <p:sldId id="726" r:id="rId29"/>
    <p:sldId id="722" r:id="rId30"/>
    <p:sldId id="723" r:id="rId31"/>
    <p:sldId id="724" r:id="rId32"/>
    <p:sldId id="923" r:id="rId33"/>
    <p:sldId id="953" r:id="rId34"/>
    <p:sldId id="728" r:id="rId35"/>
    <p:sldId id="729" r:id="rId36"/>
    <p:sldId id="912" r:id="rId37"/>
    <p:sldId id="952" r:id="rId38"/>
    <p:sldId id="938" r:id="rId39"/>
    <p:sldId id="939" r:id="rId4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7"/>
    <p:restoredTop sz="93465"/>
  </p:normalViewPr>
  <p:slideViewPr>
    <p:cSldViewPr snapToGrid="0">
      <p:cViewPr varScale="1">
        <p:scale>
          <a:sx n="132" d="100"/>
          <a:sy n="132" d="100"/>
        </p:scale>
        <p:origin x="10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27E7A4C0-0DF0-0449-9D95-A00C3A00033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8790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4510E3E8-69E0-ED41-B5B1-DFAAFC72025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105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497F947-D63F-8B4D-8C11-557E21B29093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8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B71460-F8A6-CF4D-9DE8-44F4C718199E}" type="slidenum">
              <a:rPr lang="en-US" altLang="x-none" sz="1200">
                <a:solidFill>
                  <a:srgbClr val="000000"/>
                </a:solidFill>
              </a:rPr>
              <a:pPr/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dirty="0">
                <a:latin typeface="Times New Roman" charset="0"/>
                <a:ea typeface="ＭＳ Ｐゴシック" charset="-128"/>
              </a:rPr>
              <a:t>telnet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 err="1">
                <a:latin typeface="Times New Roman" charset="0"/>
                <a:ea typeface="ＭＳ Ｐゴシック" charset="-128"/>
              </a:rPr>
              <a:t>ftp.freebsd.org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21</a:t>
            </a:r>
          </a:p>
          <a:p>
            <a:r>
              <a:rPr lang="en-US" altLang="zh-CN" dirty="0">
                <a:latin typeface="Times New Roman" charset="0"/>
                <a:ea typeface="ＭＳ Ｐゴシック" charset="-128"/>
              </a:rPr>
              <a:t>user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anonymous</a:t>
            </a:r>
          </a:p>
          <a:p>
            <a:r>
              <a:rPr lang="en-US" altLang="zh-CN" dirty="0">
                <a:latin typeface="Times New Roman" charset="0"/>
                <a:ea typeface="ＭＳ Ｐゴシック" charset="-128"/>
              </a:rPr>
              <a:t>pass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123</a:t>
            </a:r>
          </a:p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pasv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endParaRPr lang="en-US" altLang="zh-CN" dirty="0">
              <a:latin typeface="Times New Roman" charset="0"/>
              <a:ea typeface="ＭＳ Ｐゴシック" charset="-128"/>
            </a:endParaRPr>
          </a:p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18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0E1CC2E-AC62-8944-A3F0-BFD1360E46BF}" type="slidenum">
              <a:rPr lang="en-US" altLang="x-none" sz="1200">
                <a:solidFill>
                  <a:srgbClr val="000000"/>
                </a:solidFill>
              </a:rPr>
              <a:pPr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28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769CE8-766A-7342-A4AB-0E1FFEB57043}" type="slidenum">
              <a:rPr lang="en-US" altLang="x-none" sz="1200">
                <a:solidFill>
                  <a:srgbClr val="000000"/>
                </a:solidFill>
              </a:rPr>
              <a:pPr/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19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0C8554-787F-A54B-A3AE-A07ACEA99694}" type="slidenum">
              <a:rPr lang="en-US" altLang="x-none" sz="1200">
                <a:solidFill>
                  <a:srgbClr val="000000"/>
                </a:solidFill>
              </a:rPr>
              <a:pPr/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133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EE2B24-1CF4-2445-B694-D122B4F5C87D}" type="slidenum">
              <a:rPr lang="en-US" altLang="x-none" sz="1200">
                <a:solidFill>
                  <a:srgbClr val="000000"/>
                </a:solidFill>
              </a:rPr>
              <a:pPr/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1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EE2B24-1CF4-2445-B694-D122B4F5C87D}" type="slidenum">
              <a:rPr lang="en-US" altLang="x-none" sz="1200">
                <a:solidFill>
                  <a:srgbClr val="000000"/>
                </a:solidFill>
              </a:rPr>
              <a:pPr/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439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99CF5C3-AEE5-6A44-9E72-F8E484DD5DDC}" type="slidenum">
              <a:rPr lang="en-US" altLang="x-none" sz="1200">
                <a:solidFill>
                  <a:srgbClr val="000000"/>
                </a:solidFill>
              </a:rPr>
              <a:pPr/>
              <a:t>17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309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8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A46E7FE-6536-5A45-A596-A1C14D4EA916}" type="slidenum">
              <a:rPr lang="en-US" altLang="x-none" sz="1200">
                <a:solidFill>
                  <a:srgbClr val="000000"/>
                </a:solidFill>
              </a:rPr>
              <a:pPr/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5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CD690F-AC97-854A-BE3B-ED44186DA66D}" type="slidenum">
              <a:rPr lang="en-US" altLang="x-none" sz="1200">
                <a:solidFill>
                  <a:srgbClr val="000000"/>
                </a:solidFill>
              </a:rPr>
              <a:pPr/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65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61E921-765A-EC47-A169-C5ACFBA0F6A1}" type="slidenum">
              <a:rPr lang="en-US" altLang="x-none" sz="1200">
                <a:solidFill>
                  <a:srgbClr val="000000"/>
                </a:solidFill>
              </a:rPr>
              <a:pPr/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135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DC57F7-F4D5-A149-B61E-40302863D974}" type="slidenum">
              <a:rPr lang="en-US" altLang="x-none" sz="1200">
                <a:solidFill>
                  <a:srgbClr val="000000"/>
                </a:solidFill>
              </a:rPr>
              <a:pPr/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889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8F782B7-6391-2E4E-80AF-DB71085C9B14}" type="slidenum">
              <a:rPr lang="en-US" altLang="x-none" sz="1200">
                <a:solidFill>
                  <a:srgbClr val="000000"/>
                </a:solidFill>
              </a:rPr>
              <a:pPr/>
              <a:t>23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580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556B339-B257-3A42-A3A4-9F3DAAAE41C6}" type="slidenum">
              <a:rPr lang="en-US" altLang="x-none" sz="1200">
                <a:solidFill>
                  <a:srgbClr val="000000"/>
                </a:solidFill>
              </a:rPr>
              <a:pPr/>
              <a:t>24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Content negotiation, content type indication</a:t>
            </a:r>
          </a:p>
        </p:txBody>
      </p:sp>
    </p:spTree>
    <p:extLst>
      <p:ext uri="{BB962C8B-B14F-4D97-AF65-F5344CB8AC3E}">
        <p14:creationId xmlns:p14="http://schemas.microsoft.com/office/powerpoint/2010/main" val="2123795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F9C7A0-0C33-9A44-ACA6-1683324C0BC6}" type="slidenum">
              <a:rPr lang="en-US" altLang="x-none" sz="1200">
                <a:solidFill>
                  <a:srgbClr val="000000"/>
                </a:solidFill>
              </a:rPr>
              <a:pPr/>
              <a:t>25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752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FEB50C-A68D-B440-B94A-6A49B14089D4}" type="slidenum">
              <a:rPr lang="en-US" altLang="x-none" sz="1200">
                <a:solidFill>
                  <a:srgbClr val="000000"/>
                </a:solidFill>
              </a:rPr>
              <a:pPr/>
              <a:t>26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303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398594-8ADA-FE44-A177-8629F38367C5}" type="slidenum">
              <a:rPr lang="en-US" altLang="x-none" sz="1200">
                <a:solidFill>
                  <a:srgbClr val="000000"/>
                </a:solidFill>
              </a:rPr>
              <a:pPr/>
              <a:t>27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508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39E3AE-B9BF-5D45-AC39-6EC2CD209F60}" type="slidenum">
              <a:rPr lang="en-US" altLang="x-none" sz="1200">
                <a:solidFill>
                  <a:srgbClr val="000000"/>
                </a:solidFill>
              </a:rPr>
              <a:pPr/>
              <a:t>28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528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8A1AF3-4453-CA4E-921B-FC5E9B817DD1}" type="slidenum">
              <a:rPr lang="en-US" altLang="x-none" sz="1200">
                <a:solidFill>
                  <a:srgbClr val="000000"/>
                </a:solidFill>
              </a:rPr>
              <a:pPr/>
              <a:t>29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754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E01EBA-7FB9-4649-BFE1-0425CFD2943D}" type="slidenum">
              <a:rPr lang="en-US" altLang="x-none" sz="1200">
                <a:solidFill>
                  <a:srgbClr val="000000"/>
                </a:solidFill>
              </a:rPr>
              <a:pPr/>
              <a:t>30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90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B5DEC51-1B47-F74C-8EE3-E2B7A10B6311}" type="slidenum">
              <a:rPr lang="en-US" altLang="x-none" sz="1200">
                <a:solidFill>
                  <a:srgbClr val="000000"/>
                </a:solidFill>
              </a:rPr>
              <a:pPr/>
              <a:t>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682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6245E1-8F41-F94A-AE87-9C7D292B9DF3}" type="slidenum">
              <a:rPr lang="en-US" altLang="x-none" sz="1200">
                <a:solidFill>
                  <a:srgbClr val="000000"/>
                </a:solidFill>
              </a:rPr>
              <a:pPr/>
              <a:t>31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145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A0359C0-3910-BF40-9A3F-0FA83AD05CB7}" type="slidenum">
              <a:rPr lang="en-US" altLang="x-none" sz="1200">
                <a:solidFill>
                  <a:srgbClr val="000000"/>
                </a:solidFill>
              </a:rPr>
              <a:pPr/>
              <a:t>32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270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4EDCFA-D3BF-1E43-AD53-4464C56DA738}" type="slidenum">
              <a:rPr lang="en-US" altLang="x-none" sz="1200">
                <a:solidFill>
                  <a:srgbClr val="000000"/>
                </a:solidFill>
              </a:rPr>
              <a:pPr/>
              <a:t>33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228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80C1C87-4515-904E-9F19-DCFC914085DD}" type="slidenum">
              <a:rPr lang="en-US" altLang="x-none" sz="1200">
                <a:solidFill>
                  <a:srgbClr val="000000"/>
                </a:solidFill>
              </a:rPr>
              <a:pPr/>
              <a:t>34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172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9E3F08-1B0B-5C42-B9C3-822275412AEB}" type="slidenum">
              <a:rPr lang="en-US" altLang="x-none" sz="1200">
                <a:solidFill>
                  <a:srgbClr val="000000"/>
                </a:solidFill>
              </a:rPr>
              <a:pPr/>
              <a:t>35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134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FB574B-31AD-A847-8AA6-AD3BC200E112}" type="slidenum">
              <a:rPr lang="en-US" altLang="x-none" sz="1200"/>
              <a:pPr/>
              <a:t>36</a:t>
            </a:fld>
            <a:endParaRPr lang="en-US" altLang="x-non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371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A030A5C-3EDD-BA42-874F-6C0C1AB8CE3E}" type="slidenum">
              <a:rPr lang="en-US" altLang="x-none" sz="1200">
                <a:solidFill>
                  <a:srgbClr val="000000"/>
                </a:solidFill>
              </a:rPr>
              <a:pPr/>
              <a:t>37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899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1C4763-92F7-9240-9D4D-C603E5936DE3}" type="slidenum">
              <a:rPr lang="en-US" altLang="x-none" sz="1200">
                <a:solidFill>
                  <a:srgbClr val="000000"/>
                </a:solidFill>
              </a:rPr>
              <a:pPr/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330352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4E5AF3-DC32-0045-979C-AC2C434E4026}" type="slidenum">
              <a:rPr lang="en-US" altLang="x-none" sz="1200">
                <a:solidFill>
                  <a:srgbClr val="000000"/>
                </a:solidFill>
              </a:rPr>
              <a:pPr/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35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263E2C4-E823-4344-9FEC-347C4C15D75A}" type="slidenum">
              <a:rPr lang="en-US" altLang="x-none" sz="1200">
                <a:solidFill>
                  <a:srgbClr val="000000"/>
                </a:solidFill>
              </a:rPr>
              <a:pPr/>
              <a:t>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02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D56F675-1635-214D-B554-65B5BCC64BD2}" type="slidenum">
              <a:rPr lang="en-US" altLang="x-none" sz="1200">
                <a:solidFill>
                  <a:srgbClr val="000000"/>
                </a:solidFill>
              </a:rPr>
              <a:pPr/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Courier New" charset="0"/>
                <a:ea typeface="宋体" charset="0"/>
                <a:cs typeface="宋体" charset="0"/>
              </a:rPr>
              <a:t>PORT h1,h2,h3,h4,p1,p2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specifies the IP address and port the client receives its data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2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E35D2BB-6309-B549-BF6B-F88B1EE83BCF}" type="slidenum">
              <a:rPr lang="en-US" altLang="x-none" sz="1200">
                <a:solidFill>
                  <a:srgbClr val="000000"/>
                </a:solidFill>
              </a:rPr>
              <a:pPr/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90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50BDA5-5F04-B443-87DC-E4C59B0FD70D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A: someone (either server or client) needs to pick a new port</a:t>
            </a:r>
          </a:p>
        </p:txBody>
      </p:sp>
    </p:spTree>
    <p:extLst>
      <p:ext uri="{BB962C8B-B14F-4D97-AF65-F5344CB8AC3E}">
        <p14:creationId xmlns:p14="http://schemas.microsoft.com/office/powerpoint/2010/main" val="120893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2CC3264-842D-D141-848B-9295C011C138}" type="slidenum">
              <a:rPr lang="en-US" altLang="x-none" sz="1200">
                <a:solidFill>
                  <a:srgbClr val="000000"/>
                </a:solidFill>
              </a:rPr>
              <a:pPr/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3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FE8D8-425F-F648-A467-EB9C44A3570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962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8A825-85E7-A84B-B458-21AE7162F14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329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62A08-851A-9042-9EB2-DEA0786807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354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8728B-FD07-A14F-A15D-89A5C1F0BC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79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964F3-B62F-4F42-B997-9821C7BF6F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482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B336D-F02B-FC48-B6EB-9F868BB216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373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9BE41-BA02-D44D-8422-15F664104B2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253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BED2A-7D3E-F94E-9AE4-DE0B8992709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839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48691-A69C-274B-95FB-46044CA0B58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9873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D61CF-E55B-CB47-A643-BBB4B1D882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2050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B46C2-2399-9B4B-BEC4-FE665291AE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934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DCF1-1802-E74D-A33E-45E83C4548E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627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9DD22-BB8C-AF40-8681-3CA9A0F7E46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43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999E2-FA5A-CA40-8E9F-A8ED1591DE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307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02D5E-FC0A-AD4D-96B2-6397DFDE15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08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4167D-54A4-F44F-BC01-BB4C530E321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26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DEAD5-6E9D-DE4E-B757-56CFEF52939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9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42E2C-7B3C-CD42-AA48-458C0B12CD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417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B300-BB38-F548-B269-114E3DB86F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65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648D4-6286-9148-8599-E181AA39576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913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23466-7E67-894C-87C6-58024C4F742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02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D58CA-2139-1D49-B1C1-1CB336537D2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912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81713-498D-D142-86BE-A260813EE92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6" r:id="rId1"/>
    <p:sldLayoutId id="2147487407" r:id="rId2"/>
    <p:sldLayoutId id="2147487408" r:id="rId3"/>
    <p:sldLayoutId id="2147487409" r:id="rId4"/>
    <p:sldLayoutId id="2147487410" r:id="rId5"/>
    <p:sldLayoutId id="2147487411" r:id="rId6"/>
    <p:sldLayoutId id="2147487412" r:id="rId7"/>
    <p:sldLayoutId id="2147487413" r:id="rId8"/>
    <p:sldLayoutId id="2147487414" r:id="rId9"/>
    <p:sldLayoutId id="2147487415" r:id="rId10"/>
    <p:sldLayoutId id="21474874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7710E19-40DF-8840-A1ED-BB98D1B2451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7" r:id="rId1"/>
    <p:sldLayoutId id="2147487418" r:id="rId2"/>
    <p:sldLayoutId id="2147487419" r:id="rId3"/>
    <p:sldLayoutId id="2147487420" r:id="rId4"/>
    <p:sldLayoutId id="2147487421" r:id="rId5"/>
    <p:sldLayoutId id="2147487422" r:id="rId6"/>
    <p:sldLayoutId id="2147487423" r:id="rId7"/>
    <p:sldLayoutId id="2147487424" r:id="rId8"/>
    <p:sldLayoutId id="2147487425" r:id="rId9"/>
    <p:sldLayoutId id="2147487426" r:id="rId10"/>
    <p:sldLayoutId id="21474874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gf.org/documents/GFD.20.p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23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u.edu.c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chool.ed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yale.edu/cgi-bin/ureserve.p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1729775"/>
            <a:ext cx="81788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Network Applications: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File Transfer Protocol</a:t>
            </a:r>
            <a:r>
              <a:rPr lang="zh-CN" altLang="en-US" dirty="0">
                <a:ea typeface="ＭＳ Ｐゴシック" charset="-128"/>
              </a:rPr>
              <a:t>； </a:t>
            </a:r>
            <a:r>
              <a:rPr lang="en-US" altLang="x-none" dirty="0">
                <a:ea typeface="ＭＳ Ｐゴシック" charset="-128"/>
              </a:rPr>
              <a:t>HTTP/1.0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55636-A2A2-A942-B24E-82076898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8"/>
            <a:ext cx="7010400" cy="29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dirty="0">
                <a:ea typeface="ＭＳ Ｐゴシック" charset="-128"/>
              </a:rPr>
              <a:t>Qi</a:t>
            </a:r>
            <a:r>
              <a:rPr lang="en-US" altLang="zh-CN" dirty="0">
                <a:ea typeface="ＭＳ Ｐゴシック" charset="-128"/>
              </a:rPr>
              <a:t>ao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Xiang,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b="1" dirty="0" err="1">
                <a:ea typeface="ＭＳ Ｐゴシック" charset="-128"/>
              </a:rPr>
              <a:t>Qiang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Su</a:t>
            </a:r>
            <a:endParaRPr lang="en-US" altLang="x-none" b="1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09/</a:t>
            </a:r>
            <a:r>
              <a:rPr lang="en-US" altLang="zh-CN" dirty="0">
                <a:ea typeface="宋体" charset="-122"/>
              </a:rPr>
              <a:t>28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2397A-A96D-5D43-BF05-F62EA116A4EA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0E48821-FAFD-7D4B-9DC3-67DACC49FC0B}" type="slidenum">
              <a:rPr lang="en-US" altLang="x-none" sz="1400">
                <a:solidFill>
                  <a:srgbClr val="000000"/>
                </a:solidFill>
              </a:rPr>
              <a:pPr/>
              <a:t>10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563"/>
            <a:ext cx="82169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Traditional FTP: Client Specifies Port for Data Connection</a:t>
            </a:r>
            <a:endParaRPr lang="en-US" altLang="x-none">
              <a:ea typeface="ＭＳ Ｐゴシック" charset="-128"/>
            </a:endParaRPr>
          </a:p>
        </p:txBody>
      </p:sp>
      <p:graphicFrame>
        <p:nvGraphicFramePr>
          <p:cNvPr id="123907" name="Object 2"/>
          <p:cNvGraphicFramePr>
            <a:graphicFrameLocks noChangeAspect="1"/>
          </p:cNvGraphicFramePr>
          <p:nvPr/>
        </p:nvGraphicFramePr>
        <p:xfrm>
          <a:off x="2065338" y="3165475"/>
          <a:ext cx="781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23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3165475"/>
                        <a:ext cx="7810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08" name="Group 6"/>
          <p:cNvGrpSpPr>
            <a:grpSpLocks/>
          </p:cNvGrpSpPr>
          <p:nvPr/>
        </p:nvGrpSpPr>
        <p:grpSpPr bwMode="auto">
          <a:xfrm>
            <a:off x="5478463" y="2708275"/>
            <a:ext cx="387350" cy="1508125"/>
            <a:chOff x="4180" y="783"/>
            <a:chExt cx="150" cy="307"/>
          </a:xfrm>
        </p:grpSpPr>
        <p:sp>
          <p:nvSpPr>
            <p:cNvPr id="123922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3923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3924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3925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3926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7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3929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123909" name="Text Box 15"/>
          <p:cNvSpPr txBox="1">
            <a:spLocks noChangeArrowheads="1"/>
          </p:cNvSpPr>
          <p:nvPr/>
        </p:nvSpPr>
        <p:spPr bwMode="auto">
          <a:xfrm>
            <a:off x="2146300" y="1514475"/>
            <a:ext cx="8477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3910" name="Text Box 16"/>
          <p:cNvSpPr txBox="1">
            <a:spLocks noChangeArrowheads="1"/>
          </p:cNvSpPr>
          <p:nvPr/>
        </p:nvSpPr>
        <p:spPr bwMode="auto">
          <a:xfrm>
            <a:off x="5114925" y="1527175"/>
            <a:ext cx="955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server</a:t>
            </a:r>
          </a:p>
        </p:txBody>
      </p:sp>
      <p:sp>
        <p:nvSpPr>
          <p:cNvPr id="123911" name="Line 17"/>
          <p:cNvSpPr>
            <a:spLocks noChangeShapeType="1"/>
          </p:cNvSpPr>
          <p:nvPr/>
        </p:nvSpPr>
        <p:spPr bwMode="auto">
          <a:xfrm>
            <a:off x="2876550" y="3103563"/>
            <a:ext cx="2562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Text Box 19"/>
          <p:cNvSpPr txBox="1">
            <a:spLocks noChangeArrowheads="1"/>
          </p:cNvSpPr>
          <p:nvPr/>
        </p:nvSpPr>
        <p:spPr bwMode="auto">
          <a:xfrm>
            <a:off x="2938463" y="2509838"/>
            <a:ext cx="2409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TCP control connection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port </a:t>
            </a:r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21</a:t>
            </a: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 at 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23913" name="Group 3"/>
          <p:cNvGrpSpPr>
            <a:grpSpLocks/>
          </p:cNvGrpSpPr>
          <p:nvPr/>
        </p:nvGrpSpPr>
        <p:grpSpPr bwMode="auto">
          <a:xfrm>
            <a:off x="2879725" y="3492500"/>
            <a:ext cx="2562225" cy="393700"/>
            <a:chOff x="2879639" y="3491835"/>
            <a:chExt cx="2562225" cy="393700"/>
          </a:xfrm>
        </p:grpSpPr>
        <p:sp>
          <p:nvSpPr>
            <p:cNvPr id="123920" name="Line 18"/>
            <p:cNvSpPr>
              <a:spLocks noChangeShapeType="1"/>
            </p:cNvSpPr>
            <p:nvPr/>
          </p:nvSpPr>
          <p:spPr bwMode="auto">
            <a:xfrm flipV="1">
              <a:off x="2879639" y="3866485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1" name="Text Box 20"/>
            <p:cNvSpPr txBox="1">
              <a:spLocks noChangeArrowheads="1"/>
            </p:cNvSpPr>
            <p:nvPr/>
          </p:nvSpPr>
          <p:spPr bwMode="auto">
            <a:xfrm>
              <a:off x="3027277" y="349183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PORT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23914" name="Group 4"/>
          <p:cNvGrpSpPr>
            <a:grpSpLocks/>
          </p:cNvGrpSpPr>
          <p:nvPr/>
        </p:nvGrpSpPr>
        <p:grpSpPr bwMode="auto">
          <a:xfrm>
            <a:off x="2892425" y="4249738"/>
            <a:ext cx="2562225" cy="393700"/>
            <a:chOff x="2892339" y="4249072"/>
            <a:chExt cx="2562225" cy="393700"/>
          </a:xfrm>
        </p:grpSpPr>
        <p:sp>
          <p:nvSpPr>
            <p:cNvPr id="123918" name="Line 18"/>
            <p:cNvSpPr>
              <a:spLocks noChangeShapeType="1"/>
            </p:cNvSpPr>
            <p:nvPr/>
          </p:nvSpPr>
          <p:spPr bwMode="auto">
            <a:xfrm flipV="1">
              <a:off x="2892339" y="462213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9" name="Text Box 20"/>
            <p:cNvSpPr txBox="1">
              <a:spLocks noChangeArrowheads="1"/>
            </p:cNvSpPr>
            <p:nvPr/>
          </p:nvSpPr>
          <p:spPr bwMode="auto">
            <a:xfrm>
              <a:off x="3039977" y="424907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file.dat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23915" name="Group 5"/>
          <p:cNvGrpSpPr>
            <a:grpSpLocks/>
          </p:cNvGrpSpPr>
          <p:nvPr/>
        </p:nvGrpSpPr>
        <p:grpSpPr bwMode="auto">
          <a:xfrm>
            <a:off x="2951163" y="5384800"/>
            <a:ext cx="2597150" cy="1076325"/>
            <a:chOff x="2951077" y="5384135"/>
            <a:chExt cx="2597150" cy="1077218"/>
          </a:xfrm>
        </p:grpSpPr>
        <p:sp>
          <p:nvSpPr>
            <p:cNvPr id="123916" name="Text Box 20"/>
            <p:cNvSpPr txBox="1">
              <a:spLocks noChangeArrowheads="1"/>
            </p:cNvSpPr>
            <p:nvPr/>
          </p:nvSpPr>
          <p:spPr bwMode="auto">
            <a:xfrm>
              <a:off x="3138402" y="538413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server:20 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3917" name="Line 17"/>
            <p:cNvSpPr>
              <a:spLocks noChangeShapeType="1"/>
            </p:cNvSpPr>
            <p:nvPr/>
          </p:nvSpPr>
          <p:spPr bwMode="auto">
            <a:xfrm>
              <a:off x="2951077" y="540794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96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ECB71C-FD18-0746-B83B-63E3128E5766}" type="slidenum">
              <a:rPr lang="en-US" altLang="x-none" sz="1400">
                <a:solidFill>
                  <a:srgbClr val="000000"/>
                </a:solidFill>
              </a:rPr>
              <a:pPr/>
              <a:t>11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 using telnet/nc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389" y="1582738"/>
            <a:ext cx="6871544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Use telnet for the control channel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telnet </a:t>
            </a:r>
            <a:r>
              <a:rPr lang="en-US" altLang="x-none" dirty="0" err="1">
                <a:ea typeface="ＭＳ Ｐゴシック" charset="-128"/>
              </a:rPr>
              <a:t>ftp.</a:t>
            </a:r>
            <a:r>
              <a:rPr lang="en-US" altLang="zh-CN" dirty="0" err="1">
                <a:ea typeface="ＭＳ Ｐゴシック" charset="-128"/>
              </a:rPr>
              <a:t>ietf</a:t>
            </a:r>
            <a:r>
              <a:rPr lang="en-US" altLang="x-none" dirty="0" err="1">
                <a:ea typeface="ＭＳ Ｐゴシック" charset="-128"/>
              </a:rPr>
              <a:t>.org</a:t>
            </a:r>
            <a:r>
              <a:rPr lang="en-US" altLang="x-none" dirty="0">
                <a:ea typeface="ＭＳ Ｐゴシック" charset="-128"/>
              </a:rPr>
              <a:t> 21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user </a:t>
            </a:r>
            <a:r>
              <a:rPr lang="en-US" altLang="zh-CN" dirty="0">
                <a:ea typeface="ＭＳ Ｐゴシック" charset="-128"/>
              </a:rPr>
              <a:t>anonymous</a:t>
            </a:r>
            <a:r>
              <a:rPr lang="zh-CN" altLang="en-US" dirty="0">
                <a:ea typeface="ＭＳ Ｐゴシック" charset="-128"/>
              </a:rPr>
              <a:t> </a:t>
            </a:r>
            <a:endParaRPr lang="en-US" altLang="zh-CN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pass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your_email</a:t>
            </a: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port </a:t>
            </a:r>
            <a:r>
              <a:rPr lang="is-IS" altLang="x-none" dirty="0">
                <a:ea typeface="ＭＳ Ｐゴシック" charset="-128"/>
              </a:rPr>
              <a:t>10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is-IS" altLang="x-none" dirty="0">
                <a:ea typeface="ＭＳ Ｐゴシック" charset="-128"/>
              </a:rPr>
              <a:t>90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is-IS" altLang="x-none" dirty="0">
                <a:ea typeface="ＭＳ Ｐゴシック" charset="-128"/>
              </a:rPr>
              <a:t>61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is-IS" altLang="x-none" dirty="0">
                <a:ea typeface="ＭＳ Ｐゴシック" charset="-128"/>
              </a:rPr>
              <a:t>172,4,1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s-IS" altLang="x-none" dirty="0">
                <a:ea typeface="ＭＳ Ｐゴシック" charset="-128"/>
              </a:rPr>
              <a:t>list</a:t>
            </a:r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use </a:t>
            </a:r>
            <a:r>
              <a:rPr lang="en-US" altLang="x-none" dirty="0" err="1">
                <a:ea typeface="ＭＳ Ｐゴシック" charset="-128"/>
              </a:rPr>
              <a:t>nc</a:t>
            </a:r>
            <a:r>
              <a:rPr lang="en-US" altLang="x-none" dirty="0">
                <a:ea typeface="ＭＳ Ｐゴシック" charset="-128"/>
              </a:rPr>
              <a:t> (</a:t>
            </a:r>
            <a:r>
              <a:rPr lang="en-US" altLang="x-none" dirty="0" err="1">
                <a:ea typeface="ＭＳ Ｐゴシック" charset="-128"/>
              </a:rPr>
              <a:t>NetCat</a:t>
            </a:r>
            <a:r>
              <a:rPr lang="en-US" altLang="x-none" dirty="0">
                <a:ea typeface="ＭＳ Ｐゴシック" charset="-128"/>
              </a:rPr>
              <a:t>) to receive/send data with server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nc</a:t>
            </a:r>
            <a:r>
              <a:rPr lang="en-US" altLang="x-none" dirty="0">
                <a:ea typeface="ＭＳ Ｐゴシック" charset="-128"/>
              </a:rPr>
              <a:t> –v –l 1025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9B3C223-4FD3-C349-980E-474198027174}"/>
              </a:ext>
            </a:extLst>
          </p:cNvPr>
          <p:cNvSpPr/>
          <p:nvPr/>
        </p:nvSpPr>
        <p:spPr bwMode="auto">
          <a:xfrm rot="5400000">
            <a:off x="2871330" y="3141338"/>
            <a:ext cx="295116" cy="1739647"/>
          </a:xfrm>
          <a:prstGeom prst="righ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E487C-7CFE-BF4A-86F8-875535ABC491}"/>
              </a:ext>
            </a:extLst>
          </p:cNvPr>
          <p:cNvSpPr txBox="1"/>
          <p:nvPr/>
        </p:nvSpPr>
        <p:spPr>
          <a:xfrm>
            <a:off x="2342262" y="4137326"/>
            <a:ext cx="135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client</a:t>
            </a:r>
            <a:r>
              <a:rPr lang="zh-CN" altLang="en-US" sz="1800" dirty="0">
                <a:latin typeface="+mn-lt"/>
              </a:rPr>
              <a:t> </a:t>
            </a:r>
            <a:endParaRPr lang="en-US" altLang="zh-CN" sz="1800" dirty="0">
              <a:latin typeface="+mn-lt"/>
            </a:endParaRPr>
          </a:p>
          <a:p>
            <a:r>
              <a:rPr lang="en-US" altLang="zh-CN" sz="1800" dirty="0">
                <a:latin typeface="+mn-lt"/>
              </a:rPr>
              <a:t>IP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address</a:t>
            </a:r>
            <a:endParaRPr lang="en-US" sz="1800" dirty="0">
              <a:latin typeface="+mn-lt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46E2F7F-0A44-294D-9CBB-5836EAD1227C}"/>
              </a:ext>
            </a:extLst>
          </p:cNvPr>
          <p:cNvSpPr/>
          <p:nvPr/>
        </p:nvSpPr>
        <p:spPr bwMode="auto">
          <a:xfrm rot="5400000">
            <a:off x="4061794" y="3821678"/>
            <a:ext cx="273723" cy="376277"/>
          </a:xfrm>
          <a:prstGeom prst="rightBrac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9723F-9270-5748-8705-E63DB756DA80}"/>
              </a:ext>
            </a:extLst>
          </p:cNvPr>
          <p:cNvSpPr txBox="1"/>
          <p:nvPr/>
        </p:nvSpPr>
        <p:spPr>
          <a:xfrm>
            <a:off x="3709579" y="4169833"/>
            <a:ext cx="97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port</a:t>
            </a:r>
            <a:r>
              <a:rPr lang="zh-CN" altLang="en-US" sz="1800" dirty="0">
                <a:latin typeface="+mn-lt"/>
              </a:rPr>
              <a:t> </a:t>
            </a:r>
            <a:endParaRPr lang="en-US" altLang="zh-CN" sz="1800" dirty="0">
              <a:latin typeface="+mn-lt"/>
            </a:endParaRPr>
          </a:p>
          <a:p>
            <a:r>
              <a:rPr lang="en-US" altLang="zh-CN" sz="1800" dirty="0">
                <a:latin typeface="+mn-lt"/>
              </a:rPr>
              <a:t>number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8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017FC9E-7F37-EA47-B80D-A7525EE920A0}" type="slidenum">
              <a:rPr lang="en-US" altLang="x-none" sz="1400">
                <a:solidFill>
                  <a:srgbClr val="000000"/>
                </a:solidFill>
              </a:rPr>
              <a:pPr/>
              <a:t>12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8475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Problem of the Client PORT Approach</a:t>
            </a:r>
            <a:endParaRPr lang="en-US" altLang="x-none" sz="3600"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Many Internet hosts are behind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NAT/firewalls </a:t>
            </a:r>
            <a:r>
              <a:rPr lang="en-US" altLang="x-none" dirty="0">
                <a:ea typeface="ＭＳ Ｐゴシック" charset="-128"/>
              </a:rPr>
              <a:t>that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block connections initiated from outside</a:t>
            </a:r>
          </a:p>
        </p:txBody>
      </p:sp>
      <p:graphicFrame>
        <p:nvGraphicFramePr>
          <p:cNvPr id="128004" name="Object 2"/>
          <p:cNvGraphicFramePr>
            <a:graphicFrameLocks noChangeAspect="1"/>
          </p:cNvGraphicFramePr>
          <p:nvPr/>
        </p:nvGraphicFramePr>
        <p:xfrm>
          <a:off x="4559300" y="3244850"/>
          <a:ext cx="781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2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280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244850"/>
                        <a:ext cx="7810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005" name="Group 6"/>
          <p:cNvGrpSpPr>
            <a:grpSpLocks/>
          </p:cNvGrpSpPr>
          <p:nvPr/>
        </p:nvGrpSpPr>
        <p:grpSpPr bwMode="auto">
          <a:xfrm>
            <a:off x="7972425" y="2787650"/>
            <a:ext cx="387350" cy="1508125"/>
            <a:chOff x="4180" y="783"/>
            <a:chExt cx="150" cy="307"/>
          </a:xfrm>
        </p:grpSpPr>
        <p:sp>
          <p:nvSpPr>
            <p:cNvPr id="12801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802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802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802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802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802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128006" name="Text Box 15"/>
          <p:cNvSpPr txBox="1">
            <a:spLocks noChangeArrowheads="1"/>
          </p:cNvSpPr>
          <p:nvPr/>
        </p:nvSpPr>
        <p:spPr bwMode="auto">
          <a:xfrm>
            <a:off x="4641850" y="1593850"/>
            <a:ext cx="8477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8007" name="Text Box 16"/>
          <p:cNvSpPr txBox="1">
            <a:spLocks noChangeArrowheads="1"/>
          </p:cNvSpPr>
          <p:nvPr/>
        </p:nvSpPr>
        <p:spPr bwMode="auto">
          <a:xfrm>
            <a:off x="7610475" y="1606550"/>
            <a:ext cx="955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server</a:t>
            </a:r>
          </a:p>
        </p:txBody>
      </p:sp>
      <p:sp>
        <p:nvSpPr>
          <p:cNvPr id="128008" name="Line 17"/>
          <p:cNvSpPr>
            <a:spLocks noChangeShapeType="1"/>
          </p:cNvSpPr>
          <p:nvPr/>
        </p:nvSpPr>
        <p:spPr bwMode="auto">
          <a:xfrm>
            <a:off x="5370513" y="3182938"/>
            <a:ext cx="2562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Text Box 19"/>
          <p:cNvSpPr txBox="1">
            <a:spLocks noChangeArrowheads="1"/>
          </p:cNvSpPr>
          <p:nvPr/>
        </p:nvSpPr>
        <p:spPr bwMode="auto">
          <a:xfrm>
            <a:off x="5432425" y="2589213"/>
            <a:ext cx="2409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TCP control connection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port </a:t>
            </a:r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21</a:t>
            </a: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 at 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28010" name="Group 19"/>
          <p:cNvGrpSpPr>
            <a:grpSpLocks/>
          </p:cNvGrpSpPr>
          <p:nvPr/>
        </p:nvGrpSpPr>
        <p:grpSpPr bwMode="auto">
          <a:xfrm>
            <a:off x="5373688" y="3571875"/>
            <a:ext cx="2562225" cy="393700"/>
            <a:chOff x="2879639" y="3491835"/>
            <a:chExt cx="2562225" cy="393700"/>
          </a:xfrm>
        </p:grpSpPr>
        <p:sp>
          <p:nvSpPr>
            <p:cNvPr id="128017" name="Line 18"/>
            <p:cNvSpPr>
              <a:spLocks noChangeShapeType="1"/>
            </p:cNvSpPr>
            <p:nvPr/>
          </p:nvSpPr>
          <p:spPr bwMode="auto">
            <a:xfrm flipV="1">
              <a:off x="2879639" y="3866485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8" name="Text Box 20"/>
            <p:cNvSpPr txBox="1">
              <a:spLocks noChangeArrowheads="1"/>
            </p:cNvSpPr>
            <p:nvPr/>
          </p:nvSpPr>
          <p:spPr bwMode="auto">
            <a:xfrm>
              <a:off x="3027277" y="349183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PORT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28011" name="Group 22"/>
          <p:cNvGrpSpPr>
            <a:grpSpLocks/>
          </p:cNvGrpSpPr>
          <p:nvPr/>
        </p:nvGrpSpPr>
        <p:grpSpPr bwMode="auto">
          <a:xfrm>
            <a:off x="5386388" y="4329113"/>
            <a:ext cx="2562225" cy="393700"/>
            <a:chOff x="2892339" y="4249072"/>
            <a:chExt cx="2562225" cy="393700"/>
          </a:xfrm>
        </p:grpSpPr>
        <p:sp>
          <p:nvSpPr>
            <p:cNvPr id="128015" name="Line 18"/>
            <p:cNvSpPr>
              <a:spLocks noChangeShapeType="1"/>
            </p:cNvSpPr>
            <p:nvPr/>
          </p:nvSpPr>
          <p:spPr bwMode="auto">
            <a:xfrm flipV="1">
              <a:off x="2892339" y="462213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6" name="Text Box 20"/>
            <p:cNvSpPr txBox="1">
              <a:spLocks noChangeArrowheads="1"/>
            </p:cNvSpPr>
            <p:nvPr/>
          </p:nvSpPr>
          <p:spPr bwMode="auto">
            <a:xfrm>
              <a:off x="3039977" y="424907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file.dat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28012" name="Group 25"/>
          <p:cNvGrpSpPr>
            <a:grpSpLocks/>
          </p:cNvGrpSpPr>
          <p:nvPr/>
        </p:nvGrpSpPr>
        <p:grpSpPr bwMode="auto">
          <a:xfrm>
            <a:off x="5445125" y="5464175"/>
            <a:ext cx="2597150" cy="1076325"/>
            <a:chOff x="2951077" y="5384135"/>
            <a:chExt cx="2597150" cy="1077218"/>
          </a:xfrm>
        </p:grpSpPr>
        <p:sp>
          <p:nvSpPr>
            <p:cNvPr id="128013" name="Text Box 20"/>
            <p:cNvSpPr txBox="1">
              <a:spLocks noChangeArrowheads="1"/>
            </p:cNvSpPr>
            <p:nvPr/>
          </p:nvSpPr>
          <p:spPr bwMode="auto">
            <a:xfrm>
              <a:off x="3138402" y="538413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server:20 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8014" name="Line 17"/>
            <p:cNvSpPr>
              <a:spLocks noChangeShapeType="1"/>
            </p:cNvSpPr>
            <p:nvPr/>
          </p:nvSpPr>
          <p:spPr bwMode="auto">
            <a:xfrm>
              <a:off x="2951077" y="540794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A14A010-FA08-2C4F-95A1-FB01C471E7CB}" type="slidenum">
              <a:rPr lang="en-US" altLang="x-none" sz="1400">
                <a:solidFill>
                  <a:srgbClr val="000000"/>
                </a:solidFill>
              </a:rPr>
              <a:pPr/>
              <a:t>13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563"/>
            <a:ext cx="82169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FTP PASV: Server Specifies Data Port, Client Initiates Connection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130051" name="Group 2"/>
          <p:cNvGrpSpPr>
            <a:grpSpLocks/>
          </p:cNvGrpSpPr>
          <p:nvPr/>
        </p:nvGrpSpPr>
        <p:grpSpPr bwMode="auto">
          <a:xfrm>
            <a:off x="534988" y="1538288"/>
            <a:ext cx="4005262" cy="4945062"/>
            <a:chOff x="534401" y="1537608"/>
            <a:chExt cx="4005482" cy="4946425"/>
          </a:xfrm>
        </p:grpSpPr>
        <p:graphicFrame>
          <p:nvGraphicFramePr>
            <p:cNvPr id="130075" name="Object 2"/>
            <p:cNvGraphicFramePr>
              <a:graphicFrameLocks noChangeAspect="1"/>
            </p:cNvGraphicFramePr>
            <p:nvPr/>
          </p:nvGraphicFramePr>
          <p:xfrm>
            <a:off x="534401" y="3187490"/>
            <a:ext cx="781050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5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13007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401" y="3187490"/>
                          <a:ext cx="781050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0076" name="Group 6"/>
            <p:cNvGrpSpPr>
              <a:grpSpLocks/>
            </p:cNvGrpSpPr>
            <p:nvPr/>
          </p:nvGrpSpPr>
          <p:grpSpPr bwMode="auto">
            <a:xfrm>
              <a:off x="3947526" y="2730290"/>
              <a:ext cx="387350" cy="1508125"/>
              <a:chOff x="4180" y="783"/>
              <a:chExt cx="150" cy="307"/>
            </a:xfrm>
          </p:grpSpPr>
          <p:sp>
            <p:nvSpPr>
              <p:cNvPr id="130087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88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89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90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91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2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3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94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077" name="Text Box 15"/>
            <p:cNvSpPr txBox="1">
              <a:spLocks noChangeArrowheads="1"/>
            </p:cNvSpPr>
            <p:nvPr/>
          </p:nvSpPr>
          <p:spPr bwMode="auto">
            <a:xfrm>
              <a:off x="616049" y="1537608"/>
              <a:ext cx="84772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78" name="Text Box 16"/>
            <p:cNvSpPr txBox="1">
              <a:spLocks noChangeArrowheads="1"/>
            </p:cNvSpPr>
            <p:nvPr/>
          </p:nvSpPr>
          <p:spPr bwMode="auto">
            <a:xfrm>
              <a:off x="3584208" y="1549177"/>
              <a:ext cx="95567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server</a:t>
              </a:r>
            </a:p>
          </p:txBody>
        </p:sp>
        <p:sp>
          <p:nvSpPr>
            <p:cNvPr id="130079" name="Line 17"/>
            <p:cNvSpPr>
              <a:spLocks noChangeShapeType="1"/>
            </p:cNvSpPr>
            <p:nvPr/>
          </p:nvSpPr>
          <p:spPr bwMode="auto">
            <a:xfrm>
              <a:off x="1345613" y="312557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0" name="Line 18"/>
            <p:cNvSpPr>
              <a:spLocks noChangeShapeType="1"/>
            </p:cNvSpPr>
            <p:nvPr/>
          </p:nvSpPr>
          <p:spPr bwMode="auto">
            <a:xfrm flipV="1">
              <a:off x="1348788" y="3889165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Text Box 19"/>
            <p:cNvSpPr txBox="1">
              <a:spLocks noChangeArrowheads="1"/>
            </p:cNvSpPr>
            <p:nvPr/>
          </p:nvSpPr>
          <p:spPr bwMode="auto">
            <a:xfrm>
              <a:off x="1407526" y="2531852"/>
              <a:ext cx="24098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TCP control connection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port </a:t>
              </a:r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21</a:t>
              </a:r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 at 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82" name="Text Box 20"/>
            <p:cNvSpPr txBox="1">
              <a:spLocks noChangeArrowheads="1"/>
            </p:cNvSpPr>
            <p:nvPr/>
          </p:nvSpPr>
          <p:spPr bwMode="auto">
            <a:xfrm>
              <a:off x="1607551" y="540681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server:20 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83" name="Text Box 20"/>
            <p:cNvSpPr txBox="1">
              <a:spLocks noChangeArrowheads="1"/>
            </p:cNvSpPr>
            <p:nvPr/>
          </p:nvSpPr>
          <p:spPr bwMode="auto">
            <a:xfrm>
              <a:off x="1496426" y="351451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PORT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84" name="Line 18"/>
            <p:cNvSpPr>
              <a:spLocks noChangeShapeType="1"/>
            </p:cNvSpPr>
            <p:nvPr/>
          </p:nvSpPr>
          <p:spPr bwMode="auto">
            <a:xfrm flipV="1">
              <a:off x="1361488" y="464481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Text Box 20"/>
            <p:cNvSpPr txBox="1">
              <a:spLocks noChangeArrowheads="1"/>
            </p:cNvSpPr>
            <p:nvPr/>
          </p:nvSpPr>
          <p:spPr bwMode="auto">
            <a:xfrm>
              <a:off x="1509126" y="427175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file.dat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86" name="Line 17"/>
            <p:cNvSpPr>
              <a:spLocks noChangeShapeType="1"/>
            </p:cNvSpPr>
            <p:nvPr/>
          </p:nvSpPr>
          <p:spPr bwMode="auto">
            <a:xfrm>
              <a:off x="1420226" y="543062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052" name="Group 27"/>
          <p:cNvGrpSpPr>
            <a:grpSpLocks/>
          </p:cNvGrpSpPr>
          <p:nvPr/>
        </p:nvGrpSpPr>
        <p:grpSpPr bwMode="auto">
          <a:xfrm>
            <a:off x="4826000" y="1543050"/>
            <a:ext cx="4005263" cy="4946650"/>
            <a:chOff x="534401" y="1537608"/>
            <a:chExt cx="4005482" cy="4946425"/>
          </a:xfrm>
        </p:grpSpPr>
        <p:graphicFrame>
          <p:nvGraphicFramePr>
            <p:cNvPr id="130055" name="Object 2"/>
            <p:cNvGraphicFramePr>
              <a:graphicFrameLocks noChangeAspect="1"/>
            </p:cNvGraphicFramePr>
            <p:nvPr/>
          </p:nvGraphicFramePr>
          <p:xfrm>
            <a:off x="534401" y="3187490"/>
            <a:ext cx="781050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6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3005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401" y="3187490"/>
                          <a:ext cx="781050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0056" name="Group 6"/>
            <p:cNvGrpSpPr>
              <a:grpSpLocks/>
            </p:cNvGrpSpPr>
            <p:nvPr/>
          </p:nvGrpSpPr>
          <p:grpSpPr bwMode="auto">
            <a:xfrm>
              <a:off x="3947526" y="2730290"/>
              <a:ext cx="387350" cy="1508125"/>
              <a:chOff x="4180" y="783"/>
              <a:chExt cx="150" cy="307"/>
            </a:xfrm>
          </p:grpSpPr>
          <p:sp>
            <p:nvSpPr>
              <p:cNvPr id="130067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68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69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70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71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2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3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30074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0057" name="Text Box 15"/>
            <p:cNvSpPr txBox="1">
              <a:spLocks noChangeArrowheads="1"/>
            </p:cNvSpPr>
            <p:nvPr/>
          </p:nvSpPr>
          <p:spPr bwMode="auto">
            <a:xfrm>
              <a:off x="616049" y="1537608"/>
              <a:ext cx="84772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58" name="Text Box 16"/>
            <p:cNvSpPr txBox="1">
              <a:spLocks noChangeArrowheads="1"/>
            </p:cNvSpPr>
            <p:nvPr/>
          </p:nvSpPr>
          <p:spPr bwMode="auto">
            <a:xfrm>
              <a:off x="3584208" y="1549177"/>
              <a:ext cx="95567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server</a:t>
              </a:r>
            </a:p>
          </p:txBody>
        </p:sp>
        <p:sp>
          <p:nvSpPr>
            <p:cNvPr id="130059" name="Line 17"/>
            <p:cNvSpPr>
              <a:spLocks noChangeShapeType="1"/>
            </p:cNvSpPr>
            <p:nvPr/>
          </p:nvSpPr>
          <p:spPr bwMode="auto">
            <a:xfrm>
              <a:off x="1345613" y="312557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Line 18"/>
            <p:cNvSpPr>
              <a:spLocks noChangeShapeType="1"/>
            </p:cNvSpPr>
            <p:nvPr/>
          </p:nvSpPr>
          <p:spPr bwMode="auto">
            <a:xfrm flipV="1">
              <a:off x="1348788" y="3719062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1" name="Text Box 19"/>
            <p:cNvSpPr txBox="1">
              <a:spLocks noChangeArrowheads="1"/>
            </p:cNvSpPr>
            <p:nvPr/>
          </p:nvSpPr>
          <p:spPr bwMode="auto">
            <a:xfrm>
              <a:off x="1407526" y="2531852"/>
              <a:ext cx="24098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TCP control connection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port </a:t>
              </a:r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21</a:t>
              </a:r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 at 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62" name="Text Box 20"/>
            <p:cNvSpPr txBox="1">
              <a:spLocks noChangeArrowheads="1"/>
            </p:cNvSpPr>
            <p:nvPr/>
          </p:nvSpPr>
          <p:spPr bwMode="auto">
            <a:xfrm>
              <a:off x="1607551" y="540681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Client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 of PASV returned serverip:sport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63" name="Text Box 20"/>
            <p:cNvSpPr txBox="1">
              <a:spLocks noChangeArrowheads="1"/>
            </p:cNvSpPr>
            <p:nvPr/>
          </p:nvSpPr>
          <p:spPr bwMode="auto">
            <a:xfrm>
              <a:off x="1496426" y="337843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PASV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64" name="Line 18"/>
            <p:cNvSpPr>
              <a:spLocks noChangeShapeType="1"/>
            </p:cNvSpPr>
            <p:nvPr/>
          </p:nvSpPr>
          <p:spPr bwMode="auto">
            <a:xfrm flipV="1">
              <a:off x="1361488" y="464481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5" name="Text Box 20"/>
            <p:cNvSpPr txBox="1">
              <a:spLocks noChangeArrowheads="1"/>
            </p:cNvSpPr>
            <p:nvPr/>
          </p:nvSpPr>
          <p:spPr bwMode="auto">
            <a:xfrm>
              <a:off x="1509126" y="427175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file.dat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30066" name="Line 17"/>
            <p:cNvSpPr>
              <a:spLocks noChangeShapeType="1"/>
            </p:cNvSpPr>
            <p:nvPr/>
          </p:nvSpPr>
          <p:spPr bwMode="auto">
            <a:xfrm>
              <a:off x="1420226" y="543062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Line 18"/>
          <p:cNvSpPr>
            <a:spLocks noChangeShapeType="1"/>
          </p:cNvSpPr>
          <p:nvPr/>
        </p:nvSpPr>
        <p:spPr bwMode="auto">
          <a:xfrm flipV="1">
            <a:off x="5634038" y="4159250"/>
            <a:ext cx="256222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20"/>
          <p:cNvSpPr txBox="1">
            <a:spLocks noChangeArrowheads="1"/>
          </p:cNvSpPr>
          <p:nvPr/>
        </p:nvSpPr>
        <p:spPr bwMode="auto">
          <a:xfrm>
            <a:off x="5792788" y="3830638"/>
            <a:ext cx="240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serverip:sport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6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BE16C4A-BF61-2C47-B96A-5A659F9D7B0C}" type="slidenum">
              <a:rPr lang="en-US" altLang="x-none" sz="1400">
                <a:solidFill>
                  <a:srgbClr val="000000"/>
                </a:solidFill>
              </a:rPr>
              <a:pPr/>
              <a:t>14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582738"/>
            <a:ext cx="7458075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Use Wireshark to capture FTP traffic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Using chrome to visit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ftp://</a:t>
            </a:r>
            <a:r>
              <a:rPr lang="en-US" altLang="x-none" sz="2000" dirty="0" err="1">
                <a:ea typeface="ＭＳ Ｐゴシック" charset="-128"/>
              </a:rPr>
              <a:t>ftp.freebsd.org</a:t>
            </a:r>
            <a:endParaRPr lang="en-US" altLang="x-none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01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ACEFD9-BD2B-0748-ADA3-E3B9BA390909}" type="slidenum">
              <a:rPr lang="en-US" altLang="x-none" sz="1400">
                <a:solidFill>
                  <a:srgbClr val="000000"/>
                </a:solidFill>
              </a:rPr>
              <a:pPr/>
              <a:t>15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FTP Extensions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582738"/>
            <a:ext cx="7458075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FTP with extensions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are being used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extensively in large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data set transfers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(e.g., LHC)</a:t>
            </a:r>
          </a:p>
          <a:p>
            <a:pPr lvl="1"/>
            <a:endParaRPr lang="en-US" altLang="x-none" dirty="0">
              <a:ea typeface="ＭＳ Ｐゴシック" charset="-128"/>
            </a:endParaRPr>
          </a:p>
        </p:txBody>
      </p:sp>
      <p:pic>
        <p:nvPicPr>
          <p:cNvPr id="136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32" y="1473698"/>
            <a:ext cx="4064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32" y="4332785"/>
            <a:ext cx="4064000" cy="21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ACEFD9-BD2B-0748-ADA3-E3B9BA390909}" type="slidenum">
              <a:rPr lang="en-US" altLang="x-none" sz="1400">
                <a:solidFill>
                  <a:srgbClr val="000000"/>
                </a:solidFill>
              </a:rPr>
              <a:pPr/>
              <a:t>16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Data Transfer Structure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4984859"/>
            <a:ext cx="8279524" cy="153024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See </a:t>
            </a:r>
            <a:r>
              <a:rPr lang="en-US" altLang="x-none" sz="2000" dirty="0" err="1">
                <a:ea typeface="ＭＳ Ｐゴシック" charset="-128"/>
              </a:rPr>
              <a:t>GridFTP</a:t>
            </a:r>
            <a:r>
              <a:rPr lang="en-US" altLang="x-none" sz="2000" dirty="0">
                <a:ea typeface="ＭＳ Ｐゴシック" charset="-128"/>
              </a:rPr>
              <a:t> to FTP extensions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  <a:hlinkClick r:id="rId3"/>
              </a:rPr>
              <a:t>https://www.ogf.org/documents/GFD.20.pd</a:t>
            </a:r>
            <a:endParaRPr lang="en-US" altLang="x-none" sz="18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Goal of </a:t>
            </a:r>
            <a:r>
              <a:rPr lang="en-US" altLang="x-none" sz="2000" dirty="0" err="1">
                <a:ea typeface="ＭＳ Ｐゴシック" charset="-128"/>
              </a:rPr>
              <a:t>GridFTP</a:t>
            </a:r>
            <a:r>
              <a:rPr lang="en-US" altLang="x-none" sz="2000" dirty="0">
                <a:ea typeface="ＭＳ Ｐゴシック" charset="-128"/>
              </a:rPr>
              <a:t>: allow parallel, high-throughput data transfer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Discussion: What features do we need to add to FTP to allow parallel transfers?</a:t>
            </a:r>
          </a:p>
          <a:p>
            <a:pPr lvl="1"/>
            <a:endParaRPr lang="en-US" altLang="x-none" sz="18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59" y="1417947"/>
            <a:ext cx="6306207" cy="35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BE8990-A40A-BE42-9DA3-CB72DABE2C4A}" type="slidenum">
              <a:rPr lang="en-US" altLang="x-none" sz="1400">
                <a:solidFill>
                  <a:srgbClr val="000000"/>
                </a:solidFill>
              </a:rPr>
              <a:pPr/>
              <a:t>17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38125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FTP Evaluation</a:t>
            </a:r>
            <a:endParaRPr lang="en-US" altLang="x-none" sz="4400">
              <a:ea typeface="ＭＳ Ｐゴシック" charset="-128"/>
            </a:endParaRPr>
          </a:p>
        </p:txBody>
      </p:sp>
      <p:grpSp>
        <p:nvGrpSpPr>
          <p:cNvPr id="134147" name="Group 262"/>
          <p:cNvGrpSpPr>
            <a:grpSpLocks/>
          </p:cNvGrpSpPr>
          <p:nvPr/>
        </p:nvGrpSpPr>
        <p:grpSpPr bwMode="auto">
          <a:xfrm>
            <a:off x="4899025" y="1847850"/>
            <a:ext cx="3678238" cy="3670300"/>
            <a:chOff x="3092" y="1182"/>
            <a:chExt cx="2317" cy="2312"/>
          </a:xfrm>
        </p:grpSpPr>
        <p:sp>
          <p:nvSpPr>
            <p:cNvPr id="1074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39 w 1292"/>
                <a:gd name="T1" fmla="*/ 3 h 1255"/>
                <a:gd name="T2" fmla="*/ 6 w 1292"/>
                <a:gd name="T3" fmla="*/ 14 h 1255"/>
                <a:gd name="T4" fmla="*/ 4 w 1292"/>
                <a:gd name="T5" fmla="*/ 46 h 1255"/>
                <a:gd name="T6" fmla="*/ 9 w 1292"/>
                <a:gd name="T7" fmla="*/ 73 h 1255"/>
                <a:gd name="T8" fmla="*/ 39 w 1292"/>
                <a:gd name="T9" fmla="*/ 76 h 1255"/>
                <a:gd name="T10" fmla="*/ 103 w 1292"/>
                <a:gd name="T11" fmla="*/ 99 h 1255"/>
                <a:gd name="T12" fmla="*/ 158 w 1292"/>
                <a:gd name="T13" fmla="*/ 109 h 1255"/>
                <a:gd name="T14" fmla="*/ 190 w 1292"/>
                <a:gd name="T15" fmla="*/ 90 h 1255"/>
                <a:gd name="T16" fmla="*/ 203 w 1292"/>
                <a:gd name="T17" fmla="*/ 39 h 1255"/>
                <a:gd name="T18" fmla="*/ 191 w 1292"/>
                <a:gd name="T19" fmla="*/ 18 h 1255"/>
                <a:gd name="T20" fmla="*/ 118 w 1292"/>
                <a:gd name="T21" fmla="*/ 10 h 1255"/>
                <a:gd name="T22" fmla="*/ 3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5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88 w 1340"/>
                <a:gd name="T1" fmla="*/ 3 h 1191"/>
                <a:gd name="T2" fmla="*/ 13 w 1340"/>
                <a:gd name="T3" fmla="*/ 5 h 1191"/>
                <a:gd name="T4" fmla="*/ 10 w 1340"/>
                <a:gd name="T5" fmla="*/ 35 h 1191"/>
                <a:gd name="T6" fmla="*/ 4 w 1340"/>
                <a:gd name="T7" fmla="*/ 63 h 1191"/>
                <a:gd name="T8" fmla="*/ 18 w 1340"/>
                <a:gd name="T9" fmla="*/ 76 h 1191"/>
                <a:gd name="T10" fmla="*/ 87 w 1340"/>
                <a:gd name="T11" fmla="*/ 76 h 1191"/>
                <a:gd name="T12" fmla="*/ 103 w 1340"/>
                <a:gd name="T13" fmla="*/ 99 h 1191"/>
                <a:gd name="T14" fmla="*/ 198 w 1340"/>
                <a:gd name="T15" fmla="*/ 95 h 1191"/>
                <a:gd name="T16" fmla="*/ 205 w 1340"/>
                <a:gd name="T17" fmla="*/ 50 h 1191"/>
                <a:gd name="T18" fmla="*/ 193 w 1340"/>
                <a:gd name="T19" fmla="*/ 30 h 1191"/>
                <a:gd name="T20" fmla="*/ 123 w 1340"/>
                <a:gd name="T21" fmla="*/ 25 h 1191"/>
                <a:gd name="T22" fmla="*/ 88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6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57 h 1662"/>
                <a:gd name="T2" fmla="*/ 17 w 2135"/>
                <a:gd name="T3" fmla="*/ 7 h 1662"/>
                <a:gd name="T4" fmla="*/ 105 w 2135"/>
                <a:gd name="T5" fmla="*/ 17 h 1662"/>
                <a:gd name="T6" fmla="*/ 195 w 2135"/>
                <a:gd name="T7" fmla="*/ 8 h 1662"/>
                <a:gd name="T8" fmla="*/ 323 w 2135"/>
                <a:gd name="T9" fmla="*/ 36 h 1662"/>
                <a:gd name="T10" fmla="*/ 324 w 2135"/>
                <a:gd name="T11" fmla="*/ 102 h 1662"/>
                <a:gd name="T12" fmla="*/ 255 w 2135"/>
                <a:gd name="T13" fmla="*/ 141 h 1662"/>
                <a:gd name="T14" fmla="*/ 131 w 2135"/>
                <a:gd name="T15" fmla="*/ 135 h 1662"/>
                <a:gd name="T16" fmla="*/ 80 w 2135"/>
                <a:gd name="T17" fmla="*/ 113 h 1662"/>
                <a:gd name="T18" fmla="*/ 30 w 2135"/>
                <a:gd name="T19" fmla="*/ 95 h 1662"/>
                <a:gd name="T20" fmla="*/ 4 w 2135"/>
                <a:gd name="T21" fmla="*/ 5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180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34394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4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134394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395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5" name="Clip" r:id="rId6" imgW="682368" imgH="480541" progId="MS_ClipArt_Gallery.2">
                      <p:embed/>
                    </p:oleObj>
                  </mc:Choice>
                  <mc:Fallback>
                    <p:oleObj name="Clip" r:id="rId6" imgW="682368" imgH="480541" progId="MS_ClipArt_Gallery.2">
                      <p:embed/>
                      <p:pic>
                        <p:nvPicPr>
                          <p:cNvPr id="13439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8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81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34391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6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134391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392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7" name="Clip" r:id="rId9" imgW="682368" imgH="480541" progId="MS_ClipArt_Gallery.2">
                      <p:embed/>
                    </p:oleObj>
                  </mc:Choice>
                  <mc:Fallback>
                    <p:oleObj name="Clip" r:id="rId9" imgW="682368" imgH="480541" progId="MS_ClipArt_Gallery.2">
                      <p:embed/>
                      <p:pic>
                        <p:nvPicPr>
                          <p:cNvPr id="134392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7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82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74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5" name="Oval 20"/>
              <p:cNvSpPr>
                <a:spLocks noChangeArrowheads="1"/>
              </p:cNvSpPr>
              <p:nvPr/>
            </p:nvSpPr>
            <p:spPr bwMode="auto">
              <a:xfrm>
                <a:off x="3844" y="467"/>
                <a:ext cx="45" cy="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6" name="Oval 21"/>
              <p:cNvSpPr>
                <a:spLocks noChangeArrowheads="1"/>
              </p:cNvSpPr>
              <p:nvPr/>
            </p:nvSpPr>
            <p:spPr bwMode="auto">
              <a:xfrm>
                <a:off x="3845" y="52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83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66" name="AutoShape 23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7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8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9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0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1" name="Line 28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2" name="Rectangle 29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3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84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63" name="Oval 32"/>
              <p:cNvSpPr>
                <a:spLocks noChangeArrowheads="1"/>
              </p:cNvSpPr>
              <p:nvPr/>
            </p:nvSpPr>
            <p:spPr bwMode="auto">
              <a:xfrm>
                <a:off x="3864" y="381"/>
                <a:ext cx="47" cy="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4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5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082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3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4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5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6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7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191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55" name="AutoShape 42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6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7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8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9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0" name="Line 47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1" name="Rectangle 48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2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92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34360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8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13436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8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aphicFrame>
            <p:nvGraphicFramePr>
              <p:cNvPr id="134362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19" name="Clip" r:id="rId11" imgW="1307079" imgH="1083682" progId="MS_ClipArt_Gallery.2">
                      <p:embed/>
                    </p:oleObj>
                  </mc:Choice>
                  <mc:Fallback>
                    <p:oleObj name="Clip" r:id="rId11" imgW="1307079" imgH="1083682" progId="MS_ClipArt_Gallery.2">
                      <p:embed/>
                      <p:pic>
                        <p:nvPicPr>
                          <p:cNvPr id="134362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9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364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52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3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4"/>
                  <a:ext cx="47" cy="4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4" name="Oval 58"/>
                <p:cNvSpPr>
                  <a:spLocks noChangeArrowheads="1"/>
                </p:cNvSpPr>
                <p:nvPr/>
              </p:nvSpPr>
              <p:spPr bwMode="auto">
                <a:xfrm>
                  <a:off x="3847" y="526"/>
                  <a:ext cx="51" cy="4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251" name="Line 59"/>
              <p:cNvSpPr>
                <a:spLocks noChangeShapeType="1"/>
              </p:cNvSpPr>
              <p:nvPr/>
            </p:nvSpPr>
            <p:spPr bwMode="auto">
              <a:xfrm>
                <a:off x="3653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aphicFrame>
          <p:nvGraphicFramePr>
            <p:cNvPr id="134193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20" name="Clip" r:id="rId12" imgW="1307079" imgH="1083682" progId="MS_ClipArt_Gallery.2">
                    <p:embed/>
                  </p:oleObj>
                </mc:Choice>
                <mc:Fallback>
                  <p:oleObj name="Clip" r:id="rId12" imgW="1307079" imgH="1083682" progId="MS_ClipArt_Gallery.2">
                    <p:embed/>
                    <p:pic>
                      <p:nvPicPr>
                        <p:cNvPr id="134193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94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21" name="Clip" r:id="rId13" imgW="1307079" imgH="1083682" progId="MS_ClipArt_Gallery.2">
                    <p:embed/>
                  </p:oleObj>
                </mc:Choice>
                <mc:Fallback>
                  <p:oleObj name="Clip" r:id="rId13" imgW="1307079" imgH="1083682" progId="MS_ClipArt_Gallery.2">
                    <p:embed/>
                    <p:pic>
                      <p:nvPicPr>
                        <p:cNvPr id="134194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0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1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2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3" name="Line 65"/>
            <p:cNvSpPr>
              <a:spLocks noChangeShapeType="1"/>
            </p:cNvSpPr>
            <p:nvPr/>
          </p:nvSpPr>
          <p:spPr bwMode="auto">
            <a:xfrm rot="-5400000">
              <a:off x="4097" y="2843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4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5" name="Line 67"/>
            <p:cNvSpPr>
              <a:spLocks noChangeShapeType="1"/>
            </p:cNvSpPr>
            <p:nvPr/>
          </p:nvSpPr>
          <p:spPr bwMode="auto">
            <a:xfrm rot="16200000" flipV="1">
              <a:off x="3921" y="2624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6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7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8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aphicFrame>
          <p:nvGraphicFramePr>
            <p:cNvPr id="134204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22" name="Clip" r:id="rId14" imgW="983255" imgH="1207724" progId="MS_ClipArt_Gallery.2">
                    <p:embed/>
                  </p:oleObj>
                </mc:Choice>
                <mc:Fallback>
                  <p:oleObj name="Clip" r:id="rId14" imgW="983255" imgH="1207724" progId="MS_ClipArt_Gallery.2">
                    <p:embed/>
                    <p:pic>
                      <p:nvPicPr>
                        <p:cNvPr id="134204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205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23" name="Clip" r:id="rId16" imgW="983255" imgH="1207724" progId="MS_ClipArt_Gallery.2">
                    <p:embed/>
                  </p:oleObj>
                </mc:Choice>
                <mc:Fallback>
                  <p:oleObj name="Clip" r:id="rId16" imgW="983255" imgH="1207724" progId="MS_ClipArt_Gallery.2">
                    <p:embed/>
                    <p:pic>
                      <p:nvPicPr>
                        <p:cNvPr id="134205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9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20 h 228"/>
                <a:gd name="T2" fmla="*/ 69 w 972"/>
                <a:gd name="T3" fmla="*/ 3 h 228"/>
                <a:gd name="T4" fmla="*/ 156 w 972"/>
                <a:gd name="T5" fmla="*/ 15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07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34358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24" name="Clip" r:id="rId17" imgW="826793" imgH="840481" progId="MS_ClipArt_Gallery.2">
                      <p:embed/>
                    </p:oleObj>
                  </mc:Choice>
                  <mc:Fallback>
                    <p:oleObj name="Clip" r:id="rId17" imgW="826793" imgH="840481" progId="MS_ClipArt_Gallery.2">
                      <p:embed/>
                      <p:pic>
                        <p:nvPicPr>
                          <p:cNvPr id="134358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359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25" name="Clip" r:id="rId19" imgW="1268227" imgH="1200237" progId="MS_ClipArt_Gallery.2">
                      <p:embed/>
                    </p:oleObj>
                  </mc:Choice>
                  <mc:Fallback>
                    <p:oleObj name="Clip" r:id="rId19" imgW="1268227" imgH="1200237" progId="MS_ClipArt_Gallery.2">
                      <p:embed/>
                      <p:pic>
                        <p:nvPicPr>
                          <p:cNvPr id="134359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4208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34356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26" name="Clip" r:id="rId21" imgW="826793" imgH="840481" progId="MS_ClipArt_Gallery.2">
                      <p:embed/>
                    </p:oleObj>
                  </mc:Choice>
                  <mc:Fallback>
                    <p:oleObj name="Clip" r:id="rId21" imgW="826793" imgH="840481" progId="MS_ClipArt_Gallery.2">
                      <p:embed/>
                      <p:pic>
                        <p:nvPicPr>
                          <p:cNvPr id="134356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4357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27" name="Clip" r:id="rId22" imgW="1268227" imgH="1200237" progId="MS_ClipArt_Gallery.2">
                      <p:embed/>
                    </p:oleObj>
                  </mc:Choice>
                  <mc:Fallback>
                    <p:oleObj name="Clip" r:id="rId22" imgW="1268227" imgH="1200237" progId="MS_ClipArt_Gallery.2">
                      <p:embed/>
                      <p:pic>
                        <p:nvPicPr>
                          <p:cNvPr id="134357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4209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34354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528" name="Clip" r:id="rId23" imgW="826793" imgH="840481" progId="MS_ClipArt_Gallery.2">
                      <p:embed/>
                    </p:oleObj>
                  </mc:Choice>
                  <mc:Fallback>
                    <p:oleObj name="Clip" r:id="rId23" imgW="826793" imgH="840481" progId="MS_ClipArt_Gallery.2">
                      <p:embed/>
                      <p:pic>
                        <p:nvPicPr>
                          <p:cNvPr id="134354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7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3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11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3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6" name="Rectangle 92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212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31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2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3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4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5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6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7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8" name="Rectangle 101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6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7" name="Line 103"/>
            <p:cNvSpPr>
              <a:spLocks noChangeShapeType="1"/>
            </p:cNvSpPr>
            <p:nvPr/>
          </p:nvSpPr>
          <p:spPr bwMode="auto">
            <a:xfrm rot="-5400000">
              <a:off x="4934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8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9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0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1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2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3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4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5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6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7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25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19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0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1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2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330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9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30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331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6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7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26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6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7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8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9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317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6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7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318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3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4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27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3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4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5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6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304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3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4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305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0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1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28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0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1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2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3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291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0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1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292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6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7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8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29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7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8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9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70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278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7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8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279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7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4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5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30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4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5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6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7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265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6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4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5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266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0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1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8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2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31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40" name="Oval 22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1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2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3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4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252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1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2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253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8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9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4232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27" name="Oval 24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8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9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0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1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4239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8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9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4240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4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5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6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126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4148" name="Group 30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134161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067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8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9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0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2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3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4162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060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1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2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3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5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6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4149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1054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158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1056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7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dirty="0">
                    <a:solidFill>
                      <a:srgbClr val="FF0000"/>
                    </a:solidFill>
                  </a:rPr>
                  <a:t>request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4150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2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154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1052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3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FF0000"/>
                    </a:solidFill>
                  </a:rPr>
                  <a:t>reply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50" name="Rectangle 306"/>
          <p:cNvSpPr>
            <a:spLocks noChangeArrowheads="1"/>
          </p:cNvSpPr>
          <p:nvPr/>
        </p:nvSpPr>
        <p:spPr bwMode="auto">
          <a:xfrm>
            <a:off x="415925" y="2600325"/>
            <a:ext cx="4246563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Key questions to ask about </a:t>
            </a:r>
            <a:b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a C-S application</a:t>
            </a:r>
          </a:p>
          <a:p>
            <a:pPr algn="l"/>
            <a:b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Is the application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extensible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Is the application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scalable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How does the application handle server failures (being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robust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)? </a:t>
            </a:r>
          </a:p>
          <a:p>
            <a:pPr algn="l"/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How does the application provide </a:t>
            </a:r>
            <a:r>
              <a:rPr lang="en-US" altLang="x-none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security</a:t>
            </a:r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  <a:endParaRPr lang="en-US" altLang="x-none" sz="1800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4152" name="Rectangle 2"/>
          <p:cNvSpPr>
            <a:spLocks noChangeArrowheads="1"/>
          </p:cNvSpPr>
          <p:nvPr/>
        </p:nvSpPr>
        <p:spPr bwMode="auto">
          <a:xfrm>
            <a:off x="438150" y="54848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latin typeface="Comic Sans MS" charset="0"/>
              </a:rPr>
              <a:t>What are some interesting design features of the FTP protocol?</a:t>
            </a:r>
          </a:p>
        </p:txBody>
      </p:sp>
    </p:spTree>
    <p:extLst>
      <p:ext uri="{BB962C8B-B14F-4D97-AF65-F5344CB8AC3E}">
        <p14:creationId xmlns:p14="http://schemas.microsoft.com/office/powerpoint/2010/main" val="389390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 programming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UDP sockets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TCP sockets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applications (continue)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x-none" dirty="0">
                <a:ea typeface="ＭＳ Ｐゴシック" charset="-128"/>
              </a:rPr>
              <a:t>File transfer (FTP) and extension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HTTP</a:t>
            </a:r>
            <a:endParaRPr lang="en-US" altLang="x-none" i="1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18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A06AE9-4F27-0B4C-B125-486C92D2C0B0}" type="slidenum">
              <a:rPr lang="en-US" altLang="x-none" sz="1400">
                <a:solidFill>
                  <a:srgbClr val="000000"/>
                </a:solidFill>
              </a:rPr>
              <a:pPr/>
              <a:t>19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From Opaque Files to Web Pages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64025" cy="4886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Web page: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authored in HTML</a:t>
            </a:r>
            <a:endParaRPr lang="en-US" altLang="ja-JP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addressed by a URL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URL has two components: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>
                <a:latin typeface="Comic Sans MS" charset="0"/>
              </a:rPr>
              <a:t>host name, port number and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600" dirty="0">
                <a:latin typeface="Comic Sans MS" charset="0"/>
              </a:rPr>
              <a:t>path name</a:t>
            </a:r>
            <a:endParaRPr lang="en-US" sz="2800" dirty="0">
              <a:latin typeface="Comic Sans MS" charset="0"/>
            </a:endParaRPr>
          </a:p>
          <a:p>
            <a:pPr marL="0" indent="0">
              <a:lnSpc>
                <a:spcPct val="90000"/>
              </a:lnSpc>
              <a:buFont typeface="ZapfDingbats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Most Web pages consist of: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base HTML page, and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/>
              <a:t>several referenced objects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90525" y="3908425"/>
            <a:ext cx="4381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 b="1" dirty="0">
                <a:solidFill>
                  <a:srgbClr val="33CCCC"/>
                </a:solidFill>
                <a:latin typeface="Courier New" charset="0"/>
              </a:rPr>
              <a:t>http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://qiaoxiang.me:</a:t>
            </a:r>
            <a:r>
              <a:rPr lang="en-US" altLang="x-none" sz="1600" b="1" dirty="0">
                <a:solidFill>
                  <a:srgbClr val="00CC99"/>
                </a:solidFill>
                <a:latin typeface="Courier New" charset="0"/>
              </a:rPr>
              <a:t>80</a:t>
            </a:r>
            <a:r>
              <a:rPr lang="en-US" altLang="x-none" sz="1600" b="1" dirty="0">
                <a:solidFill>
                  <a:srgbClr val="3333CC"/>
                </a:solidFill>
                <a:latin typeface="Courier New" charset="0"/>
              </a:rPr>
              <a:t>/</a:t>
            </a:r>
            <a:r>
              <a:rPr lang="en-US" altLang="x-none" sz="1600" b="1" dirty="0" err="1">
                <a:solidFill>
                  <a:srgbClr val="3333CC"/>
                </a:solidFill>
                <a:latin typeface="Courier New" charset="0"/>
              </a:rPr>
              <a:t>index.html</a:t>
            </a:r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2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8605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4705350" y="2455863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 agent:</a:t>
            </a:r>
            <a:br>
              <a:rPr lang="en-US" altLang="x-none" sz="16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Explorer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7895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3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55612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7491413" y="3836988"/>
            <a:ext cx="1382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Server 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running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Apache Web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37897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37908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09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0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1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7915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37898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23"/>
          <p:cNvSpPr txBox="1">
            <a:spLocks noChangeArrowheads="1"/>
          </p:cNvSpPr>
          <p:nvPr/>
        </p:nvSpPr>
        <p:spPr bwMode="auto">
          <a:xfrm>
            <a:off x="4933950" y="5218113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 agent: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Firefox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3" name="Text Box 24"/>
          <p:cNvSpPr txBox="1">
            <a:spLocks noChangeArrowheads="1"/>
          </p:cNvSpPr>
          <p:nvPr/>
        </p:nvSpPr>
        <p:spPr bwMode="auto">
          <a:xfrm rot="1422049">
            <a:off x="6156325" y="2293938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request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4" name="Text Box 25"/>
          <p:cNvSpPr txBox="1">
            <a:spLocks noChangeArrowheads="1"/>
          </p:cNvSpPr>
          <p:nvPr/>
        </p:nvSpPr>
        <p:spPr bwMode="auto">
          <a:xfrm rot="-1692639">
            <a:off x="5946775" y="378936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request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5" name="Text Box 26"/>
          <p:cNvSpPr txBox="1">
            <a:spLocks noChangeArrowheads="1"/>
          </p:cNvSpPr>
          <p:nvPr/>
        </p:nvSpPr>
        <p:spPr bwMode="auto">
          <a:xfrm rot="1411598">
            <a:off x="5969000" y="274161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response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6" name="Text Box 28"/>
          <p:cNvSpPr txBox="1">
            <a:spLocks noChangeArrowheads="1"/>
          </p:cNvSpPr>
          <p:nvPr/>
        </p:nvSpPr>
        <p:spPr bwMode="auto">
          <a:xfrm rot="-1737783">
            <a:off x="6149975" y="4122738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http response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7907" name="Rectangle 2"/>
          <p:cNvSpPr>
            <a:spLocks noChangeArrowheads="1"/>
          </p:cNvSpPr>
          <p:nvPr/>
        </p:nvSpPr>
        <p:spPr bwMode="auto">
          <a:xfrm>
            <a:off x="4406900" y="5826125"/>
            <a:ext cx="4572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x-none" sz="1800">
                <a:latin typeface="Comic Sans MS" charset="0"/>
              </a:rPr>
              <a:t>The Web pages are requested through HTTP: hypertext transfer protocol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 programming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UDP sockets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TCP sockets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applications (continue)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File transfer (FTP) and extension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9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84CF6BC-D129-EF41-AB2D-3FF94D27A87D}" type="slidenum">
              <a:rPr lang="en-US" altLang="x-none" sz="1400">
                <a:solidFill>
                  <a:srgbClr val="000000"/>
                </a:solidFill>
              </a:rPr>
              <a:pPr/>
              <a:t>20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259762" cy="838200"/>
          </a:xfrm>
        </p:spPr>
        <p:txBody>
          <a:bodyPr/>
          <a:lstStyle/>
          <a:p>
            <a:r>
              <a:rPr lang="en-US" altLang="zh-CN" sz="3600">
                <a:ea typeface="宋体" charset="-122"/>
              </a:rPr>
              <a:t>HTTP is Still Evolving</a:t>
            </a:r>
            <a:endParaRPr lang="en-US" altLang="x-none" sz="3600">
              <a:ea typeface="宋体" charset="-122"/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813175"/>
            <a:ext cx="8013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 rot="-2700000">
            <a:off x="3155950" y="3255963"/>
            <a:ext cx="1203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x-none" sz="1800">
                <a:latin typeface="Comic Sans MS" charset="0"/>
              </a:rPr>
              <a:t>RFC 1945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 rot="-2700000">
            <a:off x="3978275" y="3230563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omic Sans MS" charset="0"/>
              </a:rPr>
              <a:t>RFC 2068</a:t>
            </a:r>
            <a:endParaRPr lang="en-US" altLang="x-none" sz="1800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 rot="-2700000">
            <a:off x="7567613" y="3322638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omic Sans MS" charset="0"/>
              </a:rPr>
              <a:t>RFC 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7540</a:t>
            </a:r>
            <a:endParaRPr lang="en-US" altLang="x-non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EE66103-8595-B74E-BC0F-2985637BCD2C}" type="slidenum">
              <a:rPr lang="en-US" altLang="x-none" sz="1400">
                <a:solidFill>
                  <a:srgbClr val="000000"/>
                </a:solidFill>
              </a:rPr>
              <a:pPr/>
              <a:t>21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HTTP </a:t>
            </a:r>
            <a:r>
              <a:rPr lang="en-US" altLang="zh-CN" sz="3600">
                <a:ea typeface="宋体" charset="-122"/>
              </a:rPr>
              <a:t>1.0</a:t>
            </a:r>
            <a:r>
              <a:rPr lang="en-US" altLang="x-none" sz="3600">
                <a:ea typeface="ＭＳ Ｐゴシック" charset="-128"/>
              </a:rPr>
              <a:t> Message Flow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73988" cy="464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S</a:t>
            </a: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erver waits for requests from clients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</a:t>
            </a:r>
            <a:r>
              <a:rPr lang="en-US" altLang="x-none" sz="2400" dirty="0">
                <a:ea typeface="ＭＳ Ｐゴシック" charset="-128"/>
              </a:rPr>
              <a:t>lient initiates TCP connection (creates socket) to server, port 80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solidFill>
                  <a:schemeClr val="accent2"/>
                </a:solidFill>
                <a:ea typeface="宋体" charset="-122"/>
              </a:rPr>
              <a:t>Client sends request for a document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solidFill>
                  <a:schemeClr val="accent2"/>
                </a:solidFill>
                <a:ea typeface="ＭＳ Ｐゴシック" charset="-128"/>
              </a:rPr>
              <a:t>Web server </a:t>
            </a:r>
            <a:r>
              <a:rPr lang="en-US" altLang="zh-CN" sz="2400" dirty="0">
                <a:solidFill>
                  <a:schemeClr val="accent2"/>
                </a:solidFill>
                <a:ea typeface="宋体" charset="-122"/>
              </a:rPr>
              <a:t>sends back the document</a:t>
            </a:r>
            <a:endParaRPr lang="en-US" altLang="x-none" sz="2400" dirty="0">
              <a:solidFill>
                <a:schemeClr val="accent2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TCP connection closed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Client parses the document to find embedded  objects (images)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repeat above for each image</a:t>
            </a:r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80B967-A274-E641-B0E8-FB771C5F3F6E}" type="slidenum">
              <a:rPr lang="en-US" altLang="x-none" sz="1200">
                <a:solidFill>
                  <a:srgbClr val="000000"/>
                </a:solidFill>
              </a:rPr>
              <a:pPr/>
              <a:t>22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44034" name="Line 11"/>
          <p:cNvSpPr>
            <a:spLocks noChangeShapeType="1"/>
          </p:cNvSpPr>
          <p:nvPr/>
        </p:nvSpPr>
        <p:spPr bwMode="auto">
          <a:xfrm>
            <a:off x="476250" y="2338388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13"/>
          <p:cNvSpPr>
            <a:spLocks noChangeArrowheads="1"/>
          </p:cNvSpPr>
          <p:nvPr/>
        </p:nvSpPr>
        <p:spPr bwMode="auto">
          <a:xfrm>
            <a:off x="238125" y="626268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20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8148638" cy="866775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HTTP </a:t>
            </a:r>
            <a:r>
              <a:rPr lang="en-US" altLang="zh-CN" sz="3200">
                <a:ea typeface="宋体" charset="-122"/>
              </a:rPr>
              <a:t>1.0 Message Flow (</a:t>
            </a:r>
            <a:r>
              <a:rPr lang="en-US" altLang="zh-CN" sz="2800">
                <a:ea typeface="宋体" charset="-122"/>
              </a:rPr>
              <a:t>more detail</a:t>
            </a:r>
            <a:r>
              <a:rPr lang="en-US" altLang="zh-CN" sz="3200">
                <a:ea typeface="宋体" charset="-122"/>
              </a:rPr>
              <a:t>)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487488"/>
            <a:ext cx="8343900" cy="4667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Suppose user enters URL 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zh-CN" sz="1800" dirty="0" err="1">
                <a:latin typeface="Arial" charset="0"/>
                <a:ea typeface="ＭＳ Ｐゴシック" charset="-128"/>
              </a:rPr>
              <a:t>qiaoxiang.me</a:t>
            </a:r>
            <a:r>
              <a:rPr lang="en-US" altLang="x-none" sz="1800" dirty="0">
                <a:latin typeface="Arial" charset="0"/>
                <a:ea typeface="ＭＳ Ｐゴシック" charset="-128"/>
              </a:rPr>
              <a:t>/</a:t>
            </a:r>
            <a:r>
              <a:rPr lang="en-US" altLang="x-none" sz="1800" dirty="0" err="1">
                <a:latin typeface="Arial" charset="0"/>
                <a:ea typeface="ＭＳ Ｐゴシック" charset="-128"/>
              </a:rPr>
              <a:t>index.html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185988"/>
            <a:ext cx="3810000" cy="19050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1a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n-US" altLang="x-none" sz="1800" dirty="0">
                <a:ea typeface="ＭＳ Ｐゴシック" charset="-128"/>
              </a:rPr>
              <a:t> http client initiates TCP connection to http server (process) at </a:t>
            </a:r>
            <a:r>
              <a:rPr lang="en-US" altLang="zh-CN" sz="1800" dirty="0" err="1">
                <a:latin typeface="Arial" charset="0"/>
                <a:ea typeface="ＭＳ Ｐゴシック" charset="-128"/>
              </a:rPr>
              <a:t>qiaoxiang.me</a:t>
            </a:r>
            <a:r>
              <a:rPr lang="en-US" altLang="x-none" sz="1800" dirty="0">
                <a:latin typeface="Arial" charset="0"/>
                <a:ea typeface="ＭＳ Ｐゴシック" charset="-128"/>
              </a:rPr>
              <a:t>.</a:t>
            </a:r>
            <a:r>
              <a:rPr lang="en-US" altLang="x-none" sz="1800" dirty="0">
                <a:ea typeface="ＭＳ Ｐゴシック" charset="-128"/>
              </a:rPr>
              <a:t> Port 80 is default for http server.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704850" y="3856038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</a:rPr>
              <a:t>2.</a:t>
            </a:r>
            <a:r>
              <a:rPr lang="en-US" altLang="x-none" sz="2000" dirty="0">
                <a:solidFill>
                  <a:srgbClr val="000000"/>
                </a:solidFill>
              </a:rPr>
              <a:t> </a:t>
            </a:r>
            <a:r>
              <a:rPr lang="en-US" altLang="x-none" dirty="0">
                <a:solidFill>
                  <a:srgbClr val="000000"/>
                </a:solidFill>
              </a:rPr>
              <a:t>http client sends http </a:t>
            </a:r>
            <a:r>
              <a:rPr lang="en-US" altLang="x-none" i="1" dirty="0">
                <a:solidFill>
                  <a:srgbClr val="3333CC"/>
                </a:solidFill>
              </a:rPr>
              <a:t>request message</a:t>
            </a:r>
            <a:r>
              <a:rPr lang="en-US" altLang="x-none" dirty="0">
                <a:solidFill>
                  <a:srgbClr val="000000"/>
                </a:solidFill>
              </a:rPr>
              <a:t> (containing URL) into TCP connection socket</a:t>
            </a:r>
          </a:p>
        </p:txBody>
      </p:sp>
      <p:sp>
        <p:nvSpPr>
          <p:cNvPr id="44040" name="Rectangle 6"/>
          <p:cNvSpPr>
            <a:spLocks noChangeArrowheads="1"/>
          </p:cNvSpPr>
          <p:nvPr/>
        </p:nvSpPr>
        <p:spPr bwMode="auto">
          <a:xfrm>
            <a:off x="4781550" y="3067050"/>
            <a:ext cx="3810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FF0000"/>
                </a:solidFill>
              </a:rPr>
              <a:t>1b.</a:t>
            </a:r>
            <a:r>
              <a:rPr lang="en-US" altLang="x-none" sz="2000">
                <a:solidFill>
                  <a:srgbClr val="000000"/>
                </a:solidFill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charset="-122"/>
              </a:rPr>
              <a:t>server</a:t>
            </a:r>
            <a:r>
              <a:rPr lang="en-US" altLang="x-none">
                <a:solidFill>
                  <a:srgbClr val="000000"/>
                </a:solidFill>
              </a:rPr>
              <a:t> 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accepts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connection, </a:t>
            </a:r>
            <a:r>
              <a:rPr lang="en-US" altLang="zh-CN">
                <a:solidFill>
                  <a:srgbClr val="000000"/>
                </a:solidFill>
                <a:ea typeface="宋体" charset="-122"/>
              </a:rPr>
              <a:t>ack.</a:t>
            </a:r>
            <a:r>
              <a:rPr lang="en-US" altLang="ja-JP">
                <a:solidFill>
                  <a:srgbClr val="000000"/>
                </a:solidFill>
              </a:rPr>
              <a:t> client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4724400" y="4257675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 dirty="0">
                <a:solidFill>
                  <a:srgbClr val="FF0000"/>
                </a:solidFill>
              </a:rPr>
              <a:t>3.</a:t>
            </a:r>
            <a:r>
              <a:rPr lang="en-US" altLang="x-none" sz="2000" dirty="0">
                <a:solidFill>
                  <a:srgbClr val="000000"/>
                </a:solidFill>
              </a:rPr>
              <a:t> </a:t>
            </a:r>
            <a:r>
              <a:rPr lang="en-US" altLang="x-none" dirty="0">
                <a:solidFill>
                  <a:srgbClr val="000000"/>
                </a:solidFill>
              </a:rPr>
              <a:t>http server receives request message, forms </a:t>
            </a:r>
            <a:r>
              <a:rPr lang="en-US" altLang="x-none" i="1" dirty="0">
                <a:solidFill>
                  <a:srgbClr val="3333CC"/>
                </a:solidFill>
              </a:rPr>
              <a:t>response message</a:t>
            </a:r>
            <a:r>
              <a:rPr lang="en-US" altLang="x-none" dirty="0">
                <a:solidFill>
                  <a:srgbClr val="000000"/>
                </a:solidFill>
              </a:rPr>
              <a:t> containing requested object (</a:t>
            </a:r>
            <a:r>
              <a:rPr lang="en-US" altLang="x-none" dirty="0" err="1">
                <a:solidFill>
                  <a:srgbClr val="000000"/>
                </a:solidFill>
                <a:latin typeface="Arial" charset="0"/>
              </a:rPr>
              <a:t>index.html</a:t>
            </a:r>
            <a:r>
              <a:rPr lang="en-US" altLang="x-none" dirty="0">
                <a:solidFill>
                  <a:srgbClr val="000000"/>
                </a:solidFill>
              </a:rPr>
              <a:t>), sends message into socket (the sending speed increases slowly, which is called slow-start)</a:t>
            </a:r>
          </a:p>
        </p:txBody>
      </p:sp>
      <p:sp>
        <p:nvSpPr>
          <p:cNvPr id="44042" name="Line 8"/>
          <p:cNvSpPr>
            <a:spLocks noChangeShapeType="1"/>
          </p:cNvSpPr>
          <p:nvPr/>
        </p:nvSpPr>
        <p:spPr bwMode="auto">
          <a:xfrm>
            <a:off x="4048125" y="259873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3946525" y="456723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0"/>
          <p:cNvSpPr>
            <a:spLocks noChangeShapeType="1"/>
          </p:cNvSpPr>
          <p:nvPr/>
        </p:nvSpPr>
        <p:spPr bwMode="auto">
          <a:xfrm flipH="1">
            <a:off x="3933825" y="536733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279400" y="61849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3333CC"/>
                </a:solidFill>
                <a:latin typeface="Comic Sans MS" charset="0"/>
              </a:rPr>
              <a:t>time</a:t>
            </a:r>
            <a:endParaRPr lang="en-US" altLang="x-none" sz="16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019550" y="34051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4833938" y="1295400"/>
            <a:ext cx="3810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0</a:t>
            </a:r>
            <a:r>
              <a:rPr lang="en-US" altLang="x-none" sz="2000" dirty="0">
                <a:solidFill>
                  <a:srgbClr val="FF0000"/>
                </a:solidFill>
              </a:rPr>
              <a:t>.</a:t>
            </a:r>
            <a:r>
              <a:rPr lang="en-US" altLang="x-none" sz="2000" dirty="0">
                <a:solidFill>
                  <a:srgbClr val="000000"/>
                </a:solidFill>
              </a:rPr>
              <a:t> </a:t>
            </a:r>
            <a:r>
              <a:rPr lang="en-US" altLang="x-none" dirty="0">
                <a:solidFill>
                  <a:srgbClr val="000000"/>
                </a:solidFill>
              </a:rPr>
              <a:t>http server at host </a:t>
            </a:r>
            <a:r>
              <a:rPr lang="en-US" altLang="zh-CN" dirty="0" err="1">
                <a:solidFill>
                  <a:srgbClr val="000000"/>
                </a:solidFill>
                <a:latin typeface="Arial" charset="0"/>
              </a:rPr>
              <a:t>qiaoxiang.me</a:t>
            </a:r>
            <a:r>
              <a:rPr lang="zh-CN" alt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</a:rPr>
              <a:t>waiting for TCP connection at port 80. </a:t>
            </a:r>
            <a:endParaRPr lang="en-US" altLang="x-none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AABBDC-A4B2-1D42-9393-82B7E1394213}" type="slidenum">
              <a:rPr lang="en-US" altLang="x-none" sz="1400">
                <a:solidFill>
                  <a:srgbClr val="000000"/>
                </a:solidFill>
              </a:rPr>
              <a:pPr/>
              <a:t>23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HTTP </a:t>
            </a:r>
            <a:r>
              <a:rPr lang="en-US" altLang="zh-CN" sz="3200">
                <a:ea typeface="宋体" charset="-122"/>
              </a:rPr>
              <a:t>1.0 Message Flow</a:t>
            </a:r>
            <a:r>
              <a:rPr lang="en-US" altLang="x-none" sz="3600">
                <a:ea typeface="ＭＳ Ｐゴシック" charset="-128"/>
              </a:rPr>
              <a:t> (cont.)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428875"/>
            <a:ext cx="3810000" cy="15335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sz="2000">
                <a:solidFill>
                  <a:srgbClr val="FF0000"/>
                </a:solidFill>
                <a:ea typeface="ＭＳ Ｐゴシック" charset="-128"/>
              </a:rPr>
              <a:t>5</a:t>
            </a:r>
            <a:r>
              <a:rPr lang="en-US" altLang="x-none" sz="180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n-US" altLang="x-none" sz="1800">
                <a:ea typeface="ＭＳ Ｐゴシック" charset="-128"/>
              </a:rPr>
              <a:t> http client receives response message containing html file, parses html file, finds embedded image</a:t>
            </a:r>
            <a:endParaRPr lang="en-US" altLang="x-none" sz="2000">
              <a:ea typeface="ＭＳ Ｐゴシック" charset="-128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714375" y="392430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FF0000"/>
                </a:solidFill>
              </a:rPr>
              <a:t>6.</a:t>
            </a:r>
            <a:r>
              <a:rPr lang="en-US" altLang="x-none" sz="2000">
                <a:solidFill>
                  <a:srgbClr val="000000"/>
                </a:solidFill>
              </a:rPr>
              <a:t> </a:t>
            </a:r>
            <a:r>
              <a:rPr lang="en-US" altLang="x-none">
                <a:solidFill>
                  <a:srgbClr val="000000"/>
                </a:solidFill>
              </a:rPr>
              <a:t>Steps 1-5 repeated for each of the embedded images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4724400" y="1401763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000">
                <a:solidFill>
                  <a:srgbClr val="FF0000"/>
                </a:solidFill>
              </a:rPr>
              <a:t>4.</a:t>
            </a:r>
            <a:r>
              <a:rPr lang="en-US" altLang="x-none" sz="2000">
                <a:solidFill>
                  <a:srgbClr val="000000"/>
                </a:solidFill>
              </a:rPr>
              <a:t> </a:t>
            </a:r>
            <a:r>
              <a:rPr lang="en-US" altLang="x-none">
                <a:solidFill>
                  <a:srgbClr val="000000"/>
                </a:solidFill>
              </a:rPr>
              <a:t>http server closes TCP connection. 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46086" name="Line 2"/>
          <p:cNvSpPr>
            <a:spLocks noChangeShapeType="1"/>
          </p:cNvSpPr>
          <p:nvPr/>
        </p:nvSpPr>
        <p:spPr bwMode="auto">
          <a:xfrm>
            <a:off x="542925" y="1962150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304800" y="3962400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77788" y="38401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3333CC"/>
                </a:solidFill>
                <a:latin typeface="Comic Sans MS" charset="0"/>
              </a:rPr>
              <a:t>time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6089" name="Text Box 17"/>
          <p:cNvSpPr txBox="1">
            <a:spLocks noChangeArrowheads="1"/>
          </p:cNvSpPr>
          <p:nvPr/>
        </p:nvSpPr>
        <p:spPr bwMode="auto">
          <a:xfrm>
            <a:off x="1009650" y="590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34413" y="65278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6D55556-9E7E-3F4D-814A-3E8EAC6A221C}" type="slidenum">
              <a:rPr lang="en-US" altLang="x-none" sz="1400">
                <a:solidFill>
                  <a:srgbClr val="000000"/>
                </a:solidFill>
              </a:rPr>
              <a:pPr/>
              <a:t>24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Discussion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360488"/>
            <a:ext cx="7888287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about we use FTP as HTTP?</a:t>
            </a:r>
          </a:p>
        </p:txBody>
      </p:sp>
      <p:grpSp>
        <p:nvGrpSpPr>
          <p:cNvPr id="48132" name="Group 2"/>
          <p:cNvGrpSpPr>
            <a:grpSpLocks/>
          </p:cNvGrpSpPr>
          <p:nvPr/>
        </p:nvGrpSpPr>
        <p:grpSpPr bwMode="auto">
          <a:xfrm>
            <a:off x="498475" y="2227263"/>
            <a:ext cx="4124325" cy="4440237"/>
            <a:chOff x="498454" y="2043160"/>
            <a:chExt cx="4123746" cy="4440873"/>
          </a:xfrm>
        </p:grpSpPr>
        <p:graphicFrame>
          <p:nvGraphicFramePr>
            <p:cNvPr id="48156" name="Object 2"/>
            <p:cNvGraphicFramePr>
              <a:graphicFrameLocks noChangeAspect="1"/>
            </p:cNvGraphicFramePr>
            <p:nvPr/>
          </p:nvGraphicFramePr>
          <p:xfrm>
            <a:off x="534401" y="3187490"/>
            <a:ext cx="781050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2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401" y="3187490"/>
                          <a:ext cx="781050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57" name="Group 6"/>
            <p:cNvGrpSpPr>
              <a:grpSpLocks/>
            </p:cNvGrpSpPr>
            <p:nvPr/>
          </p:nvGrpSpPr>
          <p:grpSpPr bwMode="auto">
            <a:xfrm>
              <a:off x="3947526" y="2730290"/>
              <a:ext cx="387350" cy="1508125"/>
              <a:chOff x="4180" y="783"/>
              <a:chExt cx="150" cy="307"/>
            </a:xfrm>
          </p:grpSpPr>
          <p:sp>
            <p:nvSpPr>
              <p:cNvPr id="48168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69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70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71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72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3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4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75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158" name="Text Box 15"/>
            <p:cNvSpPr txBox="1">
              <a:spLocks noChangeArrowheads="1"/>
            </p:cNvSpPr>
            <p:nvPr/>
          </p:nvSpPr>
          <p:spPr bwMode="auto">
            <a:xfrm>
              <a:off x="498454" y="2125683"/>
              <a:ext cx="84772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59" name="Text Box 16"/>
            <p:cNvSpPr txBox="1">
              <a:spLocks noChangeArrowheads="1"/>
            </p:cNvSpPr>
            <p:nvPr/>
          </p:nvSpPr>
          <p:spPr bwMode="auto">
            <a:xfrm>
              <a:off x="3666525" y="2043160"/>
              <a:ext cx="95567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server</a:t>
              </a:r>
            </a:p>
          </p:txBody>
        </p:sp>
        <p:sp>
          <p:nvSpPr>
            <p:cNvPr id="48160" name="Line 17"/>
            <p:cNvSpPr>
              <a:spLocks noChangeShapeType="1"/>
            </p:cNvSpPr>
            <p:nvPr/>
          </p:nvSpPr>
          <p:spPr bwMode="auto">
            <a:xfrm>
              <a:off x="1345613" y="312557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1" name="Line 18"/>
            <p:cNvSpPr>
              <a:spLocks noChangeShapeType="1"/>
            </p:cNvSpPr>
            <p:nvPr/>
          </p:nvSpPr>
          <p:spPr bwMode="auto">
            <a:xfrm flipV="1">
              <a:off x="1348788" y="3889165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Text Box 19"/>
            <p:cNvSpPr txBox="1">
              <a:spLocks noChangeArrowheads="1"/>
            </p:cNvSpPr>
            <p:nvPr/>
          </p:nvSpPr>
          <p:spPr bwMode="auto">
            <a:xfrm>
              <a:off x="1407526" y="2531852"/>
              <a:ext cx="24098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TCP control connection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port </a:t>
              </a:r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21</a:t>
              </a:r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 at 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63" name="Text Box 20"/>
            <p:cNvSpPr txBox="1">
              <a:spLocks noChangeArrowheads="1"/>
            </p:cNvSpPr>
            <p:nvPr/>
          </p:nvSpPr>
          <p:spPr bwMode="auto">
            <a:xfrm>
              <a:off x="1607551" y="540681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server:20 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64" name="Text Box 20"/>
            <p:cNvSpPr txBox="1">
              <a:spLocks noChangeArrowheads="1"/>
            </p:cNvSpPr>
            <p:nvPr/>
          </p:nvSpPr>
          <p:spPr bwMode="auto">
            <a:xfrm>
              <a:off x="1496426" y="351451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PORT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65" name="Line 18"/>
            <p:cNvSpPr>
              <a:spLocks noChangeShapeType="1"/>
            </p:cNvSpPr>
            <p:nvPr/>
          </p:nvSpPr>
          <p:spPr bwMode="auto">
            <a:xfrm flipV="1">
              <a:off x="1361488" y="464481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Text Box 20"/>
            <p:cNvSpPr txBox="1">
              <a:spLocks noChangeArrowheads="1"/>
            </p:cNvSpPr>
            <p:nvPr/>
          </p:nvSpPr>
          <p:spPr bwMode="auto">
            <a:xfrm>
              <a:off x="1509126" y="427175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index.html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67" name="Line 17"/>
            <p:cNvSpPr>
              <a:spLocks noChangeShapeType="1"/>
            </p:cNvSpPr>
            <p:nvPr/>
          </p:nvSpPr>
          <p:spPr bwMode="auto">
            <a:xfrm>
              <a:off x="1420226" y="543062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33" name="Group 27"/>
          <p:cNvGrpSpPr>
            <a:grpSpLocks/>
          </p:cNvGrpSpPr>
          <p:nvPr/>
        </p:nvGrpSpPr>
        <p:grpSpPr bwMode="auto">
          <a:xfrm>
            <a:off x="4826000" y="2185988"/>
            <a:ext cx="4170363" cy="4487862"/>
            <a:chOff x="534401" y="1995965"/>
            <a:chExt cx="4170114" cy="4488068"/>
          </a:xfrm>
        </p:grpSpPr>
        <p:graphicFrame>
          <p:nvGraphicFramePr>
            <p:cNvPr id="48136" name="Object 2"/>
            <p:cNvGraphicFramePr>
              <a:graphicFrameLocks noChangeAspect="1"/>
            </p:cNvGraphicFramePr>
            <p:nvPr/>
          </p:nvGraphicFramePr>
          <p:xfrm>
            <a:off x="534401" y="3187490"/>
            <a:ext cx="781050" cy="973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3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401" y="3187490"/>
                          <a:ext cx="781050" cy="973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37" name="Group 6"/>
            <p:cNvGrpSpPr>
              <a:grpSpLocks/>
            </p:cNvGrpSpPr>
            <p:nvPr/>
          </p:nvGrpSpPr>
          <p:grpSpPr bwMode="auto">
            <a:xfrm>
              <a:off x="3947526" y="2730290"/>
              <a:ext cx="387350" cy="1508125"/>
              <a:chOff x="4180" y="783"/>
              <a:chExt cx="150" cy="307"/>
            </a:xfrm>
          </p:grpSpPr>
          <p:sp>
            <p:nvSpPr>
              <p:cNvPr id="48148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9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0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1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2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4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5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138" name="Text Box 15"/>
            <p:cNvSpPr txBox="1">
              <a:spLocks noChangeArrowheads="1"/>
            </p:cNvSpPr>
            <p:nvPr/>
          </p:nvSpPr>
          <p:spPr bwMode="auto">
            <a:xfrm>
              <a:off x="604290" y="2101978"/>
              <a:ext cx="84772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39" name="Text Box 16"/>
            <p:cNvSpPr txBox="1">
              <a:spLocks noChangeArrowheads="1"/>
            </p:cNvSpPr>
            <p:nvPr/>
          </p:nvSpPr>
          <p:spPr bwMode="auto">
            <a:xfrm>
              <a:off x="3748840" y="1995965"/>
              <a:ext cx="95567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server</a:t>
              </a:r>
            </a:p>
          </p:txBody>
        </p:sp>
        <p:sp>
          <p:nvSpPr>
            <p:cNvPr id="48140" name="Line 17"/>
            <p:cNvSpPr>
              <a:spLocks noChangeShapeType="1"/>
            </p:cNvSpPr>
            <p:nvPr/>
          </p:nvSpPr>
          <p:spPr bwMode="auto">
            <a:xfrm>
              <a:off x="1345613" y="312557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8"/>
            <p:cNvSpPr>
              <a:spLocks noChangeShapeType="1"/>
            </p:cNvSpPr>
            <p:nvPr/>
          </p:nvSpPr>
          <p:spPr bwMode="auto">
            <a:xfrm flipV="1">
              <a:off x="1348788" y="3719062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Text Box 19"/>
            <p:cNvSpPr txBox="1">
              <a:spLocks noChangeArrowheads="1"/>
            </p:cNvSpPr>
            <p:nvPr/>
          </p:nvSpPr>
          <p:spPr bwMode="auto">
            <a:xfrm>
              <a:off x="1407526" y="2531852"/>
              <a:ext cx="24098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TCP control connection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port </a:t>
              </a:r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21</a:t>
              </a:r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 at 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43" name="Text Box 20"/>
            <p:cNvSpPr txBox="1">
              <a:spLocks noChangeArrowheads="1"/>
            </p:cNvSpPr>
            <p:nvPr/>
          </p:nvSpPr>
          <p:spPr bwMode="auto">
            <a:xfrm>
              <a:off x="1607551" y="5406815"/>
              <a:ext cx="24098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Client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 of PASV returned serverip:sport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44" name="Text Box 20"/>
            <p:cNvSpPr txBox="1">
              <a:spLocks noChangeArrowheads="1"/>
            </p:cNvSpPr>
            <p:nvPr/>
          </p:nvSpPr>
          <p:spPr bwMode="auto">
            <a:xfrm>
              <a:off x="1496426" y="3378435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PASV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45" name="Line 18"/>
            <p:cNvSpPr>
              <a:spLocks noChangeShapeType="1"/>
            </p:cNvSpPr>
            <p:nvPr/>
          </p:nvSpPr>
          <p:spPr bwMode="auto">
            <a:xfrm flipV="1">
              <a:off x="1361488" y="464481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Text Box 20"/>
            <p:cNvSpPr txBox="1">
              <a:spLocks noChangeArrowheads="1"/>
            </p:cNvSpPr>
            <p:nvPr/>
          </p:nvSpPr>
          <p:spPr bwMode="auto">
            <a:xfrm>
              <a:off x="1509126" y="427175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index.html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48147" name="Line 17"/>
            <p:cNvSpPr>
              <a:spLocks noChangeShapeType="1"/>
            </p:cNvSpPr>
            <p:nvPr/>
          </p:nvSpPr>
          <p:spPr bwMode="auto">
            <a:xfrm>
              <a:off x="1420226" y="543062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Line 18"/>
          <p:cNvSpPr>
            <a:spLocks noChangeShapeType="1"/>
          </p:cNvSpPr>
          <p:nvPr/>
        </p:nvSpPr>
        <p:spPr bwMode="auto">
          <a:xfrm flipV="1">
            <a:off x="5634038" y="4343400"/>
            <a:ext cx="256222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20"/>
          <p:cNvSpPr txBox="1">
            <a:spLocks noChangeArrowheads="1"/>
          </p:cNvSpPr>
          <p:nvPr/>
        </p:nvSpPr>
        <p:spPr bwMode="auto">
          <a:xfrm>
            <a:off x="5792788" y="4014788"/>
            <a:ext cx="240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serverip:sport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9026851-6A0C-374F-BD7E-F01A68872D10}" type="slidenum">
              <a:rPr lang="en-US" altLang="x-none" sz="1400">
                <a:solidFill>
                  <a:srgbClr val="000000"/>
                </a:solidFill>
              </a:rPr>
              <a:pPr/>
              <a:t>25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4150"/>
            <a:ext cx="8161338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HTTP1.0 Message Flow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5900"/>
            <a:ext cx="8107363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HTTP1.0 servers are stateless</a:t>
            </a:r>
            <a:r>
              <a:rPr lang="en-US" altLang="zh-CN" dirty="0">
                <a:ea typeface="宋体" charset="-122"/>
              </a:rPr>
              <a:t> servers: each request is self-contained</a:t>
            </a:r>
            <a:endParaRPr lang="en-US" altLang="x-none" dirty="0">
              <a:ea typeface="宋体" charset="-122"/>
            </a:endParaRPr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/>
        </p:nvGraphicFramePr>
        <p:xfrm>
          <a:off x="4794250" y="3306763"/>
          <a:ext cx="7810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8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3306763"/>
                        <a:ext cx="7810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1" name="Group 31"/>
          <p:cNvGrpSpPr>
            <a:grpSpLocks/>
          </p:cNvGrpSpPr>
          <p:nvPr/>
        </p:nvGrpSpPr>
        <p:grpSpPr bwMode="auto">
          <a:xfrm>
            <a:off x="8207375" y="2849563"/>
            <a:ext cx="387350" cy="1508125"/>
            <a:chOff x="4180" y="783"/>
            <a:chExt cx="150" cy="307"/>
          </a:xfrm>
        </p:grpSpPr>
        <p:sp>
          <p:nvSpPr>
            <p:cNvPr id="50214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50215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50216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50217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50218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9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50221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50182" name="Text Box 15"/>
          <p:cNvSpPr txBox="1">
            <a:spLocks noChangeArrowheads="1"/>
          </p:cNvSpPr>
          <p:nvPr/>
        </p:nvSpPr>
        <p:spPr bwMode="auto">
          <a:xfrm>
            <a:off x="4751388" y="2244725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HTTP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7923213" y="2162175"/>
            <a:ext cx="96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HTTP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server</a:t>
            </a:r>
          </a:p>
        </p:txBody>
      </p:sp>
      <p:sp>
        <p:nvSpPr>
          <p:cNvPr id="50184" name="Text Box 20"/>
          <p:cNvSpPr txBox="1">
            <a:spLocks noChangeArrowheads="1"/>
          </p:cNvSpPr>
          <p:nvPr/>
        </p:nvSpPr>
        <p:spPr bwMode="auto">
          <a:xfrm>
            <a:off x="5867400" y="5526088"/>
            <a:ext cx="240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Server sends file on same connection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0185" name="Line 18"/>
          <p:cNvSpPr>
            <a:spLocks noChangeShapeType="1"/>
          </p:cNvSpPr>
          <p:nvPr/>
        </p:nvSpPr>
        <p:spPr bwMode="auto">
          <a:xfrm flipV="1">
            <a:off x="5656263" y="5267325"/>
            <a:ext cx="2562225" cy="20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20"/>
          <p:cNvSpPr txBox="1">
            <a:spLocks noChangeArrowheads="1"/>
          </p:cNvSpPr>
          <p:nvPr/>
        </p:nvSpPr>
        <p:spPr bwMode="auto">
          <a:xfrm>
            <a:off x="5730875" y="4445000"/>
            <a:ext cx="2409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GET /home/index.html</a:t>
            </a:r>
            <a:br>
              <a:rPr lang="en-US" altLang="x-none" sz="16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USER: xxx</a:t>
            </a:r>
            <a:br>
              <a:rPr lang="en-US" altLang="x-none" sz="16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PASS: xxx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0187" name="Line 17"/>
          <p:cNvSpPr>
            <a:spLocks noChangeShapeType="1"/>
          </p:cNvSpPr>
          <p:nvPr/>
        </p:nvSpPr>
        <p:spPr bwMode="auto">
          <a:xfrm>
            <a:off x="5680075" y="5549900"/>
            <a:ext cx="2562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8" name="Group 45"/>
          <p:cNvGrpSpPr>
            <a:grpSpLocks/>
          </p:cNvGrpSpPr>
          <p:nvPr/>
        </p:nvGrpSpPr>
        <p:grpSpPr bwMode="auto">
          <a:xfrm>
            <a:off x="528638" y="2185988"/>
            <a:ext cx="4124325" cy="4478337"/>
            <a:chOff x="485775" y="1747838"/>
            <a:chExt cx="4124325" cy="4478337"/>
          </a:xfrm>
        </p:grpSpPr>
        <p:graphicFrame>
          <p:nvGraphicFramePr>
            <p:cNvPr id="50189" name="Object 2"/>
            <p:cNvGraphicFramePr>
              <a:graphicFrameLocks noChangeAspect="1"/>
            </p:cNvGraphicFramePr>
            <p:nvPr/>
          </p:nvGraphicFramePr>
          <p:xfrm>
            <a:off x="522288" y="2892425"/>
            <a:ext cx="781050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89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8" y="2892425"/>
                          <a:ext cx="781050" cy="973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190" name="Group 8"/>
            <p:cNvGrpSpPr>
              <a:grpSpLocks/>
            </p:cNvGrpSpPr>
            <p:nvPr/>
          </p:nvGrpSpPr>
          <p:grpSpPr bwMode="auto">
            <a:xfrm>
              <a:off x="3935413" y="2435225"/>
              <a:ext cx="387350" cy="1508125"/>
              <a:chOff x="4180" y="783"/>
              <a:chExt cx="150" cy="307"/>
            </a:xfrm>
          </p:grpSpPr>
          <p:sp>
            <p:nvSpPr>
              <p:cNvPr id="50206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7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8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9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0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50213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485775" y="1830388"/>
              <a:ext cx="84772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3654425" y="1747838"/>
              <a:ext cx="955675" cy="1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2000">
                  <a:solidFill>
                    <a:srgbClr val="000000"/>
                  </a:solidFill>
                  <a:latin typeface="Comic Sans MS" charset="0"/>
                </a:rPr>
                <a:t>server</a:t>
              </a:r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1333500" y="2830513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358062" y="4299991"/>
              <a:ext cx="2562225" cy="190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20"/>
            <p:cNvSpPr txBox="1">
              <a:spLocks noChangeArrowheads="1"/>
            </p:cNvSpPr>
            <p:nvPr/>
          </p:nvSpPr>
          <p:spPr bwMode="auto">
            <a:xfrm>
              <a:off x="1595438" y="5111750"/>
              <a:ext cx="24098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 initiates TCP data connection</a:t>
              </a:r>
            </a:p>
            <a:p>
              <a:r>
                <a:rPr lang="en-US" altLang="x-none" sz="1600">
                  <a:solidFill>
                    <a:srgbClr val="FF0000"/>
                  </a:solidFill>
                  <a:latin typeface="Comic Sans MS" charset="0"/>
                </a:rPr>
                <a:t>server:20  clientip:cport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1458569" y="4005153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latin typeface="Comic Sans MS" charset="0"/>
                </a:rPr>
                <a:t>PORT clientip:cport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50197" name="Line 18"/>
            <p:cNvSpPr>
              <a:spLocks noChangeShapeType="1"/>
            </p:cNvSpPr>
            <p:nvPr/>
          </p:nvSpPr>
          <p:spPr bwMode="auto">
            <a:xfrm flipV="1">
              <a:off x="1384300" y="4852988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Text Box 20"/>
            <p:cNvSpPr txBox="1">
              <a:spLocks noChangeArrowheads="1"/>
            </p:cNvSpPr>
            <p:nvPr/>
          </p:nvSpPr>
          <p:spPr bwMode="auto">
            <a:xfrm>
              <a:off x="1485900" y="4502720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index.html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0199" name="Line 17"/>
            <p:cNvSpPr>
              <a:spLocks noChangeShapeType="1"/>
            </p:cNvSpPr>
            <p:nvPr/>
          </p:nvSpPr>
          <p:spPr bwMode="auto">
            <a:xfrm>
              <a:off x="1408113" y="5135563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0"/>
            <p:cNvSpPr txBox="1">
              <a:spLocks noChangeArrowheads="1"/>
            </p:cNvSpPr>
            <p:nvPr/>
          </p:nvSpPr>
          <p:spPr bwMode="auto">
            <a:xfrm>
              <a:off x="1397000" y="2455863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latin typeface="Comic Sans MS" charset="0"/>
                </a:rPr>
                <a:t>USER xxx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50201" name="Line 17"/>
            <p:cNvSpPr>
              <a:spLocks noChangeShapeType="1"/>
            </p:cNvSpPr>
            <p:nvPr/>
          </p:nvSpPr>
          <p:spPr bwMode="auto">
            <a:xfrm>
              <a:off x="1360488" y="3394075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Text Box 20"/>
            <p:cNvSpPr txBox="1">
              <a:spLocks noChangeArrowheads="1"/>
            </p:cNvSpPr>
            <p:nvPr/>
          </p:nvSpPr>
          <p:spPr bwMode="auto">
            <a:xfrm>
              <a:off x="1422400" y="3021013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latin typeface="Comic Sans MS" charset="0"/>
                </a:rPr>
                <a:t>PASS xxx 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50203" name="Line 17"/>
            <p:cNvSpPr>
              <a:spLocks noChangeShapeType="1"/>
            </p:cNvSpPr>
            <p:nvPr/>
          </p:nvSpPr>
          <p:spPr bwMode="auto">
            <a:xfrm>
              <a:off x="1422400" y="6226175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Text Box 20"/>
            <p:cNvSpPr txBox="1">
              <a:spLocks noChangeArrowheads="1"/>
            </p:cNvSpPr>
            <p:nvPr/>
          </p:nvSpPr>
          <p:spPr bwMode="auto">
            <a:xfrm>
              <a:off x="1420956" y="3516523"/>
              <a:ext cx="2409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latin typeface="Comic Sans MS" charset="0"/>
                </a:rPr>
                <a:t>CWD home</a:t>
              </a:r>
              <a:endParaRPr lang="en-US" altLang="x-none" sz="1800">
                <a:latin typeface="Comic Sans MS" charset="0"/>
              </a:endParaRPr>
            </a:p>
          </p:txBody>
        </p:sp>
        <p:sp>
          <p:nvSpPr>
            <p:cNvPr id="50205" name="Line 17"/>
            <p:cNvSpPr>
              <a:spLocks noChangeShapeType="1"/>
            </p:cNvSpPr>
            <p:nvPr/>
          </p:nvSpPr>
          <p:spPr bwMode="auto">
            <a:xfrm>
              <a:off x="1326862" y="3840372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E3EED96-DD07-9949-87CC-118138C20C73}" type="slidenum">
              <a:rPr lang="en-US" altLang="x-none" sz="1400">
                <a:solidFill>
                  <a:srgbClr val="000000"/>
                </a:solidFill>
              </a:rPr>
              <a:pPr/>
              <a:t>26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215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Trying out HTTP (client side) for yourself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x-none" sz="1800">
              <a:ea typeface="ＭＳ Ｐゴシック" charset="-128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064000" y="2155825"/>
            <a:ext cx="47628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Opens TCP connection to port 80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(default http server port) at </a:t>
            </a:r>
            <a:r>
              <a:rPr lang="en-US" altLang="zh-CN" sz="1800" dirty="0" err="1">
                <a:solidFill>
                  <a:srgbClr val="000000"/>
                </a:solidFill>
                <a:latin typeface="Comic Sans MS" charset="0"/>
              </a:rPr>
              <a:t>qiaoxiang.me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.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Anything typed in sent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to port 80 at </a:t>
            </a:r>
            <a:r>
              <a:rPr lang="en-US" altLang="zh-CN" sz="1800" dirty="0" err="1">
                <a:solidFill>
                  <a:srgbClr val="000000"/>
                </a:solidFill>
                <a:latin typeface="Comic Sans MS" charset="0"/>
              </a:rPr>
              <a:t>qiaoxiang.me</a:t>
            </a:r>
            <a:endParaRPr lang="en-US" altLang="x-none" sz="18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677230" y="2190750"/>
            <a:ext cx="3217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telnet </a:t>
            </a:r>
            <a:r>
              <a:rPr lang="en-US" altLang="x-none" sz="1800" b="1" dirty="0" err="1">
                <a:solidFill>
                  <a:srgbClr val="FF0000"/>
                </a:solidFill>
                <a:latin typeface="Courier New" charset="0"/>
              </a:rPr>
              <a:t>qi</a:t>
            </a:r>
            <a:r>
              <a:rPr lang="en-US" altLang="zh-CN" sz="1800" b="1" dirty="0" err="1">
                <a:solidFill>
                  <a:srgbClr val="FF0000"/>
                </a:solidFill>
                <a:latin typeface="Courier New" charset="0"/>
              </a:rPr>
              <a:t>aoxiang.me</a:t>
            </a: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 80</a:t>
            </a:r>
            <a:endParaRPr lang="en-US" altLang="x-none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>
                <a:solidFill>
                  <a:srgbClr val="000000"/>
                </a:solidFill>
              </a:rPr>
              <a:t>2. Type in a GET http request:</a:t>
            </a:r>
          </a:p>
          <a:p>
            <a:pPr lvl="2" algn="l">
              <a:spcBef>
                <a:spcPct val="20000"/>
              </a:spcBef>
            </a:pP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892175" y="4202113"/>
            <a:ext cx="311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GET /</a:t>
            </a:r>
            <a:r>
              <a:rPr lang="en-US" altLang="x-none" sz="1600" b="1" dirty="0" err="1">
                <a:solidFill>
                  <a:srgbClr val="FF0000"/>
                </a:solidFill>
                <a:latin typeface="Courier New" charset="0"/>
              </a:rPr>
              <a:t>index.html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 HTTP/1.0</a:t>
            </a:r>
            <a:endParaRPr lang="en-US" altLang="x-none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306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By typing this in (hit carriage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return </a:t>
            </a:r>
            <a:r>
              <a:rPr lang="en-US" altLang="x-none" sz="1800" dirty="0">
                <a:solidFill>
                  <a:srgbClr val="FF0000"/>
                </a:solidFill>
                <a:latin typeface="Comic Sans MS" charset="0"/>
              </a:rPr>
              <a:t>twice</a:t>
            </a:r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), you send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this minimal (but complete) </a:t>
            </a:r>
          </a:p>
          <a:p>
            <a:pPr algn="l"/>
            <a:r>
              <a:rPr lang="en-US" altLang="x-none" sz="1800" dirty="0">
                <a:solidFill>
                  <a:srgbClr val="000000"/>
                </a:solidFill>
                <a:latin typeface="Comic Sans MS" charset="0"/>
              </a:rPr>
              <a:t>GET request to http server</a:t>
            </a:r>
          </a:p>
        </p:txBody>
      </p:sp>
      <p:sp>
        <p:nvSpPr>
          <p:cNvPr id="54281" name="Freeform 12"/>
          <p:cNvSpPr>
            <a:spLocks/>
          </p:cNvSpPr>
          <p:nvPr/>
        </p:nvSpPr>
        <p:spPr bwMode="auto">
          <a:xfrm>
            <a:off x="411162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dirty="0">
                <a:solidFill>
                  <a:srgbClr val="000000"/>
                </a:solidFill>
              </a:rPr>
              <a:t>3. Look at response message sent by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US" altLang="x-none" dirty="0">
                <a:solidFill>
                  <a:srgbClr val="000000"/>
                </a:solidFill>
              </a:rPr>
              <a:t>http server.</a:t>
            </a:r>
          </a:p>
        </p:txBody>
      </p:sp>
    </p:spTree>
    <p:extLst>
      <p:ext uri="{BB962C8B-B14F-4D97-AF65-F5344CB8AC3E}">
        <p14:creationId xmlns:p14="http://schemas.microsoft.com/office/powerpoint/2010/main" val="414684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1E68D-9130-434E-96C6-04D609E73ABC}" type="slidenum">
              <a:rPr lang="en-US" altLang="x-none" sz="1400">
                <a:solidFill>
                  <a:srgbClr val="000000"/>
                </a:solidFill>
              </a:rPr>
              <a:pPr/>
              <a:t>27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1750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Trying out HTTP (client side) for yourself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Try telnet GET on </a:t>
            </a:r>
            <a:r>
              <a:rPr lang="en-US" altLang="zh-CN" dirty="0">
                <a:ea typeface="宋体" charset="-122"/>
                <a:hlinkClick r:id="rId3"/>
              </a:rPr>
              <a:t>www.xmu.edu.cn</a:t>
            </a:r>
            <a:endParaRPr lang="en-US" altLang="x-none" sz="20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33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23ED5F3-A7CE-2442-862A-613F799D46B6}" type="slidenum">
              <a:rPr lang="en-US" altLang="x-none" sz="1400">
                <a:solidFill>
                  <a:srgbClr val="000000"/>
                </a:solidFill>
              </a:rPr>
              <a:pPr/>
              <a:t>28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28600"/>
            <a:ext cx="837565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HTTP </a:t>
            </a:r>
            <a:r>
              <a:rPr lang="en-US" altLang="zh-CN" sz="3600">
                <a:ea typeface="宋体" charset="-122"/>
              </a:rPr>
              <a:t>Request</a:t>
            </a:r>
            <a:r>
              <a:rPr lang="en-US" altLang="x-none" sz="3600">
                <a:ea typeface="ＭＳ Ｐゴシック" charset="-128"/>
              </a:rPr>
              <a:t> Message</a:t>
            </a:r>
            <a:r>
              <a:rPr lang="en-US" altLang="zh-CN" sz="3600">
                <a:ea typeface="宋体" charset="-122"/>
              </a:rPr>
              <a:t> Example: GET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662238" y="2659063"/>
            <a:ext cx="64944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GET /somedir/page.html HTTP/1.0</a:t>
            </a:r>
            <a:br>
              <a:rPr lang="en-US" altLang="x-none" sz="20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Host: 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  <a:hlinkClick r:id="rId3"/>
              </a:rPr>
              <a:t>www.somechool.edu</a:t>
            </a:r>
            <a:br>
              <a:rPr lang="en-US" altLang="x-none" sz="20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Connection: close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User-agent: Mozilla/4.0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Accept: text/html, image/gif, image/jpeg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Accept-language: en </a:t>
            </a:r>
          </a:p>
          <a:p>
            <a:pPr algn="l"/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  <a:p>
            <a:pPr algn="l"/>
            <a:r>
              <a:rPr lang="en-US" altLang="x-none" sz="2000">
                <a:solidFill>
                  <a:srgbClr val="000000"/>
                </a:solidFill>
                <a:latin typeface="Arial" charset="0"/>
              </a:rPr>
              <a:t>(extra carriage return, line feed)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-125413" y="1624013"/>
            <a:ext cx="2649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request line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(GET, POST,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HEAD, PUT, </a:t>
            </a:r>
            <a:br>
              <a:rPr lang="en-US" altLang="x-none" sz="2000">
                <a:solidFill>
                  <a:srgbClr val="3333CC"/>
                </a:solidFill>
                <a:latin typeface="Comic Sans MS" charset="0"/>
              </a:rPr>
            </a:br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DELETE, </a:t>
            </a:r>
            <a:br>
              <a:rPr lang="en-US" altLang="x-none" sz="2000">
                <a:solidFill>
                  <a:srgbClr val="3333CC"/>
                </a:solidFill>
                <a:latin typeface="Comic Sans MS" charset="0"/>
              </a:rPr>
            </a:br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TRACE … commands)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809750" y="2528888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2703513" y="3044825"/>
            <a:ext cx="249237" cy="1428750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709738" y="3470275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header</a:t>
            </a:r>
          </a:p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 lines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1933575" y="4795838"/>
            <a:ext cx="793750" cy="27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0663" y="4422775"/>
            <a:ext cx="2178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Carriage return,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line feed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indicates end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of message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1463675"/>
            <a:ext cx="5438775" cy="1636713"/>
            <a:chOff x="3340693" y="1463261"/>
            <a:chExt cx="5437940" cy="1637499"/>
          </a:xfrm>
        </p:grpSpPr>
        <p:sp>
          <p:nvSpPr>
            <p:cNvPr id="58385" name="Text Box 4"/>
            <p:cNvSpPr txBox="1">
              <a:spLocks noChangeArrowheads="1"/>
            </p:cNvSpPr>
            <p:nvPr/>
          </p:nvSpPr>
          <p:spPr bwMode="auto">
            <a:xfrm>
              <a:off x="5657216" y="1463261"/>
              <a:ext cx="3121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Virtual host multiplexing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6" name="Line 5"/>
            <p:cNvSpPr>
              <a:spLocks noChangeShapeType="1"/>
            </p:cNvSpPr>
            <p:nvPr/>
          </p:nvSpPr>
          <p:spPr bwMode="auto">
            <a:xfrm flipH="1">
              <a:off x="3340693" y="1811702"/>
              <a:ext cx="2534186" cy="128905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97538" y="4256088"/>
            <a:ext cx="2894012" cy="1558925"/>
            <a:chOff x="5590842" y="305276"/>
            <a:chExt cx="2893620" cy="1558095"/>
          </a:xfrm>
        </p:grpSpPr>
        <p:sp>
          <p:nvSpPr>
            <p:cNvPr id="58383" name="Text Box 4"/>
            <p:cNvSpPr txBox="1">
              <a:spLocks noChangeArrowheads="1"/>
            </p:cNvSpPr>
            <p:nvPr/>
          </p:nvSpPr>
          <p:spPr bwMode="auto">
            <a:xfrm>
              <a:off x="5951397" y="1463261"/>
              <a:ext cx="25330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Content negotiation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4" name="Line 5"/>
            <p:cNvSpPr>
              <a:spLocks noChangeShapeType="1"/>
            </p:cNvSpPr>
            <p:nvPr/>
          </p:nvSpPr>
          <p:spPr bwMode="auto">
            <a:xfrm flipH="1" flipV="1">
              <a:off x="5590842" y="305276"/>
              <a:ext cx="686445" cy="12929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34013" y="3255963"/>
            <a:ext cx="3819525" cy="400050"/>
            <a:chOff x="4603269" y="1463261"/>
            <a:chExt cx="3819359" cy="400110"/>
          </a:xfrm>
        </p:grpSpPr>
        <p:sp>
          <p:nvSpPr>
            <p:cNvPr id="58381" name="Text Box 4"/>
            <p:cNvSpPr txBox="1">
              <a:spLocks noChangeArrowheads="1"/>
            </p:cNvSpPr>
            <p:nvPr/>
          </p:nvSpPr>
          <p:spPr bwMode="auto">
            <a:xfrm>
              <a:off x="5401774" y="1463261"/>
              <a:ext cx="30208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solidFill>
                    <a:srgbClr val="3333CC"/>
                  </a:solidFill>
                  <a:latin typeface="Comic Sans MS" charset="0"/>
                </a:rPr>
                <a:t>Connection management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58382" name="Line 5"/>
            <p:cNvSpPr>
              <a:spLocks noChangeShapeType="1"/>
            </p:cNvSpPr>
            <p:nvPr/>
          </p:nvSpPr>
          <p:spPr bwMode="auto">
            <a:xfrm flipH="1">
              <a:off x="4603269" y="1664677"/>
              <a:ext cx="809623" cy="7862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4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AD2F02-236E-684A-AF8B-E4EEB25BF505}" type="slidenum">
              <a:rPr lang="en-US" altLang="x-none" sz="1400">
                <a:solidFill>
                  <a:srgbClr val="000000"/>
                </a:solidFill>
              </a:rPr>
              <a:pPr/>
              <a:t>29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HTTP Response</a:t>
            </a:r>
            <a:r>
              <a:rPr lang="en-US" altLang="zh-CN">
                <a:ea typeface="宋体" charset="-122"/>
              </a:rPr>
              <a:t> Message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181350" y="1987550"/>
            <a:ext cx="5822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HTTP/1.0 200 OK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Date: Wed, 23 Jan 2008 12:00:15 GMT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Server: Apache/1.3.0 (Unix)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Last-Modified: Mon, 22 Jun 1998 …...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Content-Length: 6821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Content-Type: text/html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algn="l"/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data data data data data ...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54063" y="1408113"/>
            <a:ext cx="1900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line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(protocol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code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status phrase)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2295525" y="1914525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Freeform 6"/>
          <p:cNvSpPr>
            <a:spLocks/>
          </p:cNvSpPr>
          <p:nvPr/>
        </p:nvSpPr>
        <p:spPr bwMode="auto">
          <a:xfrm>
            <a:off x="3095625" y="2276475"/>
            <a:ext cx="257175" cy="16383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005013" y="3017838"/>
            <a:ext cx="1011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header</a:t>
            </a:r>
          </a:p>
          <a:p>
            <a:pPr algn="r"/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 lines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2190750" y="4381500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38200" y="4360863"/>
            <a:ext cx="1406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data, e.g., 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requested</a:t>
            </a:r>
          </a:p>
          <a:p>
            <a:r>
              <a:rPr lang="en-US" altLang="x-none" sz="2000">
                <a:solidFill>
                  <a:srgbClr val="3333CC"/>
                </a:solidFill>
                <a:latin typeface="Comic Sans MS" charset="0"/>
              </a:rPr>
              <a:t>html file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1FF57F-EB69-1343-93CE-E126AA971CE4}" type="slidenum">
              <a:rPr lang="en-US" altLang="x-none" sz="1400">
                <a:solidFill>
                  <a:srgbClr val="000000"/>
                </a:solidFill>
              </a:rPr>
              <a:pPr/>
              <a:t>3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Big Picture: Socket</a:t>
            </a:r>
            <a:endParaRPr lang="en-US" altLang="x-none">
              <a:ea typeface="ＭＳ Ｐゴシック" charset="-128"/>
            </a:endParaRPr>
          </a:p>
        </p:txBody>
      </p:sp>
      <p:graphicFrame>
        <p:nvGraphicFramePr>
          <p:cNvPr id="6963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15938" y="1601788"/>
          <a:ext cx="8351837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Photo Editor Photo" r:id="rId4" imgW="13460704" imgH="6276190" progId="MSPhotoEd.3">
                  <p:embed/>
                </p:oleObj>
              </mc:Choice>
              <mc:Fallback>
                <p:oleObj name="Photo Editor Photo" r:id="rId4" imgW="13460704" imgH="6276190" progId="MSPhotoEd.3">
                  <p:embed/>
                  <p:pic>
                    <p:nvPicPr>
                      <p:cNvPr id="696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601788"/>
                        <a:ext cx="8351837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7563" y="443230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216650" y="443865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92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4BA3D71-CFAC-A249-B83D-1027AE667CA2}" type="slidenum">
              <a:rPr lang="en-US" altLang="x-none" sz="1400">
                <a:solidFill>
                  <a:srgbClr val="000000"/>
                </a:solidFill>
              </a:rPr>
              <a:pPr/>
              <a:t>30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HTTP Response Status Codes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14575"/>
            <a:ext cx="79343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200 OK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request succeeded, requested object later in this message</a:t>
            </a:r>
          </a:p>
          <a:p>
            <a:pPr>
              <a:buFont typeface="ZapfDingbats" charset="0"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301 Moved Permanently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requested object moved, new location specified later in this message (Location:)</a:t>
            </a:r>
          </a:p>
          <a:p>
            <a:pPr>
              <a:buFont typeface="ZapfDingbats" charset="0"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400 Bad Request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request message not understood by server</a:t>
            </a:r>
          </a:p>
          <a:p>
            <a:pPr>
              <a:buFont typeface="ZapfDingbats" charset="0"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404 Not Found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requested document not found on this server</a:t>
            </a:r>
          </a:p>
          <a:p>
            <a:pPr>
              <a:buFont typeface="ZapfDingbats" charset="0"/>
              <a:buNone/>
            </a:pPr>
            <a:r>
              <a:rPr lang="en-US" altLang="x-none" sz="2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505 HTTP Version Not Supported</a:t>
            </a:r>
            <a:endParaRPr lang="en-US" altLang="x-none" sz="2400" dirty="0">
              <a:ea typeface="ＭＳ Ｐゴシック" charset="-128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23875" y="1368425"/>
            <a:ext cx="7686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>
                <a:solidFill>
                  <a:srgbClr val="000000"/>
                </a:solidFill>
              </a:rPr>
              <a:t>In the first line of the server-&gt;client response message. A few sample codes:</a:t>
            </a:r>
          </a:p>
        </p:txBody>
      </p:sp>
    </p:spTree>
    <p:extLst>
      <p:ext uri="{BB962C8B-B14F-4D97-AF65-F5344CB8AC3E}">
        <p14:creationId xmlns:p14="http://schemas.microsoft.com/office/powerpoint/2010/main" val="2137874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8B2F8D-D616-0344-BCA7-B518C6522D8B}" type="slidenum">
              <a:rPr lang="en-US" altLang="x-none" sz="1400">
                <a:solidFill>
                  <a:srgbClr val="000000"/>
                </a:solidFill>
              </a:rPr>
              <a:pPr/>
              <a:t>31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1750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Trying Use Chrome to visit Course Page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x-none" altLang="x-none" sz="200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336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159630-75D6-4545-B60C-6DD2144340D4}" type="slidenum">
              <a:rPr lang="en-US" altLang="x-none" sz="1400">
                <a:solidFill>
                  <a:srgbClr val="000000"/>
                </a:solidFill>
              </a:rPr>
              <a:pPr/>
              <a:t>32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Design Exercise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Workflow of an HTTP server processing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 a GET request that maps to a file:</a:t>
            </a:r>
            <a:br>
              <a:rPr lang="en-US" altLang="zh-CN" dirty="0">
                <a:ea typeface="宋体" charset="-122"/>
              </a:rPr>
            </a:br>
            <a:br>
              <a:rPr lang="en-US" altLang="zh-CN" dirty="0">
                <a:ea typeface="宋体" charset="-122"/>
              </a:rPr>
            </a:br>
            <a:r>
              <a:rPr lang="en-US" altLang="zh-CN" sz="2400" dirty="0">
                <a:latin typeface="Courier New" charset="0"/>
                <a:ea typeface="ＭＳ Ｐゴシック" charset="-128"/>
              </a:rPr>
              <a:t>GET /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somedir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/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page.html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 HTTP/1.0</a:t>
            </a:r>
            <a:br>
              <a:rPr lang="en-US" altLang="x-none" sz="2400" dirty="0">
                <a:latin typeface="Courier New" charset="0"/>
                <a:ea typeface="ＭＳ Ｐゴシック" charset="-128"/>
              </a:rPr>
            </a:br>
            <a:r>
              <a:rPr lang="en-US" altLang="x-none" sz="2400" dirty="0">
                <a:latin typeface="Courier New" charset="0"/>
                <a:ea typeface="ＭＳ Ｐゴシック" charset="-128"/>
              </a:rPr>
              <a:t>Host: 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www.some</a:t>
            </a:r>
            <a:r>
              <a:rPr lang="en-US" altLang="zh-CN" sz="2400" dirty="0" err="1">
                <a:latin typeface="Courier New" charset="0"/>
                <a:ea typeface="ＭＳ Ｐゴシック" charset="-128"/>
              </a:rPr>
              <a:t>s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chool.edu</a:t>
            </a:r>
            <a:endParaRPr lang="en-US" altLang="x-none" sz="2400" dirty="0"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05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Basic HTTP Server Workflow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68610" name="Group 19"/>
          <p:cNvGrpSpPr>
            <a:grpSpLocks/>
          </p:cNvGrpSpPr>
          <p:nvPr/>
        </p:nvGrpSpPr>
        <p:grpSpPr bwMode="auto">
          <a:xfrm>
            <a:off x="4803775" y="1501775"/>
            <a:ext cx="3375025" cy="4386263"/>
            <a:chOff x="427" y="1018"/>
            <a:chExt cx="2126" cy="2763"/>
          </a:xfrm>
        </p:grpSpPr>
        <p:sp>
          <p:nvSpPr>
            <p:cNvPr id="68628" name="Rectangle 7"/>
            <p:cNvSpPr>
              <a:spLocks noChangeArrowheads="1"/>
            </p:cNvSpPr>
            <p:nvPr/>
          </p:nvSpPr>
          <p:spPr bwMode="auto">
            <a:xfrm>
              <a:off x="500" y="1334"/>
              <a:ext cx="2053" cy="2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8629" name="Text Box 8"/>
            <p:cNvSpPr txBox="1">
              <a:spLocks noChangeArrowheads="1"/>
            </p:cNvSpPr>
            <p:nvPr/>
          </p:nvSpPr>
          <p:spPr bwMode="auto">
            <a:xfrm>
              <a:off x="427" y="1215"/>
              <a:ext cx="7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000">
                  <a:solidFill>
                    <a:srgbClr val="000000"/>
                  </a:solidFill>
                  <a:latin typeface="Comic Sans MS" charset="0"/>
                </a:rPr>
                <a:t>TCP socket space</a:t>
              </a:r>
            </a:p>
          </p:txBody>
        </p:sp>
        <p:grpSp>
          <p:nvGrpSpPr>
            <p:cNvPr id="68630" name="Group 9"/>
            <p:cNvGrpSpPr>
              <a:grpSpLocks/>
            </p:cNvGrpSpPr>
            <p:nvPr/>
          </p:nvGrpSpPr>
          <p:grpSpPr bwMode="auto">
            <a:xfrm>
              <a:off x="558" y="1436"/>
              <a:ext cx="1928" cy="605"/>
              <a:chOff x="625" y="1436"/>
              <a:chExt cx="1786" cy="576"/>
            </a:xfrm>
          </p:grpSpPr>
          <p:sp>
            <p:nvSpPr>
              <p:cNvPr id="68638" name="Rectangle 10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9" name="Text Box 11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11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listening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{*.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6789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, 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*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.*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completed connection queue: </a:t>
                </a:r>
                <a:b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</a:b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  <p:sp>
          <p:nvSpPr>
            <p:cNvPr id="68631" name="Text Box 12"/>
            <p:cNvSpPr txBox="1">
              <a:spLocks noChangeArrowheads="1"/>
            </p:cNvSpPr>
            <p:nvPr/>
          </p:nvSpPr>
          <p:spPr bwMode="auto">
            <a:xfrm>
              <a:off x="1151" y="1018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</a:t>
              </a: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2.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5</a:t>
              </a:r>
              <a:b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宋体" charset="-122"/>
                </a:rPr>
                <a:t>30</a:t>
              </a:r>
              <a:r>
                <a:rPr lang="en-US" altLang="x-none" sz="1200">
                  <a:solidFill>
                    <a:srgbClr val="000000"/>
                  </a:solidFill>
                  <a:latin typeface="Comic Sans MS" charset="0"/>
                </a:rPr>
                <a:t>.2</a:t>
              </a:r>
            </a:p>
          </p:txBody>
        </p:sp>
        <p:grpSp>
          <p:nvGrpSpPr>
            <p:cNvPr id="68632" name="Group 13"/>
            <p:cNvGrpSpPr>
              <a:grpSpLocks/>
            </p:cNvGrpSpPr>
            <p:nvPr/>
          </p:nvGrpSpPr>
          <p:grpSpPr bwMode="auto">
            <a:xfrm>
              <a:off x="568" y="3017"/>
              <a:ext cx="1926" cy="617"/>
              <a:chOff x="670" y="2989"/>
              <a:chExt cx="1783" cy="617"/>
            </a:xfrm>
          </p:grpSpPr>
          <p:sp>
            <p:nvSpPr>
              <p:cNvPr id="68636" name="Rectangle 14"/>
              <p:cNvSpPr>
                <a:spLocks noChangeArrowheads="1"/>
              </p:cNvSpPr>
              <p:nvPr/>
            </p:nvSpPr>
            <p:spPr bwMode="auto">
              <a:xfrm>
                <a:off x="670" y="2989"/>
                <a:ext cx="1783" cy="6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7" name="Text Box 15"/>
              <p:cNvSpPr txBox="1">
                <a:spLocks noChangeArrowheads="1"/>
              </p:cNvSpPr>
              <p:nvPr/>
            </p:nvSpPr>
            <p:spPr bwMode="auto">
              <a:xfrm>
                <a:off x="714" y="3032"/>
                <a:ext cx="109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listening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{*.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2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5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, 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*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.*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completed connection queue: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  <p:grpSp>
          <p:nvGrpSpPr>
            <p:cNvPr id="68633" name="Group 16"/>
            <p:cNvGrpSpPr>
              <a:grpSpLocks/>
            </p:cNvGrpSpPr>
            <p:nvPr/>
          </p:nvGrpSpPr>
          <p:grpSpPr bwMode="auto">
            <a:xfrm>
              <a:off x="570" y="2134"/>
              <a:ext cx="1972" cy="605"/>
              <a:chOff x="625" y="1436"/>
              <a:chExt cx="1827" cy="576"/>
            </a:xfrm>
          </p:grpSpPr>
          <p:sp>
            <p:nvSpPr>
              <p:cNvPr id="68634" name="Rectangle 17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8635" name="Text Box 18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827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state: 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established</a:t>
                </a:r>
                <a:endParaRPr lang="en-US" altLang="x-none" sz="1000">
                  <a:solidFill>
                    <a:srgbClr val="000000"/>
                  </a:solidFill>
                  <a:latin typeface="Comic Sans MS" charset="0"/>
                </a:endParaRP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address:  {128.36.2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3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2.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5: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宋体" charset="-122"/>
                  </a:rPr>
                  <a:t>6789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, 198.69.10.10.</a:t>
                </a:r>
                <a:r>
                  <a:rPr lang="en-US" altLang="x-none" sz="1000" b="1">
                    <a:solidFill>
                      <a:srgbClr val="000000"/>
                    </a:solidFill>
                    <a:latin typeface="Comic Sans MS" charset="0"/>
                  </a:rPr>
                  <a:t>1500</a:t>
                </a:r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}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sendbuf:</a:t>
                </a:r>
              </a:p>
              <a:p>
                <a:pPr algn="l"/>
                <a:r>
                  <a:rPr lang="en-US" altLang="x-none" sz="1000">
                    <a:solidFill>
                      <a:srgbClr val="000000"/>
                    </a:solidFill>
                    <a:latin typeface="Comic Sans MS" charset="0"/>
                  </a:rPr>
                  <a:t>recvbuf:</a:t>
                </a:r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6175" y="2084388"/>
            <a:ext cx="2768600" cy="800100"/>
            <a:chOff x="1146640" y="2084403"/>
            <a:chExt cx="2768600" cy="800100"/>
          </a:xfrm>
        </p:grpSpPr>
        <p:sp>
          <p:nvSpPr>
            <p:cNvPr id="68626" name="Rectangle 20"/>
            <p:cNvSpPr>
              <a:spLocks noChangeArrowheads="1"/>
            </p:cNvSpPr>
            <p:nvPr/>
          </p:nvSpPr>
          <p:spPr bwMode="auto">
            <a:xfrm>
              <a:off x="1146640" y="2482865"/>
              <a:ext cx="2768600" cy="4016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connSocket = accept()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7" name="Line 27"/>
            <p:cNvSpPr>
              <a:spLocks noChangeShapeType="1"/>
            </p:cNvSpPr>
            <p:nvPr/>
          </p:nvSpPr>
          <p:spPr bwMode="auto">
            <a:xfrm>
              <a:off x="2503953" y="2084403"/>
              <a:ext cx="0" cy="39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14438" y="4641850"/>
            <a:ext cx="2768600" cy="1112838"/>
            <a:chOff x="1214903" y="4642078"/>
            <a:chExt cx="2768600" cy="1113000"/>
          </a:xfrm>
        </p:grpSpPr>
        <p:sp>
          <p:nvSpPr>
            <p:cNvPr id="68624" name="Rectangle 25"/>
            <p:cNvSpPr>
              <a:spLocks noChangeArrowheads="1"/>
            </p:cNvSpPr>
            <p:nvPr/>
          </p:nvSpPr>
          <p:spPr bwMode="auto">
            <a:xfrm>
              <a:off x="1214903" y="5047192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from file/</a:t>
              </a:r>
              <a:br>
                <a:rPr lang="en-US" altLang="zh-CN" sz="20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write to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5" name="Line 30"/>
            <p:cNvSpPr>
              <a:spLocks noChangeShapeType="1"/>
            </p:cNvSpPr>
            <p:nvPr/>
          </p:nvSpPr>
          <p:spPr bwMode="auto">
            <a:xfrm>
              <a:off x="2477419" y="4642078"/>
              <a:ext cx="17301" cy="415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63650" y="5772150"/>
            <a:ext cx="2768600" cy="757238"/>
            <a:chOff x="1264115" y="5772174"/>
            <a:chExt cx="2768600" cy="756465"/>
          </a:xfrm>
        </p:grpSpPr>
        <p:sp>
          <p:nvSpPr>
            <p:cNvPr id="68622" name="Rectangle 26"/>
            <p:cNvSpPr>
              <a:spLocks noChangeArrowheads="1"/>
            </p:cNvSpPr>
            <p:nvPr/>
          </p:nvSpPr>
          <p:spPr bwMode="auto">
            <a:xfrm>
              <a:off x="1264115" y="6128529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close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23" name="Line 31"/>
            <p:cNvSpPr>
              <a:spLocks noChangeShapeType="1"/>
            </p:cNvSpPr>
            <p:nvPr/>
          </p:nvSpPr>
          <p:spPr bwMode="auto">
            <a:xfrm flipH="1">
              <a:off x="2459503" y="5772174"/>
              <a:ext cx="1198" cy="3619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2286" name="Freeform 32"/>
          <p:cNvSpPr>
            <a:spLocks/>
          </p:cNvSpPr>
          <p:nvPr/>
        </p:nvSpPr>
        <p:spPr bwMode="auto">
          <a:xfrm>
            <a:off x="703263" y="2287588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5" name="Rectangle 22"/>
          <p:cNvSpPr>
            <a:spLocks noChangeArrowheads="1"/>
          </p:cNvSpPr>
          <p:nvPr/>
        </p:nvSpPr>
        <p:spPr bwMode="auto">
          <a:xfrm>
            <a:off x="1123950" y="1504950"/>
            <a:ext cx="2767013" cy="70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Create ServerSocket(6789)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92213" y="3821113"/>
            <a:ext cx="2768600" cy="855662"/>
            <a:chOff x="1192678" y="3821350"/>
            <a:chExt cx="2768600" cy="855464"/>
          </a:xfrm>
        </p:grpSpPr>
        <p:sp>
          <p:nvSpPr>
            <p:cNvPr id="68620" name="Line 29"/>
            <p:cNvSpPr>
              <a:spLocks noChangeShapeType="1"/>
            </p:cNvSpPr>
            <p:nvPr/>
          </p:nvSpPr>
          <p:spPr bwMode="auto">
            <a:xfrm flipH="1">
              <a:off x="2483381" y="3821350"/>
              <a:ext cx="1977" cy="476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621" name="Rectangle 24"/>
            <p:cNvSpPr>
              <a:spLocks noChangeArrowheads="1"/>
            </p:cNvSpPr>
            <p:nvPr/>
          </p:nvSpPr>
          <p:spPr bwMode="auto">
            <a:xfrm>
              <a:off x="1192678" y="4276704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Map URL to file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54113" y="2865438"/>
            <a:ext cx="2768600" cy="1038225"/>
            <a:chOff x="1154578" y="2865453"/>
            <a:chExt cx="2768600" cy="1038156"/>
          </a:xfrm>
        </p:grpSpPr>
        <p:sp>
          <p:nvSpPr>
            <p:cNvPr id="68618" name="Rectangle 23"/>
            <p:cNvSpPr>
              <a:spLocks noChangeArrowheads="1"/>
            </p:cNvSpPr>
            <p:nvPr/>
          </p:nvSpPr>
          <p:spPr bwMode="auto">
            <a:xfrm>
              <a:off x="1154578" y="3195723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request from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68619" name="Line 28"/>
            <p:cNvSpPr>
              <a:spLocks noChangeShapeType="1"/>
            </p:cNvSpPr>
            <p:nvPr/>
          </p:nvSpPr>
          <p:spPr bwMode="auto">
            <a:xfrm>
              <a:off x="2499190" y="2865453"/>
              <a:ext cx="0" cy="347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3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404B0A-7CA0-1741-B0C7-A95D42F7AA8E}" type="slidenum">
              <a:rPr lang="en-US" altLang="x-none" sz="1400">
                <a:solidFill>
                  <a:srgbClr val="000000"/>
                </a:solidFill>
              </a:rPr>
              <a:pPr/>
              <a:t>34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宋体" charset="-122"/>
              </a:rPr>
              <a:t>Example Code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zh-CN" dirty="0">
                <a:ea typeface="宋体" charset="0"/>
                <a:cs typeface="宋体" charset="0"/>
              </a:rPr>
              <a:t>See </a:t>
            </a:r>
            <a:r>
              <a:rPr lang="en-US" altLang="zh-CN" dirty="0" err="1">
                <a:ea typeface="宋体" charset="0"/>
                <a:cs typeface="宋体" charset="0"/>
              </a:rPr>
              <a:t>BasicWebServer.java</a:t>
            </a:r>
            <a:endParaRPr lang="en-US" altLang="zh-CN" dirty="0">
              <a:ea typeface="宋体" charset="0"/>
              <a:cs typeface="宋体" charset="0"/>
            </a:endParaRPr>
          </a:p>
          <a:p>
            <a:pPr>
              <a:defRPr/>
            </a:pPr>
            <a:endParaRPr lang="en-US" altLang="zh-CN" dirty="0">
              <a:ea typeface="宋体" charset="0"/>
              <a:cs typeface="宋体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altLang="zh-CN" dirty="0">
                <a:ea typeface="宋体" charset="0"/>
                <a:cs typeface="宋体" charset="0"/>
              </a:rPr>
              <a:t>Try using telnet and real browser, and fetch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zh-CN" dirty="0">
                <a:ea typeface="宋体" charset="0"/>
                <a:cs typeface="宋体" charset="0"/>
              </a:rPr>
              <a:t>file1.html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zh-CN" dirty="0" err="1">
                <a:ea typeface="宋体" charset="0"/>
                <a:cs typeface="宋体" charset="0"/>
              </a:rPr>
              <a:t>index.html</a:t>
            </a:r>
            <a:endParaRPr lang="en-US" altLang="zh-CN" dirty="0">
              <a:ea typeface="宋体" charset="0"/>
              <a:cs typeface="宋体" charset="0"/>
            </a:endParaRPr>
          </a:p>
          <a:p>
            <a:pPr marL="457200" lvl="1" indent="0">
              <a:buFont typeface="ZapfDingbats" charset="0"/>
              <a:buNone/>
              <a:defRPr/>
            </a:pPr>
            <a:r>
              <a:rPr lang="en-US" altLang="zh-CN" dirty="0">
                <a:ea typeface="宋体" charset="0"/>
                <a:cs typeface="宋体" charset="0"/>
              </a:rPr>
              <a:t>what difference in behavior?</a:t>
            </a:r>
          </a:p>
        </p:txBody>
      </p:sp>
    </p:spTree>
    <p:extLst>
      <p:ext uri="{BB962C8B-B14F-4D97-AF65-F5344CB8AC3E}">
        <p14:creationId xmlns:p14="http://schemas.microsoft.com/office/powerpoint/2010/main" val="1994819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Static -&gt; Dynamic Content</a:t>
            </a:r>
            <a:endParaRPr lang="en-US" altLang="x-none">
              <a:ea typeface="ＭＳ Ｐゴシック" charset="-128"/>
            </a:endParaRPr>
          </a:p>
        </p:txBody>
      </p:sp>
      <p:grpSp>
        <p:nvGrpSpPr>
          <p:cNvPr id="72706" name="Group 1"/>
          <p:cNvGrpSpPr>
            <a:grpSpLocks/>
          </p:cNvGrpSpPr>
          <p:nvPr/>
        </p:nvGrpSpPr>
        <p:grpSpPr bwMode="auto">
          <a:xfrm>
            <a:off x="1146175" y="2084388"/>
            <a:ext cx="2768600" cy="800100"/>
            <a:chOff x="1146640" y="2084403"/>
            <a:chExt cx="2768600" cy="800100"/>
          </a:xfrm>
        </p:grpSpPr>
        <p:sp>
          <p:nvSpPr>
            <p:cNvPr id="72722" name="Rectangle 20"/>
            <p:cNvSpPr>
              <a:spLocks noChangeArrowheads="1"/>
            </p:cNvSpPr>
            <p:nvPr/>
          </p:nvSpPr>
          <p:spPr bwMode="auto">
            <a:xfrm>
              <a:off x="1146640" y="2482865"/>
              <a:ext cx="2768600" cy="4016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connSocket = accept()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23" name="Line 27"/>
            <p:cNvSpPr>
              <a:spLocks noChangeShapeType="1"/>
            </p:cNvSpPr>
            <p:nvPr/>
          </p:nvSpPr>
          <p:spPr bwMode="auto">
            <a:xfrm>
              <a:off x="2503953" y="2084403"/>
              <a:ext cx="0" cy="39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2707" name="Group 4"/>
          <p:cNvGrpSpPr>
            <a:grpSpLocks/>
          </p:cNvGrpSpPr>
          <p:nvPr/>
        </p:nvGrpSpPr>
        <p:grpSpPr bwMode="auto">
          <a:xfrm>
            <a:off x="1214438" y="4641850"/>
            <a:ext cx="2768600" cy="1112838"/>
            <a:chOff x="1214903" y="4642078"/>
            <a:chExt cx="2768600" cy="1113000"/>
          </a:xfrm>
        </p:grpSpPr>
        <p:sp>
          <p:nvSpPr>
            <p:cNvPr id="72720" name="Rectangle 25"/>
            <p:cNvSpPr>
              <a:spLocks noChangeArrowheads="1"/>
            </p:cNvSpPr>
            <p:nvPr/>
          </p:nvSpPr>
          <p:spPr bwMode="auto">
            <a:xfrm>
              <a:off x="1214903" y="5047192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from file/</a:t>
              </a:r>
              <a:br>
                <a:rPr lang="en-US" altLang="zh-CN" sz="20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write to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21" name="Line 30"/>
            <p:cNvSpPr>
              <a:spLocks noChangeShapeType="1"/>
            </p:cNvSpPr>
            <p:nvPr/>
          </p:nvSpPr>
          <p:spPr bwMode="auto">
            <a:xfrm>
              <a:off x="2477419" y="4642078"/>
              <a:ext cx="17301" cy="415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1263650" y="5772150"/>
            <a:ext cx="2768600" cy="757238"/>
            <a:chOff x="1264115" y="5772174"/>
            <a:chExt cx="2768600" cy="756465"/>
          </a:xfrm>
        </p:grpSpPr>
        <p:sp>
          <p:nvSpPr>
            <p:cNvPr id="72718" name="Rectangle 26"/>
            <p:cNvSpPr>
              <a:spLocks noChangeArrowheads="1"/>
            </p:cNvSpPr>
            <p:nvPr/>
          </p:nvSpPr>
          <p:spPr bwMode="auto">
            <a:xfrm>
              <a:off x="1264115" y="6128529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close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19" name="Line 31"/>
            <p:cNvSpPr>
              <a:spLocks noChangeShapeType="1"/>
            </p:cNvSpPr>
            <p:nvPr/>
          </p:nvSpPr>
          <p:spPr bwMode="auto">
            <a:xfrm flipH="1">
              <a:off x="2459503" y="5772174"/>
              <a:ext cx="1198" cy="3619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709" name="Freeform 32"/>
          <p:cNvSpPr>
            <a:spLocks/>
          </p:cNvSpPr>
          <p:nvPr/>
        </p:nvSpPr>
        <p:spPr bwMode="auto">
          <a:xfrm>
            <a:off x="703263" y="2287588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0" name="Rectangle 22"/>
          <p:cNvSpPr>
            <a:spLocks noChangeArrowheads="1"/>
          </p:cNvSpPr>
          <p:nvPr/>
        </p:nvSpPr>
        <p:spPr bwMode="auto">
          <a:xfrm>
            <a:off x="1123950" y="1504950"/>
            <a:ext cx="2767013" cy="70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Create ServerSocket(6789)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grpSp>
        <p:nvGrpSpPr>
          <p:cNvPr id="72711" name="Group 3"/>
          <p:cNvGrpSpPr>
            <a:grpSpLocks/>
          </p:cNvGrpSpPr>
          <p:nvPr/>
        </p:nvGrpSpPr>
        <p:grpSpPr bwMode="auto">
          <a:xfrm>
            <a:off x="1192213" y="3821113"/>
            <a:ext cx="2768600" cy="855662"/>
            <a:chOff x="1192678" y="3821350"/>
            <a:chExt cx="2768600" cy="855464"/>
          </a:xfrm>
        </p:grpSpPr>
        <p:sp>
          <p:nvSpPr>
            <p:cNvPr id="72716" name="Line 29"/>
            <p:cNvSpPr>
              <a:spLocks noChangeShapeType="1"/>
            </p:cNvSpPr>
            <p:nvPr/>
          </p:nvSpPr>
          <p:spPr bwMode="auto">
            <a:xfrm flipH="1">
              <a:off x="2483381" y="3821350"/>
              <a:ext cx="1977" cy="476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2717" name="Rectangle 24"/>
            <p:cNvSpPr>
              <a:spLocks noChangeArrowheads="1"/>
            </p:cNvSpPr>
            <p:nvPr/>
          </p:nvSpPr>
          <p:spPr bwMode="auto">
            <a:xfrm>
              <a:off x="1192678" y="4276704"/>
              <a:ext cx="2768600" cy="40011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Map URL to file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72712" name="Group 2"/>
          <p:cNvGrpSpPr>
            <a:grpSpLocks/>
          </p:cNvGrpSpPr>
          <p:nvPr/>
        </p:nvGrpSpPr>
        <p:grpSpPr bwMode="auto">
          <a:xfrm>
            <a:off x="1154113" y="2865438"/>
            <a:ext cx="2768600" cy="1038225"/>
            <a:chOff x="1154578" y="2865453"/>
            <a:chExt cx="2768600" cy="1038156"/>
          </a:xfrm>
        </p:grpSpPr>
        <p:sp>
          <p:nvSpPr>
            <p:cNvPr id="72714" name="Rectangle 23"/>
            <p:cNvSpPr>
              <a:spLocks noChangeArrowheads="1"/>
            </p:cNvSpPr>
            <p:nvPr/>
          </p:nvSpPr>
          <p:spPr bwMode="auto">
            <a:xfrm>
              <a:off x="1154578" y="3195723"/>
              <a:ext cx="2768600" cy="70788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ea typeface="宋体" charset="-122"/>
                </a:rPr>
                <a:t>read request from connSocket</a:t>
              </a:r>
              <a:endParaRPr lang="en-US" altLang="x-none" sz="2000">
                <a:solidFill>
                  <a:srgbClr val="000000"/>
                </a:solidFill>
              </a:endParaRPr>
            </a:p>
          </p:txBody>
        </p:sp>
        <p:sp>
          <p:nvSpPr>
            <p:cNvPr id="72715" name="Line 28"/>
            <p:cNvSpPr>
              <a:spLocks noChangeShapeType="1"/>
            </p:cNvSpPr>
            <p:nvPr/>
          </p:nvSpPr>
          <p:spPr bwMode="auto">
            <a:xfrm>
              <a:off x="2499190" y="2865453"/>
              <a:ext cx="0" cy="347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559425" y="2449513"/>
            <a:ext cx="2511425" cy="1385887"/>
          </a:xfrm>
          <a:prstGeom prst="wedgeRectCallout">
            <a:avLst>
              <a:gd name="adj1" fmla="val -135708"/>
              <a:gd name="adj2" fmla="val 95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>
                <a:latin typeface="Comic Sans MS" charset="0"/>
              </a:rPr>
              <a:t>It does not have to be a static file</a:t>
            </a:r>
          </a:p>
        </p:txBody>
      </p:sp>
    </p:spTree>
    <p:extLst>
      <p:ext uri="{BB962C8B-B14F-4D97-AF65-F5344CB8AC3E}">
        <p14:creationId xmlns:p14="http://schemas.microsoft.com/office/powerpoint/2010/main" val="29269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B60BD0D-1ADA-2742-A855-8EB7B6003F51}" type="slidenum">
              <a:rPr lang="en-US" altLang="x-none" sz="1400"/>
              <a:pPr/>
              <a:t>36</a:t>
            </a:fld>
            <a:endParaRPr lang="en-US" altLang="x-none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HTTP/1.0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 charset="-128"/>
              </a:rPr>
              <a:t>Basic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 charset="-128"/>
              </a:rPr>
              <a:t> </a:t>
            </a: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  <a:ea typeface="ＭＳ Ｐゴシック" charset="-128"/>
              </a:rPr>
              <a:t>design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Dynamic</a:t>
            </a:r>
            <a:r>
              <a:rPr lang="zh-CN" altLang="en-US" i="1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content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15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6A0BA4-5A87-2949-97A4-46E80F7A7FCE}" type="slidenum">
              <a:rPr lang="en-US" altLang="x-none" sz="1400">
                <a:solidFill>
                  <a:srgbClr val="000000"/>
                </a:solidFill>
              </a:rPr>
              <a:pPr/>
              <a:t>37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Dynamic Content Pages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altLang="zh-CN" dirty="0">
                <a:ea typeface="宋体" charset="0"/>
                <a:cs typeface="宋体" charset="0"/>
              </a:rPr>
              <a:t>There are multiple approaches to make dynamic web pages: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zh-CN" sz="2800" dirty="0">
                <a:ea typeface="宋体" charset="0"/>
                <a:cs typeface="宋体" charset="0"/>
              </a:rPr>
              <a:t>Embed code into pages (</a:t>
            </a:r>
            <a:r>
              <a:rPr lang="en-US" altLang="zh-CN" sz="2800" dirty="0">
                <a:solidFill>
                  <a:srgbClr val="FF0000"/>
                </a:solidFill>
                <a:ea typeface="宋体" charset="0"/>
                <a:cs typeface="宋体" charset="0"/>
              </a:rPr>
              <a:t>server side include</a:t>
            </a:r>
            <a:r>
              <a:rPr lang="en-US" altLang="zh-CN" sz="2800" dirty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http server includes an interpreter for the type of pages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ea typeface="宋体" charset="0"/>
                <a:cs typeface="宋体" charset="0"/>
              </a:rPr>
              <a:t>Invoke external programs (http server is agnostic to the external program execution)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E.g.,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Common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Gateway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Interface</a:t>
            </a:r>
            <a:r>
              <a:rPr lang="zh-CN" alt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ea typeface="宋体" charset="0"/>
                <a:cs typeface="宋体" charset="0"/>
              </a:rPr>
              <a:t>CGI</a:t>
            </a:r>
            <a:r>
              <a:rPr lang="en-US" altLang="zh-CN" sz="1600" dirty="0">
                <a:solidFill>
                  <a:srgbClr val="FF0000"/>
                </a:solidFill>
                <a:ea typeface="宋体" charset="0"/>
                <a:cs typeface="宋体" charset="0"/>
              </a:rPr>
              <a:t>)</a:t>
            </a:r>
            <a:endParaRPr lang="en-US" sz="1600" dirty="0">
              <a:solidFill>
                <a:srgbClr val="FF0000"/>
              </a:solidFill>
              <a:ea typeface="宋体" charset="0"/>
              <a:cs typeface="宋体" charset="0"/>
            </a:endParaRPr>
          </a:p>
          <a:p>
            <a:pPr marL="457200" lvl="1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	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http://www.cs.yale.edu/index.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s</a:t>
            </a:r>
            <a:r>
              <a:rPr lang="en-US" sz="2000" dirty="0">
                <a:latin typeface="Courier New" charset="0"/>
                <a:cs typeface="Courier New" charset="0"/>
              </a:rPr>
              <a:t>html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http://www.cs.yale.edu/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cgi-bin/ureserve.pl</a:t>
            </a:r>
          </a:p>
          <a:p>
            <a:pPr marL="0" indent="0">
              <a:buFont typeface="ZapfDingbats" charset="0"/>
              <a:buNone/>
              <a:defRPr/>
            </a:pPr>
            <a:r>
              <a:rPr lang="en-US" sz="2000" dirty="0">
                <a:latin typeface="Courier New" charset="0"/>
                <a:cs typeface="Courier New" charset="0"/>
              </a:rPr>
              <a:t>http://www.google.com/search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?q=Yale&amp;sourceid=chrome</a:t>
            </a:r>
          </a:p>
          <a:p>
            <a:pPr marL="0" indent="0">
              <a:buFont typeface="ZapfDingbats" charset="0"/>
              <a:buNone/>
              <a:defRPr/>
            </a:pPr>
            <a:endParaRPr lang="en-US" sz="2400" dirty="0">
              <a:latin typeface="Courier New" charset="0"/>
              <a:cs typeface="Courier New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1710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82C54-FE19-4645-BB5A-FB268E1EC292}" type="slidenum">
              <a:rPr lang="en-US" altLang="x-none" sz="1400">
                <a:solidFill>
                  <a:srgbClr val="000000"/>
                </a:solidFill>
              </a:rPr>
              <a:pPr/>
              <a:t>38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宋体" charset="-122"/>
              </a:rPr>
              <a:t>Example SSI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58913"/>
            <a:ext cx="84105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See </a:t>
            </a:r>
            <a:r>
              <a:rPr lang="en-US" altLang="x-none" dirty="0">
                <a:ea typeface="ＭＳ Ｐゴシック" charset="-128"/>
              </a:rPr>
              <a:t>programming/examples-java-socket/</a:t>
            </a:r>
            <a:r>
              <a:rPr lang="en-US" altLang="x-none" dirty="0" err="1">
                <a:ea typeface="ＭＳ Ｐゴシック" charset="-128"/>
              </a:rPr>
              <a:t>BasicWebServer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ssi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zh-CN" dirty="0" err="1">
                <a:ea typeface="宋体" charset="-122"/>
              </a:rPr>
              <a:t>index.shtml</a:t>
            </a:r>
            <a:r>
              <a:rPr lang="en-US" altLang="zh-CN" dirty="0">
                <a:ea typeface="宋体" charset="-122"/>
              </a:rPr>
              <a:t>, </a:t>
            </a:r>
            <a:r>
              <a:rPr lang="en-US" altLang="zh-CN" dirty="0" err="1">
                <a:ea typeface="宋体" charset="-122"/>
              </a:rPr>
              <a:t>header.shtml</a:t>
            </a:r>
            <a:r>
              <a:rPr lang="en-US" altLang="zh-CN" dirty="0">
                <a:ea typeface="宋体" charset="-122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1272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9D68AAA-52CB-3F4D-BBA6-1979E9EF8051}" type="slidenum">
              <a:rPr lang="en-US" altLang="x-none" sz="1400">
                <a:solidFill>
                  <a:srgbClr val="000000"/>
                </a:solidFill>
              </a:rPr>
              <a:pPr/>
              <a:t>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6113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Recap:</a:t>
            </a:r>
            <a:r>
              <a:rPr lang="zh-CN" altLang="en-US" sz="3600" dirty="0">
                <a:ea typeface="宋体" charset="-122"/>
              </a:rPr>
              <a:t> </a:t>
            </a:r>
            <a:r>
              <a:rPr lang="en-US" altLang="zh-CN" sz="3600" dirty="0">
                <a:ea typeface="宋体" charset="-122"/>
              </a:rPr>
              <a:t>TCP Socket Big Picture</a:t>
            </a:r>
            <a:endParaRPr lang="en-US" altLang="x-none" sz="3600" dirty="0">
              <a:ea typeface="ＭＳ Ｐゴシック" charset="-128"/>
            </a:endParaRPr>
          </a:p>
        </p:txBody>
      </p:sp>
      <p:graphicFrame>
        <p:nvGraphicFramePr>
          <p:cNvPr id="6451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90525" y="1404938"/>
          <a:ext cx="7931150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Photo Editor Photo" r:id="rId4" imgW="11155332" imgH="7535327" progId="MSPhotoEd.3">
                  <p:embed/>
                </p:oleObj>
              </mc:Choice>
              <mc:Fallback>
                <p:oleObj name="Photo Editor Photo" r:id="rId4" imgW="11155332" imgH="7535327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404938"/>
                        <a:ext cx="7931150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7"/>
          <p:cNvSpPr>
            <a:spLocks noChangeArrowheads="1"/>
          </p:cNvSpPr>
          <p:nvPr/>
        </p:nvSpPr>
        <p:spPr bwMode="auto">
          <a:xfrm>
            <a:off x="5270500" y="46038"/>
            <a:ext cx="4117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zh-CN" sz="1800" b="1">
                <a:solidFill>
                  <a:srgbClr val="000000"/>
                </a:solidFill>
                <a:latin typeface="Arial" charset="0"/>
                <a:ea typeface="宋体" charset="-122"/>
              </a:rPr>
              <a:t>Welcome socket: the waiting room</a:t>
            </a:r>
          </a:p>
          <a:p>
            <a:pPr algn="l" eaLnBrk="1" hangingPunct="1">
              <a:buFontTx/>
              <a:buChar char="-"/>
            </a:pPr>
            <a:r>
              <a:rPr lang="en-US" altLang="x-none" sz="1800" b="1">
                <a:solidFill>
                  <a:srgbClr val="000000"/>
                </a:solidFill>
                <a:latin typeface="Arial" charset="0"/>
                <a:ea typeface="宋体" charset="-122"/>
              </a:rPr>
              <a:t>connSocket: the operation room</a:t>
            </a:r>
            <a:endParaRPr lang="en-US" altLang="x-non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7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Summary: Basic </a:t>
            </a:r>
            <a:r>
              <a:rPr lang="en-US"/>
              <a:t>Socket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They are relatively straightforward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UDP: </a:t>
            </a:r>
            <a:r>
              <a:rPr lang="en-US" dirty="0" err="1"/>
              <a:t>DatagramSocket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TCP: </a:t>
            </a:r>
            <a:r>
              <a:rPr lang="en-US" dirty="0" err="1"/>
              <a:t>ServerSocket</a:t>
            </a:r>
            <a:r>
              <a:rPr lang="en-US" dirty="0"/>
              <a:t>, Socket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main function of socket is multiplexing/</a:t>
            </a:r>
            <a:r>
              <a:rPr lang="en-US" dirty="0" err="1"/>
              <a:t>demultiplexing</a:t>
            </a:r>
            <a:r>
              <a:rPr lang="en-US" dirty="0"/>
              <a:t> to application processes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UDP uses (</a:t>
            </a:r>
            <a:r>
              <a:rPr lang="en-US" dirty="0" err="1"/>
              <a:t>dst</a:t>
            </a:r>
            <a:r>
              <a:rPr lang="en-US" dirty="0"/>
              <a:t> IP, port)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TCP uses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src</a:t>
            </a:r>
            <a:r>
              <a:rPr lang="en-US" dirty="0"/>
              <a:t> port, 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Always pay attention to encoding/decoding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32D70-7B4D-0A49-99E8-04F1AB2CC91A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326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D5F44F2-4CC4-8C4E-9131-FCFA5DF3CADF}" type="slidenum">
              <a:rPr lang="en-US" altLang="x-none" sz="1400">
                <a:solidFill>
                  <a:srgbClr val="000000"/>
                </a:solidFill>
              </a:rPr>
              <a:pPr/>
              <a:t>6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FTP: the File Transfer Protocol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2300" y="3705225"/>
            <a:ext cx="7458075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T</a:t>
            </a:r>
            <a:r>
              <a:rPr lang="en-US" altLang="x-none" sz="2000" dirty="0">
                <a:ea typeface="ＭＳ Ｐゴシック" charset="-128"/>
              </a:rPr>
              <a:t>ransfer file</a:t>
            </a:r>
            <a:r>
              <a:rPr lang="en-US" altLang="zh-CN" sz="2000" dirty="0">
                <a:ea typeface="宋体" charset="-122"/>
              </a:rPr>
              <a:t>s</a:t>
            </a:r>
            <a:r>
              <a:rPr lang="en-US" altLang="x-none" sz="2000" dirty="0">
                <a:ea typeface="ＭＳ Ｐゴシック" charset="-128"/>
              </a:rPr>
              <a:t> to/from remote hos</a:t>
            </a:r>
            <a:r>
              <a:rPr lang="en-US" altLang="zh-CN" sz="2000" dirty="0">
                <a:ea typeface="宋体" charset="-122"/>
              </a:rPr>
              <a:t>t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C</a:t>
            </a:r>
            <a:r>
              <a:rPr lang="en-US" altLang="x-none" sz="2000" dirty="0">
                <a:ea typeface="ＭＳ Ｐゴシック" charset="-128"/>
              </a:rPr>
              <a:t>lient/server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i="1" dirty="0">
                <a:solidFill>
                  <a:schemeClr val="accent2"/>
                </a:solidFill>
                <a:ea typeface="ＭＳ Ｐゴシック" charset="-128"/>
              </a:rPr>
              <a:t>client:</a:t>
            </a:r>
            <a:r>
              <a:rPr lang="en-US" altLang="x-none" sz="2000" dirty="0">
                <a:ea typeface="ＭＳ Ｐゴシック" charset="-128"/>
              </a:rPr>
              <a:t> side that initiates transfer (either to/from remote)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i="1" dirty="0">
                <a:solidFill>
                  <a:schemeClr val="accent2"/>
                </a:solidFill>
                <a:ea typeface="ＭＳ Ｐゴシック" charset="-128"/>
              </a:rPr>
              <a:t>server:</a:t>
            </a:r>
            <a:r>
              <a:rPr lang="en-US" altLang="x-none" sz="2000" dirty="0">
                <a:ea typeface="ＭＳ Ｐゴシック" charset="-128"/>
              </a:rPr>
              <a:t> remote host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ftp: RFC 959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ftp server: port 21/20</a:t>
            </a:r>
            <a:r>
              <a:rPr lang="en-US" altLang="zh-CN" sz="2000" dirty="0">
                <a:ea typeface="宋体" charset="-122"/>
              </a:rPr>
              <a:t> (smtp 25, http 80)</a:t>
            </a:r>
            <a:endParaRPr lang="en-US" altLang="x-none" sz="2000" dirty="0">
              <a:ea typeface="ＭＳ Ｐゴシック" charset="-128"/>
            </a:endParaRPr>
          </a:p>
        </p:txBody>
      </p:sp>
      <p:graphicFrame>
        <p:nvGraphicFramePr>
          <p:cNvPr id="115716" name="Object 3"/>
          <p:cNvGraphicFramePr>
            <a:graphicFrameLocks noChangeAspect="1"/>
          </p:cNvGraphicFramePr>
          <p:nvPr/>
        </p:nvGraphicFramePr>
        <p:xfrm>
          <a:off x="3313113" y="1574800"/>
          <a:ext cx="7762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57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1574800"/>
                        <a:ext cx="7762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17" name="Group 6"/>
          <p:cNvGrpSpPr>
            <a:grpSpLocks/>
          </p:cNvGrpSpPr>
          <p:nvPr/>
        </p:nvGrpSpPr>
        <p:grpSpPr bwMode="auto">
          <a:xfrm>
            <a:off x="6764338" y="1412875"/>
            <a:ext cx="355600" cy="933450"/>
            <a:chOff x="4180" y="783"/>
            <a:chExt cx="150" cy="307"/>
          </a:xfrm>
        </p:grpSpPr>
        <p:sp>
          <p:nvSpPr>
            <p:cNvPr id="11574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5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5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5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5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5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115718" name="Line 15"/>
          <p:cNvSpPr>
            <a:spLocks noChangeShapeType="1"/>
          </p:cNvSpPr>
          <p:nvPr/>
        </p:nvSpPr>
        <p:spPr bwMode="auto">
          <a:xfrm>
            <a:off x="4352925" y="219075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Text Box 16"/>
          <p:cNvSpPr txBox="1">
            <a:spLocks noChangeArrowheads="1"/>
          </p:cNvSpPr>
          <p:nvPr/>
        </p:nvSpPr>
        <p:spPr bwMode="auto">
          <a:xfrm>
            <a:off x="4275138" y="1874838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file transfer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15720" name="Group 17"/>
          <p:cNvGrpSpPr>
            <a:grpSpLocks/>
          </p:cNvGrpSpPr>
          <p:nvPr/>
        </p:nvGrpSpPr>
        <p:grpSpPr bwMode="auto">
          <a:xfrm>
            <a:off x="6511925" y="1866900"/>
            <a:ext cx="800100" cy="828675"/>
            <a:chOff x="3898" y="1386"/>
            <a:chExt cx="504" cy="522"/>
          </a:xfrm>
        </p:grpSpPr>
        <p:sp>
          <p:nvSpPr>
            <p:cNvPr id="115747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48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15721" name="Group 20"/>
          <p:cNvGrpSpPr>
            <a:grpSpLocks/>
          </p:cNvGrpSpPr>
          <p:nvPr/>
        </p:nvGrpSpPr>
        <p:grpSpPr bwMode="auto">
          <a:xfrm>
            <a:off x="2582863" y="1857375"/>
            <a:ext cx="1790700" cy="852488"/>
            <a:chOff x="1645" y="1326"/>
            <a:chExt cx="1128" cy="537"/>
          </a:xfrm>
        </p:grpSpPr>
        <p:sp>
          <p:nvSpPr>
            <p:cNvPr id="11574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4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4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user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interface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1574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FTP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client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115722" name="Group 25"/>
          <p:cNvGrpSpPr>
            <a:grpSpLocks/>
          </p:cNvGrpSpPr>
          <p:nvPr/>
        </p:nvGrpSpPr>
        <p:grpSpPr bwMode="auto">
          <a:xfrm>
            <a:off x="3219450" y="2695575"/>
            <a:ext cx="1674813" cy="712788"/>
            <a:chOff x="1812" y="1776"/>
            <a:chExt cx="1055" cy="449"/>
          </a:xfrm>
        </p:grpSpPr>
        <p:grpSp>
          <p:nvGrpSpPr>
            <p:cNvPr id="115735" name="Group 26"/>
            <p:cNvGrpSpPr>
              <a:grpSpLocks/>
            </p:cNvGrpSpPr>
            <p:nvPr/>
          </p:nvGrpSpPr>
          <p:grpSpPr bwMode="auto">
            <a:xfrm>
              <a:off x="1903" y="1845"/>
              <a:ext cx="316" cy="313"/>
              <a:chOff x="4939" y="1431"/>
              <a:chExt cx="316" cy="313"/>
            </a:xfrm>
          </p:grpSpPr>
          <p:sp>
            <p:nvSpPr>
              <p:cNvPr id="115738" name="Oval 27"/>
              <p:cNvSpPr>
                <a:spLocks noChangeArrowheads="1"/>
              </p:cNvSpPr>
              <p:nvPr/>
            </p:nvSpPr>
            <p:spPr bwMode="auto">
              <a:xfrm>
                <a:off x="4941" y="1663"/>
                <a:ext cx="310" cy="8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9" name="Rectangle 28"/>
              <p:cNvSpPr>
                <a:spLocks noChangeArrowheads="1"/>
              </p:cNvSpPr>
              <p:nvPr/>
            </p:nvSpPr>
            <p:spPr bwMode="auto">
              <a:xfrm>
                <a:off x="4942" y="1490"/>
                <a:ext cx="313" cy="2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0" name="Oval 29"/>
              <p:cNvSpPr>
                <a:spLocks noChangeArrowheads="1"/>
              </p:cNvSpPr>
              <p:nvPr/>
            </p:nvSpPr>
            <p:spPr bwMode="auto">
              <a:xfrm>
                <a:off x="4939" y="1431"/>
                <a:ext cx="313" cy="9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41" name="Line 30"/>
              <p:cNvSpPr>
                <a:spLocks noChangeShapeType="1"/>
              </p:cNvSpPr>
              <p:nvPr/>
            </p:nvSpPr>
            <p:spPr bwMode="auto">
              <a:xfrm>
                <a:off x="5251" y="1479"/>
                <a:ext cx="1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2" name="Line 31"/>
              <p:cNvSpPr>
                <a:spLocks noChangeShapeType="1"/>
              </p:cNvSpPr>
              <p:nvPr/>
            </p:nvSpPr>
            <p:spPr bwMode="auto">
              <a:xfrm flipH="1">
                <a:off x="4939" y="1483"/>
                <a:ext cx="1" cy="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36" name="Text Box 32"/>
            <p:cNvSpPr txBox="1">
              <a:spLocks noChangeArrowheads="1"/>
            </p:cNvSpPr>
            <p:nvPr/>
          </p:nvSpPr>
          <p:spPr bwMode="auto">
            <a:xfrm>
              <a:off x="2189" y="1859"/>
              <a:ext cx="6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local file</a:t>
              </a:r>
            </a:p>
            <a:p>
              <a:pPr algn="l"/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system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15737" name="Line 33"/>
            <p:cNvSpPr>
              <a:spLocks noChangeShapeType="1"/>
            </p:cNvSpPr>
            <p:nvPr/>
          </p:nvSpPr>
          <p:spPr bwMode="auto">
            <a:xfrm>
              <a:off x="1812" y="1776"/>
              <a:ext cx="204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3" name="Line 34"/>
          <p:cNvSpPr>
            <a:spLocks noChangeShapeType="1"/>
          </p:cNvSpPr>
          <p:nvPr/>
        </p:nvSpPr>
        <p:spPr bwMode="auto">
          <a:xfrm flipH="1">
            <a:off x="3714750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24" name="Group 35"/>
          <p:cNvGrpSpPr>
            <a:grpSpLocks/>
          </p:cNvGrpSpPr>
          <p:nvPr/>
        </p:nvGrpSpPr>
        <p:grpSpPr bwMode="auto">
          <a:xfrm>
            <a:off x="6659563" y="2824163"/>
            <a:ext cx="501650" cy="496887"/>
            <a:chOff x="4939" y="1431"/>
            <a:chExt cx="316" cy="313"/>
          </a:xfrm>
        </p:grpSpPr>
        <p:sp>
          <p:nvSpPr>
            <p:cNvPr id="115730" name="Oval 36"/>
            <p:cNvSpPr>
              <a:spLocks noChangeArrowheads="1"/>
            </p:cNvSpPr>
            <p:nvPr/>
          </p:nvSpPr>
          <p:spPr bwMode="auto">
            <a:xfrm>
              <a:off x="4941" y="1663"/>
              <a:ext cx="310" cy="8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31" name="Rectangle 37"/>
            <p:cNvSpPr>
              <a:spLocks noChangeArrowheads="1"/>
            </p:cNvSpPr>
            <p:nvPr/>
          </p:nvSpPr>
          <p:spPr bwMode="auto">
            <a:xfrm>
              <a:off x="4942" y="1490"/>
              <a:ext cx="313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32" name="Oval 38"/>
            <p:cNvSpPr>
              <a:spLocks noChangeArrowheads="1"/>
            </p:cNvSpPr>
            <p:nvPr/>
          </p:nvSpPr>
          <p:spPr bwMode="auto">
            <a:xfrm>
              <a:off x="4939" y="1431"/>
              <a:ext cx="313" cy="9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5733" name="Line 39"/>
            <p:cNvSpPr>
              <a:spLocks noChangeShapeType="1"/>
            </p:cNvSpPr>
            <p:nvPr/>
          </p:nvSpPr>
          <p:spPr bwMode="auto">
            <a:xfrm>
              <a:off x="5251" y="1479"/>
              <a:ext cx="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4" name="Line 40"/>
            <p:cNvSpPr>
              <a:spLocks noChangeShapeType="1"/>
            </p:cNvSpPr>
            <p:nvPr/>
          </p:nvSpPr>
          <p:spPr bwMode="auto">
            <a:xfrm flipH="1">
              <a:off x="4939" y="1483"/>
              <a:ext cx="1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25" name="Text Box 41"/>
          <p:cNvSpPr txBox="1">
            <a:spLocks noChangeArrowheads="1"/>
          </p:cNvSpPr>
          <p:nvPr/>
        </p:nvSpPr>
        <p:spPr bwMode="auto">
          <a:xfrm>
            <a:off x="7161213" y="2789238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remote file</a:t>
            </a:r>
          </a:p>
          <a:p>
            <a:pPr algn="l"/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system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5726" name="Line 42"/>
          <p:cNvSpPr>
            <a:spLocks noChangeShapeType="1"/>
          </p:cNvSpPr>
          <p:nvPr/>
        </p:nvSpPr>
        <p:spPr bwMode="auto">
          <a:xfrm>
            <a:off x="6915150" y="269557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727" name="Picture 43" descr="A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909763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8" name="Text Box 44"/>
          <p:cNvSpPr txBox="1">
            <a:spLocks noChangeArrowheads="1"/>
          </p:cNvSpPr>
          <p:nvPr/>
        </p:nvSpPr>
        <p:spPr bwMode="auto">
          <a:xfrm>
            <a:off x="1379538" y="2617788"/>
            <a:ext cx="971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user 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at host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5729" name="Line 45"/>
          <p:cNvSpPr>
            <a:spLocks noChangeShapeType="1"/>
          </p:cNvSpPr>
          <p:nvPr/>
        </p:nvSpPr>
        <p:spPr bwMode="auto">
          <a:xfrm>
            <a:off x="2028825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DD62C0-3012-D649-BACD-08A68449FE37}" type="slidenum">
              <a:rPr lang="en-US" altLang="x-none" sz="1400">
                <a:solidFill>
                  <a:srgbClr val="000000"/>
                </a:solidFill>
              </a:rPr>
              <a:pPr/>
              <a:t>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200" u="sng" dirty="0">
                <a:solidFill>
                  <a:srgbClr val="3333CC"/>
                </a:solidFill>
                <a:latin typeface="+mn-lt"/>
                <a:ea typeface="ＭＳ Ｐゴシック" charset="0"/>
                <a:cs typeface="ＭＳ Ｐゴシック" charset="0"/>
              </a:rPr>
              <a:t>FTP Commands, Responses</a:t>
            </a:r>
            <a:endParaRPr lang="en-US" sz="3600" u="sng" dirty="0">
              <a:solidFill>
                <a:srgbClr val="3333CC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533400" y="1600200"/>
            <a:ext cx="39703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  <a:defRPr/>
            </a:pPr>
            <a:r>
              <a:rPr lang="en-US" sz="18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Sample commands: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sent as ASCII text over control channel</a:t>
            </a: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USER </a:t>
            </a:r>
            <a:r>
              <a:rPr lang="en-US" sz="2000" b="1" i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username</a:t>
            </a:r>
            <a:endParaRPr lang="en-US" sz="18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PASS </a:t>
            </a:r>
            <a:r>
              <a:rPr lang="en-US" sz="2000" b="1" i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password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PWD 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returns current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dir</a:t>
            </a:r>
            <a:endParaRPr lang="en-US" sz="2000" b="1" i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shows server status</a:t>
            </a:r>
            <a:endParaRPr lang="en-US" sz="2000" b="1" i="1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LIST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returns list of file in current directory</a:t>
            </a: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RETR filename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retrieves (gets) file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STOR filename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stores  file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u="sng" dirty="0">
                <a:solidFill>
                  <a:srgbClr val="FF0000"/>
                </a:solidFill>
              </a:rPr>
              <a:t>Sample return codes</a:t>
            </a:r>
            <a:endParaRPr lang="en-US" altLang="x-none" dirty="0">
              <a:solidFill>
                <a:srgbClr val="000000"/>
              </a:solidFill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000000"/>
                </a:solidFill>
              </a:rPr>
              <a:t>status code and phrase</a:t>
            </a:r>
            <a:endParaRPr lang="en-US" altLang="x-none" dirty="0">
              <a:solidFill>
                <a:srgbClr val="000000"/>
              </a:solidFill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331 Username OK, password required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125 data connection already open; transfer starting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425 Can</a:t>
            </a:r>
            <a:r>
              <a:rPr lang="ja-JP" altLang="en-US" sz="2000" b="1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ja-JP" sz="2000" b="1" dirty="0">
                <a:solidFill>
                  <a:srgbClr val="000000"/>
                </a:solidFill>
                <a:latin typeface="Courier New" charset="0"/>
              </a:rPr>
              <a:t>t open data connection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452 Error writing file</a:t>
            </a:r>
            <a:endParaRPr lang="en-US" alt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  <p:bldP spid="139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6A696C-FB5A-4E49-B9D5-0603DB36D793}" type="slidenum">
              <a:rPr lang="en-US" altLang="x-none" sz="1400">
                <a:solidFill>
                  <a:srgbClr val="000000"/>
                </a:solidFill>
              </a:rPr>
              <a:pPr/>
              <a:t>8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FTP Protocol Design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582738"/>
            <a:ext cx="7458075" cy="25431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What is the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simplest design of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data transfer?</a:t>
            </a:r>
          </a:p>
        </p:txBody>
      </p:sp>
      <p:graphicFrame>
        <p:nvGraphicFramePr>
          <p:cNvPr id="119812" name="Object 2"/>
          <p:cNvGraphicFramePr>
            <a:graphicFrameLocks noChangeAspect="1"/>
          </p:cNvGraphicFramePr>
          <p:nvPr/>
        </p:nvGraphicFramePr>
        <p:xfrm>
          <a:off x="4491038" y="3200400"/>
          <a:ext cx="781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98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200400"/>
                        <a:ext cx="7810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813" name="Group 6"/>
          <p:cNvGrpSpPr>
            <a:grpSpLocks/>
          </p:cNvGrpSpPr>
          <p:nvPr/>
        </p:nvGrpSpPr>
        <p:grpSpPr bwMode="auto">
          <a:xfrm>
            <a:off x="7904163" y="2743200"/>
            <a:ext cx="387350" cy="1508125"/>
            <a:chOff x="4180" y="783"/>
            <a:chExt cx="150" cy="307"/>
          </a:xfrm>
        </p:grpSpPr>
        <p:sp>
          <p:nvSpPr>
            <p:cNvPr id="119824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9825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9826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9827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9828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9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0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19831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119814" name="Text Box 15"/>
          <p:cNvSpPr txBox="1">
            <a:spLocks noChangeArrowheads="1"/>
          </p:cNvSpPr>
          <p:nvPr/>
        </p:nvSpPr>
        <p:spPr bwMode="auto">
          <a:xfrm>
            <a:off x="4572000" y="1549400"/>
            <a:ext cx="8477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client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9815" name="Text Box 16"/>
          <p:cNvSpPr txBox="1">
            <a:spLocks noChangeArrowheads="1"/>
          </p:cNvSpPr>
          <p:nvPr/>
        </p:nvSpPr>
        <p:spPr bwMode="auto">
          <a:xfrm>
            <a:off x="7540625" y="1562100"/>
            <a:ext cx="955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FTP</a:t>
            </a:r>
          </a:p>
          <a:p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server</a:t>
            </a:r>
          </a:p>
        </p:txBody>
      </p:sp>
      <p:sp>
        <p:nvSpPr>
          <p:cNvPr id="119816" name="Line 17"/>
          <p:cNvSpPr>
            <a:spLocks noChangeShapeType="1"/>
          </p:cNvSpPr>
          <p:nvPr/>
        </p:nvSpPr>
        <p:spPr bwMode="auto">
          <a:xfrm>
            <a:off x="5302250" y="3138488"/>
            <a:ext cx="2562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Text Box 19"/>
          <p:cNvSpPr txBox="1">
            <a:spLocks noChangeArrowheads="1"/>
          </p:cNvSpPr>
          <p:nvPr/>
        </p:nvSpPr>
        <p:spPr bwMode="auto">
          <a:xfrm>
            <a:off x="5364163" y="2544763"/>
            <a:ext cx="2409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TCP control connection</a:t>
            </a:r>
          </a:p>
          <a:p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port </a:t>
            </a:r>
            <a:r>
              <a:rPr lang="en-US" altLang="x-none" sz="1600">
                <a:solidFill>
                  <a:srgbClr val="FF0000"/>
                </a:solidFill>
                <a:latin typeface="Comic Sans MS" charset="0"/>
              </a:rPr>
              <a:t>21</a:t>
            </a:r>
            <a:r>
              <a:rPr lang="en-US" altLang="x-none" sz="1600">
                <a:solidFill>
                  <a:srgbClr val="000000"/>
                </a:solidFill>
                <a:latin typeface="Comic Sans MS" charset="0"/>
              </a:rPr>
              <a:t> at server</a:t>
            </a:r>
            <a:endParaRPr lang="en-US" altLang="x-none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19818" name="Group 4"/>
          <p:cNvGrpSpPr>
            <a:grpSpLocks/>
          </p:cNvGrpSpPr>
          <p:nvPr/>
        </p:nvGrpSpPr>
        <p:grpSpPr bwMode="auto">
          <a:xfrm>
            <a:off x="5294313" y="3632200"/>
            <a:ext cx="2562225" cy="393700"/>
            <a:chOff x="2892339" y="4249072"/>
            <a:chExt cx="2562225" cy="393700"/>
          </a:xfrm>
        </p:grpSpPr>
        <p:sp>
          <p:nvSpPr>
            <p:cNvPr id="119822" name="Line 18"/>
            <p:cNvSpPr>
              <a:spLocks noChangeShapeType="1"/>
            </p:cNvSpPr>
            <p:nvPr/>
          </p:nvSpPr>
          <p:spPr bwMode="auto">
            <a:xfrm flipV="1">
              <a:off x="2892339" y="4622135"/>
              <a:ext cx="2562225" cy="20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3" name="Text Box 20"/>
            <p:cNvSpPr txBox="1">
              <a:spLocks noChangeArrowheads="1"/>
            </p:cNvSpPr>
            <p:nvPr/>
          </p:nvSpPr>
          <p:spPr bwMode="auto">
            <a:xfrm>
              <a:off x="3039977" y="4249072"/>
              <a:ext cx="2409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RETR file.dat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353050" y="4767263"/>
            <a:ext cx="2597150" cy="338137"/>
            <a:chOff x="2951077" y="5384135"/>
            <a:chExt cx="2597150" cy="338835"/>
          </a:xfrm>
        </p:grpSpPr>
        <p:sp>
          <p:nvSpPr>
            <p:cNvPr id="119820" name="Text Box 20"/>
            <p:cNvSpPr txBox="1">
              <a:spLocks noChangeArrowheads="1"/>
            </p:cNvSpPr>
            <p:nvPr/>
          </p:nvSpPr>
          <p:spPr bwMode="auto">
            <a:xfrm>
              <a:off x="3138402" y="5384135"/>
              <a:ext cx="2409825" cy="33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data</a:t>
              </a:r>
              <a:endParaRPr lang="en-US" altLang="x-none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19821" name="Line 17"/>
            <p:cNvSpPr>
              <a:spLocks noChangeShapeType="1"/>
            </p:cNvSpPr>
            <p:nvPr/>
          </p:nvSpPr>
          <p:spPr bwMode="auto">
            <a:xfrm>
              <a:off x="2951077" y="5407947"/>
              <a:ext cx="25622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2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358BA8-5D6E-FD46-A024-89D5FA3D28F4}" type="slidenum">
              <a:rPr lang="en-US" altLang="x-none" sz="1400">
                <a:solidFill>
                  <a:srgbClr val="000000"/>
                </a:solidFill>
              </a:rPr>
              <a:pPr/>
              <a:t>9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69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FTP: </a:t>
            </a:r>
            <a:r>
              <a:rPr lang="en-US" altLang="zh-CN" sz="3200">
                <a:ea typeface="宋体" charset="-122"/>
              </a:rPr>
              <a:t>A Client-Server Application with </a:t>
            </a:r>
            <a:r>
              <a:rPr lang="en-US" altLang="x-none" sz="3200">
                <a:ea typeface="ＭＳ Ｐゴシック" charset="-128"/>
              </a:rPr>
              <a:t>Separate Control, Data Connections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1882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T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wo</a:t>
            </a:r>
            <a:r>
              <a:rPr lang="en-US" altLang="x-none" sz="2400" dirty="0">
                <a:ea typeface="ＭＳ Ｐゴシック" charset="-128"/>
              </a:rPr>
              <a:t> types of TCP connections opened:</a:t>
            </a:r>
          </a:p>
          <a:p>
            <a:pPr>
              <a:lnSpc>
                <a:spcPct val="9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A control connection:</a:t>
            </a:r>
            <a:r>
              <a:rPr lang="en-US" altLang="x-none" dirty="0">
                <a:ea typeface="ＭＳ Ｐゴシック" charset="-128"/>
              </a:rPr>
              <a:t> exchange commands, responses between client, server.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ea typeface="ＭＳ Ｐゴシック" charset="-128"/>
              </a:rPr>
              <a:t>out of band control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-128"/>
              </a:rPr>
              <a:t>”</a:t>
            </a:r>
            <a:endParaRPr lang="en-US" altLang="ja-JP" sz="2400" dirty="0">
              <a:solidFill>
                <a:srgbClr val="FF0000"/>
              </a:solidFill>
              <a:ea typeface="ＭＳ Ｐゴシック" charset="-128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altLang="ja-JP" sz="2400" dirty="0">
              <a:solidFill>
                <a:srgbClr val="FF0000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Data connections:</a:t>
            </a:r>
            <a:r>
              <a:rPr lang="en-US" altLang="x-none" dirty="0">
                <a:ea typeface="ＭＳ Ｐゴシック" charset="-128"/>
              </a:rPr>
              <a:t> each for file data to/from server</a:t>
            </a:r>
          </a:p>
        </p:txBody>
      </p:sp>
      <p:sp>
        <p:nvSpPr>
          <p:cNvPr id="154636" name="Text Box 5"/>
          <p:cNvSpPr txBox="1">
            <a:spLocks noChangeArrowheads="1"/>
          </p:cNvSpPr>
          <p:nvPr/>
        </p:nvSpPr>
        <p:spPr bwMode="auto">
          <a:xfrm>
            <a:off x="647700" y="5413375"/>
            <a:ext cx="752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宋体" charset="-122"/>
              </a:rPr>
              <a:t>Discussion: why does FTP separate control/data connections?</a:t>
            </a: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41350" y="6086475"/>
            <a:ext cx="509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宋体" charset="-122"/>
              </a:rPr>
              <a:t>Q: How to create a new data connection?</a:t>
            </a: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6" grpId="0"/>
      <p:bldP spid="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2119</Words>
  <Application>Microsoft Macintosh PowerPoint</Application>
  <PresentationFormat>On-screen Show (4:3)</PresentationFormat>
  <Paragraphs>477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宋体</vt:lpstr>
      <vt:lpstr>ZapfDingbats</vt:lpstr>
      <vt:lpstr>Arial</vt:lpstr>
      <vt:lpstr>Comic Sans MS</vt:lpstr>
      <vt:lpstr>Courier New</vt:lpstr>
      <vt:lpstr>Times New Roman</vt:lpstr>
      <vt:lpstr>Wingdings</vt:lpstr>
      <vt:lpstr>Default Design</vt:lpstr>
      <vt:lpstr>3_Default Design</vt:lpstr>
      <vt:lpstr>Photo Editor Photo</vt:lpstr>
      <vt:lpstr>Clip</vt:lpstr>
      <vt:lpstr>Network Applications: File Transfer Protocol； HTTP/1.0</vt:lpstr>
      <vt:lpstr>Outline </vt:lpstr>
      <vt:lpstr>Big Picture: Socket</vt:lpstr>
      <vt:lpstr>Recap: TCP Socket Big Picture</vt:lpstr>
      <vt:lpstr>Summary: Basic Socket Programming</vt:lpstr>
      <vt:lpstr>FTP: the File Transfer Protocol</vt:lpstr>
      <vt:lpstr>PowerPoint Presentation</vt:lpstr>
      <vt:lpstr>FTP Protocol Design</vt:lpstr>
      <vt:lpstr>FTP: A Client-Server Application with Separate Control, Data Connections</vt:lpstr>
      <vt:lpstr>Traditional FTP: Client Specifies Port for Data Connection</vt:lpstr>
      <vt:lpstr>Example using telnet/nc</vt:lpstr>
      <vt:lpstr>Problem of the Client PORT Approach</vt:lpstr>
      <vt:lpstr>FTP PASV: Server Specifies Data Port, Client Initiates Connection</vt:lpstr>
      <vt:lpstr>Example</vt:lpstr>
      <vt:lpstr>FTP Extensions</vt:lpstr>
      <vt:lpstr>Data Transfer Structure</vt:lpstr>
      <vt:lpstr>FTP Evaluation</vt:lpstr>
      <vt:lpstr>Outline </vt:lpstr>
      <vt:lpstr>From Opaque Files to Web Pages</vt:lpstr>
      <vt:lpstr>HTTP is Still Evolving</vt:lpstr>
      <vt:lpstr>HTTP 1.0 Message Flow</vt:lpstr>
      <vt:lpstr>HTTP 1.0 Message Flow (more detail)</vt:lpstr>
      <vt:lpstr>HTTP 1.0 Message Flow (cont.)</vt:lpstr>
      <vt:lpstr>Discussion</vt:lpstr>
      <vt:lpstr>HTTP1.0 Message Flow</vt:lpstr>
      <vt:lpstr>Trying out HTTP (client side) for yourself</vt:lpstr>
      <vt:lpstr>Trying out HTTP (client side) for yourself</vt:lpstr>
      <vt:lpstr>HTTP Request Message Example: GET</vt:lpstr>
      <vt:lpstr>HTTP Response Message</vt:lpstr>
      <vt:lpstr>HTTP Response Status Codes</vt:lpstr>
      <vt:lpstr>Trying Use Chrome to visit Course Page</vt:lpstr>
      <vt:lpstr>Design Exercise</vt:lpstr>
      <vt:lpstr>Basic HTTP Server Workflow</vt:lpstr>
      <vt:lpstr>Example Code</vt:lpstr>
      <vt:lpstr>Static -&gt; Dynamic Content</vt:lpstr>
      <vt:lpstr>Outline</vt:lpstr>
      <vt:lpstr>Dynamic Content Pages</vt:lpstr>
      <vt:lpstr>Example SSI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</dc:title>
  <dc:creator>Yang Richard Yang</dc:creator>
  <cp:lastModifiedBy>Microsoft Office User</cp:lastModifiedBy>
  <cp:revision>515</cp:revision>
  <cp:lastPrinted>2016-02-10T18:25:21Z</cp:lastPrinted>
  <dcterms:created xsi:type="dcterms:W3CDTF">1999-10-08T19:08:27Z</dcterms:created>
  <dcterms:modified xsi:type="dcterms:W3CDTF">2025-09-29T12:49:00Z</dcterms:modified>
</cp:coreProperties>
</file>